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sldIdLst>
    <p:sldId id="259" r:id="rId2"/>
    <p:sldId id="257" r:id="rId3"/>
    <p:sldId id="256" r:id="rId4"/>
    <p:sldId id="258" r:id="rId5"/>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57" d="100"/>
          <a:sy n="57" d="100"/>
        </p:scale>
        <p:origin x="263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F6152DC-5943-442F-8C0C-CA619992428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151675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152DC-5943-442F-8C0C-CA619992428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32181445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F6152DC-5943-442F-8C0C-CA619992428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17738400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F6152DC-5943-442F-8C0C-CA6199924280}" type="datetimeFigureOut">
              <a:rPr lang="en-US" smtClean="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4274473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6152DC-5943-442F-8C0C-CA6199924280}" type="datetimeFigureOut">
              <a:rPr lang="en-US" smtClean="0"/>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3266998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6152DC-5943-442F-8C0C-CA6199924280}" type="datetimeFigureOut">
              <a:rPr lang="en-US" smtClean="0"/>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1906220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6152DC-5943-442F-8C0C-CA6199924280}" type="datetimeFigureOut">
              <a:rPr lang="en-US" smtClean="0"/>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2152372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F6152DC-5943-442F-8C0C-CA6199924280}" type="datetimeFigureOut">
              <a:rPr lang="en-US" smtClean="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2263032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F6152DC-5943-442F-8C0C-CA6199924280}" type="datetimeFigureOut">
              <a:rPr lang="en-US" smtClean="0"/>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2014115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152DC-5943-442F-8C0C-CA619992428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2826364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6152DC-5943-442F-8C0C-CA6199924280}" type="datetimeFigureOut">
              <a:rPr lang="en-US" smtClean="0"/>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1E1E8A8-647D-4C8F-A10B-13C06FC246C7}" type="slidenum">
              <a:rPr lang="en-US" smtClean="0"/>
              <a:t>‹#›</a:t>
            </a:fld>
            <a:endParaRPr lang="en-US"/>
          </a:p>
        </p:txBody>
      </p:sp>
    </p:spTree>
    <p:extLst>
      <p:ext uri="{BB962C8B-B14F-4D97-AF65-F5344CB8AC3E}">
        <p14:creationId xmlns:p14="http://schemas.microsoft.com/office/powerpoint/2010/main" val="252771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9F6152DC-5943-442F-8C0C-CA6199924280}" type="datetimeFigureOut">
              <a:rPr lang="en-US" smtClean="0"/>
              <a:t>2/17/2023</a:t>
            </a:fld>
            <a:endParaRPr lang="en-US"/>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71E1E8A8-647D-4C8F-A10B-13C06FC246C7}" type="slidenum">
              <a:rPr lang="en-US" smtClean="0"/>
              <a:t>‹#›</a:t>
            </a:fld>
            <a:endParaRPr lang="en-US"/>
          </a:p>
        </p:txBody>
      </p:sp>
    </p:spTree>
    <p:extLst>
      <p:ext uri="{BB962C8B-B14F-4D97-AF65-F5344CB8AC3E}">
        <p14:creationId xmlns:p14="http://schemas.microsoft.com/office/powerpoint/2010/main" val="202115339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95DBB1-F2F2-4C56-AF1A-3FF18779B67B}"/>
              </a:ext>
            </a:extLst>
          </p:cNvPr>
          <p:cNvSpPr>
            <a:spLocks noGrp="1"/>
          </p:cNvSpPr>
          <p:nvPr>
            <p:ph idx="1"/>
          </p:nvPr>
        </p:nvSpPr>
        <p:spPr>
          <a:xfrm>
            <a:off x="471488" y="753035"/>
            <a:ext cx="5915025" cy="8169245"/>
          </a:xfrm>
        </p:spPr>
        <p:txBody>
          <a:bodyPr/>
          <a:lstStyle/>
          <a:p>
            <a:pPr marL="0" indent="0">
              <a:lnSpc>
                <a:spcPct val="150000"/>
              </a:lnSpc>
              <a:buNone/>
            </a:pP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Student Name: Md Abdus Samad</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Student Id: 2213145</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Lecturer: Laurence Blake </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50000"/>
              </a:lnSpc>
            </a:pPr>
            <a:r>
              <a:rPr lang="en-GB" sz="1800" dirty="0">
                <a:effectLst/>
                <a:latin typeface="Arial" panose="020B0604020202020204" pitchFamily="34" charset="0"/>
                <a:ea typeface="Calibri" panose="020F0502020204030204" pitchFamily="34" charset="0"/>
                <a:cs typeface="Vrinda" panose="020B0502040204020203" pitchFamily="34" charset="0"/>
              </a:rPr>
              <a:t>Module: Bmih4002</a:t>
            </a:r>
            <a:endParaRPr lang="en-GB" sz="1800" dirty="0">
              <a:effectLst/>
              <a:latin typeface="Calibri" panose="020F0502020204030204" pitchFamily="34" charset="0"/>
              <a:ea typeface="Calibri" panose="020F0502020204030204" pitchFamily="34" charset="0"/>
              <a:cs typeface="Vrinda" panose="020B0502040204020203" pitchFamily="34" charset="0"/>
            </a:endParaRPr>
          </a:p>
          <a:p>
            <a:pPr marL="0" indent="0">
              <a:buNone/>
            </a:pPr>
            <a:endParaRPr lang="en-GB" dirty="0"/>
          </a:p>
        </p:txBody>
      </p:sp>
    </p:spTree>
    <p:extLst>
      <p:ext uri="{BB962C8B-B14F-4D97-AF65-F5344CB8AC3E}">
        <p14:creationId xmlns:p14="http://schemas.microsoft.com/office/powerpoint/2010/main" val="3446428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FB1A7A-6CA0-3A50-BF7E-1C2A62F72CDF}"/>
              </a:ext>
            </a:extLst>
          </p:cNvPr>
          <p:cNvPicPr>
            <a:picLocks noChangeAspect="1"/>
          </p:cNvPicPr>
          <p:nvPr/>
        </p:nvPicPr>
        <p:blipFill>
          <a:blip r:embed="rId2"/>
          <a:stretch>
            <a:fillRect/>
          </a:stretch>
        </p:blipFill>
        <p:spPr>
          <a:xfrm>
            <a:off x="0" y="0"/>
            <a:ext cx="6858000" cy="3929624"/>
          </a:xfrm>
          <a:prstGeom prst="rect">
            <a:avLst/>
          </a:prstGeom>
        </p:spPr>
      </p:pic>
      <p:sp>
        <p:nvSpPr>
          <p:cNvPr id="5" name="Rectangle 4">
            <a:extLst>
              <a:ext uri="{FF2B5EF4-FFF2-40B4-BE49-F238E27FC236}">
                <a16:creationId xmlns:a16="http://schemas.microsoft.com/office/drawing/2014/main" id="{04C3D706-6F55-CB3C-3A12-750C8EFB8980}"/>
              </a:ext>
            </a:extLst>
          </p:cNvPr>
          <p:cNvSpPr/>
          <p:nvPr/>
        </p:nvSpPr>
        <p:spPr>
          <a:xfrm>
            <a:off x="0" y="0"/>
            <a:ext cx="6858000" cy="990600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descr="Rectangle">
            <a:extLst>
              <a:ext uri="{FF2B5EF4-FFF2-40B4-BE49-F238E27FC236}">
                <a16:creationId xmlns:a16="http://schemas.microsoft.com/office/drawing/2014/main" id="{418E4BC2-F6CD-10CF-747D-D1E8A612BF29}"/>
              </a:ext>
            </a:extLst>
          </p:cNvPr>
          <p:cNvSpPr/>
          <p:nvPr/>
        </p:nvSpPr>
        <p:spPr>
          <a:xfrm>
            <a:off x="0" y="0"/>
            <a:ext cx="3853815" cy="9906000"/>
          </a:xfrm>
          <a:prstGeom prst="rect">
            <a:avLst/>
          </a:prstGeom>
          <a:solidFill>
            <a:srgbClr val="FF0000">
              <a:alpha val="27000"/>
            </a:srgbClr>
          </a:soli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a:spcBef>
                <a:spcPts val="3400"/>
              </a:spcBef>
              <a:spcAft>
                <a:spcPts val="3200"/>
              </a:spcAft>
            </a:pPr>
            <a:endParaRPr lang="en-US" sz="5400" cap="all" dirty="0">
              <a:effectLst/>
              <a:latin typeface="Microsoft Sans Serif" panose="020B0604020202020204" pitchFamily="34" charset="0"/>
              <a:ea typeface="Microsoft Sans Serif" panose="020B06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26387309-5585-6DA1-9C69-D271E0AB536A}"/>
              </a:ext>
            </a:extLst>
          </p:cNvPr>
          <p:cNvSpPr txBox="1"/>
          <p:nvPr/>
        </p:nvSpPr>
        <p:spPr>
          <a:xfrm>
            <a:off x="142486" y="669183"/>
            <a:ext cx="3568841" cy="521168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3400"/>
              </a:spcBef>
              <a:spcAft>
                <a:spcPts val="3200"/>
              </a:spcAft>
              <a:buClrTx/>
              <a:buSzTx/>
              <a:buFontTx/>
              <a:buNone/>
              <a:tabLst/>
              <a:defRPr/>
            </a:pPr>
            <a:r>
              <a:rPr kumimoji="0" lang="en-US" sz="4800" i="0" u="none" strike="noStrike" kern="1200" cap="all" spc="0" normalizeH="0" baseline="0" noProof="0" dirty="0">
                <a:ln>
                  <a:noFill/>
                </a:ln>
                <a:solidFill>
                  <a:schemeClr val="bg1"/>
                </a:solidFill>
                <a:effectLst/>
                <a:uLnTx/>
                <a:uFillTx/>
                <a:latin typeface="Microsoft Sans Serif" panose="020B0604020202020204" pitchFamily="34" charset="0"/>
                <a:ea typeface="Microsoft Sans Serif" panose="020B0604020202020204" pitchFamily="34" charset="0"/>
                <a:cs typeface="Times New Roman" panose="02020603050405020304" pitchFamily="18" charset="0"/>
              </a:rPr>
              <a:t>Hotel Trinity's Special Menu for </a:t>
            </a:r>
            <a:r>
              <a:rPr kumimoji="0" lang="en-US" sz="4800" i="1" u="none" strike="noStrike" kern="1200" cap="all" spc="0" normalizeH="0" baseline="0" noProof="0" dirty="0">
                <a:ln>
                  <a:noFill/>
                </a:ln>
                <a:solidFill>
                  <a:schemeClr val="bg1"/>
                </a:solidFill>
                <a:effectLst/>
                <a:uLnTx/>
                <a:uFillTx/>
                <a:latin typeface="Modern Love Caps" panose="04070805081001020A01" pitchFamily="82" charset="0"/>
                <a:ea typeface="Microsoft Sans Serif" panose="020B0604020202020204" pitchFamily="34" charset="0"/>
                <a:cs typeface="Times New Roman" panose="02020603050405020304" pitchFamily="18" charset="0"/>
              </a:rPr>
              <a:t>Valentine's</a:t>
            </a:r>
            <a:r>
              <a:rPr kumimoji="0" lang="en-US" sz="4800" i="0" u="none" strike="noStrike" kern="1200" cap="all" spc="0" normalizeH="0" baseline="0" noProof="0" dirty="0">
                <a:ln>
                  <a:noFill/>
                </a:ln>
                <a:solidFill>
                  <a:schemeClr val="bg1"/>
                </a:solidFill>
                <a:effectLst/>
                <a:uLnTx/>
                <a:uFillTx/>
                <a:latin typeface="Microsoft Sans Serif" panose="020B0604020202020204" pitchFamily="34" charset="0"/>
                <a:ea typeface="Microsoft Sans Serif" panose="020B0604020202020204" pitchFamily="34" charset="0"/>
                <a:cs typeface="Times New Roman" panose="02020603050405020304" pitchFamily="18" charset="0"/>
              </a:rPr>
              <a:t> </a:t>
            </a:r>
            <a:r>
              <a:rPr kumimoji="0" lang="en-US" sz="4800" i="1" u="none" strike="noStrike" kern="1200" cap="all" spc="0" normalizeH="0" baseline="0" noProof="0" dirty="0">
                <a:ln>
                  <a:noFill/>
                </a:ln>
                <a:solidFill>
                  <a:schemeClr val="bg1"/>
                </a:solidFill>
                <a:effectLst/>
                <a:uLnTx/>
                <a:uFillTx/>
                <a:latin typeface="Modern Love Caps" panose="04070805081001020A01" pitchFamily="82" charset="0"/>
                <a:ea typeface="Microsoft Sans Serif" panose="020B0604020202020204" pitchFamily="34" charset="0"/>
                <a:cs typeface="Times New Roman" panose="02020603050405020304" pitchFamily="18" charset="0"/>
              </a:rPr>
              <a:t>Day</a:t>
            </a:r>
            <a:endParaRPr kumimoji="0" lang="en-US" sz="5400" i="0" u="none" strike="noStrike" kern="1200" cap="all" spc="0" normalizeH="0" baseline="0" noProof="0" dirty="0">
              <a:ln>
                <a:noFill/>
              </a:ln>
              <a:solidFill>
                <a:schemeClr val="bg1"/>
              </a:solidFill>
              <a:effectLst/>
              <a:uLnTx/>
              <a:uFillTx/>
              <a:latin typeface="Microsoft Sans Serif" panose="020B0604020202020204" pitchFamily="34" charset="0"/>
              <a:ea typeface="Microsoft Sans Serif" panose="020B0604020202020204" pitchFamily="34" charset="0"/>
              <a:cs typeface="Times New Roman" panose="02020603050405020304" pitchFamily="18" charset="0"/>
            </a:endParaRPr>
          </a:p>
          <a:p>
            <a:endParaRPr lang="en-US" dirty="0"/>
          </a:p>
        </p:txBody>
      </p:sp>
      <p:sp>
        <p:nvSpPr>
          <p:cNvPr id="2" name="TextBox 1">
            <a:extLst>
              <a:ext uri="{FF2B5EF4-FFF2-40B4-BE49-F238E27FC236}">
                <a16:creationId xmlns:a16="http://schemas.microsoft.com/office/drawing/2014/main" id="{2E3D5CA5-BD25-91DA-7C16-64B6C3AFB2B4}"/>
              </a:ext>
            </a:extLst>
          </p:cNvPr>
          <p:cNvSpPr txBox="1"/>
          <p:nvPr/>
        </p:nvSpPr>
        <p:spPr>
          <a:xfrm>
            <a:off x="3996301" y="3792015"/>
            <a:ext cx="2861699" cy="5262979"/>
          </a:xfrm>
          <a:prstGeom prst="rect">
            <a:avLst/>
          </a:prstGeom>
          <a:noFill/>
        </p:spPr>
        <p:txBody>
          <a:bodyPr wrap="square" rtlCol="0">
            <a:spAutoFit/>
          </a:bodyPr>
          <a:lstStyle/>
          <a:p>
            <a:r>
              <a:rPr lang="en-US" sz="1600" i="1" dirty="0">
                <a:solidFill>
                  <a:srgbClr val="7030A0"/>
                </a:solidFill>
              </a:rPr>
              <a:t>The Valentine's Day experience at Hotel Trinity provides excellent value at a price point that is both competitive and reflective of its prime location in the city </a:t>
            </a:r>
            <a:r>
              <a:rPr lang="en-US" sz="1600" i="1" dirty="0" err="1">
                <a:solidFill>
                  <a:srgbClr val="7030A0"/>
                </a:solidFill>
              </a:rPr>
              <a:t>centre</a:t>
            </a:r>
            <a:r>
              <a:rPr lang="en-US" sz="1600" i="1" dirty="0">
                <a:solidFill>
                  <a:srgbClr val="7030A0"/>
                </a:solidFill>
              </a:rPr>
              <a:t>. This is accomplished by providing a delectable menu with a fixed price, as well as carefully crafted drink packages and romantic entertainment. This menu has been thoughtfully crafted by our chefs to highlight seasonal and regionally produced foods. This will ensure that you enjoy a dining experience that is both fresh and delectable.</a:t>
            </a:r>
          </a:p>
          <a:p>
            <a:r>
              <a:rPr lang="en-US" sz="1600" i="1" dirty="0">
                <a:solidFill>
                  <a:srgbClr val="7030A0"/>
                </a:solidFill>
              </a:rPr>
              <a:t>A wonderful Valentine's Day party awaits you and your loved ones at the Hotel Trinity, and we can't wait to see you there!</a:t>
            </a:r>
          </a:p>
        </p:txBody>
      </p:sp>
      <p:pic>
        <p:nvPicPr>
          <p:cNvPr id="3" name="Picture 2">
            <a:extLst>
              <a:ext uri="{FF2B5EF4-FFF2-40B4-BE49-F238E27FC236}">
                <a16:creationId xmlns:a16="http://schemas.microsoft.com/office/drawing/2014/main" id="{3036A047-C0D8-DC63-ACA7-B5A9F92E570E}"/>
              </a:ext>
            </a:extLst>
          </p:cNvPr>
          <p:cNvPicPr>
            <a:picLocks noChangeAspect="1"/>
          </p:cNvPicPr>
          <p:nvPr/>
        </p:nvPicPr>
        <p:blipFill>
          <a:blip r:embed="rId3" cstate="print">
            <a:duotone>
              <a:srgbClr val="4F81BD">
                <a:shade val="45000"/>
                <a:satMod val="135000"/>
              </a:srgbClr>
              <a:prstClr val="white"/>
            </a:duotone>
            <a:extLst>
              <a:ext uri="{28A0092B-C50C-407E-A947-70E740481C1C}">
                <a14:useLocalDpi xmlns:a14="http://schemas.microsoft.com/office/drawing/2010/main" val="0"/>
              </a:ext>
            </a:extLst>
          </a:blip>
          <a:stretch>
            <a:fillRect/>
          </a:stretch>
        </p:blipFill>
        <p:spPr>
          <a:xfrm>
            <a:off x="4463936" y="2919136"/>
            <a:ext cx="1417320" cy="750570"/>
          </a:xfrm>
          <a:prstGeom prst="rect">
            <a:avLst/>
          </a:prstGeom>
          <a:noFill/>
          <a:ln>
            <a:noFill/>
          </a:ln>
        </p:spPr>
      </p:pic>
      <p:pic>
        <p:nvPicPr>
          <p:cNvPr id="6" name="Picture 5">
            <a:extLst>
              <a:ext uri="{FF2B5EF4-FFF2-40B4-BE49-F238E27FC236}">
                <a16:creationId xmlns:a16="http://schemas.microsoft.com/office/drawing/2014/main" id="{C21C6752-5D9E-EFAA-8731-BD1300D71F0A}"/>
              </a:ext>
            </a:extLst>
          </p:cNvPr>
          <p:cNvPicPr>
            <a:picLocks noChangeAspect="1"/>
          </p:cNvPicPr>
          <p:nvPr/>
        </p:nvPicPr>
        <p:blipFill>
          <a:blip r:embed="rId4" cstate="print">
            <a:duotone>
              <a:srgbClr val="4F81BD">
                <a:shade val="45000"/>
                <a:satMod val="135000"/>
              </a:srgbClr>
              <a:prstClr val="white"/>
            </a:duotone>
            <a:extLst>
              <a:ext uri="{28A0092B-C50C-407E-A947-70E740481C1C}">
                <a14:useLocalDpi xmlns:a14="http://schemas.microsoft.com/office/drawing/2010/main" val="0"/>
              </a:ext>
            </a:extLst>
          </a:blip>
          <a:stretch>
            <a:fillRect/>
          </a:stretch>
        </p:blipFill>
        <p:spPr>
          <a:xfrm>
            <a:off x="4793184" y="9177303"/>
            <a:ext cx="758825" cy="478790"/>
          </a:xfrm>
          <a:prstGeom prst="rect">
            <a:avLst/>
          </a:prstGeom>
        </p:spPr>
      </p:pic>
    </p:spTree>
    <p:extLst>
      <p:ext uri="{BB962C8B-B14F-4D97-AF65-F5344CB8AC3E}">
        <p14:creationId xmlns:p14="http://schemas.microsoft.com/office/powerpoint/2010/main" val="1341489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4FB1A7A-6CA0-3A50-BF7E-1C2A62F72CDF}"/>
              </a:ext>
            </a:extLst>
          </p:cNvPr>
          <p:cNvPicPr>
            <a:picLocks noChangeAspect="1"/>
          </p:cNvPicPr>
          <p:nvPr/>
        </p:nvPicPr>
        <p:blipFill>
          <a:blip r:embed="rId2"/>
          <a:stretch>
            <a:fillRect/>
          </a:stretch>
        </p:blipFill>
        <p:spPr>
          <a:xfrm>
            <a:off x="0" y="0"/>
            <a:ext cx="6858000" cy="3929624"/>
          </a:xfrm>
          <a:prstGeom prst="rect">
            <a:avLst/>
          </a:prstGeom>
        </p:spPr>
      </p:pic>
      <p:sp>
        <p:nvSpPr>
          <p:cNvPr id="5" name="Rectangle 4">
            <a:extLst>
              <a:ext uri="{FF2B5EF4-FFF2-40B4-BE49-F238E27FC236}">
                <a16:creationId xmlns:a16="http://schemas.microsoft.com/office/drawing/2014/main" id="{04C3D706-6F55-CB3C-3A12-750C8EFB8980}"/>
              </a:ext>
            </a:extLst>
          </p:cNvPr>
          <p:cNvSpPr/>
          <p:nvPr/>
        </p:nvSpPr>
        <p:spPr>
          <a:xfrm>
            <a:off x="0" y="0"/>
            <a:ext cx="6858000" cy="9906000"/>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able 8">
            <a:extLst>
              <a:ext uri="{FF2B5EF4-FFF2-40B4-BE49-F238E27FC236}">
                <a16:creationId xmlns:a16="http://schemas.microsoft.com/office/drawing/2014/main" id="{114DA90A-EED7-B0B0-CAA6-AA46A6739A2B}"/>
              </a:ext>
            </a:extLst>
          </p:cNvPr>
          <p:cNvGraphicFramePr>
            <a:graphicFrameLocks noGrp="1"/>
          </p:cNvGraphicFramePr>
          <p:nvPr>
            <p:extLst>
              <p:ext uri="{D42A27DB-BD31-4B8C-83A1-F6EECF244321}">
                <p14:modId xmlns:p14="http://schemas.microsoft.com/office/powerpoint/2010/main" val="38584612"/>
              </p:ext>
            </p:extLst>
          </p:nvPr>
        </p:nvGraphicFramePr>
        <p:xfrm>
          <a:off x="282389" y="138930"/>
          <a:ext cx="6154270" cy="8067321"/>
        </p:xfrm>
        <a:graphic>
          <a:graphicData uri="http://schemas.openxmlformats.org/drawingml/2006/table">
            <a:tbl>
              <a:tblPr firstRow="1" firstCol="1"/>
              <a:tblGrid>
                <a:gridCol w="175524">
                  <a:extLst>
                    <a:ext uri="{9D8B030D-6E8A-4147-A177-3AD203B41FA5}">
                      <a16:colId xmlns:a16="http://schemas.microsoft.com/office/drawing/2014/main" val="2459839330"/>
                    </a:ext>
                  </a:extLst>
                </a:gridCol>
                <a:gridCol w="994369">
                  <a:extLst>
                    <a:ext uri="{9D8B030D-6E8A-4147-A177-3AD203B41FA5}">
                      <a16:colId xmlns:a16="http://schemas.microsoft.com/office/drawing/2014/main" val="2254023299"/>
                    </a:ext>
                  </a:extLst>
                </a:gridCol>
                <a:gridCol w="2169459">
                  <a:extLst>
                    <a:ext uri="{9D8B030D-6E8A-4147-A177-3AD203B41FA5}">
                      <a16:colId xmlns:a16="http://schemas.microsoft.com/office/drawing/2014/main" val="3380802694"/>
                    </a:ext>
                  </a:extLst>
                </a:gridCol>
                <a:gridCol w="2814918">
                  <a:extLst>
                    <a:ext uri="{9D8B030D-6E8A-4147-A177-3AD203B41FA5}">
                      <a16:colId xmlns:a16="http://schemas.microsoft.com/office/drawing/2014/main" val="206970047"/>
                    </a:ext>
                  </a:extLst>
                </a:gridCol>
              </a:tblGrid>
              <a:tr h="303676">
                <a:tc gridSpan="4">
                  <a:txBody>
                    <a:bodyPr/>
                    <a:lstStyle/>
                    <a:p>
                      <a:pPr marL="0" marR="0" algn="ctr">
                        <a:lnSpc>
                          <a:spcPct val="150000"/>
                        </a:lnSpc>
                        <a:spcBef>
                          <a:spcPts val="1200"/>
                        </a:spcBef>
                        <a:spcAft>
                          <a:spcPts val="0"/>
                        </a:spcAft>
                      </a:pPr>
                      <a:r>
                        <a:rPr lang="en-US" sz="1200" b="1" kern="0" cap="all"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Valentine Package</a:t>
                      </a:r>
                      <a:endParaRPr lang="en-US" sz="1200" b="1" kern="0" cap="all" dirty="0">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72C48E"/>
                    </a:solidFill>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697435600"/>
                  </a:ext>
                </a:extLst>
              </a:tr>
              <a:tr h="1330249">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72C48E"/>
                    </a:solidFill>
                  </a:tcPr>
                </a:tc>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Starters</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4070B0"/>
                    </a:solidFill>
                  </a:tcPr>
                </a:tc>
                <a:tc gridSpan="2">
                  <a:txBody>
                    <a:bodyPr/>
                    <a:lstStyle/>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Lobster Bisque Served with Croutons and Whipped Cream</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Prawns In Tempura Served with Sweet Chili Sauce and A Variety of Greens</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Risotto With Wild Mushrooms, Finished with Truffle Oil and Crispy Parmesan</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939095506"/>
                  </a:ext>
                </a:extLst>
              </a:tr>
              <a:tr h="1602899">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72C48E"/>
                    </a:solidFill>
                  </a:tcPr>
                </a:tc>
                <a:tc>
                  <a:txBody>
                    <a:bodyPr/>
                    <a:lstStyle/>
                    <a:p>
                      <a:pPr marL="0" marR="0" algn="l">
                        <a:lnSpc>
                          <a:spcPct val="150000"/>
                        </a:lnSpc>
                        <a:spcBef>
                          <a:spcPts val="1200"/>
                        </a:spcBef>
                        <a:spcAft>
                          <a:spcPts val="0"/>
                        </a:spcAft>
                      </a:pPr>
                      <a:r>
                        <a:rPr lang="en-US" sz="1200" b="1" kern="0" cap="all"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Mains</a:t>
                      </a:r>
                      <a:endParaRPr lang="en-US" sz="1200" b="1" kern="0" cap="all" dirty="0">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4070B0"/>
                    </a:solidFill>
                  </a:tcPr>
                </a:tc>
                <a:tc gridSpan="2">
                  <a:txBody>
                    <a:bodyPr/>
                    <a:lstStyle/>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•Roasted Vegetables, Fondant Potatoes, And Beef Fillet with A Red Wine Juice</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•Sea Bass Cooked in A Pan with Spinach and New Potatoes That Have Been Crushed, Topped with A Lemon Butter Sauce.</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•Vegetable Wellington with Roasted Vegetables, Creamy Mashed Potatoes, Braised Red Cabbage, And Red Wine Sauce</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3814553244"/>
                  </a:ext>
                </a:extLst>
              </a:tr>
              <a:tr h="1330249">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72C48E"/>
                    </a:solidFill>
                  </a:tcPr>
                </a:tc>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Desserts</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4070B0"/>
                    </a:solidFill>
                  </a:tcPr>
                </a:tc>
                <a:tc gridSpan="2">
                  <a:txBody>
                    <a:bodyPr/>
                    <a:lstStyle/>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•Cheesecake Made with Raspberry and White Chocolate, Served with Vanilla Ice Cream and Fresh Berries. </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•Traditional Crème Brulé, Served with Shortbread Biscuits.</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•Mousse Made of Dark Chocolate and Honeycomb, Drizzled with Caramel Sauce</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tcPr>
                </a:tc>
                <a:tc hMerge="1">
                  <a:txBody>
                    <a:bodyPr/>
                    <a:lstStyle/>
                    <a:p>
                      <a:endParaRPr lang="en-US"/>
                    </a:p>
                  </a:txBody>
                  <a:tcPr/>
                </a:tc>
                <a:extLst>
                  <a:ext uri="{0D108BD9-81ED-4DB2-BD59-A6C34878D82A}">
                    <a16:rowId xmlns:a16="http://schemas.microsoft.com/office/drawing/2014/main" val="2095152056"/>
                  </a:ext>
                </a:extLst>
              </a:tr>
              <a:tr h="2565197">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72C48E"/>
                    </a:solidFill>
                  </a:tcPr>
                </a:tc>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Drinks Packages</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4070B0"/>
                    </a:solidFill>
                  </a:tcPr>
                </a:tc>
                <a:tc>
                  <a:txBody>
                    <a:bodyPr/>
                    <a:lstStyle/>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Gold Package - £45 Per Person</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•Two Glasses of House Wine (Either Red or White) </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•Sparkling Mineral Water </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•Aperol Spritz Cocktail</a:t>
                      </a:r>
                      <a:endParaRPr lang="en-US" sz="1200" i="1">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tcPr>
                </a:tc>
                <a:tc>
                  <a:txBody>
                    <a:bodyPr/>
                    <a:lstStyle/>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The Platinum Package - £75 Per Person.</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 Champagne Cocktail </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•Bottle Of House Wine (Either Red or White) </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•Still Or Sparkling Mineral Water</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p>
                      <a:pPr marL="0" marR="0" algn="l">
                        <a:lnSpc>
                          <a:spcPct val="150000"/>
                        </a:lnSpc>
                        <a:spcBef>
                          <a:spcPts val="0"/>
                        </a:spcBef>
                        <a:spcAft>
                          <a:spcPts val="0"/>
                        </a:spcAft>
                      </a:pPr>
                      <a:r>
                        <a:rPr lang="en-US" sz="1200" i="1"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•Still Or Sparkling Mineral Water</a:t>
                      </a:r>
                      <a:endParaRPr lang="en-US" sz="1200" i="1"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tcPr>
                </a:tc>
                <a:extLst>
                  <a:ext uri="{0D108BD9-81ED-4DB2-BD59-A6C34878D82A}">
                    <a16:rowId xmlns:a16="http://schemas.microsoft.com/office/drawing/2014/main" val="2887890126"/>
                  </a:ext>
                </a:extLst>
              </a:tr>
              <a:tr h="789657">
                <a:tc>
                  <a:txBody>
                    <a:bodyPr/>
                    <a:lstStyle/>
                    <a:p>
                      <a:pPr marL="0" marR="0" algn="l">
                        <a:lnSpc>
                          <a:spcPct val="150000"/>
                        </a:lnSpc>
                        <a:spcBef>
                          <a:spcPts val="1200"/>
                        </a:spcBef>
                        <a:spcAft>
                          <a:spcPts val="0"/>
                        </a:spcAft>
                      </a:pPr>
                      <a:r>
                        <a:rPr lang="en-US" sz="1200" b="1" kern="0" cap="all">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200" b="1" kern="0" cap="all">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txBody>
                  <a:tcPr marL="54415" marR="54415" marT="0" marB="0">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72C48E"/>
                    </a:solidFill>
                  </a:tcPr>
                </a:tc>
                <a:tc gridSpan="3">
                  <a:txBody>
                    <a:bodyPr/>
                    <a:lstStyle/>
                    <a:p>
                      <a:pPr marL="0" marR="0" algn="l">
                        <a:lnSpc>
                          <a:spcPct val="150000"/>
                        </a:lnSpc>
                        <a:spcBef>
                          <a:spcPts val="1200"/>
                        </a:spcBef>
                        <a:spcAft>
                          <a:spcPts val="0"/>
                        </a:spcAft>
                      </a:pPr>
                      <a:r>
                        <a:rPr lang="en-US" sz="1800" b="1" kern="0" cap="all"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Allergens Statement</a:t>
                      </a:r>
                      <a:endParaRPr lang="en-US" sz="1200" b="1" kern="0" cap="all" dirty="0">
                        <a:solidFill>
                          <a:schemeClr val="bg1"/>
                        </a:solidFill>
                        <a:effectLst/>
                        <a:latin typeface="Microsoft Sans Serif" panose="020B0604020202020204" pitchFamily="34" charset="0"/>
                        <a:ea typeface="Times New Roman" panose="02020603050405020304" pitchFamily="18" charset="0"/>
                        <a:cs typeface="Times New Roman" panose="02020603050405020304" pitchFamily="18" charset="0"/>
                      </a:endParaRPr>
                    </a:p>
                    <a:p>
                      <a:pPr marL="0" marR="0" algn="l">
                        <a:lnSpc>
                          <a:spcPct val="150000"/>
                        </a:lnSpc>
                        <a:spcBef>
                          <a:spcPts val="0"/>
                        </a:spcBef>
                        <a:spcAft>
                          <a:spcPts val="0"/>
                        </a:spcAft>
                      </a:pPr>
                      <a:r>
                        <a:rPr lang="en-US" sz="1200" dirty="0">
                          <a:solidFill>
                            <a:schemeClr val="bg1"/>
                          </a:solidFill>
                          <a:effectLst/>
                          <a:latin typeface="Times New Roman" panose="02020603050405020304" pitchFamily="18" charset="0"/>
                          <a:ea typeface="Microsoft Sans Serif" panose="020B0604020202020204" pitchFamily="34" charset="0"/>
                          <a:cs typeface="Times New Roman" panose="02020603050405020304" pitchFamily="18" charset="0"/>
                        </a:rPr>
                        <a:t>In The Event If You Suffer from Any Food Allergies or Intolerances, It Is Imperative That You Inform a Member of The Staff Prior To Placing Your Order.</a:t>
                      </a:r>
                      <a:endParaRPr lang="en-US" sz="1400" dirty="0">
                        <a:solidFill>
                          <a:schemeClr val="bg1"/>
                        </a:solidFill>
                        <a:effectLst/>
                        <a:latin typeface="Microsoft Sans Serif" panose="020B0604020202020204" pitchFamily="34" charset="0"/>
                        <a:ea typeface="Microsoft Sans Serif" panose="020B0604020202020204" pitchFamily="34" charset="0"/>
                        <a:cs typeface="Times New Roman" panose="02020603050405020304" pitchFamily="18" charset="0"/>
                      </a:endParaRPr>
                    </a:p>
                  </a:txBody>
                  <a:tcPr marL="54415" marR="54415" marT="0" marB="0" anchor="ctr">
                    <a:lnL w="12700" cap="flat" cmpd="sng" algn="ctr">
                      <a:solidFill>
                        <a:srgbClr val="255353"/>
                      </a:solidFill>
                      <a:prstDash val="dash"/>
                      <a:round/>
                      <a:headEnd type="none" w="med" len="med"/>
                      <a:tailEnd type="none" w="med" len="med"/>
                    </a:lnL>
                    <a:lnR w="12700" cap="flat" cmpd="sng" algn="ctr">
                      <a:solidFill>
                        <a:srgbClr val="255353"/>
                      </a:solidFill>
                      <a:prstDash val="dash"/>
                      <a:round/>
                      <a:headEnd type="none" w="med" len="med"/>
                      <a:tailEnd type="none" w="med" len="med"/>
                    </a:lnR>
                    <a:lnT w="12700" cap="flat" cmpd="sng" algn="ctr">
                      <a:solidFill>
                        <a:srgbClr val="255353"/>
                      </a:solidFill>
                      <a:prstDash val="dash"/>
                      <a:round/>
                      <a:headEnd type="none" w="med" len="med"/>
                      <a:tailEnd type="none" w="med" len="med"/>
                    </a:lnT>
                    <a:lnB w="12700" cap="flat" cmpd="sng" algn="ctr">
                      <a:solidFill>
                        <a:srgbClr val="255353"/>
                      </a:solidFill>
                      <a:prstDash val="dash"/>
                      <a:round/>
                      <a:headEnd type="none" w="med" len="med"/>
                      <a:tailEnd type="none" w="med" len="med"/>
                    </a:lnB>
                    <a:solidFill>
                      <a:srgbClr val="4070B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579808119"/>
                  </a:ext>
                </a:extLst>
              </a:tr>
            </a:tbl>
          </a:graphicData>
        </a:graphic>
      </p:graphicFrame>
      <p:sp>
        <p:nvSpPr>
          <p:cNvPr id="10" name="TextBox 9">
            <a:extLst>
              <a:ext uri="{FF2B5EF4-FFF2-40B4-BE49-F238E27FC236}">
                <a16:creationId xmlns:a16="http://schemas.microsoft.com/office/drawing/2014/main" id="{7AB992E5-9DE9-1B03-2366-FE5CF6BA1221}"/>
              </a:ext>
            </a:extLst>
          </p:cNvPr>
          <p:cNvSpPr txBox="1"/>
          <p:nvPr/>
        </p:nvSpPr>
        <p:spPr>
          <a:xfrm>
            <a:off x="237565" y="8564104"/>
            <a:ext cx="6243917" cy="138499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3400"/>
              </a:spcBef>
              <a:spcAft>
                <a:spcPts val="3200"/>
              </a:spcAft>
              <a:buClrTx/>
              <a:buSzTx/>
              <a:buFontTx/>
              <a:buNone/>
              <a:tabLst/>
              <a:defRPr/>
            </a:pPr>
            <a:r>
              <a:rPr kumimoji="0" lang="en-US" sz="1200" i="0" u="none" strike="noStrike" kern="1200" spc="0" normalizeH="0" baseline="0" noProof="0" dirty="0">
                <a:ln>
                  <a:noFill/>
                </a:ln>
                <a:solidFill>
                  <a:schemeClr val="bg1"/>
                </a:solidFill>
                <a:effectLst/>
                <a:uLnTx/>
                <a:uFillTx/>
                <a:latin typeface="Microsoft Sans Serif" panose="020B0604020202020204" pitchFamily="34" charset="0"/>
                <a:ea typeface="Microsoft Sans Serif" panose="020B0604020202020204" pitchFamily="34" charset="0"/>
                <a:cs typeface="Times New Roman" panose="02020603050405020304" pitchFamily="18" charset="0"/>
              </a:rPr>
              <a:t>Menu legend: V - vegetarian | GF - gluten-free availability: you may order from this menu on the 14th of February 2023 between the hours of 6pm and 10pm.Price: £49.95 per persona payment in the amount of £10 will be requested for each passenger in order to reserve the reservation. Special deals: if you book your stay before the 7th of February, 2023, you will each get a free glass of prosecco when you check in. Entertainment will be given in the form of live jazz music, which will be played all throughout the night to add to the sensual atmosphere.</a:t>
            </a:r>
            <a:endParaRPr lang="en-US" sz="500" dirty="0"/>
          </a:p>
        </p:txBody>
      </p:sp>
    </p:spTree>
    <p:extLst>
      <p:ext uri="{BB962C8B-B14F-4D97-AF65-F5344CB8AC3E}">
        <p14:creationId xmlns:p14="http://schemas.microsoft.com/office/powerpoint/2010/main" val="387045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9FF405C-A3BD-4851-5F1D-CDBB5B7E951D}"/>
              </a:ext>
            </a:extLst>
          </p:cNvPr>
          <p:cNvSpPr txBox="1"/>
          <p:nvPr/>
        </p:nvSpPr>
        <p:spPr>
          <a:xfrm>
            <a:off x="1716741" y="2833824"/>
            <a:ext cx="3433482" cy="4524315"/>
          </a:xfrm>
          <a:prstGeom prst="rect">
            <a:avLst/>
          </a:prstGeom>
          <a:noFill/>
        </p:spPr>
        <p:txBody>
          <a:bodyPr wrap="square">
            <a:spAutoFit/>
          </a:bodyPr>
          <a:lstStyle/>
          <a:p>
            <a:r>
              <a:rPr lang="en-US" b="1" dirty="0">
                <a:effectLst/>
              </a:rPr>
              <a:t>References</a:t>
            </a:r>
          </a:p>
          <a:p>
            <a:r>
              <a:rPr lang="en-US" dirty="0">
                <a:effectLst/>
              </a:rPr>
              <a:t>Marian, L.Q. </a:t>
            </a:r>
            <a:r>
              <a:rPr lang="en-US" i="1" dirty="0">
                <a:effectLst/>
              </a:rPr>
              <a:t>et al.</a:t>
            </a:r>
            <a:r>
              <a:rPr lang="en-US" dirty="0">
                <a:effectLst/>
              </a:rPr>
              <a:t> (2023) </a:t>
            </a:r>
            <a:r>
              <a:rPr lang="en-US" i="1" dirty="0" err="1">
                <a:effectLst/>
              </a:rPr>
              <a:t>Resol</a:t>
            </a:r>
            <a:r>
              <a:rPr lang="en-US" i="1" dirty="0">
                <a:effectLst/>
              </a:rPr>
              <a:t> Hotel trinity </a:t>
            </a:r>
            <a:r>
              <a:rPr lang="en-US" i="1" dirty="0" err="1">
                <a:effectLst/>
              </a:rPr>
              <a:t>osaka</a:t>
            </a:r>
            <a:r>
              <a:rPr lang="en-US" i="1" dirty="0">
                <a:effectLst/>
              </a:rPr>
              <a:t> reviews, deals &amp; photos 2023 - </a:t>
            </a:r>
            <a:r>
              <a:rPr lang="en-US" i="1" dirty="0" err="1">
                <a:effectLst/>
              </a:rPr>
              <a:t>expedia</a:t>
            </a:r>
            <a:r>
              <a:rPr lang="en-US" dirty="0">
                <a:effectLst/>
              </a:rPr>
              <a:t>, </a:t>
            </a:r>
            <a:r>
              <a:rPr lang="en-US" i="1" dirty="0">
                <a:effectLst/>
              </a:rPr>
              <a:t>Expedia.com</a:t>
            </a:r>
            <a:r>
              <a:rPr lang="en-US" dirty="0">
                <a:effectLst/>
              </a:rPr>
              <a:t>. Available at: https://www.expedia.com/Osaka-Hotels-Resol-Hotel-Trinity-Osaka.h44224601.Hotel-Information (Accessed: February 17, 2023). </a:t>
            </a:r>
          </a:p>
          <a:p>
            <a:r>
              <a:rPr lang="en-US" dirty="0">
                <a:effectLst/>
              </a:rPr>
              <a:t>“Menu design” (2022) </a:t>
            </a:r>
            <a:r>
              <a:rPr lang="en-US" i="1" dirty="0">
                <a:effectLst/>
              </a:rPr>
              <a:t>Cornell Hotel and Restaurant Administration Quarterly</a:t>
            </a:r>
            <a:r>
              <a:rPr lang="en-US" dirty="0">
                <a:effectLst/>
              </a:rPr>
              <a:t>, 19(3), pp. 38–46. Available at: https://doi.org/10.1177/001088047801900312. </a:t>
            </a:r>
          </a:p>
        </p:txBody>
      </p:sp>
    </p:spTree>
    <p:extLst>
      <p:ext uri="{BB962C8B-B14F-4D97-AF65-F5344CB8AC3E}">
        <p14:creationId xmlns:p14="http://schemas.microsoft.com/office/powerpoint/2010/main" val="18716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0</TotalTime>
  <Words>579</Words>
  <Application>Microsoft Office PowerPoint</Application>
  <PresentationFormat>A4 Paper (210x297 mm)</PresentationFormat>
  <Paragraphs>45</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Arial</vt:lpstr>
      <vt:lpstr>Calibri</vt:lpstr>
      <vt:lpstr>Calibri Light</vt:lpstr>
      <vt:lpstr>Microsoft Sans Serif</vt:lpstr>
      <vt:lpstr>Modern Love Caps</vt:lpstr>
      <vt:lpstr>Times New Roman</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2023-02-17T06:12:25Z</dcterms:created>
  <dcterms:modified xsi:type="dcterms:W3CDTF">2023-02-17T18:27:40Z</dcterms:modified>
</cp:coreProperties>
</file>