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vtt" ContentType="text/vt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57"/>
  </p:notesMasterIdLst>
  <p:sldIdLst>
    <p:sldId id="278" r:id="rId5"/>
    <p:sldId id="279" r:id="rId6"/>
    <p:sldId id="282" r:id="rId7"/>
    <p:sldId id="36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56" r:id="rId16"/>
    <p:sldId id="290" r:id="rId17"/>
    <p:sldId id="312" r:id="rId18"/>
    <p:sldId id="291" r:id="rId19"/>
    <p:sldId id="310" r:id="rId20"/>
    <p:sldId id="311" r:id="rId21"/>
    <p:sldId id="313" r:id="rId22"/>
    <p:sldId id="364" r:id="rId23"/>
    <p:sldId id="314" r:id="rId24"/>
    <p:sldId id="315" r:id="rId25"/>
    <p:sldId id="316" r:id="rId26"/>
    <p:sldId id="317" r:id="rId27"/>
    <p:sldId id="318" r:id="rId28"/>
    <p:sldId id="328" r:id="rId29"/>
    <p:sldId id="319" r:id="rId30"/>
    <p:sldId id="320" r:id="rId31"/>
    <p:sldId id="321" r:id="rId32"/>
    <p:sldId id="322" r:id="rId33"/>
    <p:sldId id="323" r:id="rId34"/>
    <p:sldId id="325" r:id="rId35"/>
    <p:sldId id="326" r:id="rId36"/>
    <p:sldId id="327" r:id="rId37"/>
    <p:sldId id="329" r:id="rId38"/>
    <p:sldId id="330" r:id="rId39"/>
    <p:sldId id="331" r:id="rId40"/>
    <p:sldId id="332" r:id="rId41"/>
    <p:sldId id="333" r:id="rId42"/>
    <p:sldId id="334" r:id="rId43"/>
    <p:sldId id="335" r:id="rId44"/>
    <p:sldId id="336" r:id="rId45"/>
    <p:sldId id="337" r:id="rId46"/>
    <p:sldId id="338" r:id="rId47"/>
    <p:sldId id="366" r:id="rId48"/>
    <p:sldId id="357" r:id="rId49"/>
    <p:sldId id="307" r:id="rId50"/>
    <p:sldId id="358" r:id="rId51"/>
    <p:sldId id="359" r:id="rId52"/>
    <p:sldId id="367" r:id="rId53"/>
    <p:sldId id="363" r:id="rId54"/>
    <p:sldId id="360" r:id="rId55"/>
    <p:sldId id="36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79"/>
            <p14:sldId id="282"/>
            <p14:sldId id="362"/>
            <p14:sldId id="283"/>
            <p14:sldId id="284"/>
            <p14:sldId id="285"/>
            <p14:sldId id="286"/>
            <p14:sldId id="287"/>
            <p14:sldId id="288"/>
            <p14:sldId id="289"/>
            <p14:sldId id="256"/>
            <p14:sldId id="290"/>
            <p14:sldId id="312"/>
            <p14:sldId id="291"/>
            <p14:sldId id="310"/>
            <p14:sldId id="311"/>
            <p14:sldId id="313"/>
            <p14:sldId id="364"/>
            <p14:sldId id="314"/>
            <p14:sldId id="315"/>
            <p14:sldId id="316"/>
            <p14:sldId id="317"/>
            <p14:sldId id="318"/>
            <p14:sldId id="328"/>
            <p14:sldId id="319"/>
            <p14:sldId id="320"/>
            <p14:sldId id="321"/>
            <p14:sldId id="322"/>
            <p14:sldId id="323"/>
            <p14:sldId id="325"/>
            <p14:sldId id="326"/>
            <p14:sldId id="327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66"/>
            <p14:sldId id="357"/>
            <p14:sldId id="307"/>
            <p14:sldId id="358"/>
            <p14:sldId id="359"/>
            <p14:sldId id="367"/>
            <p14:sldId id="363"/>
            <p14:sldId id="360"/>
            <p14:sldId id="36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5638A5-5900-43DF-BDEB-4358060FA5E3}" v="1" dt="2026-05-03T14:07:11.1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5620"/>
    <p:restoredTop sz="63923" autoAdjust="0"/>
  </p:normalViewPr>
  <p:slideViewPr>
    <p:cSldViewPr snapToGrid="0">
      <p:cViewPr varScale="1">
        <p:scale>
          <a:sx n="58" d="100"/>
          <a:sy n="58" d="100"/>
        </p:scale>
        <p:origin x="1185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568" y="2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E2A19-D2C8-40C0-9932-123EFA587713}">
      <dgm:prSet phldrT="[Text]"/>
      <dgm:spPr/>
      <dgm:t>
        <a:bodyPr/>
        <a:lstStyle/>
        <a:p>
          <a:pPr>
            <a:buNone/>
          </a:pPr>
          <a:r>
            <a:rPr lang="en-GB"/>
            <a:t>Assessments and Deadlines</a:t>
          </a:r>
          <a:endParaRPr lang="en-GB">
            <a:solidFill>
              <a:schemeClr val="bg1"/>
            </a:solidFill>
          </a:endParaRPr>
        </a:p>
      </dgm:t>
    </dgm:pt>
    <dgm:pt modelId="{4E3B7DD2-F4C3-42AC-BE5A-F480468E2A8A}" type="parTrans" cxnId="{0C581FAF-7B88-4916-8E9C-550A7E022BC8}">
      <dgm:prSet/>
      <dgm:spPr/>
      <dgm:t>
        <a:bodyPr/>
        <a:lstStyle/>
        <a:p>
          <a:endParaRPr lang="en-GB"/>
        </a:p>
      </dgm:t>
    </dgm:pt>
    <dgm:pt modelId="{58369097-7B5A-440B-A6D1-AF1F3C9BB4BA}" type="sibTrans" cxnId="{0C581FAF-7B88-4916-8E9C-550A7E022BC8}">
      <dgm:prSet/>
      <dgm:spPr/>
      <dgm:t>
        <a:bodyPr/>
        <a:lstStyle/>
        <a:p>
          <a:endParaRPr lang="en-GB"/>
        </a:p>
      </dgm:t>
    </dgm:pt>
    <dgm:pt modelId="{9CE888BA-DB5D-4693-A554-D5E17D3F5398}">
      <dgm:prSet phldrT="[Text]"/>
      <dgm:spPr/>
      <dgm:t>
        <a:bodyPr/>
        <a:lstStyle/>
        <a:p>
          <a:pPr>
            <a:buNone/>
          </a:pPr>
          <a:r>
            <a:rPr lang="en-GB"/>
            <a:t>Digital tasks</a:t>
          </a:r>
          <a:endParaRPr lang="en-GB">
            <a:solidFill>
              <a:schemeClr val="bg1"/>
            </a:solidFill>
          </a:endParaRPr>
        </a:p>
      </dgm:t>
    </dgm:pt>
    <dgm:pt modelId="{EFE77CD2-60DA-4248-BD8F-CBFF3922AFA4}" type="parTrans" cxnId="{DA6B1C0A-5480-489B-8BDC-75F9D096D16C}">
      <dgm:prSet/>
      <dgm:spPr/>
      <dgm:t>
        <a:bodyPr/>
        <a:lstStyle/>
        <a:p>
          <a:endParaRPr lang="en-GB"/>
        </a:p>
      </dgm:t>
    </dgm:pt>
    <dgm:pt modelId="{5C1A57D6-314A-4AE8-9E27-6C9D930CF341}" type="sibTrans" cxnId="{DA6B1C0A-5480-489B-8BDC-75F9D096D16C}">
      <dgm:prSet/>
      <dgm:spPr/>
      <dgm:t>
        <a:bodyPr/>
        <a:lstStyle/>
        <a:p>
          <a:endParaRPr lang="en-GB"/>
        </a:p>
      </dgm:t>
    </dgm:pt>
    <dgm:pt modelId="{274B5D62-E251-4951-96E1-837A8390223F}">
      <dgm:prSet phldrT="[Text]"/>
      <dgm:spPr/>
      <dgm:t>
        <a:bodyPr/>
        <a:lstStyle/>
        <a:p>
          <a:pPr>
            <a:buNone/>
          </a:pPr>
          <a:r>
            <a:rPr lang="en-GB"/>
            <a:t>Exploring LinkedIn</a:t>
          </a:r>
          <a:endParaRPr lang="en-GB">
            <a:solidFill>
              <a:schemeClr val="bg1"/>
            </a:solidFill>
          </a:endParaRPr>
        </a:p>
      </dgm:t>
    </dgm:pt>
    <dgm:pt modelId="{EB2F3AAF-33DE-464E-8556-E5EF18ECE8D3}" type="parTrans" cxnId="{675C5A99-DC73-4A19-8AB5-61C6809661F4}">
      <dgm:prSet/>
      <dgm:spPr/>
      <dgm:t>
        <a:bodyPr/>
        <a:lstStyle/>
        <a:p>
          <a:endParaRPr lang="en-GB"/>
        </a:p>
      </dgm:t>
    </dgm:pt>
    <dgm:pt modelId="{24F7C373-F02C-481E-B013-2047C50EC073}" type="sibTrans" cxnId="{675C5A99-DC73-4A19-8AB5-61C6809661F4}">
      <dgm:prSet/>
      <dgm:spPr/>
      <dgm:t>
        <a:bodyPr/>
        <a:lstStyle/>
        <a:p>
          <a:endParaRPr lang="en-GB"/>
        </a:p>
      </dgm:t>
    </dgm:pt>
    <dgm:pt modelId="{34527438-365E-4EB7-9AAB-64FEF83E1D5E}">
      <dgm:prSet phldrT="[Text]"/>
      <dgm:spPr/>
      <dgm:t>
        <a:bodyPr/>
        <a:lstStyle/>
        <a:p>
          <a:r>
            <a:rPr lang="en-GB"/>
            <a:t>Organising Reading materials</a:t>
          </a:r>
          <a:endParaRPr lang="en-GB">
            <a:solidFill>
              <a:schemeClr val="bg1"/>
            </a:solidFill>
          </a:endParaRPr>
        </a:p>
      </dgm:t>
    </dgm:pt>
    <dgm:pt modelId="{994A048A-DB09-4999-A92E-73104AE6240E}" type="parTrans" cxnId="{BAF32221-D4BA-45C2-BEFC-87B2EC55C18D}">
      <dgm:prSet/>
      <dgm:spPr/>
      <dgm:t>
        <a:bodyPr/>
        <a:lstStyle/>
        <a:p>
          <a:endParaRPr lang="en-GB"/>
        </a:p>
      </dgm:t>
    </dgm:pt>
    <dgm:pt modelId="{164497C2-2EF8-47A8-A3A1-395750B861E9}" type="sibTrans" cxnId="{BAF32221-D4BA-45C2-BEFC-87B2EC55C18D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9D7286C2-2F42-4AE0-8BBC-C828BCD40EDB}" type="pres">
      <dgm:prSet presAssocID="{69AE2A19-D2C8-40C0-9932-123EFA587713}" presName="parentLin" presStyleCnt="0"/>
      <dgm:spPr/>
    </dgm:pt>
    <dgm:pt modelId="{F96A8B0E-CAB9-4529-8834-FD26A05C75EA}" type="pres">
      <dgm:prSet presAssocID="{69AE2A19-D2C8-40C0-9932-123EFA587713}" presName="parentLeftMargin" presStyleLbl="node1" presStyleIdx="0" presStyleCnt="4"/>
      <dgm:spPr/>
    </dgm:pt>
    <dgm:pt modelId="{0AAA05E8-EAA7-42C7-B01E-736BA16263B5}" type="pres">
      <dgm:prSet presAssocID="{69AE2A19-D2C8-40C0-9932-123EFA5877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D77076-26A8-4E9B-90DC-412563489ABE}" type="pres">
      <dgm:prSet presAssocID="{69AE2A19-D2C8-40C0-9932-123EFA587713}" presName="negativeSpace" presStyleCnt="0"/>
      <dgm:spPr/>
    </dgm:pt>
    <dgm:pt modelId="{BB515874-186E-46AA-AFFD-E73F1E2CB3B8}" type="pres">
      <dgm:prSet presAssocID="{69AE2A19-D2C8-40C0-9932-123EFA587713}" presName="childText" presStyleLbl="conFgAcc1" presStyleIdx="0" presStyleCnt="4">
        <dgm:presLayoutVars>
          <dgm:bulletEnabled val="1"/>
        </dgm:presLayoutVars>
      </dgm:prSet>
      <dgm:spPr/>
    </dgm:pt>
    <dgm:pt modelId="{5F982381-9E8C-4FDC-8420-DAF804DDEAE0}" type="pres">
      <dgm:prSet presAssocID="{58369097-7B5A-440B-A6D1-AF1F3C9BB4BA}" presName="spaceBetweenRectangles" presStyleCnt="0"/>
      <dgm:spPr/>
    </dgm:pt>
    <dgm:pt modelId="{0DA2B9D6-1268-4575-9DE6-88EC175D161C}" type="pres">
      <dgm:prSet presAssocID="{9CE888BA-DB5D-4693-A554-D5E17D3F5398}" presName="parentLin" presStyleCnt="0"/>
      <dgm:spPr/>
    </dgm:pt>
    <dgm:pt modelId="{E06AEBA4-2995-4101-9561-5E102A4C9507}" type="pres">
      <dgm:prSet presAssocID="{9CE888BA-DB5D-4693-A554-D5E17D3F5398}" presName="parentLeftMargin" presStyleLbl="node1" presStyleIdx="0" presStyleCnt="4"/>
      <dgm:spPr/>
    </dgm:pt>
    <dgm:pt modelId="{2038E0B5-790A-47B5-AC0C-1EE891D6F8B0}" type="pres">
      <dgm:prSet presAssocID="{9CE888BA-DB5D-4693-A554-D5E17D3F53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FAA7C8-32F7-4045-9D2F-8DDFF4FEE79D}" type="pres">
      <dgm:prSet presAssocID="{9CE888BA-DB5D-4693-A554-D5E17D3F5398}" presName="negativeSpace" presStyleCnt="0"/>
      <dgm:spPr/>
    </dgm:pt>
    <dgm:pt modelId="{717F7E87-911E-4D05-AC10-070E82D10981}" type="pres">
      <dgm:prSet presAssocID="{9CE888BA-DB5D-4693-A554-D5E17D3F5398}" presName="childText" presStyleLbl="conFgAcc1" presStyleIdx="1" presStyleCnt="4">
        <dgm:presLayoutVars>
          <dgm:bulletEnabled val="1"/>
        </dgm:presLayoutVars>
      </dgm:prSet>
      <dgm:spPr/>
    </dgm:pt>
    <dgm:pt modelId="{3267A02D-0753-4537-8236-FE61E01585A7}" type="pres">
      <dgm:prSet presAssocID="{5C1A57D6-314A-4AE8-9E27-6C9D930CF341}" presName="spaceBetweenRectangles" presStyleCnt="0"/>
      <dgm:spPr/>
    </dgm:pt>
    <dgm:pt modelId="{C0156812-9DBD-4210-A799-F31415033C40}" type="pres">
      <dgm:prSet presAssocID="{274B5D62-E251-4951-96E1-837A8390223F}" presName="parentLin" presStyleCnt="0"/>
      <dgm:spPr/>
    </dgm:pt>
    <dgm:pt modelId="{86C44ECA-B585-4FAD-8590-66C92349D75B}" type="pres">
      <dgm:prSet presAssocID="{274B5D62-E251-4951-96E1-837A8390223F}" presName="parentLeftMargin" presStyleLbl="node1" presStyleIdx="1" presStyleCnt="4"/>
      <dgm:spPr/>
    </dgm:pt>
    <dgm:pt modelId="{027802AF-CB1E-4210-8B39-EC56887D9844}" type="pres">
      <dgm:prSet presAssocID="{274B5D62-E251-4951-96E1-837A839022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90ACB9-98E8-445A-9ADA-F859D43DD2D9}" type="pres">
      <dgm:prSet presAssocID="{274B5D62-E251-4951-96E1-837A8390223F}" presName="negativeSpace" presStyleCnt="0"/>
      <dgm:spPr/>
    </dgm:pt>
    <dgm:pt modelId="{9FFAFA9F-752B-4C29-8996-D070CC919FCB}" type="pres">
      <dgm:prSet presAssocID="{274B5D62-E251-4951-96E1-837A8390223F}" presName="childText" presStyleLbl="conFgAcc1" presStyleIdx="2" presStyleCnt="4">
        <dgm:presLayoutVars>
          <dgm:bulletEnabled val="1"/>
        </dgm:presLayoutVars>
      </dgm:prSet>
      <dgm:spPr/>
    </dgm:pt>
    <dgm:pt modelId="{C8C06830-A58D-4075-9397-8689CC5530E8}" type="pres">
      <dgm:prSet presAssocID="{24F7C373-F02C-481E-B013-2047C50EC073}" presName="spaceBetweenRectangles" presStyleCnt="0"/>
      <dgm:spPr/>
    </dgm:pt>
    <dgm:pt modelId="{6642824F-9120-47F9-8C88-4407AA9AD96B}" type="pres">
      <dgm:prSet presAssocID="{34527438-365E-4EB7-9AAB-64FEF83E1D5E}" presName="parentLin" presStyleCnt="0"/>
      <dgm:spPr/>
    </dgm:pt>
    <dgm:pt modelId="{82BE48E3-48DE-43EC-946E-24666867B5EF}" type="pres">
      <dgm:prSet presAssocID="{34527438-365E-4EB7-9AAB-64FEF83E1D5E}" presName="parentLeftMargin" presStyleLbl="node1" presStyleIdx="2" presStyleCnt="4"/>
      <dgm:spPr/>
    </dgm:pt>
    <dgm:pt modelId="{B6293DC3-E43C-445E-9B42-8CFD7DCC1047}" type="pres">
      <dgm:prSet presAssocID="{34527438-365E-4EB7-9AAB-64FEF83E1D5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5846806-EA29-4D03-A422-E3984EF0A72E}" type="pres">
      <dgm:prSet presAssocID="{34527438-365E-4EB7-9AAB-64FEF83E1D5E}" presName="negativeSpace" presStyleCnt="0"/>
      <dgm:spPr/>
    </dgm:pt>
    <dgm:pt modelId="{1A581D79-8328-44F4-B8D0-76EAEB370EBC}" type="pres">
      <dgm:prSet presAssocID="{34527438-365E-4EB7-9AAB-64FEF83E1D5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A6B1C0A-5480-489B-8BDC-75F9D096D16C}" srcId="{D8F6DCAB-BE7F-496A-9546-DFA225D8321F}" destId="{9CE888BA-DB5D-4693-A554-D5E17D3F5398}" srcOrd="1" destOrd="0" parTransId="{EFE77CD2-60DA-4248-BD8F-CBFF3922AFA4}" sibTransId="{5C1A57D6-314A-4AE8-9E27-6C9D930CF341}"/>
    <dgm:cxn modelId="{991AD01D-0976-4FAB-BD76-1BC840C0FF91}" type="presOf" srcId="{34527438-365E-4EB7-9AAB-64FEF83E1D5E}" destId="{B6293DC3-E43C-445E-9B42-8CFD7DCC1047}" srcOrd="1" destOrd="0" presId="urn:microsoft.com/office/officeart/2005/8/layout/list1"/>
    <dgm:cxn modelId="{BAF32221-D4BA-45C2-BEFC-87B2EC55C18D}" srcId="{D8F6DCAB-BE7F-496A-9546-DFA225D8321F}" destId="{34527438-365E-4EB7-9AAB-64FEF83E1D5E}" srcOrd="3" destOrd="0" parTransId="{994A048A-DB09-4999-A92E-73104AE6240E}" sibTransId="{164497C2-2EF8-47A8-A3A1-395750B861E9}"/>
    <dgm:cxn modelId="{6F4D0E5D-327E-4B0B-ACFA-066CBCBD2278}" type="presOf" srcId="{274B5D62-E251-4951-96E1-837A8390223F}" destId="{86C44ECA-B585-4FAD-8590-66C92349D75B}" srcOrd="0" destOrd="0" presId="urn:microsoft.com/office/officeart/2005/8/layout/list1"/>
    <dgm:cxn modelId="{08C8DF54-52AB-42F1-A71D-1A5273E7159A}" type="presOf" srcId="{274B5D62-E251-4951-96E1-837A8390223F}" destId="{027802AF-CB1E-4210-8B39-EC56887D9844}" srcOrd="1" destOrd="0" presId="urn:microsoft.com/office/officeart/2005/8/layout/list1"/>
    <dgm:cxn modelId="{5C6EA590-D242-4DA0-918B-D4C844ACF81E}" type="presOf" srcId="{34527438-365E-4EB7-9AAB-64FEF83E1D5E}" destId="{82BE48E3-48DE-43EC-946E-24666867B5EF}" srcOrd="0" destOrd="0" presId="urn:microsoft.com/office/officeart/2005/8/layout/list1"/>
    <dgm:cxn modelId="{3E278F94-0CC3-40E9-99D3-A2FBB27BAD35}" type="presOf" srcId="{9CE888BA-DB5D-4693-A554-D5E17D3F5398}" destId="{E06AEBA4-2995-4101-9561-5E102A4C9507}" srcOrd="0" destOrd="0" presId="urn:microsoft.com/office/officeart/2005/8/layout/list1"/>
    <dgm:cxn modelId="{675C5A99-DC73-4A19-8AB5-61C6809661F4}" srcId="{D8F6DCAB-BE7F-496A-9546-DFA225D8321F}" destId="{274B5D62-E251-4951-96E1-837A8390223F}" srcOrd="2" destOrd="0" parTransId="{EB2F3AAF-33DE-464E-8556-E5EF18ECE8D3}" sibTransId="{24F7C373-F02C-481E-B013-2047C50EC073}"/>
    <dgm:cxn modelId="{0C581FAF-7B88-4916-8E9C-550A7E022BC8}" srcId="{D8F6DCAB-BE7F-496A-9546-DFA225D8321F}" destId="{69AE2A19-D2C8-40C0-9932-123EFA587713}" srcOrd="0" destOrd="0" parTransId="{4E3B7DD2-F4C3-42AC-BE5A-F480468E2A8A}" sibTransId="{58369097-7B5A-440B-A6D1-AF1F3C9BB4BA}"/>
    <dgm:cxn modelId="{36CCE1B0-7FD5-47AD-8555-4B63114AFA55}" type="presOf" srcId="{69AE2A19-D2C8-40C0-9932-123EFA587713}" destId="{F96A8B0E-CAB9-4529-8834-FD26A05C75EA}" srcOrd="0" destOrd="0" presId="urn:microsoft.com/office/officeart/2005/8/layout/list1"/>
    <dgm:cxn modelId="{9D9EF4B0-0402-4657-A172-0BF4402AFAB1}" type="presOf" srcId="{9CE888BA-DB5D-4693-A554-D5E17D3F5398}" destId="{2038E0B5-790A-47B5-AC0C-1EE891D6F8B0}" srcOrd="1" destOrd="0" presId="urn:microsoft.com/office/officeart/2005/8/layout/list1"/>
    <dgm:cxn modelId="{E0E892CC-CB91-4A31-BEB6-7D74802E5668}" type="presOf" srcId="{69AE2A19-D2C8-40C0-9932-123EFA587713}" destId="{0AAA05E8-EAA7-42C7-B01E-736BA16263B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3D5DDE31-094E-49C5-A03F-D52F52BDC058}" type="presParOf" srcId="{9CF64F5B-328C-49B9-AF3A-EB96BC66833D}" destId="{9D7286C2-2F42-4AE0-8BBC-C828BCD40EDB}" srcOrd="0" destOrd="0" presId="urn:microsoft.com/office/officeart/2005/8/layout/list1"/>
    <dgm:cxn modelId="{0121557C-FF73-4C78-9D89-4ACED46ECF34}" type="presParOf" srcId="{9D7286C2-2F42-4AE0-8BBC-C828BCD40EDB}" destId="{F96A8B0E-CAB9-4529-8834-FD26A05C75EA}" srcOrd="0" destOrd="0" presId="urn:microsoft.com/office/officeart/2005/8/layout/list1"/>
    <dgm:cxn modelId="{A5335253-9D34-4E41-8346-B95871D7E87B}" type="presParOf" srcId="{9D7286C2-2F42-4AE0-8BBC-C828BCD40EDB}" destId="{0AAA05E8-EAA7-42C7-B01E-736BA16263B5}" srcOrd="1" destOrd="0" presId="urn:microsoft.com/office/officeart/2005/8/layout/list1"/>
    <dgm:cxn modelId="{C68BEDC1-9168-46FE-B8DB-13C70D1806E7}" type="presParOf" srcId="{9CF64F5B-328C-49B9-AF3A-EB96BC66833D}" destId="{AED77076-26A8-4E9B-90DC-412563489ABE}" srcOrd="1" destOrd="0" presId="urn:microsoft.com/office/officeart/2005/8/layout/list1"/>
    <dgm:cxn modelId="{0D9113CF-6061-41E9-B986-638EFD48CE2E}" type="presParOf" srcId="{9CF64F5B-328C-49B9-AF3A-EB96BC66833D}" destId="{BB515874-186E-46AA-AFFD-E73F1E2CB3B8}" srcOrd="2" destOrd="0" presId="urn:microsoft.com/office/officeart/2005/8/layout/list1"/>
    <dgm:cxn modelId="{0B69024A-945D-4B0C-BF77-71447129E03A}" type="presParOf" srcId="{9CF64F5B-328C-49B9-AF3A-EB96BC66833D}" destId="{5F982381-9E8C-4FDC-8420-DAF804DDEAE0}" srcOrd="3" destOrd="0" presId="urn:microsoft.com/office/officeart/2005/8/layout/list1"/>
    <dgm:cxn modelId="{216D1073-484C-4026-9E8A-C7A1091EC379}" type="presParOf" srcId="{9CF64F5B-328C-49B9-AF3A-EB96BC66833D}" destId="{0DA2B9D6-1268-4575-9DE6-88EC175D161C}" srcOrd="4" destOrd="0" presId="urn:microsoft.com/office/officeart/2005/8/layout/list1"/>
    <dgm:cxn modelId="{6BE9072C-D56E-459D-87E0-DAD5C980D6E9}" type="presParOf" srcId="{0DA2B9D6-1268-4575-9DE6-88EC175D161C}" destId="{E06AEBA4-2995-4101-9561-5E102A4C9507}" srcOrd="0" destOrd="0" presId="urn:microsoft.com/office/officeart/2005/8/layout/list1"/>
    <dgm:cxn modelId="{49408B8B-9589-47C7-9B9D-278DF77D6A97}" type="presParOf" srcId="{0DA2B9D6-1268-4575-9DE6-88EC175D161C}" destId="{2038E0B5-790A-47B5-AC0C-1EE891D6F8B0}" srcOrd="1" destOrd="0" presId="urn:microsoft.com/office/officeart/2005/8/layout/list1"/>
    <dgm:cxn modelId="{EBA48247-39EF-4C70-84AD-12FF72C9F68E}" type="presParOf" srcId="{9CF64F5B-328C-49B9-AF3A-EB96BC66833D}" destId="{B5FAA7C8-32F7-4045-9D2F-8DDFF4FEE79D}" srcOrd="5" destOrd="0" presId="urn:microsoft.com/office/officeart/2005/8/layout/list1"/>
    <dgm:cxn modelId="{AB7BB96A-F2FB-4E53-AA42-514E07533CDF}" type="presParOf" srcId="{9CF64F5B-328C-49B9-AF3A-EB96BC66833D}" destId="{717F7E87-911E-4D05-AC10-070E82D10981}" srcOrd="6" destOrd="0" presId="urn:microsoft.com/office/officeart/2005/8/layout/list1"/>
    <dgm:cxn modelId="{17B0B678-A972-412A-A1A0-11841925C009}" type="presParOf" srcId="{9CF64F5B-328C-49B9-AF3A-EB96BC66833D}" destId="{3267A02D-0753-4537-8236-FE61E01585A7}" srcOrd="7" destOrd="0" presId="urn:microsoft.com/office/officeart/2005/8/layout/list1"/>
    <dgm:cxn modelId="{BFE49A93-E1E9-4BBA-BA2D-9B562AB71522}" type="presParOf" srcId="{9CF64F5B-328C-49B9-AF3A-EB96BC66833D}" destId="{C0156812-9DBD-4210-A799-F31415033C40}" srcOrd="8" destOrd="0" presId="urn:microsoft.com/office/officeart/2005/8/layout/list1"/>
    <dgm:cxn modelId="{884AAE10-B7C9-4D82-AB32-5DEC592CB56E}" type="presParOf" srcId="{C0156812-9DBD-4210-A799-F31415033C40}" destId="{86C44ECA-B585-4FAD-8590-66C92349D75B}" srcOrd="0" destOrd="0" presId="urn:microsoft.com/office/officeart/2005/8/layout/list1"/>
    <dgm:cxn modelId="{4F31F070-9C70-4E8D-A2F8-B23C8BB9DF58}" type="presParOf" srcId="{C0156812-9DBD-4210-A799-F31415033C40}" destId="{027802AF-CB1E-4210-8B39-EC56887D9844}" srcOrd="1" destOrd="0" presId="urn:microsoft.com/office/officeart/2005/8/layout/list1"/>
    <dgm:cxn modelId="{0EE8A9E2-C11A-44E3-B855-F98F50AC8C5E}" type="presParOf" srcId="{9CF64F5B-328C-49B9-AF3A-EB96BC66833D}" destId="{0D90ACB9-98E8-445A-9ADA-F859D43DD2D9}" srcOrd="9" destOrd="0" presId="urn:microsoft.com/office/officeart/2005/8/layout/list1"/>
    <dgm:cxn modelId="{9997A4C8-57C1-4651-96F4-637E31B61932}" type="presParOf" srcId="{9CF64F5B-328C-49B9-AF3A-EB96BC66833D}" destId="{9FFAFA9F-752B-4C29-8996-D070CC919FCB}" srcOrd="10" destOrd="0" presId="urn:microsoft.com/office/officeart/2005/8/layout/list1"/>
    <dgm:cxn modelId="{CC7199C9-FDEB-4644-82F0-EE5AD9215554}" type="presParOf" srcId="{9CF64F5B-328C-49B9-AF3A-EB96BC66833D}" destId="{C8C06830-A58D-4075-9397-8689CC5530E8}" srcOrd="11" destOrd="0" presId="urn:microsoft.com/office/officeart/2005/8/layout/list1"/>
    <dgm:cxn modelId="{26EB9E9F-7E6B-4E9E-BF3C-05DC3809A182}" type="presParOf" srcId="{9CF64F5B-328C-49B9-AF3A-EB96BC66833D}" destId="{6642824F-9120-47F9-8C88-4407AA9AD96B}" srcOrd="12" destOrd="0" presId="urn:microsoft.com/office/officeart/2005/8/layout/list1"/>
    <dgm:cxn modelId="{F4F97054-5475-4BFB-AA2A-FA6BA6AAA53F}" type="presParOf" srcId="{6642824F-9120-47F9-8C88-4407AA9AD96B}" destId="{82BE48E3-48DE-43EC-946E-24666867B5EF}" srcOrd="0" destOrd="0" presId="urn:microsoft.com/office/officeart/2005/8/layout/list1"/>
    <dgm:cxn modelId="{F80955CB-9CD0-4967-9D32-C1707AE08D81}" type="presParOf" srcId="{6642824F-9120-47F9-8C88-4407AA9AD96B}" destId="{B6293DC3-E43C-445E-9B42-8CFD7DCC1047}" srcOrd="1" destOrd="0" presId="urn:microsoft.com/office/officeart/2005/8/layout/list1"/>
    <dgm:cxn modelId="{E92E053D-76EF-43B2-9600-2D6AE846DB37}" type="presParOf" srcId="{9CF64F5B-328C-49B9-AF3A-EB96BC66833D}" destId="{05846806-EA29-4D03-A422-E3984EF0A72E}" srcOrd="13" destOrd="0" presId="urn:microsoft.com/office/officeart/2005/8/layout/list1"/>
    <dgm:cxn modelId="{DD8053BD-6D62-4BD2-B016-B226C65C0D27}" type="presParOf" srcId="{9CF64F5B-328C-49B9-AF3A-EB96BC66833D}" destId="{1A581D79-8328-44F4-B8D0-76EAEB370EB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15874-186E-46AA-AFFD-E73F1E2CB3B8}">
      <dsp:nvSpPr>
        <dsp:cNvPr id="0" name=""/>
        <dsp:cNvSpPr/>
      </dsp:nvSpPr>
      <dsp:spPr>
        <a:xfrm>
          <a:off x="0" y="41742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A05E8-EAA7-42C7-B01E-736BA16263B5}">
      <dsp:nvSpPr>
        <dsp:cNvPr id="0" name=""/>
        <dsp:cNvSpPr/>
      </dsp:nvSpPr>
      <dsp:spPr>
        <a:xfrm>
          <a:off x="511333" y="6318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Assessments and Deadlines</a:t>
          </a:r>
          <a:endParaRPr lang="en-GB" sz="2400" kern="1200">
            <a:solidFill>
              <a:schemeClr val="bg1"/>
            </a:solidFill>
          </a:endParaRPr>
        </a:p>
      </dsp:txBody>
      <dsp:txXfrm>
        <a:off x="545918" y="97774"/>
        <a:ext cx="7089502" cy="639310"/>
      </dsp:txXfrm>
    </dsp:sp>
    <dsp:sp modelId="{717F7E87-911E-4D05-AC10-070E82D10981}">
      <dsp:nvSpPr>
        <dsp:cNvPr id="0" name=""/>
        <dsp:cNvSpPr/>
      </dsp:nvSpPr>
      <dsp:spPr>
        <a:xfrm>
          <a:off x="0" y="150606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8E0B5-790A-47B5-AC0C-1EE891D6F8B0}">
      <dsp:nvSpPr>
        <dsp:cNvPr id="0" name=""/>
        <dsp:cNvSpPr/>
      </dsp:nvSpPr>
      <dsp:spPr>
        <a:xfrm>
          <a:off x="511333" y="115182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Digital tasks</a:t>
          </a:r>
          <a:endParaRPr lang="en-GB" sz="2400" kern="1200">
            <a:solidFill>
              <a:schemeClr val="bg1"/>
            </a:solidFill>
          </a:endParaRPr>
        </a:p>
      </dsp:txBody>
      <dsp:txXfrm>
        <a:off x="545918" y="1186414"/>
        <a:ext cx="7089502" cy="639310"/>
      </dsp:txXfrm>
    </dsp:sp>
    <dsp:sp modelId="{9FFAFA9F-752B-4C29-8996-D070CC919FCB}">
      <dsp:nvSpPr>
        <dsp:cNvPr id="0" name=""/>
        <dsp:cNvSpPr/>
      </dsp:nvSpPr>
      <dsp:spPr>
        <a:xfrm>
          <a:off x="0" y="259470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802AF-CB1E-4210-8B39-EC56887D9844}">
      <dsp:nvSpPr>
        <dsp:cNvPr id="0" name=""/>
        <dsp:cNvSpPr/>
      </dsp:nvSpPr>
      <dsp:spPr>
        <a:xfrm>
          <a:off x="511333" y="224046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Exploring LinkedIn</a:t>
          </a:r>
          <a:endParaRPr lang="en-GB" sz="2400" kern="1200">
            <a:solidFill>
              <a:schemeClr val="bg1"/>
            </a:solidFill>
          </a:endParaRPr>
        </a:p>
      </dsp:txBody>
      <dsp:txXfrm>
        <a:off x="545918" y="2275054"/>
        <a:ext cx="7089502" cy="639310"/>
      </dsp:txXfrm>
    </dsp:sp>
    <dsp:sp modelId="{1A581D79-8328-44F4-B8D0-76EAEB370EBC}">
      <dsp:nvSpPr>
        <dsp:cNvPr id="0" name=""/>
        <dsp:cNvSpPr/>
      </dsp:nvSpPr>
      <dsp:spPr>
        <a:xfrm>
          <a:off x="0" y="368334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93DC3-E43C-445E-9B42-8CFD7DCC1047}">
      <dsp:nvSpPr>
        <dsp:cNvPr id="0" name=""/>
        <dsp:cNvSpPr/>
      </dsp:nvSpPr>
      <dsp:spPr>
        <a:xfrm>
          <a:off x="511333" y="332910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Organising Reading materials</a:t>
          </a:r>
          <a:endParaRPr lang="en-GB" sz="2400" kern="1200">
            <a:solidFill>
              <a:schemeClr val="bg1"/>
            </a:solidFill>
          </a:endParaRPr>
        </a:p>
      </dsp:txBody>
      <dsp:txXfrm>
        <a:off x="545918" y="3363694"/>
        <a:ext cx="708950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03/05/2026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94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62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830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570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5184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3584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61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01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317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3534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5037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7884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802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508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01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875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501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157F1-837E-AB9A-6760-AFCA6C43E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90A21-2D4E-181D-0E83-B2A35D337C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EAAA16-6471-48A6-4FD9-5BB7FA1096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FB99E1-957D-69E0-06DD-FDF6F33DFF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24080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587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0BA6E-4D68-3699-89BB-EAA20A8C2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E6A4C3-DF0E-E4CF-642A-05907C207A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F65D8-7196-3C50-F997-E223E494F1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3BD041-A478-56E9-D19E-472B68719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770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720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964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98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531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3285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236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DC7EC-CEB2-77F3-F167-E36100BC5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1FD5DA-FCC6-8314-EE19-3A0063632C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A8E659-DB2A-C8A2-E947-885878FD0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6F6E1D-836F-A61E-EFB1-86201C7824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748114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5095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39440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4128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776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91477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99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5481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22540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9750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4652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7377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21300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17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03/05/2026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io.com/article/278677/enterprise-resource-planning-10-famous-erp-disasters-dustups-and-disappointments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1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linkedins-impact-job-hunting-facts-figures-2025-sagar-hedau-okdwf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linkedins-impact-job-hunting-facts-figures-2025-sagar-hedau-okdwf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qmagazine.co.uk/linkedin-statistics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eadshots-inc.com/blog/top-5-linkedin-profile-photo-mistakes-for-job-seekers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.png"/><Relationship Id="rId5" Type="http://schemas.microsoft.com/office/2017/04/relationships/track" Target="../media/track1.vtt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1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yiZkk4xdANg?feature=oembed" TargetMode="Externa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1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11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2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16033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DC29F-8EC6-0A67-581B-42A8963BB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Let's go to VEVOX</a:t>
            </a:r>
          </a:p>
        </p:txBody>
      </p:sp>
      <p:pic>
        <p:nvPicPr>
          <p:cNvPr id="4" name="Picture 3" descr="A black and white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4A8A463A-C02E-E05E-4437-B620E1DB48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0" y="3430588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552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From today,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CACE-C3CE-AAF4-F03C-2E09492FC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Assessments and Deadlines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DCA283F-9B25-35AF-163B-69FEC8A1A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Close up of pin and stethoscope, pinned on doctor's appointment">
            <a:extLst>
              <a:ext uri="{FF2B5EF4-FFF2-40B4-BE49-F238E27FC236}">
                <a16:creationId xmlns:a16="http://schemas.microsoft.com/office/drawing/2014/main" id="{6616263A-3DA4-1EFB-65CB-C2732667B88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7928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FE175-A687-BF8E-AD62-43FB264C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– Your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79FD3-94BF-D3AA-3E00-8B82A198EB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You will complete three assessments in this module.</a:t>
            </a:r>
          </a:p>
          <a:p>
            <a:r>
              <a:rPr lang="en-GB"/>
              <a:t>They help you learn new digital skills and show your progress.</a:t>
            </a:r>
          </a:p>
          <a:p>
            <a:r>
              <a:rPr lang="en-GB"/>
              <a:t>We will learn each skill step‑by‑step in class.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3B0301-C028-A46C-E95C-06C6BB4B48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DS1: My Digital Life – 20% (Week 4)</a:t>
            </a:r>
          </a:p>
          <a:p>
            <a:r>
              <a:rPr lang="en-GB"/>
              <a:t>DS2: Business Digital Task – 40% (Week 7)</a:t>
            </a:r>
          </a:p>
          <a:p>
            <a:r>
              <a:rPr lang="en-GB"/>
              <a:t>DS3: Digital Portfolio + Audio Reflection – 40% (Week 10)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80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89277-F48C-6A20-F14D-CC4EFC4D6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My Digital Life (20%)</a:t>
            </a:r>
            <a:br>
              <a:rPr lang="en-GB"/>
            </a:br>
            <a:r>
              <a:rPr lang="en-GB"/>
              <a:t>Due: Week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C430-EEAC-5B88-1E73-0AAC9B8CCB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What you do:</a:t>
            </a:r>
          </a:p>
          <a:p>
            <a:endParaRPr lang="en-GB"/>
          </a:p>
          <a:p>
            <a:r>
              <a:rPr lang="en-GB"/>
              <a:t>Show how you use digital tools in daily life</a:t>
            </a:r>
          </a:p>
          <a:p>
            <a:r>
              <a:rPr lang="en-GB"/>
              <a:t>Add screenshots or photos</a:t>
            </a:r>
          </a:p>
          <a:p>
            <a:r>
              <a:rPr lang="en-GB"/>
              <a:t>Write a short paragraph about:</a:t>
            </a:r>
          </a:p>
          <a:p>
            <a:pPr lvl="1"/>
            <a:r>
              <a:rPr lang="en-GB"/>
              <a:t>tools you use</a:t>
            </a:r>
          </a:p>
          <a:p>
            <a:pPr lvl="1"/>
            <a:r>
              <a:rPr lang="en-GB"/>
              <a:t>what you feel good at</a:t>
            </a:r>
          </a:p>
          <a:p>
            <a:pPr lvl="1"/>
            <a:r>
              <a:rPr lang="en-GB"/>
              <a:t>what you want to improve</a:t>
            </a:r>
          </a:p>
          <a:p>
            <a:pPr lvl="1"/>
            <a:r>
              <a:rPr lang="en-GB"/>
              <a:t>why these skills matter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DC2A7-C8E8-2526-A01F-D272A75964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Why this is important:</a:t>
            </a:r>
          </a:p>
          <a:p>
            <a:r>
              <a:rPr lang="en-GB"/>
              <a:t>You already have digital skills.</a:t>
            </a:r>
          </a:p>
          <a:p>
            <a:r>
              <a:rPr lang="en-GB"/>
              <a:t>This task helps you see what you can do now.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8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2B986-75E4-F66E-DECC-87CB19CB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Business Digital Task (40%)</a:t>
            </a:r>
            <a:br>
              <a:rPr lang="en-GB"/>
            </a:br>
            <a:r>
              <a:rPr lang="en-GB"/>
              <a:t>Due: Week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52F7D-79D9-5B01-7C90-C601120071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What you do:</a:t>
            </a:r>
          </a:p>
          <a:p>
            <a:r>
              <a:rPr lang="en-GB"/>
              <a:t>Create one digital piece of work for a business task using a tool like:</a:t>
            </a:r>
          </a:p>
          <a:p>
            <a:pPr lvl="1"/>
            <a:r>
              <a:rPr lang="en-GB"/>
              <a:t>Word</a:t>
            </a:r>
          </a:p>
          <a:p>
            <a:pPr lvl="1"/>
            <a:r>
              <a:rPr lang="en-GB"/>
              <a:t>Excel</a:t>
            </a:r>
          </a:p>
          <a:p>
            <a:pPr lvl="1"/>
            <a:r>
              <a:rPr lang="en-GB"/>
              <a:t>PowerPoint</a:t>
            </a:r>
          </a:p>
          <a:p>
            <a:pPr lvl="1"/>
            <a:r>
              <a:rPr lang="en-GB"/>
              <a:t>Adobe Express</a:t>
            </a:r>
          </a:p>
          <a:p>
            <a:r>
              <a:rPr lang="en-GB"/>
              <a:t>You also write a short log explaining:</a:t>
            </a:r>
          </a:p>
          <a:p>
            <a:pPr lvl="1"/>
            <a:r>
              <a:rPr lang="en-GB"/>
              <a:t>why you chose the tool</a:t>
            </a:r>
          </a:p>
          <a:p>
            <a:pPr lvl="1"/>
            <a:r>
              <a:rPr lang="en-GB"/>
              <a:t>what information you used</a:t>
            </a:r>
          </a:p>
          <a:p>
            <a:pPr lvl="1"/>
            <a:r>
              <a:rPr lang="en-GB"/>
              <a:t>what changes you made</a:t>
            </a:r>
          </a:p>
          <a:p>
            <a:pPr lvl="1"/>
            <a:r>
              <a:rPr lang="en-GB"/>
              <a:t>how you improved your work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90B44A-8C93-52D8-3AC0-50596870F6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Why this is important:</a:t>
            </a:r>
          </a:p>
          <a:p>
            <a:r>
              <a:rPr lang="en-GB"/>
              <a:t>You learn digital tools used in business and practise making clear, professional work.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18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3C91C-DBF0-4282-AF79-53E680BBD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Digital Portfolio + Audio Reflection (40%)</a:t>
            </a:r>
            <a:br>
              <a:rPr lang="en-GB"/>
            </a:br>
            <a:r>
              <a:rPr lang="en-GB"/>
              <a:t>Due: Week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75A5E-B210-F1C3-7681-1B71F6E531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What you do:</a:t>
            </a:r>
          </a:p>
          <a:p>
            <a:r>
              <a:rPr lang="en-GB"/>
              <a:t>Choose 3–5 pieces of digital work from this module (e.g., spreadsheet, document, slide, layout).</a:t>
            </a:r>
          </a:p>
          <a:p>
            <a:r>
              <a:rPr lang="en-GB"/>
              <a:t>Record a short audio or video (a voice note is fine) explaining:</a:t>
            </a:r>
          </a:p>
          <a:p>
            <a:pPr lvl="1"/>
            <a:r>
              <a:rPr lang="en-GB"/>
              <a:t>what your portfolio shows</a:t>
            </a:r>
          </a:p>
          <a:p>
            <a:pPr lvl="1"/>
            <a:r>
              <a:rPr lang="en-GB"/>
              <a:t>what skills you used</a:t>
            </a:r>
          </a:p>
          <a:p>
            <a:pPr lvl="1"/>
            <a:r>
              <a:rPr lang="en-GB"/>
              <a:t>what you can do well now</a:t>
            </a:r>
          </a:p>
          <a:p>
            <a:pPr lvl="1"/>
            <a:r>
              <a:rPr lang="en-GB"/>
              <a:t>what was hard at the start</a:t>
            </a:r>
          </a:p>
          <a:p>
            <a:pPr lvl="1"/>
            <a:r>
              <a:rPr lang="en-GB"/>
              <a:t>what you can now do independently</a:t>
            </a:r>
          </a:p>
          <a:p>
            <a:pPr lvl="1"/>
            <a:r>
              <a:rPr lang="en-GB"/>
              <a:t>how these skills help in study and work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759E9A-CB2F-225A-EA2B-A824651E05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Why this is important:</a:t>
            </a:r>
          </a:p>
          <a:p>
            <a:r>
              <a:rPr lang="en-GB"/>
              <a:t>It shows your growth.</a:t>
            </a:r>
          </a:p>
          <a:p>
            <a:r>
              <a:rPr lang="en-GB"/>
              <a:t>It builds confidence using digital and audio tools.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2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AB72859-0B98-9600-DDEE-5A1911540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We Look For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6BD3BD-144C-36AB-6635-C654437A7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/>
            <a:r>
              <a:rPr lang="en-GB"/>
              <a:t>Your digital skills</a:t>
            </a:r>
          </a:p>
          <a:p>
            <a:pPr fontAlgn="t"/>
            <a:r>
              <a:rPr lang="en-GB"/>
              <a:t>Your progress over time</a:t>
            </a:r>
          </a:p>
          <a:p>
            <a:pPr fontAlgn="t"/>
            <a:r>
              <a:rPr lang="en-GB"/>
              <a:t>How you explain your choices</a:t>
            </a:r>
          </a:p>
          <a:p>
            <a:pPr fontAlgn="t"/>
            <a:r>
              <a:rPr lang="en-GB"/>
              <a:t>Clear communication</a:t>
            </a:r>
          </a:p>
          <a:p>
            <a:pPr fontAlgn="t"/>
            <a:r>
              <a:rPr lang="en-GB"/>
              <a:t>Understanding of how digital skills support work and study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20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ED1B2-2EA3-0999-8173-AD0C0AE33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You have already started working on your assessment </a:t>
            </a:r>
          </a:p>
        </p:txBody>
      </p:sp>
      <p:pic>
        <p:nvPicPr>
          <p:cNvPr id="5" name="Content Placeholder 4" descr="Angel face outline with solid fill">
            <a:extLst>
              <a:ext uri="{FF2B5EF4-FFF2-40B4-BE49-F238E27FC236}">
                <a16:creationId xmlns:a16="http://schemas.microsoft.com/office/drawing/2014/main" id="{A52ECBB7-A493-C8DE-DB86-AE123CB412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64793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463892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Being Organised about your work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4" name="Picture Placeholder 3" descr="Items on office desk">
            <a:extLst>
              <a:ext uri="{FF2B5EF4-FFF2-40B4-BE49-F238E27FC236}">
                <a16:creationId xmlns:a16="http://schemas.microsoft.com/office/drawing/2014/main" id="{F3834029-4D75-2748-3132-9EEBE07AB74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92B8-EBEC-8D6E-2B51-B5D513AE6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and Recording Your 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4A4F4-48F7-FDE6-B8AF-DA263C6D87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Today we will:</a:t>
            </a:r>
          </a:p>
          <a:p>
            <a:endParaRPr lang="en-GB"/>
          </a:p>
          <a:p>
            <a:r>
              <a:rPr lang="en-GB"/>
              <a:t>Find our assessment deadlines in Moodle</a:t>
            </a:r>
          </a:p>
          <a:p>
            <a:r>
              <a:rPr lang="en-GB"/>
              <a:t>Add deadlines to Outlook Calendar or Microsoft To Do</a:t>
            </a:r>
          </a:p>
          <a:p>
            <a:r>
              <a:rPr lang="en-GB"/>
              <a:t>Build good business habits for planning work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DE0020-8F58-FA57-A190-655FD57DC9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0342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Why this matters in business:</a:t>
            </a:r>
          </a:p>
          <a:p>
            <a:r>
              <a:rPr lang="en-GB"/>
              <a:t>Companies plan projects by using clear deadlines.</a:t>
            </a:r>
          </a:p>
          <a:p>
            <a:r>
              <a:rPr lang="en-GB"/>
              <a:t>Good planning helps teams stay organised and avoid stress.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70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BD79B-1317-5F30-420F-3FC08338B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  planning = no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88B3D-93C5-8296-158E-7A5143C366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A real example from the news:</a:t>
            </a:r>
          </a:p>
          <a:p>
            <a:r>
              <a:rPr lang="en-GB"/>
              <a:t>Birmingham City Council had a big project to update its finance and HR systems.</a:t>
            </a:r>
          </a:p>
          <a:p>
            <a:r>
              <a:rPr lang="en-GB"/>
              <a:t>The team missed important deadlines and planning was not clear.</a:t>
            </a:r>
          </a:p>
          <a:p>
            <a:r>
              <a:rPr lang="en-GB"/>
              <a:t>Because of this, the project became much more expensive.</a:t>
            </a:r>
          </a:p>
          <a:p>
            <a:r>
              <a:rPr lang="en-GB"/>
              <a:t>Costs grew from £39 million to over £90 million.</a:t>
            </a:r>
          </a:p>
          <a:p>
            <a:r>
              <a:rPr lang="en-GB"/>
              <a:t>The council did not have a full working finance system for over two years.</a:t>
            </a:r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667C0B-05A0-70C2-5046-AC60AEE930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5388" y="2235554"/>
            <a:ext cx="5078412" cy="35314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BB5B18A-DC9D-13ED-8AF3-41FF4B232E81}"/>
              </a:ext>
            </a:extLst>
          </p:cNvPr>
          <p:cNvSpPr txBox="1"/>
          <p:nvPr/>
        </p:nvSpPr>
        <p:spPr>
          <a:xfrm>
            <a:off x="6275388" y="6053069"/>
            <a:ext cx="5379992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100"/>
              <a:t>Gross, G., </a:t>
            </a:r>
            <a:r>
              <a:rPr lang="en-GB" sz="1100" err="1"/>
              <a:t>Fruhlinger</a:t>
            </a:r>
            <a:r>
              <a:rPr lang="en-GB" sz="1100"/>
              <a:t>, J., Sayer, P. &amp; </a:t>
            </a:r>
            <a:r>
              <a:rPr lang="en-GB" sz="1100" err="1"/>
              <a:t>Wailgum</a:t>
            </a:r>
            <a:r>
              <a:rPr lang="en-GB" sz="1100"/>
              <a:t>, T. (2011) 18 famous ERP disasters, dustups, and disappointments. CIO, 20 December. Available at: </a:t>
            </a:r>
            <a:r>
              <a:rPr lang="en-GB" sz="1100">
                <a:hlinkClick r:id="rId4"/>
              </a:rPr>
              <a:t>https://www.cio.com/article/278677/enterprise-resource-planning-10-famous-erp-disasters-dustups-and-disappointments.html</a:t>
            </a:r>
            <a:r>
              <a:rPr lang="en-GB" sz="1100"/>
              <a:t>  (Accessed: 27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297783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3AE44-5170-5F73-660F-86C387B5E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to Find Your Deadlines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24F09E-4C12-A327-F425-ABE54E891D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In Moodle you can check:</a:t>
            </a:r>
          </a:p>
          <a:p>
            <a:r>
              <a:rPr lang="en-GB"/>
              <a:t>The Assessment section</a:t>
            </a:r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CA0C0A1-ECD3-4638-25C3-2B201DD115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fontAlgn="t">
              <a:buNone/>
            </a:pPr>
            <a:r>
              <a:rPr lang="en-GB"/>
              <a:t>Task:</a:t>
            </a:r>
          </a:p>
          <a:p>
            <a:pPr fontAlgn="t"/>
            <a:r>
              <a:rPr lang="en-GB"/>
              <a:t>Open Moodle → Go to Digital Skills → Find all dates for DS1, DS2, and DS3.</a:t>
            </a:r>
          </a:p>
        </p:txBody>
      </p:sp>
      <p:pic>
        <p:nvPicPr>
          <p:cNvPr id="9" name="Online Media 8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F02876C9-AE31-89AF-0814-01E421CBCC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7124" y="4174766"/>
            <a:ext cx="4102838" cy="231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26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7128E-0E90-1CC1-8F6F-12115BAC1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Organising your 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8269F-FDD7-0F87-775A-AB9609F51E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Choose Option A or Option B on the handout</a:t>
            </a:r>
          </a:p>
          <a:p>
            <a:endParaRPr lang="en-GB"/>
          </a:p>
          <a:p>
            <a:r>
              <a:rPr lang="en-GB"/>
              <a:t>Remember to make a screenshot!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0519F-235B-4D8F-6598-424BBC27A2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Why are you doing this?</a:t>
            </a:r>
          </a:p>
          <a:p>
            <a:r>
              <a:rPr lang="en-GB"/>
              <a:t>Companies use digital calendars to plan work and avoid missing deadlines.</a:t>
            </a:r>
          </a:p>
          <a:p>
            <a:r>
              <a:rPr lang="en-GB"/>
              <a:t>Breaking work into small tasks is a common business practice.</a:t>
            </a:r>
            <a:br>
              <a:rPr lang="en-GB"/>
            </a:b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Online Media 4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0BDAB1D-711F-560A-5F87-94E3531B38A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00011" y="4531318"/>
            <a:ext cx="3471774" cy="196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3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A4CFE-E496-4660-591E-A3256CAB0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Organised? YES!</a:t>
            </a:r>
          </a:p>
        </p:txBody>
      </p:sp>
      <p:pic>
        <p:nvPicPr>
          <p:cNvPr id="5" name="Content Placeholder 4" descr="Two people smiling outdoors">
            <a:extLst>
              <a:ext uri="{FF2B5EF4-FFF2-40B4-BE49-F238E27FC236}">
                <a16:creationId xmlns:a16="http://schemas.microsoft.com/office/drawing/2014/main" id="{D8E02173-A462-8515-CED6-6271C9D41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8520" y="2012950"/>
            <a:ext cx="6243884" cy="4164013"/>
          </a:xfrm>
        </p:spPr>
      </p:pic>
    </p:spTree>
    <p:extLst>
      <p:ext uri="{BB962C8B-B14F-4D97-AF65-F5344CB8AC3E}">
        <p14:creationId xmlns:p14="http://schemas.microsoft.com/office/powerpoint/2010/main" val="7303174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A90B4-690B-AB47-65FB-D2094A8433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err="1"/>
              <a:t>Microtasking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87B7F-1A8C-FF18-20F6-8BA27EE032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lose up of checklist">
            <a:extLst>
              <a:ext uri="{FF2B5EF4-FFF2-40B4-BE49-F238E27FC236}">
                <a16:creationId xmlns:a16="http://schemas.microsoft.com/office/drawing/2014/main" id="{ABF506C6-738A-7F07-ED08-CE2418D2DC2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9427"/>
            <a:ext cx="5329287" cy="6858000"/>
          </a:xfrm>
        </p:spPr>
      </p:pic>
    </p:spTree>
    <p:extLst>
      <p:ext uri="{BB962C8B-B14F-4D97-AF65-F5344CB8AC3E}">
        <p14:creationId xmlns:p14="http://schemas.microsoft.com/office/powerpoint/2010/main" val="11331529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92BA-F721-AEC8-C13E-8E2D47EAD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Organising Activities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423CFDD-0A99-ABF7-3994-698FB0B1AA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151178" y="1825625"/>
            <a:ext cx="10178568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1673132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4B21C-6AA5-E539-1768-669517B75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 + Tasking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489A4-79EC-622B-84D3-2B479D6189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“Breaking tasks down helps us to see large tasks as more approachable and doable…”</a:t>
            </a:r>
          </a:p>
          <a:p>
            <a:pPr marL="0" indent="0">
              <a:buNone/>
            </a:pPr>
            <a:r>
              <a:rPr lang="en-GB"/>
              <a:t>Melissa Gratias, Ph.D., workplace productivity coach.</a:t>
            </a:r>
          </a:p>
          <a:p>
            <a:pPr marL="0" indent="0">
              <a:buNone/>
            </a:pPr>
            <a:r>
              <a:rPr lang="en-GB" sz="1050"/>
              <a:t>Boogaard, K. (2019) What’s </a:t>
            </a:r>
            <a:r>
              <a:rPr lang="en-GB" sz="1050" err="1"/>
              <a:t>microproductivity</a:t>
            </a:r>
            <a:r>
              <a:rPr lang="en-GB" sz="1050"/>
              <a:t>? The small habit that will lead you to big wins, Work Life by Atlassian, 3 January. Available at: https://www.atlassian.com/blog/productivity/microproductivity-break-tasks-into-smaller-steps (Accessed: 27 February 2026)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B809F-08F5-4FDB-FC98-6D44DE2052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Project management is planning work, breaking tasks into smaller steps, and making sure the work is completed on time</a:t>
            </a:r>
          </a:p>
          <a:p>
            <a:r>
              <a:rPr lang="en-GB"/>
              <a:t>Companies use small, clear tasks to stay organised and avoid delays.</a:t>
            </a:r>
          </a:p>
        </p:txBody>
      </p:sp>
    </p:spTree>
    <p:extLst>
      <p:ext uri="{BB962C8B-B14F-4D97-AF65-F5344CB8AC3E}">
        <p14:creationId xmlns:p14="http://schemas.microsoft.com/office/powerpoint/2010/main" val="2813378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5CEBA-3E65-DF83-216C-B347E3CEF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Small Tasks Matter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04349-7053-E92C-9CB2-E9AE8506F2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Big tasks can feel stressful.</a:t>
            </a:r>
          </a:p>
          <a:p>
            <a:r>
              <a:rPr lang="en-GB"/>
              <a:t>Small tasks feel easier because they are short, clear, and simple.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CAD3DF-AD9A-CA34-D3EE-8E147B88B3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Examples of small study tasks:</a:t>
            </a:r>
          </a:p>
          <a:p>
            <a:endParaRPr lang="en-GB"/>
          </a:p>
          <a:p>
            <a:r>
              <a:rPr lang="en-GB"/>
              <a:t>Check Moodle “Upcoming Events”</a:t>
            </a:r>
          </a:p>
          <a:p>
            <a:r>
              <a:rPr lang="en-GB"/>
              <a:t>Read one page of a handout</a:t>
            </a:r>
          </a:p>
          <a:p>
            <a:r>
              <a:rPr lang="en-GB"/>
              <a:t>Rename three files</a:t>
            </a:r>
          </a:p>
          <a:p>
            <a:r>
              <a:rPr lang="en-GB"/>
              <a:t>Write three sentences for DS1</a:t>
            </a:r>
          </a:p>
          <a:p>
            <a:r>
              <a:rPr lang="en-GB"/>
              <a:t>Watch two minutes of a tutorial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4658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A38BA-6A02-D58B-970C-69299DF8E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Turning a Big Task into Microtasks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7C1E4-D433-DC1A-9DA8-560A8BF780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Too big:</a:t>
            </a:r>
          </a:p>
          <a:p>
            <a:r>
              <a:rPr lang="en-GB"/>
              <a:t>“Work on DS1.”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1286A4-2F96-03BE-834D-B966E595F36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Better as microtasks:</a:t>
            </a:r>
          </a:p>
          <a:p>
            <a:endParaRPr lang="en-GB"/>
          </a:p>
          <a:p>
            <a:r>
              <a:rPr lang="en-GB"/>
              <a:t>Open the DS1 template</a:t>
            </a:r>
          </a:p>
          <a:p>
            <a:r>
              <a:rPr lang="en-GB"/>
              <a:t>Write the names of your digital tools</a:t>
            </a:r>
          </a:p>
          <a:p>
            <a:r>
              <a:rPr lang="en-GB"/>
              <a:t>Take one screenshot</a:t>
            </a:r>
          </a:p>
          <a:p>
            <a:r>
              <a:rPr lang="en-GB"/>
              <a:t>Write 3–4 sentences about strengths</a:t>
            </a:r>
          </a:p>
          <a:p>
            <a:r>
              <a:rPr lang="en-GB"/>
              <a:t>Save the file in the right folder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435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7D03-163E-3169-3F36-2C48CA05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Your Microtask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B4A8-E3DA-0A5C-E229-43B6317C0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We will break one shared study task into microtasks.</a:t>
            </a:r>
          </a:p>
          <a:p>
            <a:r>
              <a:rPr lang="en-GB" sz="2200"/>
              <a:t>Task: Prepare your DS1 reflection draft.</a:t>
            </a:r>
          </a:p>
          <a:p>
            <a:r>
              <a:rPr lang="en-GB" sz="2200"/>
              <a:t>Now do this:</a:t>
            </a:r>
          </a:p>
          <a:p>
            <a:pPr lvl="1"/>
            <a:r>
              <a:rPr lang="en-GB" sz="2200"/>
              <a:t>Add 5–7 microtasks to: Microsoft To Do, Outlook Tasks, or your phone Notes app.</a:t>
            </a:r>
          </a:p>
          <a:p>
            <a:pPr lvl="1"/>
            <a:r>
              <a:rPr lang="en-GB" sz="2200"/>
              <a:t>Each microtask should take 5, 10, or 20 minutes.</a:t>
            </a:r>
          </a:p>
          <a:p>
            <a:pPr lvl="1"/>
            <a:r>
              <a:rPr lang="en-GB" sz="2200"/>
              <a:t>Remember to take a screenshot </a:t>
            </a:r>
          </a:p>
          <a:p>
            <a:endParaRPr lang="en-GB" sz="2200"/>
          </a:p>
        </p:txBody>
      </p:sp>
      <p:pic>
        <p:nvPicPr>
          <p:cNvPr id="4" name="Online Media 4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A696A682-9D0E-38D3-18CF-3BDA19CE909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239610" y="2649838"/>
            <a:ext cx="5114190" cy="28895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613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21A26-9900-BF0D-85CE-4DAB68C70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F50D98FB-44E5-D741-F232-B9BFF39D5B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7826126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2064C-E020-1D80-6B0D-1CCC53102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A2F3C-83A8-9E9D-A287-A19CCF7F5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0E71BC-AE8E-FA30-BF7F-B18D5BA9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327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08A9B-DE68-792E-D09A-168EE0C18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1001-47A8-CE0D-39E3-F700776B9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Introduction to LinkedIn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D177211-1822-AA9B-62E0-943330713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127124" y="2748524"/>
            <a:ext cx="10226676" cy="2505539"/>
          </a:xfrm>
          <a:noFill/>
        </p:spPr>
      </p:pic>
    </p:spTree>
    <p:extLst>
      <p:ext uri="{BB962C8B-B14F-4D97-AF65-F5344CB8AC3E}">
        <p14:creationId xmlns:p14="http://schemas.microsoft.com/office/powerpoint/2010/main" val="4290654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31FE7-C880-7090-FB0F-B20D47D13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LinkedIn?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84225-8DC4-34A0-2F52-8BE94755C5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LinkedIn is a professional networking website used by people and companies around the world.</a:t>
            </a:r>
          </a:p>
          <a:p>
            <a:r>
              <a:rPr lang="en-GB"/>
              <a:t>Why LinkedIn matters:</a:t>
            </a:r>
          </a:p>
          <a:p>
            <a:pPr lvl="1"/>
            <a:r>
              <a:rPr lang="en-GB"/>
              <a:t>LinkedIn has over 1.2 billion members in more than 200 countries. </a:t>
            </a:r>
          </a:p>
          <a:p>
            <a:pPr lvl="1"/>
            <a:r>
              <a:rPr lang="en-GB"/>
              <a:t>7–8 people are hired every minute through LinkedIn.</a:t>
            </a:r>
          </a:p>
          <a:p>
            <a:pPr lvl="1"/>
            <a:r>
              <a:rPr lang="en-GB"/>
              <a:t>75% of job seekers use LinkedIn when looking for work. </a:t>
            </a:r>
          </a:p>
          <a:p>
            <a:r>
              <a:rPr lang="en-GB" sz="900"/>
              <a:t>Hedau, S. (2025) LinkedIn’s Impact on Job Hunting: Facts &amp; Figures (2025), LinkedIn, 25 July. Available at: </a:t>
            </a:r>
            <a:r>
              <a:rPr lang="en-GB" sz="900">
                <a:hlinkClick r:id="rId3"/>
              </a:rPr>
              <a:t>https://www.linkedin.com/pulse/linkedins-impact-job-hunting-facts-figures-2025-sagar-hedau-okdwf</a:t>
            </a:r>
            <a:r>
              <a:rPr lang="en-GB" sz="900"/>
              <a:t>  (Accessed: 27 February 2026).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75BBAE-25A7-48A6-16D2-85EB908F94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What LinkedIn helps you do:</a:t>
            </a:r>
          </a:p>
          <a:p>
            <a:r>
              <a:rPr lang="en-GB"/>
              <a:t>Show your skills</a:t>
            </a:r>
          </a:p>
          <a:p>
            <a:r>
              <a:rPr lang="en-GB"/>
              <a:t>Build a professional profile</a:t>
            </a:r>
          </a:p>
          <a:p>
            <a:r>
              <a:rPr lang="en-GB"/>
              <a:t>Connect with employers</a:t>
            </a:r>
          </a:p>
          <a:p>
            <a:r>
              <a:rPr lang="en-GB"/>
              <a:t>Learn new skills with LinkedIn Learning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682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DC124-4708-A0FC-1B8B-0676C980A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LinkedIn Is Useful for Business Students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4A9A-4143-1E63-C9A3-4E3D82FD02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72–97% of recruiters use LinkedIn to find candidates. </a:t>
            </a:r>
          </a:p>
          <a:p>
            <a:r>
              <a:rPr lang="en-GB"/>
              <a:t>Over 3 million people are hired through LinkedIn each year.</a:t>
            </a:r>
          </a:p>
          <a:p>
            <a:r>
              <a:rPr lang="en-GB"/>
              <a:t>87% of recruiters check LinkedIn profiles to learn about candidates. </a:t>
            </a:r>
          </a:p>
          <a:p>
            <a:r>
              <a:rPr lang="en-GB" sz="1000"/>
              <a:t>Hedau, S. (2025) LinkedIn’s Impact on Job Hunting: Facts &amp; Figures (2025), LinkedIn, 25 July. Available at: </a:t>
            </a:r>
            <a:r>
              <a:rPr lang="en-GB" sz="1000">
                <a:hlinkClick r:id="rId3"/>
              </a:rPr>
              <a:t>https://www.linkedin.com/pulse/linkedins-impact-job-hunting-facts-figures-2025-sagar-hedau-okdwf</a:t>
            </a:r>
            <a:r>
              <a:rPr lang="en-GB" sz="1000"/>
              <a:t>  (Accessed: 27 February 2026).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7CD9B-EFCD-0C2E-71C2-87119AC4185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LinkedIn Learning has over 25,000 courses and more than 800 million course enrolments. </a:t>
            </a:r>
          </a:p>
          <a:p>
            <a:endParaRPr lang="en-GB"/>
          </a:p>
          <a:p>
            <a:r>
              <a:rPr lang="en-GB" sz="1000"/>
              <a:t>Lee, R. A. (2025) LinkedIn Statistics 2026: User Numbers, Job Postings &amp; Learning Trends. SQ Magazine, updated 3 October. Available at: </a:t>
            </a:r>
            <a:r>
              <a:rPr lang="en-GB" sz="1000">
                <a:hlinkClick r:id="rId4"/>
              </a:rPr>
              <a:t>https://sqmagazine.co.uk/linkedin-statistics/</a:t>
            </a:r>
            <a:r>
              <a:rPr lang="en-GB" sz="1000"/>
              <a:t> (Accessed: 27 February 2026).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6597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EFBB9-C0F4-CBDC-9F7A-D24E0F9F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A good LinkedIn profile has: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0FD7F-186A-111F-CB3A-EA7A968B79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>
            <a:normAutofit/>
          </a:bodyPr>
          <a:lstStyle/>
          <a:p>
            <a:r>
              <a:rPr lang="en-GB" sz="2200"/>
              <a:t>Photo (clear, professional‑looking)</a:t>
            </a:r>
          </a:p>
          <a:p>
            <a:r>
              <a:rPr lang="en-GB" sz="2200"/>
              <a:t>Headline (a short line about you, e.g., “</a:t>
            </a:r>
            <a:r>
              <a:rPr lang="en-GB" sz="2200" err="1"/>
              <a:t>CertHE</a:t>
            </a:r>
            <a:r>
              <a:rPr lang="en-GB" sz="2200"/>
              <a:t> Business Student”)</a:t>
            </a:r>
          </a:p>
          <a:p>
            <a:r>
              <a:rPr lang="en-GB" sz="2200"/>
              <a:t>About section (a simple introduction)</a:t>
            </a:r>
          </a:p>
          <a:p>
            <a:r>
              <a:rPr lang="en-GB" sz="2200"/>
              <a:t>Experience (jobs, volunteering, or school projects)</a:t>
            </a:r>
          </a:p>
          <a:p>
            <a:r>
              <a:rPr lang="en-GB" sz="2200"/>
              <a:t>Skills (e.g., communication, teamwork)</a:t>
            </a:r>
          </a:p>
          <a:p>
            <a:r>
              <a:rPr lang="en-GB" sz="2200"/>
              <a:t>Education (your course at UWTSD)</a:t>
            </a:r>
          </a:p>
          <a:p>
            <a:endParaRPr lang="en-GB" sz="22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897D0B7-E8D0-EEB0-39D6-2B24A0DE72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>
            <a:fillRect/>
          </a:stretch>
        </p:blipFill>
        <p:spPr>
          <a:xfrm>
            <a:off x="6274778" y="1825625"/>
            <a:ext cx="5079021" cy="4351338"/>
          </a:xfr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A3F115-3F23-AD91-C419-A8ED190D62E8}"/>
              </a:ext>
            </a:extLst>
          </p:cNvPr>
          <p:cNvSpPr txBox="1"/>
          <p:nvPr/>
        </p:nvSpPr>
        <p:spPr>
          <a:xfrm>
            <a:off x="6337189" y="6058894"/>
            <a:ext cx="5524435" cy="57708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050" err="1"/>
              <a:t>HeadShots</a:t>
            </a:r>
            <a:r>
              <a:rPr lang="en-GB" sz="1050"/>
              <a:t> Inc (n.d.) Top 5 LinkedIn Profile Photo Mistakes for Job Seekers. Available at: </a:t>
            </a:r>
            <a:r>
              <a:rPr lang="en-GB" sz="1050">
                <a:hlinkClick r:id="rId4"/>
              </a:rPr>
              <a:t>https://headshots-inc.com/blog/top-5-linkedin-profile-photo-mistakes-for-job-seekers/</a:t>
            </a:r>
            <a:r>
              <a:rPr lang="en-GB" sz="1050"/>
              <a:t> (Accessed: 27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34968325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CD44D-3EA0-746B-8573-EF395CA7D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 With 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6B02-ABB0-B444-302C-7C8601F515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3956940" cy="41647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LinkedIn Learning gives you:</a:t>
            </a:r>
          </a:p>
          <a:p>
            <a:r>
              <a:rPr lang="en-GB" dirty="0"/>
              <a:t>Short, clear videos</a:t>
            </a:r>
          </a:p>
          <a:p>
            <a:r>
              <a:rPr lang="en-GB" dirty="0"/>
              <a:t>Beginner‑friendly digital skills</a:t>
            </a:r>
          </a:p>
          <a:p>
            <a:r>
              <a:rPr lang="en-GB" dirty="0"/>
              <a:t>Business skills like communication, teamwork, and time management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Today we will:</a:t>
            </a:r>
          </a:p>
          <a:p>
            <a:r>
              <a:rPr lang="en-GB" dirty="0"/>
              <a:t>Open LinkedIn Learning → Search for “digital skills” → Save one course you want to try later.</a:t>
            </a:r>
          </a:p>
          <a:p>
            <a:r>
              <a:rPr lang="en-GB" dirty="0"/>
              <a:t>Don’t forget to take a screenshot!</a:t>
            </a:r>
          </a:p>
        </p:txBody>
      </p:sp>
      <p:pic>
        <p:nvPicPr>
          <p:cNvPr id="5" name="How to access LinkedIn Learning">
            <a:hlinkClick r:id="" action="ppaction://media"/>
            <a:extLst>
              <a:ext uri="{FF2B5EF4-FFF2-40B4-BE49-F238E27FC236}">
                <a16:creationId xmlns:a16="http://schemas.microsoft.com/office/drawing/2014/main" id="{F36B259A-D906-BD5A-7172-B07567C62BAA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>
                  <p14:extLst>
                    <p:ext uri="{3AFAAA56-56D3-431D-BCD4-E75A35582382}">
                      <p173:tracksInfo xmlns:p173="http://schemas.microsoft.com/office/powerpoint/2017/3/main" displayLoc="media">
                        <p173:trackLst>
                          <p173:track id="{82E7292B-52C7-4E52-97CB-DE699571033A}" label="" lang="en-gb" r:embed="rId5"/>
                        </p173:trackLst>
                      </p173:tracksInfo>
                    </p:ext>
                  </p14:extLst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19133" y="2304288"/>
            <a:ext cx="5934668" cy="3337560"/>
          </a:xfrm>
        </p:spPr>
      </p:pic>
    </p:spTree>
    <p:extLst>
      <p:ext uri="{BB962C8B-B14F-4D97-AF65-F5344CB8AC3E}">
        <p14:creationId xmlns:p14="http://schemas.microsoft.com/office/powerpoint/2010/main" val="13335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1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2F014-13FE-92AF-C2F2-39ED1BFBA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Exploring LinkedIn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C42A0-D371-390C-9668-E4E41A1315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Now we will explore sample LinkedIn profiles from Moodle.</a:t>
            </a:r>
          </a:p>
          <a:p>
            <a:r>
              <a:rPr lang="en-GB"/>
              <a:t>You will work in pairs to identify:</a:t>
            </a:r>
          </a:p>
          <a:p>
            <a:pPr lvl="1"/>
            <a:r>
              <a:rPr lang="en-GB"/>
              <a:t>Photo</a:t>
            </a:r>
          </a:p>
          <a:p>
            <a:pPr lvl="1"/>
            <a:r>
              <a:rPr lang="en-GB"/>
              <a:t>Headline</a:t>
            </a:r>
          </a:p>
          <a:p>
            <a:pPr lvl="1"/>
            <a:r>
              <a:rPr lang="en-GB"/>
              <a:t>About</a:t>
            </a:r>
          </a:p>
          <a:p>
            <a:pPr lvl="1"/>
            <a:r>
              <a:rPr lang="en-GB"/>
              <a:t>Experience</a:t>
            </a:r>
          </a:p>
          <a:p>
            <a:pPr lvl="1"/>
            <a:r>
              <a:rPr lang="en-GB"/>
              <a:t>Skills</a:t>
            </a:r>
          </a:p>
          <a:p>
            <a:pPr lvl="1"/>
            <a:r>
              <a:rPr lang="en-GB"/>
              <a:t>Education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C64EA-26BF-B1F6-17A6-78ADB0A6A9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will access the profiles on Moodle.</a:t>
            </a:r>
          </a:p>
          <a:p>
            <a:r>
              <a:rPr lang="en-GB"/>
              <a:t>Go to:</a:t>
            </a:r>
          </a:p>
          <a:p>
            <a:pPr lvl="1"/>
            <a:r>
              <a:rPr lang="en-GB"/>
              <a:t>Moodle → Digital Skills → Week 2 → LinkedIn Profile Samples</a:t>
            </a:r>
          </a:p>
          <a:p>
            <a:r>
              <a:rPr lang="en-GB"/>
              <a:t>Open one sample profile on your laptop or phone.</a:t>
            </a:r>
          </a:p>
        </p:txBody>
      </p:sp>
    </p:spTree>
    <p:extLst>
      <p:ext uri="{BB962C8B-B14F-4D97-AF65-F5344CB8AC3E}">
        <p14:creationId xmlns:p14="http://schemas.microsoft.com/office/powerpoint/2010/main" val="280120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07DE-2D5E-6638-7206-976999A3E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with a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F273E-42E7-68F0-E2E1-985855F15C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Open the sample profiles from Moodle</a:t>
            </a:r>
          </a:p>
          <a:p>
            <a:r>
              <a:rPr lang="en-GB"/>
              <a:t>Find the six main profile sections</a:t>
            </a:r>
          </a:p>
          <a:p>
            <a:r>
              <a:rPr lang="en-GB"/>
              <a:t>Talk about what each section is for</a:t>
            </a:r>
          </a:p>
          <a:p>
            <a:r>
              <a:rPr lang="en-GB"/>
              <a:t>Write down one idea you might use in your own profile later</a:t>
            </a:r>
          </a:p>
          <a:p>
            <a:r>
              <a:rPr lang="en-GB"/>
              <a:t>This is an exploration task.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AA9B0B-957E-08BC-6406-20FB8EDB71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When viewing the sample profile, notice:</a:t>
            </a:r>
          </a:p>
          <a:p>
            <a:pPr lvl="1"/>
            <a:r>
              <a:rPr lang="en-GB"/>
              <a:t>A clear photo</a:t>
            </a:r>
          </a:p>
          <a:p>
            <a:pPr lvl="1"/>
            <a:r>
              <a:rPr lang="en-GB"/>
              <a:t>A short, simple headline</a:t>
            </a:r>
          </a:p>
          <a:p>
            <a:pPr lvl="1"/>
            <a:r>
              <a:rPr lang="en-GB"/>
              <a:t>An About section that is friendly and easy to read</a:t>
            </a:r>
          </a:p>
          <a:p>
            <a:pPr lvl="1"/>
            <a:r>
              <a:rPr lang="en-GB"/>
              <a:t>Experience written in small, short points</a:t>
            </a:r>
          </a:p>
          <a:p>
            <a:pPr lvl="1"/>
            <a:r>
              <a:rPr lang="en-GB"/>
              <a:t>Skills that match the person’s goals</a:t>
            </a:r>
          </a:p>
          <a:p>
            <a:pPr lvl="1"/>
            <a:r>
              <a:rPr lang="en-GB"/>
              <a:t>Education listed clearly</a:t>
            </a:r>
          </a:p>
          <a:p>
            <a:endParaRPr lang="en-GB"/>
          </a:p>
          <a:p>
            <a:r>
              <a:rPr lang="en-GB"/>
              <a:t>These are examples of good practice.</a:t>
            </a:r>
          </a:p>
        </p:txBody>
      </p:sp>
      <p:pic>
        <p:nvPicPr>
          <p:cNvPr id="5" name="Online Media 4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0F64CE2F-707B-9703-E151-8D5E0BB9D6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32167" y="4456444"/>
            <a:ext cx="3943185" cy="22278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703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F752A-A964-6827-31B0-6CCEA6730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F0657349-356F-9AE9-88CB-D6F66263D0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8240309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1B27B-EB43-A40A-FC0F-EFE7B1F926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Organising Reading Materials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D0BA1-37D8-81A9-BE35-8D00439F32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Open book">
            <a:extLst>
              <a:ext uri="{FF2B5EF4-FFF2-40B4-BE49-F238E27FC236}">
                <a16:creationId xmlns:a16="http://schemas.microsoft.com/office/drawing/2014/main" id="{051C8464-B37E-100D-C907-9CE951504D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204156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95C16-0A0C-7DF1-4363-C60485E2E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Organising Your Reading Materials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43072-E6C7-07E7-1181-C4FC35791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Now we will:</a:t>
            </a:r>
          </a:p>
          <a:p>
            <a:r>
              <a:rPr lang="en-GB"/>
              <a:t>Open the Online Reading List for this module</a:t>
            </a:r>
          </a:p>
          <a:p>
            <a:r>
              <a:rPr lang="en-GB"/>
              <a:t>Download or save the readings you need</a:t>
            </a:r>
          </a:p>
          <a:p>
            <a:r>
              <a:rPr lang="en-GB"/>
              <a:t>Store them in organised folders</a:t>
            </a:r>
          </a:p>
          <a:p>
            <a:r>
              <a:rPr lang="en-GB"/>
              <a:t>Rename files clearly</a:t>
            </a:r>
          </a:p>
          <a:p>
            <a:endParaRPr lang="en-GB"/>
          </a:p>
          <a:p>
            <a:r>
              <a:rPr lang="en-GB"/>
              <a:t>These skills help you stay organised for study and business.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4799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FCF47-5A26-ADF8-1A90-3B9526AEC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Find the Online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3B2BE-2480-0A37-DD60-B9B39D9CBD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Go to:</a:t>
            </a:r>
          </a:p>
          <a:p>
            <a:r>
              <a:rPr lang="en-GB" dirty="0"/>
              <a:t>Moodle → Digital Skills → Online Resource List</a:t>
            </a:r>
          </a:p>
          <a:p>
            <a:r>
              <a:rPr lang="en-GB" dirty="0"/>
              <a:t>Take a moment to explore how the reading list works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6DA0A7F-40B2-2665-3376-7D0C859F7E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5388" y="3380956"/>
            <a:ext cx="5078412" cy="1240675"/>
          </a:xfrm>
          <a:prstGeom prst="rect">
            <a:avLst/>
          </a:prstGeom>
        </p:spPr>
      </p:pic>
      <p:pic>
        <p:nvPicPr>
          <p:cNvPr id="5" name="Online Media 4" title="3 Minute Timer">
            <a:hlinkClick r:id="" action="ppaction://media"/>
            <a:extLst>
              <a:ext uri="{FF2B5EF4-FFF2-40B4-BE49-F238E27FC236}">
                <a16:creationId xmlns:a16="http://schemas.microsoft.com/office/drawing/2014/main" id="{6547CB6C-721A-7FA6-83B2-0AE7114E48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481464" y="4993419"/>
            <a:ext cx="2772402" cy="1566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6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E3B53-B501-B2DB-6990-A63594EEE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 the importance of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A49B1-4B60-AA56-F7D2-3DE0F0D59B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Good organisation helps you:</a:t>
            </a:r>
          </a:p>
          <a:p>
            <a:r>
              <a:rPr lang="en-GB"/>
              <a:t>Find files quickly</a:t>
            </a:r>
          </a:p>
          <a:p>
            <a:r>
              <a:rPr lang="en-GB"/>
              <a:t>Keep study stress low</a:t>
            </a:r>
          </a:p>
          <a:p>
            <a:r>
              <a:rPr lang="en-GB"/>
              <a:t>Prepare for DS1, DS2, and DS3</a:t>
            </a:r>
          </a:p>
          <a:p>
            <a:r>
              <a:rPr lang="en-GB"/>
              <a:t>Build habits used in real workplaces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Companies expect clear and tidy digital files.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5A557-5A35-3F10-1BD6-ACF4943C19E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Example:</a:t>
            </a:r>
          </a:p>
          <a:p>
            <a:r>
              <a:rPr lang="en-GB"/>
              <a:t>📁 Digital Skills</a:t>
            </a:r>
          </a:p>
          <a:p>
            <a:r>
              <a:rPr lang="en-GB"/>
              <a:t>└── 📁 Reading List</a:t>
            </a:r>
          </a:p>
          <a:p>
            <a:r>
              <a:rPr lang="en-GB"/>
              <a:t>└── Week 2</a:t>
            </a:r>
          </a:p>
          <a:p>
            <a:r>
              <a:rPr lang="en-GB"/>
              <a:t>└── 📁 Assessments</a:t>
            </a:r>
          </a:p>
          <a:p>
            <a:r>
              <a:rPr lang="en-GB"/>
              <a:t>└── DS1</a:t>
            </a:r>
          </a:p>
          <a:p>
            <a:r>
              <a:rPr lang="en-GB"/>
              <a:t>└── DS2</a:t>
            </a:r>
          </a:p>
          <a:p>
            <a:r>
              <a:rPr lang="en-GB"/>
              <a:t>└── DS3</a:t>
            </a:r>
          </a:p>
          <a:p>
            <a:pPr marL="0" indent="0">
              <a:buNone/>
            </a:pPr>
            <a:r>
              <a:rPr lang="en-GB"/>
              <a:t>Keep folder names short and clear.</a:t>
            </a:r>
          </a:p>
        </p:txBody>
      </p:sp>
    </p:spTree>
    <p:extLst>
      <p:ext uri="{BB962C8B-B14F-4D97-AF65-F5344CB8AC3E}">
        <p14:creationId xmlns:p14="http://schemas.microsoft.com/office/powerpoint/2010/main" val="31182227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A0BF2-A728-54AD-0488-A85A1A08A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Organise Your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33D86-54ED-158E-F6D0-03982F63C5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Open the Online Reading List</a:t>
            </a:r>
          </a:p>
          <a:p>
            <a:r>
              <a:rPr lang="en-GB" dirty="0"/>
              <a:t>Find one reading on LinkedIn</a:t>
            </a:r>
          </a:p>
          <a:p>
            <a:r>
              <a:rPr lang="en-GB" dirty="0"/>
              <a:t>Open it and choose a relevant chapter to download. </a:t>
            </a:r>
          </a:p>
          <a:p>
            <a:r>
              <a:rPr lang="en-GB" dirty="0"/>
              <a:t>Save it to your Digital Skills → Reading List → Week 2 folder</a:t>
            </a:r>
          </a:p>
          <a:p>
            <a:r>
              <a:rPr lang="en-GB" dirty="0"/>
              <a:t>Rename the file clearly</a:t>
            </a:r>
          </a:p>
          <a:p>
            <a:r>
              <a:rPr lang="en-GB" dirty="0"/>
              <a:t>Show your partner your folder and file names</a:t>
            </a:r>
          </a:p>
          <a:p>
            <a:r>
              <a:rPr lang="en-GB" dirty="0"/>
              <a:t>Take a screenshot!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D7336-DEEE-AC13-02E5-468CD2717F5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Rename your reading so you know what it is later:</a:t>
            </a:r>
          </a:p>
          <a:p>
            <a:r>
              <a:rPr lang="en-GB"/>
              <a:t>Good names:</a:t>
            </a:r>
          </a:p>
          <a:p>
            <a:pPr lvl="1"/>
            <a:r>
              <a:rPr lang="en-GB"/>
              <a:t>“Week2_Reading1.pdf”</a:t>
            </a:r>
          </a:p>
          <a:p>
            <a:pPr lvl="1"/>
            <a:r>
              <a:rPr lang="en-GB"/>
              <a:t>“DigitalSkills_Article.pdf”</a:t>
            </a:r>
          </a:p>
          <a:p>
            <a:r>
              <a:rPr lang="en-GB"/>
              <a:t>Not helpful:</a:t>
            </a:r>
          </a:p>
          <a:p>
            <a:pPr lvl="1"/>
            <a:r>
              <a:rPr lang="en-GB"/>
              <a:t>“download.pdf”</a:t>
            </a:r>
          </a:p>
          <a:p>
            <a:pPr lvl="1"/>
            <a:r>
              <a:rPr lang="en-GB"/>
              <a:t>“file123.pdf”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Online Media 8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10B42D54-787C-147D-0FFE-C06B3861567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619214" y="4999433"/>
            <a:ext cx="2868424" cy="162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B294B-C58E-2622-B9FC-36EECB0F50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Using a Digital Tool to Organise Readings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4C881-82DD-7C0A-AABA-7F0DD21EEB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Placeholder 11" descr="Robot operating a machine">
            <a:extLst>
              <a:ext uri="{FF2B5EF4-FFF2-40B4-BE49-F238E27FC236}">
                <a16:creationId xmlns:a16="http://schemas.microsoft.com/office/drawing/2014/main" id="{7FD86ECD-90AF-A8EE-154E-2DF6A265AC7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595985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89EF3-0B7A-1731-52CB-33F630D07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Reading Log?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9ED4A-DD18-F89D-0AE9-5B7C317AAC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 reading log is a short note that helps you remember:</a:t>
            </a:r>
          </a:p>
          <a:p>
            <a:pPr lvl="1"/>
            <a:r>
              <a:rPr lang="en-GB"/>
              <a:t>The reading you saved</a:t>
            </a:r>
          </a:p>
          <a:p>
            <a:pPr lvl="1"/>
            <a:r>
              <a:rPr lang="en-GB"/>
              <a:t>The week it belongs to</a:t>
            </a:r>
          </a:p>
          <a:p>
            <a:pPr lvl="1"/>
            <a:r>
              <a:rPr lang="en-GB"/>
              <a:t>One idea or point from the reading</a:t>
            </a:r>
          </a:p>
          <a:p>
            <a:r>
              <a:rPr lang="en-GB"/>
              <a:t>This helps you stay organised for DS1, DS2, and DS3.</a:t>
            </a:r>
          </a:p>
          <a:p>
            <a:r>
              <a:rPr lang="en-GB"/>
              <a:t>Build habits used in business workplaces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CF7F5-8A2F-6BFA-051A-E75EE8D4BE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Today you will choose one simple way to organise your readings:</a:t>
            </a:r>
          </a:p>
          <a:p>
            <a:pPr lvl="1"/>
            <a:r>
              <a:rPr lang="en-GB"/>
              <a:t>OneNote notebook</a:t>
            </a:r>
          </a:p>
          <a:p>
            <a:pPr lvl="1"/>
            <a:r>
              <a:rPr lang="en-GB"/>
              <a:t>Word reading log</a:t>
            </a:r>
          </a:p>
          <a:p>
            <a:pPr lvl="1"/>
            <a:r>
              <a:rPr lang="en-GB"/>
              <a:t>Folder + Notes file</a:t>
            </a:r>
          </a:p>
          <a:p>
            <a:r>
              <a:rPr lang="en-GB"/>
              <a:t>Choose the method that feels easiest for you.</a:t>
            </a:r>
          </a:p>
          <a:p>
            <a:r>
              <a:rPr lang="en-GB"/>
              <a:t>Short notes = clear thinking and less stress.</a:t>
            </a:r>
          </a:p>
        </p:txBody>
      </p:sp>
    </p:spTree>
    <p:extLst>
      <p:ext uri="{BB962C8B-B14F-4D97-AF65-F5344CB8AC3E}">
        <p14:creationId xmlns:p14="http://schemas.microsoft.com/office/powerpoint/2010/main" val="8552768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08B79-91B8-1423-25FE-744516BE1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set up a reading 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1CA9-445C-77C7-DF07-85F6A9719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Option A: OneNote Notebook</a:t>
            </a:r>
          </a:p>
          <a:p>
            <a:pPr lvl="1"/>
            <a:r>
              <a:rPr lang="en-GB"/>
              <a:t>Use if you prefer your phone or tablet.</a:t>
            </a:r>
          </a:p>
          <a:p>
            <a:pPr lvl="1"/>
            <a:r>
              <a:rPr lang="en-GB"/>
              <a:t>Create a new page</a:t>
            </a:r>
          </a:p>
          <a:p>
            <a:r>
              <a:rPr lang="en-GB"/>
              <a:t>Option B: Word</a:t>
            </a:r>
          </a:p>
          <a:p>
            <a:pPr lvl="1"/>
            <a:r>
              <a:rPr lang="en-GB"/>
              <a:t>Use if you prefer your laptop</a:t>
            </a:r>
          </a:p>
          <a:p>
            <a:pPr lvl="1"/>
            <a:r>
              <a:rPr lang="en-GB"/>
              <a:t>Create a table</a:t>
            </a:r>
          </a:p>
          <a:p>
            <a:r>
              <a:rPr lang="en-GB"/>
              <a:t>Option C: Text file</a:t>
            </a:r>
          </a:p>
          <a:p>
            <a:pPr lvl="1"/>
            <a:r>
              <a:rPr lang="en-GB"/>
              <a:t>Use if you want the simplest method.</a:t>
            </a:r>
          </a:p>
          <a:p>
            <a:pPr lvl="1"/>
            <a:r>
              <a:rPr lang="en-GB"/>
              <a:t>In your Week 2 folder, make a text file called: “Week2_ReadingNotes.txt”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283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E0445-86E5-22F9-78FC-D0D8FD29E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49D47-058A-01D4-5B13-6F20C821D8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Open your saved Week 2 reading</a:t>
            </a:r>
          </a:p>
          <a:p>
            <a:r>
              <a:rPr lang="en-GB"/>
              <a:t>Choose OneNote, Word, or Notes file</a:t>
            </a:r>
          </a:p>
          <a:p>
            <a:r>
              <a:rPr lang="en-GB"/>
              <a:t>Add:</a:t>
            </a:r>
          </a:p>
          <a:p>
            <a:pPr lvl="1"/>
            <a:r>
              <a:rPr lang="en-GB"/>
              <a:t>Reading title</a:t>
            </a:r>
          </a:p>
          <a:p>
            <a:pPr lvl="1"/>
            <a:r>
              <a:rPr lang="en-GB"/>
              <a:t>Week number</a:t>
            </a:r>
          </a:p>
          <a:p>
            <a:pPr lvl="1"/>
            <a:r>
              <a:rPr lang="en-GB"/>
              <a:t>One thing you learned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7B93ED-09BD-CB08-9CD3-BD14664FA9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Save your work</a:t>
            </a:r>
          </a:p>
          <a:p>
            <a:r>
              <a:rPr lang="en-GB"/>
              <a:t>Show your partner your reading log</a:t>
            </a:r>
          </a:p>
          <a:p>
            <a:r>
              <a:rPr lang="en-GB"/>
              <a:t>Take a screenshot</a:t>
            </a:r>
          </a:p>
          <a:p>
            <a:endParaRPr lang="en-GB"/>
          </a:p>
        </p:txBody>
      </p:sp>
      <p:pic>
        <p:nvPicPr>
          <p:cNvPr id="5" name="Online Media 8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57557121-66E5-08D1-4B09-90DB7009048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250961" y="4174766"/>
            <a:ext cx="4102838" cy="231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1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0DC521-45B2-4AB9-9FA5-57C9C9E24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32A88-2354-F943-FA41-CFCF70272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E7529-4DE7-A6EE-3A77-8474B7C8D0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5907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Please write a short post answering the following questions:</a:t>
            </a:r>
          </a:p>
          <a:p>
            <a:endParaRPr lang="en-GB" dirty="0"/>
          </a:p>
          <a:p>
            <a:r>
              <a:rPr lang="en-GB" dirty="0"/>
              <a:t>What is one small digital skill you learned today that made studying feel easier?</a:t>
            </a:r>
          </a:p>
          <a:p>
            <a:r>
              <a:rPr lang="en-GB" dirty="0"/>
              <a:t>How did exploring LinkedIn help you understand how professionals present themselves?</a:t>
            </a:r>
          </a:p>
          <a:p>
            <a:r>
              <a:rPr lang="en-GB" dirty="0"/>
              <a:t>How might today’s organisation tasks help you with your DS1, DS2, or DS3 work later on?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  <a:p>
            <a:r>
              <a:rPr lang="en-GB"/>
              <a:t>Remember to post your screenshots from today's class! You can use them for your assessment </a:t>
            </a:r>
          </a:p>
        </p:txBody>
      </p:sp>
      <p:pic>
        <p:nvPicPr>
          <p:cNvPr id="6" name="Content Placeholder 4" descr="Angel face outline with solid fill">
            <a:extLst>
              <a:ext uri="{FF2B5EF4-FFF2-40B4-BE49-F238E27FC236}">
                <a16:creationId xmlns:a16="http://schemas.microsoft.com/office/drawing/2014/main" id="{F72C21B0-E652-1B47-2266-23DFBAE39A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16393" y="5368925"/>
            <a:ext cx="1392238" cy="139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AE619-802A-1DB6-E721-1453E2A69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How to find and record deadlines using Moodle, Outlook, and To Do</a:t>
            </a:r>
          </a:p>
          <a:p>
            <a:r>
              <a:rPr lang="en-GB"/>
              <a:t>How to use microtasks to make study feel easier</a:t>
            </a:r>
          </a:p>
          <a:p>
            <a:r>
              <a:rPr lang="en-GB"/>
              <a:t>What LinkedIn is and how professionals present themselves</a:t>
            </a:r>
          </a:p>
          <a:p>
            <a:r>
              <a:rPr lang="en-GB"/>
              <a:t>How to explore profile sections: photo, headline, About, Experience, Skills, Education</a:t>
            </a:r>
          </a:p>
          <a:p>
            <a:r>
              <a:rPr lang="en-GB"/>
              <a:t>How to use the Online Reading List</a:t>
            </a:r>
          </a:p>
          <a:p>
            <a:r>
              <a:rPr lang="en-GB"/>
              <a:t>How to organise readings with folders and clear file names</a:t>
            </a:r>
          </a:p>
          <a:p>
            <a:r>
              <a:rPr lang="en-GB"/>
              <a:t>How to start a simple reading log in OneNote, Word, or a text file</a:t>
            </a:r>
          </a:p>
        </p:txBody>
      </p:sp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5449200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3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/>
              <a:t>Go through the assessment information on Moodle</a:t>
            </a:r>
          </a:p>
          <a:p>
            <a:pPr marL="514350" indent="-514350">
              <a:buAutoNum type="arabicPeriod"/>
            </a:pPr>
            <a:r>
              <a:rPr lang="en-GB"/>
              <a:t>Start thinking about the first task by using the DS1 supporting materials</a:t>
            </a:r>
          </a:p>
          <a:p>
            <a:pPr marL="514350" indent="-514350">
              <a:buAutoNum type="arabicPeriod"/>
            </a:pPr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(Digital Skills)</a:t>
            </a:r>
          </a:p>
          <a:p>
            <a:r>
              <a:rPr lang="en-GB"/>
              <a:t>Click Assessment Information and Submission</a:t>
            </a:r>
          </a:p>
          <a:p>
            <a:r>
              <a:rPr lang="en-GB"/>
              <a:t>Go to the DS1 Supporting Materials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11015" y="191557"/>
            <a:ext cx="2608203" cy="1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139F-E3AA-FB36-3D10-C48BE34AB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Specialist Certification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090B5-49F6-A1AB-618B-FA21FDF28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Microsoft Specialist (MOS) is an official certificate that shows you can use Microsoft tools (Word, Excel, and PowerPoint) at a professional level.</a:t>
            </a:r>
          </a:p>
          <a:p>
            <a:r>
              <a:rPr lang="en-GB"/>
              <a:t>It proves you can complete real workplace tasks using Microsoft 365.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56E00-7F13-3FA5-8E82-8C1288C596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Over </a:t>
            </a:r>
            <a:r>
              <a:rPr lang="en-GB" b="1"/>
              <a:t>72% of recruiters </a:t>
            </a:r>
            <a:r>
              <a:rPr lang="en-GB"/>
              <a:t>use Microsoft‑related tools in hiring decisions, and certifications help them quickly identify strong candidates</a:t>
            </a:r>
          </a:p>
        </p:txBody>
      </p:sp>
    </p:spTree>
    <p:extLst>
      <p:ext uri="{BB962C8B-B14F-4D97-AF65-F5344CB8AC3E}">
        <p14:creationId xmlns:p14="http://schemas.microsoft.com/office/powerpoint/2010/main" val="335861965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0ED2-EC7E-5CB2-D0A1-B05AC47BF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 on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807EB-4D8B-99DA-785F-6C798E9ABC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Go to Moodle</a:t>
            </a:r>
          </a:p>
          <a:p>
            <a:r>
              <a:rPr lang="en-GB"/>
              <a:t>Go to Digital Skills</a:t>
            </a:r>
          </a:p>
          <a:p>
            <a:r>
              <a:rPr lang="en-GB"/>
              <a:t>Go to Microsoft Specialist tile</a:t>
            </a:r>
          </a:p>
          <a:p>
            <a:endParaRPr lang="en-GB"/>
          </a:p>
          <a:p>
            <a:r>
              <a:rPr lang="en-GB"/>
              <a:t>As a UWTSD student, you do not have to pay to study for Microsoft Specialist or to sit the relevant exam.</a:t>
            </a:r>
          </a:p>
          <a:p>
            <a:r>
              <a:rPr lang="en-GB"/>
              <a:t>This is an extra opportunity the university provides for you.</a:t>
            </a:r>
          </a:p>
        </p:txBody>
      </p:sp>
    </p:spTree>
    <p:extLst>
      <p:ext uri="{BB962C8B-B14F-4D97-AF65-F5344CB8AC3E}">
        <p14:creationId xmlns:p14="http://schemas.microsoft.com/office/powerpoint/2010/main" val="945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3D28DC-629B-4AE1-AD7A-040C0BA176BB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826e5e0b-69f2-41be-b336-f8a1ad71dd1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20412d98-6c36-457e-a543-06e3d82144c9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2514</Words>
  <Application>Microsoft Office PowerPoint</Application>
  <PresentationFormat>Widescreen</PresentationFormat>
  <Paragraphs>379</Paragraphs>
  <Slides>52</Slides>
  <Notes>52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Aptos</vt:lpstr>
      <vt:lpstr>Aptos ExtraBold</vt:lpstr>
      <vt:lpstr>Arial</vt:lpstr>
      <vt:lpstr>Calibri</vt:lpstr>
      <vt:lpstr>Wingdings</vt:lpstr>
      <vt:lpstr>Office Theme</vt:lpstr>
      <vt:lpstr>Welcome to Digital Skills</vt:lpstr>
      <vt:lpstr>Let’s remember last week!</vt:lpstr>
      <vt:lpstr>What today is about</vt:lpstr>
      <vt:lpstr>Finished? Help others</vt:lpstr>
      <vt:lpstr>Assessments and Deadlines</vt:lpstr>
      <vt:lpstr>Digital Skills – Your Assessments</vt:lpstr>
      <vt:lpstr>My Digital Life (20%) Due: Week 4</vt:lpstr>
      <vt:lpstr>Business Digital Task (40%) Due: Week 7</vt:lpstr>
      <vt:lpstr>Digital Portfolio + Audio Reflection (40%) Due: Week 10</vt:lpstr>
      <vt:lpstr>What We Look For</vt:lpstr>
      <vt:lpstr>You have already started working on your assessment </vt:lpstr>
      <vt:lpstr>Being Organised about your work</vt:lpstr>
      <vt:lpstr>Finding and Recording Your Deadlines</vt:lpstr>
      <vt:lpstr>No  planning = no success</vt:lpstr>
      <vt:lpstr>Where to Find Your Deadlines</vt:lpstr>
      <vt:lpstr>PowerPoint Presentation</vt:lpstr>
      <vt:lpstr>Organising your deadlines</vt:lpstr>
      <vt:lpstr>Organised? YES!</vt:lpstr>
      <vt:lpstr>Microtasking</vt:lpstr>
      <vt:lpstr>Organising Activities</vt:lpstr>
      <vt:lpstr>Project Management + Tasking</vt:lpstr>
      <vt:lpstr>Why Small Tasks Matter</vt:lpstr>
      <vt:lpstr>Turning a Big Task into Microtasks</vt:lpstr>
      <vt:lpstr>Your Microtask List </vt:lpstr>
      <vt:lpstr>PowerPoint Presentation</vt:lpstr>
      <vt:lpstr>Break time!</vt:lpstr>
      <vt:lpstr>Introduction to LinkedIn</vt:lpstr>
      <vt:lpstr>What Is LinkedIn? </vt:lpstr>
      <vt:lpstr>Why LinkedIn Is Useful for Business Students </vt:lpstr>
      <vt:lpstr>A good LinkedIn profile has:</vt:lpstr>
      <vt:lpstr>Start With LinkedIn Learning</vt:lpstr>
      <vt:lpstr>Exploring LinkedIn Profiles</vt:lpstr>
      <vt:lpstr>Work with a partner</vt:lpstr>
      <vt:lpstr>PowerPoint Presentation</vt:lpstr>
      <vt:lpstr>Organising Reading Materials</vt:lpstr>
      <vt:lpstr>Organising Your Reading Materials </vt:lpstr>
      <vt:lpstr>How to Find the Online Reading List</vt:lpstr>
      <vt:lpstr>Remember the importance of organisation</vt:lpstr>
      <vt:lpstr>Organise Your Reading</vt:lpstr>
      <vt:lpstr>Using a Digital Tool to Organise Readings</vt:lpstr>
      <vt:lpstr>What Is a Reading Log?</vt:lpstr>
      <vt:lpstr>How to set up a reading log</vt:lpstr>
      <vt:lpstr>Your Task </vt:lpstr>
      <vt:lpstr>Break time!</vt:lpstr>
      <vt:lpstr>Reflection Time!</vt:lpstr>
      <vt:lpstr>Recap</vt:lpstr>
      <vt:lpstr>Today we learned how to:</vt:lpstr>
      <vt:lpstr>PowerPoint Presentation</vt:lpstr>
      <vt:lpstr>Homework for Week 3</vt:lpstr>
      <vt:lpstr>Did you help others today?</vt:lpstr>
      <vt:lpstr>Microsoft Specialist Certification</vt:lpstr>
      <vt:lpstr>Start on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14</cp:revision>
  <dcterms:created xsi:type="dcterms:W3CDTF">2026-02-06T13:25:12Z</dcterms:created>
  <dcterms:modified xsi:type="dcterms:W3CDTF">2026-05-03T14:11:01Z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