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1"/>
    <p:restoredTop sz="94610"/>
  </p:normalViewPr>
  <p:slideViewPr>
    <p:cSldViewPr snapToGrid="0" snapToObjects="1">
      <p:cViewPr varScale="1">
        <p:scale>
          <a:sx n="146" d="100"/>
          <a:sy n="146" d="100"/>
        </p:scale>
        <p:origin x="59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lexandra Moise" userId="836240720987ac0e" providerId="LiveId" clId="{40B98E46-F394-46E3-9755-0467B939505C}"/>
    <pc:docChg chg="custSel modSld">
      <pc:chgData name="Alexandra Moise" userId="836240720987ac0e" providerId="LiveId" clId="{40B98E46-F394-46E3-9755-0467B939505C}" dt="2026-10-11T18:12:57.668" v="5" actId="478"/>
      <pc:docMkLst>
        <pc:docMk/>
      </pc:docMkLst>
      <pc:sldChg chg="modSp mod">
        <pc:chgData name="Alexandra Moise" userId="836240720987ac0e" providerId="LiveId" clId="{40B98E46-F394-46E3-9755-0467B939505C}" dt="2026-10-11T18:11:06.023" v="1" actId="20577"/>
        <pc:sldMkLst>
          <pc:docMk/>
          <pc:sldMk cId="0" sldId="257"/>
        </pc:sldMkLst>
        <pc:spChg chg="mod">
          <ac:chgData name="Alexandra Moise" userId="836240720987ac0e" providerId="LiveId" clId="{40B98E46-F394-46E3-9755-0467B939505C}" dt="2026-10-11T18:11:06.023" v="1" actId="20577"/>
          <ac:spMkLst>
            <pc:docMk/>
            <pc:sldMk cId="0" sldId="257"/>
            <ac:spMk id="19" creationId="{00000000-0000-0000-0000-000000000000}"/>
          </ac:spMkLst>
        </pc:spChg>
      </pc:sldChg>
      <pc:sldChg chg="delSp modSp mod">
        <pc:chgData name="Alexandra Moise" userId="836240720987ac0e" providerId="LiveId" clId="{40B98E46-F394-46E3-9755-0467B939505C}" dt="2026-10-11T18:12:57.668" v="5" actId="478"/>
        <pc:sldMkLst>
          <pc:docMk/>
          <pc:sldMk cId="0" sldId="260"/>
        </pc:sldMkLst>
        <pc:spChg chg="del mod">
          <ac:chgData name="Alexandra Moise" userId="836240720987ac0e" providerId="LiveId" clId="{40B98E46-F394-46E3-9755-0467B939505C}" dt="2026-10-11T18:12:57.668" v="5" actId="478"/>
          <ac:spMkLst>
            <pc:docMk/>
            <pc:sldMk cId="0" sldId="260"/>
            <ac:spMk id="27" creationId="{00000000-0000-0000-0000-000000000000}"/>
          </ac:spMkLst>
        </pc:spChg>
      </pc:sldChg>
      <pc:sldChg chg="delSp mod">
        <pc:chgData name="Alexandra Moise" userId="836240720987ac0e" providerId="LiveId" clId="{40B98E46-F394-46E3-9755-0467B939505C}" dt="2026-10-11T18:11:17.393" v="2" actId="478"/>
        <pc:sldMkLst>
          <pc:docMk/>
          <pc:sldMk cId="0" sldId="263"/>
        </pc:sldMkLst>
        <pc:spChg chg="del">
          <ac:chgData name="Alexandra Moise" userId="836240720987ac0e" providerId="LiveId" clId="{40B98E46-F394-46E3-9755-0467B939505C}" dt="2026-10-11T18:11:17.393" v="2" actId="478"/>
          <ac:spMkLst>
            <pc:docMk/>
            <pc:sldMk cId="0" sldId="263"/>
            <ac:spMk id="1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3528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20 seconds) Hello, my name is Maria. I am a nursery practitioner helping Shona, who is 3. She gets upset when her carers leave, she says very little, and she finds it hard to join in group play. I chose Bowlby’s attachment theory because it explains why children get upset when they are left and why they need a safe person. I will explain the theory, use it to understand Shona, suggest ways to help her, talk about nature and nurture, and then say what is good and not so good about the theory.</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15) Bowlby said that babies are born ready to bond with a carer, because this helps them survive (Bowlby, 1969; Gross, 2020). A caring carer becomes a safe base. The child can go and explore, and come back to the carer when scared (Bowlby, 1988). There are four phases. Babies first just signal to anyone. Later they prefer people they know, then they get upset when left, and finally they build an inner picture of what relationships are like. This matters in nursery because starting nursery is a big separation for a child. The EYFS key person approach is based on building safe relationships (DfE, 2024).</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Ainsworth ran a test called the Strange Situation. She watched how babies reacted when their carer left, when a stranger came in, and when the carer came back (Ainsworth et al., 1978). She found three types: secure, avoidant and ambivalent. Main and Solomon (1986) later added a fourth, disorganised. When carers notice and respond to their baby, the baby is more likely to be secure (Ainsworth and Bell, 1970). Most children in every culture are secure (van IJzendoorn and Kroonenberg, 1988). An insecure type is a risk, but it does not mean a child will definitely have problems.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15) On the left is what I see Shona doing. On the right is what attachment theory says about it. Her upset when carers leave is normal attachment behaviour in a new place, but she needs a nursery adult she can trust. Her limited talking could be because a child who feels unsafe explores and talks less (Bowlby, 1988). Talking is a two-way thing, and it works better when the adult responds (Tronick et al., 1978). For group play, if she expects people not to be there for her, she may hold back from other children. Securely attached children tend to get on better with peers (Bergin and Bergin, 2009). I cannot diagnose Shona. These are ideas I would check by watching her and talking to her carers. I would also check for hearing or speech problems.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15) Each idea comes from the theory and helps one area of Shona’s wellbeing. Emotional: a key person and a slow, predictable settling-in plan help her feel safe (Bowlby, 1988; DfE, 2024). Social: talking with her carers every day keeps home and nursery connected. For group play I would start with her playing next to her key person, then add one friendly child. Thinking and language: I would follow her lead and talk about what she is doing, to encourage her to speak. Physical: once she feels safe she will explore, so outdoor and active play can help. Finally I would write down what I see and ask the SENCo and speech and language services for help if I am still worried.</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Bowlby’s theory includes both nature and nurture. Nature means what we are born with: the attachment system, and each child’s own personality (Kagan, 1984). Nurture means our experiences: how caring our carers are (Ainsworth and Bell, 1970). In very extreme cases, such as children who were badly neglected in institutions, many caught up after they got better care (Rutter et al., 1998). The two work together. A baby’s behaviour changes how the carer reacts (Tronick et al., 1978), and early experiences shape the brain (Fox et al., 2010). I do not know Shona’s history, so I would ask her carers.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1 minute 15) What is good: there is a lot of research from many years and many cultures. It also changed real practice, such as fewer children in institutions and more parent contact in hospital (Gross, 2020). It is the idea behind the key person approach. What is not so good: the Strange Situation test may not mean the same thing in every culture (van IJzendoorn and Kroonenberg, 1988). Children bond with many people, not only one (Schaffer and Emerson, 1964). Early problems do not decide everything, because children can recover (Rutter et al., 1998). It can also make parents feel blamed, so I would work with them as partners. Overall it helps with Shona’s anxiety, but I would add a language theory, like Vygotsky’s, for her speech.</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(about 30 seconds) Read out the three messages and ask for questions. Likely questions: why attachment and not Piaget or Vygotsky; how to tell normal settling-in upset from a bigger worry; what to do if there are safeguarding worries (follow the policy and speak to the safeguarding lead).</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Reference list in Harvard style. Not presented aloud.</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CONTENT">
    <p:bg>
      <p:bgPr>
        <a:solidFill>
          <a:srgbClr val="FFFFFF"/>
        </a:solidFill>
        <a:effectLst/>
      </p:bgPr>
    </p:bg>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rtlCol="0"/>
          <a:lstStyle>
            <a:lvl1pPr marL="0" indent="0">
              <a:buNone/>
              <a:defRPr lang="en-US" sz="3000" b="1" dirty="0">
                <a:solidFill>
                  <a:srgbClr val="1F5F5B"/>
                </a:solidFill>
                <a:latin typeface="Cambria" pitchFamily="34" charset="0"/>
                <a:ea typeface="Cambria" pitchFamily="34" charset="-122"/>
                <a:cs typeface="Cambria" pitchFamily="34" charset="-120"/>
              </a:defRPr>
            </a:lvl1pPr>
          </a:lstStyle>
          <a:p>
            <a:pPr marL="0" indent="0">
              <a:buNone/>
            </a:pPr>
            <a:endParaRPr lang="en-US" sz="3000" dirty="0"/>
          </a:p>
        </p:txBody>
      </p:sp>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DARK">
    <p:bg>
      <p:bgPr>
        <a:solidFill>
          <a:srgbClr val="1F5F5B"/>
        </a:solidFill>
        <a:effectLst/>
      </p:bgPr>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Motif large"/>
          <p:cNvSpPr/>
          <p:nvPr/>
        </p:nvSpPr>
        <p:spPr>
          <a:xfrm>
            <a:off x="6675120" y="-822960"/>
            <a:ext cx="3474720" cy="3474720"/>
          </a:xfrm>
          <a:prstGeom prst="ellipse">
            <a:avLst/>
          </a:prstGeom>
          <a:solidFill>
            <a:srgbClr val="3E8E86"/>
          </a:solidFill>
          <a:ln w="12700">
            <a:solidFill>
              <a:srgbClr val="3E8E86"/>
            </a:solidFill>
            <a:prstDash val="solid"/>
          </a:ln>
        </p:spPr>
        <p:txBody>
          <a:bodyPr/>
          <a:lstStyle/>
          <a:p>
            <a:endParaRPr lang="en-GB"/>
          </a:p>
        </p:txBody>
      </p:sp>
      <p:sp>
        <p:nvSpPr>
          <p:cNvPr id="3" name="Motif small"/>
          <p:cNvSpPr/>
          <p:nvPr/>
        </p:nvSpPr>
        <p:spPr>
          <a:xfrm>
            <a:off x="7772400" y="2194560"/>
            <a:ext cx="1737360" cy="1737360"/>
          </a:xfrm>
          <a:prstGeom prst="ellipse">
            <a:avLst/>
          </a:prstGeom>
          <a:solidFill>
            <a:srgbClr val="E8735A"/>
          </a:solidFill>
          <a:ln w="12700">
            <a:solidFill>
              <a:srgbClr val="E8735A"/>
            </a:solidFill>
            <a:prstDash val="solid"/>
          </a:ln>
        </p:spPr>
        <p:txBody>
          <a:bodyPr/>
          <a:lstStyle/>
          <a:p>
            <a:endParaRPr lang="en-GB"/>
          </a:p>
        </p:txBody>
      </p:sp>
      <p:sp>
        <p:nvSpPr>
          <p:cNvPr id="4" name="Text 2"/>
          <p:cNvSpPr txBox="1"/>
          <p:nvPr/>
        </p:nvSpPr>
        <p:spPr>
          <a:xfrm>
            <a:off x="548640" y="548640"/>
            <a:ext cx="6035040" cy="1737360"/>
          </a:xfrm>
          <a:prstGeom prst="rect">
            <a:avLst/>
          </a:prstGeom>
          <a:noFill/>
          <a:ln/>
        </p:spPr>
        <p:txBody>
          <a:bodyPr wrap="square" lIns="0" tIns="0" rIns="0" bIns="0" rtlCol="0" anchor="ctr"/>
          <a:lstStyle/>
          <a:p>
            <a:pPr marL="0" indent="0">
              <a:buNone/>
            </a:pPr>
            <a:r>
              <a:rPr lang="en-US" sz="3200" b="1" dirty="0">
                <a:solidFill>
                  <a:srgbClr val="FFFFFF"/>
                </a:solidFill>
                <a:latin typeface="Cambria" pitchFamily="34" charset="0"/>
                <a:ea typeface="Cambria" pitchFamily="34" charset="-122"/>
                <a:cs typeface="Cambria" pitchFamily="34" charset="-120"/>
              </a:rPr>
              <a:t>Supporting Shona: Bowlby’s Attachment Theory in the Early Years</a:t>
            </a:r>
            <a:endParaRPr lang="en-US" sz="3200" dirty="0"/>
          </a:p>
        </p:txBody>
      </p:sp>
      <p:sp>
        <p:nvSpPr>
          <p:cNvPr id="5" name="Text 3"/>
          <p:cNvSpPr txBox="1"/>
          <p:nvPr/>
        </p:nvSpPr>
        <p:spPr>
          <a:xfrm>
            <a:off x="548640" y="2377440"/>
            <a:ext cx="6035040" cy="365760"/>
          </a:xfrm>
          <a:prstGeom prst="rect">
            <a:avLst/>
          </a:prstGeom>
          <a:noFill/>
          <a:ln/>
        </p:spPr>
        <p:txBody>
          <a:bodyPr wrap="square" lIns="0" tIns="0" rIns="0" bIns="0" rtlCol="0" anchor="t"/>
          <a:lstStyle/>
          <a:p>
            <a:pPr marL="0" indent="0">
              <a:buNone/>
            </a:pPr>
            <a:r>
              <a:rPr lang="en-US" sz="1800" dirty="0">
                <a:solidFill>
                  <a:srgbClr val="CFE6E2"/>
                </a:solidFill>
                <a:latin typeface="Calibri" pitchFamily="34" charset="0"/>
                <a:ea typeface="Calibri" pitchFamily="34" charset="-122"/>
                <a:cs typeface="Calibri" pitchFamily="34" charset="-120"/>
              </a:rPr>
              <a:t>Assessment Component 1 – Individual Presentation</a:t>
            </a:r>
            <a:endParaRPr lang="en-US" sz="1800" dirty="0"/>
          </a:p>
        </p:txBody>
      </p:sp>
      <p:sp>
        <p:nvSpPr>
          <p:cNvPr id="6" name="Text 4"/>
          <p:cNvSpPr txBox="1"/>
          <p:nvPr/>
        </p:nvSpPr>
        <p:spPr>
          <a:xfrm>
            <a:off x="548640" y="3017520"/>
            <a:ext cx="6400800" cy="1554480"/>
          </a:xfrm>
          <a:prstGeom prst="rect">
            <a:avLst/>
          </a:prstGeom>
          <a:noFill/>
          <a:ln/>
        </p:spPr>
        <p:txBody>
          <a:bodyPr wrap="square" lIns="0" tIns="0" rIns="0" bIns="0" rtlCol="0" anchor="t"/>
          <a:lstStyle/>
          <a:p>
            <a:pPr marL="0" indent="0">
              <a:spcAft>
                <a:spcPts val="400"/>
              </a:spcAft>
              <a:buNone/>
            </a:pPr>
            <a:r>
              <a:rPr lang="en-US" sz="1600" b="1" dirty="0">
                <a:solidFill>
                  <a:srgbClr val="FFFFFF"/>
                </a:solidFill>
                <a:latin typeface="Calibri" pitchFamily="34" charset="0"/>
                <a:ea typeface="Calibri" pitchFamily="34" charset="-122"/>
                <a:cs typeface="Calibri" pitchFamily="34" charset="-120"/>
              </a:rPr>
              <a:t>Name: </a:t>
            </a:r>
            <a:r>
              <a:rPr lang="en-US" sz="1600" dirty="0">
                <a:solidFill>
                  <a:srgbClr val="FFFFFF"/>
                </a:solidFill>
                <a:latin typeface="Calibri" pitchFamily="34" charset="0"/>
                <a:ea typeface="Calibri" pitchFamily="34" charset="-122"/>
                <a:cs typeface="Calibri" pitchFamily="34" charset="-120"/>
              </a:rPr>
              <a:t>Maria Alexandra Moise</a:t>
            </a:r>
            <a:endParaRPr lang="en-US" sz="1600" dirty="0"/>
          </a:p>
          <a:p>
            <a:pPr marL="0" indent="0">
              <a:spcAft>
                <a:spcPts val="400"/>
              </a:spcAft>
              <a:buNone/>
            </a:pPr>
            <a:r>
              <a:rPr lang="en-US" sz="1600" b="1" dirty="0">
                <a:solidFill>
                  <a:srgbClr val="FFFFFF"/>
                </a:solidFill>
                <a:latin typeface="Calibri" pitchFamily="34" charset="0"/>
                <a:ea typeface="Calibri" pitchFamily="34" charset="-122"/>
                <a:cs typeface="Calibri" pitchFamily="34" charset="-120"/>
              </a:rPr>
              <a:t>Student number: </a:t>
            </a:r>
            <a:r>
              <a:rPr lang="en-US" sz="1600" dirty="0">
                <a:solidFill>
                  <a:srgbClr val="FFFFFF"/>
                </a:solidFill>
                <a:latin typeface="Calibri" pitchFamily="34" charset="0"/>
                <a:ea typeface="Calibri" pitchFamily="34" charset="-122"/>
                <a:cs typeface="Calibri" pitchFamily="34" charset="-120"/>
              </a:rPr>
              <a:t>2528583</a:t>
            </a:r>
            <a:endParaRPr lang="en-US" sz="1600" dirty="0"/>
          </a:p>
          <a:p>
            <a:pPr marL="0" indent="0">
              <a:spcAft>
                <a:spcPts val="400"/>
              </a:spcAft>
              <a:buNone/>
            </a:pPr>
            <a:r>
              <a:rPr lang="en-US" sz="1600" b="1" dirty="0">
                <a:solidFill>
                  <a:srgbClr val="FFFFFF"/>
                </a:solidFill>
                <a:latin typeface="Calibri" pitchFamily="34" charset="0"/>
                <a:ea typeface="Calibri" pitchFamily="34" charset="-122"/>
                <a:cs typeface="Calibri" pitchFamily="34" charset="-120"/>
              </a:rPr>
              <a:t>Module: </a:t>
            </a:r>
            <a:r>
              <a:rPr lang="en-US" sz="1600" dirty="0">
                <a:solidFill>
                  <a:srgbClr val="FFFFFF"/>
                </a:solidFill>
                <a:latin typeface="Calibri" pitchFamily="34" charset="0"/>
                <a:ea typeface="Calibri" pitchFamily="34" charset="-122"/>
                <a:cs typeface="Calibri" pitchFamily="34" charset="-120"/>
              </a:rPr>
              <a:t>LCHS4010 – Psychology in Health and Social Care</a:t>
            </a:r>
            <a:endParaRPr lang="en-US" sz="1600" dirty="0"/>
          </a:p>
          <a:p>
            <a:pPr marL="0" indent="0">
              <a:spcAft>
                <a:spcPts val="400"/>
              </a:spcAft>
              <a:buNone/>
            </a:pPr>
            <a:r>
              <a:rPr lang="en-US" sz="1600" b="1" dirty="0">
                <a:solidFill>
                  <a:srgbClr val="FFFFFF"/>
                </a:solidFill>
                <a:latin typeface="Calibri" pitchFamily="34" charset="0"/>
                <a:ea typeface="Calibri" pitchFamily="34" charset="-122"/>
                <a:cs typeface="Calibri" pitchFamily="34" charset="-120"/>
              </a:rPr>
              <a:t>Lecturer: </a:t>
            </a:r>
            <a:r>
              <a:rPr lang="en-US" sz="1600" dirty="0">
                <a:solidFill>
                  <a:srgbClr val="FFFFFF"/>
                </a:solidFill>
                <a:latin typeface="Calibri" pitchFamily="34" charset="0"/>
                <a:ea typeface="Calibri" pitchFamily="34" charset="-122"/>
                <a:cs typeface="Calibri" pitchFamily="34" charset="-120"/>
              </a:rPr>
              <a:t>Rizwan Nadim</a:t>
            </a:r>
            <a:endParaRPr lang="en-US" sz="1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What is Bowlby’s attachment theory?</a:t>
            </a:r>
            <a:endParaRPr lang="en-US" sz="3000" dirty="0"/>
          </a:p>
        </p:txBody>
      </p:sp>
      <p:sp>
        <p:nvSpPr>
          <p:cNvPr id="3" name="Concept 1"/>
          <p:cNvSpPr/>
          <p:nvPr/>
        </p:nvSpPr>
        <p:spPr>
          <a:xfrm>
            <a:off x="457200" y="1188720"/>
            <a:ext cx="4206240" cy="1005840"/>
          </a:xfrm>
          <a:prstGeom prst="roundRect">
            <a:avLst>
              <a:gd name="adj" fmla="val 10909"/>
            </a:avLst>
          </a:prstGeom>
          <a:solidFill>
            <a:srgbClr val="E8F3F1"/>
          </a:solidFill>
          <a:ln w="12700">
            <a:solidFill>
              <a:srgbClr val="E8F3F1"/>
            </a:solidFill>
            <a:prstDash val="solid"/>
          </a:ln>
        </p:spPr>
        <p:txBody>
          <a:bodyPr/>
          <a:lstStyle/>
          <a:p>
            <a:endParaRPr lang="en-GB"/>
          </a:p>
        </p:txBody>
      </p:sp>
      <p:sp>
        <p:nvSpPr>
          <p:cNvPr id="4" name="Text 2"/>
          <p:cNvSpPr txBox="1"/>
          <p:nvPr/>
        </p:nvSpPr>
        <p:spPr>
          <a:xfrm>
            <a:off x="640080" y="1280160"/>
            <a:ext cx="384048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Innate attachment system</a:t>
            </a:r>
            <a:endParaRPr lang="en-US" sz="1600" dirty="0"/>
          </a:p>
        </p:txBody>
      </p:sp>
      <p:sp>
        <p:nvSpPr>
          <p:cNvPr id="5" name="Text 3"/>
          <p:cNvSpPr txBox="1"/>
          <p:nvPr/>
        </p:nvSpPr>
        <p:spPr>
          <a:xfrm>
            <a:off x="640080" y="1572768"/>
            <a:ext cx="3840480" cy="5943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Babies are born ready to bond with a carer. This helps them stay safe and survive (Bowlby, 1969).</a:t>
            </a:r>
            <a:endParaRPr lang="en-US" sz="1400" dirty="0"/>
          </a:p>
        </p:txBody>
      </p:sp>
      <p:sp>
        <p:nvSpPr>
          <p:cNvPr id="6" name="Concept 2"/>
          <p:cNvSpPr/>
          <p:nvPr/>
        </p:nvSpPr>
        <p:spPr>
          <a:xfrm>
            <a:off x="457200" y="2286000"/>
            <a:ext cx="4206240" cy="1005840"/>
          </a:xfrm>
          <a:prstGeom prst="roundRect">
            <a:avLst>
              <a:gd name="adj" fmla="val 10909"/>
            </a:avLst>
          </a:prstGeom>
          <a:solidFill>
            <a:srgbClr val="E8F3F1"/>
          </a:solidFill>
          <a:ln w="12700">
            <a:solidFill>
              <a:srgbClr val="E8F3F1"/>
            </a:solidFill>
            <a:prstDash val="solid"/>
          </a:ln>
        </p:spPr>
        <p:txBody>
          <a:bodyPr/>
          <a:lstStyle/>
          <a:p>
            <a:endParaRPr lang="en-GB"/>
          </a:p>
        </p:txBody>
      </p:sp>
      <p:sp>
        <p:nvSpPr>
          <p:cNvPr id="7" name="Text 5"/>
          <p:cNvSpPr txBox="1"/>
          <p:nvPr/>
        </p:nvSpPr>
        <p:spPr>
          <a:xfrm>
            <a:off x="640080" y="2377440"/>
            <a:ext cx="384048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Secure base</a:t>
            </a:r>
            <a:endParaRPr lang="en-US" sz="1600" dirty="0"/>
          </a:p>
        </p:txBody>
      </p:sp>
      <p:sp>
        <p:nvSpPr>
          <p:cNvPr id="8" name="Text 6"/>
          <p:cNvSpPr txBox="1"/>
          <p:nvPr/>
        </p:nvSpPr>
        <p:spPr>
          <a:xfrm>
            <a:off x="640080" y="2670048"/>
            <a:ext cx="3840480" cy="5943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A caring carer is a safe place. The child feels able to explore and play (Bowlby, 1988).</a:t>
            </a:r>
            <a:endParaRPr lang="en-US" sz="1400" dirty="0"/>
          </a:p>
        </p:txBody>
      </p:sp>
      <p:sp>
        <p:nvSpPr>
          <p:cNvPr id="9" name="Concept 3"/>
          <p:cNvSpPr/>
          <p:nvPr/>
        </p:nvSpPr>
        <p:spPr>
          <a:xfrm>
            <a:off x="457200" y="3383280"/>
            <a:ext cx="4206240" cy="1005840"/>
          </a:xfrm>
          <a:prstGeom prst="roundRect">
            <a:avLst>
              <a:gd name="adj" fmla="val 10909"/>
            </a:avLst>
          </a:prstGeom>
          <a:solidFill>
            <a:srgbClr val="E8F3F1"/>
          </a:solidFill>
          <a:ln w="12700">
            <a:solidFill>
              <a:srgbClr val="E8F3F1"/>
            </a:solidFill>
            <a:prstDash val="solid"/>
          </a:ln>
        </p:spPr>
        <p:txBody>
          <a:bodyPr/>
          <a:lstStyle/>
          <a:p>
            <a:endParaRPr lang="en-GB"/>
          </a:p>
        </p:txBody>
      </p:sp>
      <p:sp>
        <p:nvSpPr>
          <p:cNvPr id="10" name="Text 8"/>
          <p:cNvSpPr txBox="1"/>
          <p:nvPr/>
        </p:nvSpPr>
        <p:spPr>
          <a:xfrm>
            <a:off x="640080" y="3474720"/>
            <a:ext cx="384048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Inner picture of relationships</a:t>
            </a:r>
            <a:endParaRPr lang="en-US" sz="1600" dirty="0"/>
          </a:p>
        </p:txBody>
      </p:sp>
      <p:sp>
        <p:nvSpPr>
          <p:cNvPr id="11" name="Text 9"/>
          <p:cNvSpPr txBox="1"/>
          <p:nvPr/>
        </p:nvSpPr>
        <p:spPr>
          <a:xfrm>
            <a:off x="640080" y="3767328"/>
            <a:ext cx="3840480" cy="5943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Early care shows a child what to expect from people (Bowlby, 1988).</a:t>
            </a:r>
            <a:endParaRPr lang="en-US" sz="1400" dirty="0"/>
          </a:p>
        </p:txBody>
      </p:sp>
      <p:sp>
        <p:nvSpPr>
          <p:cNvPr id="12" name="Text 10"/>
          <p:cNvSpPr txBox="1"/>
          <p:nvPr/>
        </p:nvSpPr>
        <p:spPr>
          <a:xfrm>
            <a:off x="5029200" y="1188720"/>
            <a:ext cx="3657600" cy="320040"/>
          </a:xfrm>
          <a:prstGeom prst="rect">
            <a:avLst/>
          </a:prstGeom>
          <a:noFill/>
          <a:ln/>
        </p:spPr>
        <p:txBody>
          <a:bodyPr wrap="square" lIns="0" tIns="0" rIns="0" bIns="0" rtlCol="0" anchor="t"/>
          <a:lstStyle/>
          <a:p>
            <a:pPr marL="0" indent="0">
              <a:buNone/>
            </a:pPr>
            <a:r>
              <a:rPr lang="en-US" sz="1600" b="1" dirty="0">
                <a:solidFill>
                  <a:srgbClr val="E8735A"/>
                </a:solidFill>
                <a:latin typeface="Calibri" pitchFamily="34" charset="0"/>
                <a:ea typeface="Calibri" pitchFamily="34" charset="-122"/>
                <a:cs typeface="Calibri" pitchFamily="34" charset="-120"/>
              </a:rPr>
              <a:t>Four phases of attachment (Bowlby, 1969)</a:t>
            </a:r>
            <a:endParaRPr lang="en-US" sz="1600" dirty="0"/>
          </a:p>
        </p:txBody>
      </p:sp>
      <p:sp>
        <p:nvSpPr>
          <p:cNvPr id="13" name="Timeline"/>
          <p:cNvSpPr/>
          <p:nvPr/>
        </p:nvSpPr>
        <p:spPr>
          <a:xfrm>
            <a:off x="5239512" y="1828800"/>
            <a:ext cx="0" cy="2286000"/>
          </a:xfrm>
          <a:prstGeom prst="line">
            <a:avLst/>
          </a:prstGeom>
          <a:noFill/>
          <a:ln w="25400">
            <a:solidFill>
              <a:srgbClr val="7FB8AE"/>
            </a:solidFill>
            <a:prstDash val="solid"/>
          </a:ln>
        </p:spPr>
        <p:txBody>
          <a:bodyPr/>
          <a:lstStyle/>
          <a:p>
            <a:endParaRPr lang="en-GB"/>
          </a:p>
        </p:txBody>
      </p:sp>
      <p:sp>
        <p:nvSpPr>
          <p:cNvPr id="14" name="Dot 1"/>
          <p:cNvSpPr/>
          <p:nvPr/>
        </p:nvSpPr>
        <p:spPr>
          <a:xfrm>
            <a:off x="5029200" y="1645920"/>
            <a:ext cx="420624" cy="420624"/>
          </a:xfrm>
          <a:prstGeom prst="ellipse">
            <a:avLst/>
          </a:prstGeom>
          <a:solidFill>
            <a:srgbClr val="E8735A"/>
          </a:solidFill>
          <a:ln w="12700">
            <a:solidFill>
              <a:srgbClr val="E8735A"/>
            </a:solidFill>
            <a:prstDash val="solid"/>
          </a:ln>
        </p:spPr>
        <p:txBody>
          <a:bodyPr/>
          <a:lstStyle/>
          <a:p>
            <a:endParaRPr lang="en-GB"/>
          </a:p>
        </p:txBody>
      </p:sp>
      <p:sp>
        <p:nvSpPr>
          <p:cNvPr id="15" name="Text 13"/>
          <p:cNvSpPr txBox="1"/>
          <p:nvPr/>
        </p:nvSpPr>
        <p:spPr>
          <a:xfrm>
            <a:off x="5029200" y="1645920"/>
            <a:ext cx="420624" cy="420624"/>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1</a:t>
            </a:r>
            <a:endParaRPr lang="en-US" sz="1400" dirty="0"/>
          </a:p>
        </p:txBody>
      </p:sp>
      <p:sp>
        <p:nvSpPr>
          <p:cNvPr id="16" name="Text 14"/>
          <p:cNvSpPr txBox="1"/>
          <p:nvPr/>
        </p:nvSpPr>
        <p:spPr>
          <a:xfrm>
            <a:off x="5577840" y="1600200"/>
            <a:ext cx="3108960" cy="731520"/>
          </a:xfrm>
          <a:prstGeom prst="rect">
            <a:avLst/>
          </a:prstGeom>
          <a:noFill/>
          <a:ln/>
        </p:spPr>
        <p:txBody>
          <a:bodyPr wrap="square" lIns="0" tIns="0" rIns="0" bIns="0" rtlCol="0" anchor="ctr"/>
          <a:lstStyle/>
          <a:p>
            <a:pPr marL="0" indent="0">
              <a:buNone/>
            </a:pPr>
            <a:r>
              <a:rPr lang="en-US" sz="1400" b="1" dirty="0">
                <a:solidFill>
                  <a:srgbClr val="1F5F5B"/>
                </a:solidFill>
                <a:latin typeface="Calibri" pitchFamily="34" charset="0"/>
                <a:ea typeface="Calibri" pitchFamily="34" charset="-122"/>
                <a:cs typeface="Calibri" pitchFamily="34" charset="-120"/>
              </a:rPr>
              <a:t>Birth–3 months</a:t>
            </a:r>
            <a:endParaRPr lang="en-US" sz="1400" dirty="0"/>
          </a:p>
          <a:p>
            <a:pPr marL="0" indent="0">
              <a:buNone/>
            </a:pPr>
            <a:r>
              <a:rPr lang="en-US" sz="1400" dirty="0">
                <a:solidFill>
                  <a:srgbClr val="22302F"/>
                </a:solidFill>
                <a:latin typeface="Calibri" pitchFamily="34" charset="0"/>
                <a:ea typeface="Calibri" pitchFamily="34" charset="-122"/>
                <a:cs typeface="Calibri" pitchFamily="34" charset="-120"/>
              </a:rPr>
              <a:t>Baby cries, smiles and looks at people to get attention</a:t>
            </a:r>
            <a:endParaRPr lang="en-US" sz="1400" dirty="0"/>
          </a:p>
        </p:txBody>
      </p:sp>
      <p:sp>
        <p:nvSpPr>
          <p:cNvPr id="17" name="Dot 2"/>
          <p:cNvSpPr/>
          <p:nvPr/>
        </p:nvSpPr>
        <p:spPr>
          <a:xfrm>
            <a:off x="5029200" y="2395728"/>
            <a:ext cx="420624" cy="420624"/>
          </a:xfrm>
          <a:prstGeom prst="ellipse">
            <a:avLst/>
          </a:prstGeom>
          <a:solidFill>
            <a:srgbClr val="E8735A"/>
          </a:solidFill>
          <a:ln w="12700">
            <a:solidFill>
              <a:srgbClr val="E8735A"/>
            </a:solidFill>
            <a:prstDash val="solid"/>
          </a:ln>
        </p:spPr>
        <p:txBody>
          <a:bodyPr/>
          <a:lstStyle/>
          <a:p>
            <a:endParaRPr lang="en-GB"/>
          </a:p>
        </p:txBody>
      </p:sp>
      <p:sp>
        <p:nvSpPr>
          <p:cNvPr id="18" name="Text 16"/>
          <p:cNvSpPr txBox="1"/>
          <p:nvPr/>
        </p:nvSpPr>
        <p:spPr>
          <a:xfrm>
            <a:off x="5029200" y="2395728"/>
            <a:ext cx="420624" cy="420624"/>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2</a:t>
            </a:r>
            <a:endParaRPr lang="en-US" sz="1400" dirty="0"/>
          </a:p>
        </p:txBody>
      </p:sp>
      <p:sp>
        <p:nvSpPr>
          <p:cNvPr id="19" name="Text 17"/>
          <p:cNvSpPr txBox="1"/>
          <p:nvPr/>
        </p:nvSpPr>
        <p:spPr>
          <a:xfrm>
            <a:off x="5577840" y="2350008"/>
            <a:ext cx="3108960" cy="731520"/>
          </a:xfrm>
          <a:prstGeom prst="rect">
            <a:avLst/>
          </a:prstGeom>
          <a:noFill/>
          <a:ln/>
        </p:spPr>
        <p:txBody>
          <a:bodyPr wrap="square" lIns="0" tIns="0" rIns="0" bIns="0" rtlCol="0" anchor="ctr"/>
          <a:lstStyle/>
          <a:p>
            <a:pPr marL="0" indent="0">
              <a:buNone/>
            </a:pPr>
            <a:r>
              <a:rPr lang="en-US" sz="1400" b="1" dirty="0">
                <a:solidFill>
                  <a:srgbClr val="1F5F5B"/>
                </a:solidFill>
                <a:latin typeface="Calibri" pitchFamily="34" charset="0"/>
                <a:ea typeface="Calibri" pitchFamily="34" charset="-122"/>
                <a:cs typeface="Calibri" pitchFamily="34" charset="-120"/>
              </a:rPr>
              <a:t>3–6 months</a:t>
            </a:r>
            <a:endParaRPr lang="en-US" sz="1400" dirty="0"/>
          </a:p>
          <a:p>
            <a:pPr marL="0" indent="0">
              <a:buNone/>
            </a:pPr>
            <a:r>
              <a:rPr lang="en-US" sz="1400" dirty="0">
                <a:solidFill>
                  <a:srgbClr val="22302F"/>
                </a:solidFill>
                <a:latin typeface="Calibri" pitchFamily="34" charset="0"/>
                <a:ea typeface="Calibri" pitchFamily="34" charset="-122"/>
                <a:cs typeface="Calibri" pitchFamily="34" charset="-120"/>
              </a:rPr>
              <a:t>Starts to prefer people they know</a:t>
            </a:r>
            <a:endParaRPr lang="en-US" sz="1400" dirty="0"/>
          </a:p>
        </p:txBody>
      </p:sp>
      <p:sp>
        <p:nvSpPr>
          <p:cNvPr id="20" name="Dot 3"/>
          <p:cNvSpPr/>
          <p:nvPr/>
        </p:nvSpPr>
        <p:spPr>
          <a:xfrm>
            <a:off x="5029200" y="3145536"/>
            <a:ext cx="420624" cy="420624"/>
          </a:xfrm>
          <a:prstGeom prst="ellipse">
            <a:avLst/>
          </a:prstGeom>
          <a:solidFill>
            <a:srgbClr val="E8735A"/>
          </a:solidFill>
          <a:ln w="12700">
            <a:solidFill>
              <a:srgbClr val="E8735A"/>
            </a:solidFill>
            <a:prstDash val="solid"/>
          </a:ln>
        </p:spPr>
        <p:txBody>
          <a:bodyPr/>
          <a:lstStyle/>
          <a:p>
            <a:endParaRPr lang="en-GB"/>
          </a:p>
        </p:txBody>
      </p:sp>
      <p:sp>
        <p:nvSpPr>
          <p:cNvPr id="21" name="Text 19"/>
          <p:cNvSpPr txBox="1"/>
          <p:nvPr/>
        </p:nvSpPr>
        <p:spPr>
          <a:xfrm>
            <a:off x="5029200" y="3145536"/>
            <a:ext cx="420624" cy="420624"/>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3</a:t>
            </a:r>
            <a:endParaRPr lang="en-US" sz="1400" dirty="0"/>
          </a:p>
        </p:txBody>
      </p:sp>
      <p:sp>
        <p:nvSpPr>
          <p:cNvPr id="22" name="Text 20"/>
          <p:cNvSpPr txBox="1"/>
          <p:nvPr/>
        </p:nvSpPr>
        <p:spPr>
          <a:xfrm>
            <a:off x="5577840" y="3099816"/>
            <a:ext cx="3108960" cy="731520"/>
          </a:xfrm>
          <a:prstGeom prst="rect">
            <a:avLst/>
          </a:prstGeom>
          <a:noFill/>
          <a:ln/>
        </p:spPr>
        <p:txBody>
          <a:bodyPr wrap="square" lIns="0" tIns="0" rIns="0" bIns="0" rtlCol="0" anchor="ctr"/>
          <a:lstStyle/>
          <a:p>
            <a:pPr marL="0" indent="0">
              <a:buNone/>
            </a:pPr>
            <a:r>
              <a:rPr lang="en-US" sz="1400" b="1" dirty="0">
                <a:solidFill>
                  <a:srgbClr val="1F5F5B"/>
                </a:solidFill>
                <a:latin typeface="Calibri" pitchFamily="34" charset="0"/>
                <a:ea typeface="Calibri" pitchFamily="34" charset="-122"/>
                <a:cs typeface="Calibri" pitchFamily="34" charset="-120"/>
              </a:rPr>
              <a:t>6–24 months</a:t>
            </a:r>
            <a:endParaRPr lang="en-US" sz="1400" dirty="0"/>
          </a:p>
          <a:p>
            <a:pPr marL="0" indent="0">
              <a:buNone/>
            </a:pPr>
            <a:r>
              <a:rPr lang="en-US" sz="1400" dirty="0">
                <a:solidFill>
                  <a:srgbClr val="22302F"/>
                </a:solidFill>
                <a:latin typeface="Calibri" pitchFamily="34" charset="0"/>
                <a:ea typeface="Calibri" pitchFamily="34" charset="-122"/>
                <a:cs typeface="Calibri" pitchFamily="34" charset="-120"/>
              </a:rPr>
              <a:t>Clear attachment: upset when left, wary of strangers</a:t>
            </a:r>
            <a:endParaRPr lang="en-US" sz="1400" dirty="0"/>
          </a:p>
        </p:txBody>
      </p:sp>
      <p:sp>
        <p:nvSpPr>
          <p:cNvPr id="23" name="Dot 4"/>
          <p:cNvSpPr/>
          <p:nvPr/>
        </p:nvSpPr>
        <p:spPr>
          <a:xfrm>
            <a:off x="5029200" y="3895344"/>
            <a:ext cx="420624" cy="420624"/>
          </a:xfrm>
          <a:prstGeom prst="ellipse">
            <a:avLst/>
          </a:prstGeom>
          <a:solidFill>
            <a:srgbClr val="E8735A"/>
          </a:solidFill>
          <a:ln w="12700">
            <a:solidFill>
              <a:srgbClr val="E8735A"/>
            </a:solidFill>
            <a:prstDash val="solid"/>
          </a:ln>
        </p:spPr>
        <p:txBody>
          <a:bodyPr/>
          <a:lstStyle/>
          <a:p>
            <a:endParaRPr lang="en-GB"/>
          </a:p>
        </p:txBody>
      </p:sp>
      <p:sp>
        <p:nvSpPr>
          <p:cNvPr id="24" name="Text 22"/>
          <p:cNvSpPr txBox="1"/>
          <p:nvPr/>
        </p:nvSpPr>
        <p:spPr>
          <a:xfrm>
            <a:off x="5029200" y="3895344"/>
            <a:ext cx="420624" cy="420624"/>
          </a:xfrm>
          <a:prstGeom prst="rect">
            <a:avLst/>
          </a:prstGeom>
          <a:noFill/>
          <a:ln/>
        </p:spPr>
        <p:txBody>
          <a:bodyPr wrap="square" lIns="0" tIns="0" rIns="0" bIns="0" rtlCol="0" anchor="ctr"/>
          <a:lstStyle/>
          <a:p>
            <a:pPr marL="0" indent="0" algn="ctr">
              <a:buNone/>
            </a:pPr>
            <a:r>
              <a:rPr lang="en-US" sz="1400" b="1" dirty="0">
                <a:solidFill>
                  <a:srgbClr val="FFFFFF"/>
                </a:solidFill>
                <a:latin typeface="Calibri" pitchFamily="34" charset="0"/>
                <a:ea typeface="Calibri" pitchFamily="34" charset="-122"/>
                <a:cs typeface="Calibri" pitchFamily="34" charset="-120"/>
              </a:rPr>
              <a:t>4</a:t>
            </a:r>
            <a:endParaRPr lang="en-US" sz="1400" dirty="0"/>
          </a:p>
        </p:txBody>
      </p:sp>
      <p:sp>
        <p:nvSpPr>
          <p:cNvPr id="25" name="Text 23"/>
          <p:cNvSpPr txBox="1"/>
          <p:nvPr/>
        </p:nvSpPr>
        <p:spPr>
          <a:xfrm>
            <a:off x="5577840" y="3849624"/>
            <a:ext cx="3108960" cy="731520"/>
          </a:xfrm>
          <a:prstGeom prst="rect">
            <a:avLst/>
          </a:prstGeom>
          <a:noFill/>
          <a:ln/>
        </p:spPr>
        <p:txBody>
          <a:bodyPr wrap="square" lIns="0" tIns="0" rIns="0" bIns="0" rtlCol="0" anchor="ctr"/>
          <a:lstStyle/>
          <a:p>
            <a:pPr marL="0" indent="0">
              <a:buNone/>
            </a:pPr>
            <a:r>
              <a:rPr lang="en-US" sz="1400" b="1" dirty="0">
                <a:solidFill>
                  <a:srgbClr val="1F5F5B"/>
                </a:solidFill>
                <a:latin typeface="Calibri" pitchFamily="34" charset="0"/>
                <a:ea typeface="Calibri" pitchFamily="34" charset="-122"/>
                <a:cs typeface="Calibri" pitchFamily="34" charset="-120"/>
              </a:rPr>
              <a:t>24 months on</a:t>
            </a:r>
            <a:endParaRPr lang="en-US" sz="1400" dirty="0"/>
          </a:p>
          <a:p>
            <a:pPr marL="0" indent="0">
              <a:buNone/>
            </a:pPr>
            <a:r>
              <a:rPr lang="en-US" sz="1400" dirty="0">
                <a:solidFill>
                  <a:srgbClr val="22302F"/>
                </a:solidFill>
                <a:latin typeface="Calibri" pitchFamily="34" charset="0"/>
                <a:ea typeface="Calibri" pitchFamily="34" charset="-122"/>
                <a:cs typeface="Calibri" pitchFamily="34" charset="-120"/>
              </a:rPr>
              <a:t>Child builds an inner picture of relationships</a:t>
            </a:r>
            <a:endParaRPr lang="en-US" sz="1400" dirty="0"/>
          </a:p>
        </p:txBody>
      </p:sp>
      <p:sp>
        <p:nvSpPr>
          <p:cNvPr id="26"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2</a:t>
            </a:fld>
            <a:endParaRPr 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Patterns of attachment</a:t>
            </a:r>
            <a:endParaRPr lang="en-US" sz="3000" dirty="0"/>
          </a:p>
        </p:txBody>
      </p:sp>
      <p:sp>
        <p:nvSpPr>
          <p:cNvPr id="3" name="Pattern 1"/>
          <p:cNvSpPr/>
          <p:nvPr/>
        </p:nvSpPr>
        <p:spPr>
          <a:xfrm>
            <a:off x="457200" y="1188720"/>
            <a:ext cx="1920240" cy="2606040"/>
          </a:xfrm>
          <a:prstGeom prst="roundRect">
            <a:avLst>
              <a:gd name="adj" fmla="val 5714"/>
            </a:avLst>
          </a:prstGeom>
          <a:solidFill>
            <a:srgbClr val="E8F3F1"/>
          </a:solidFill>
          <a:ln w="12700">
            <a:solidFill>
              <a:srgbClr val="E8F3F1"/>
            </a:solidFill>
            <a:prstDash val="solid"/>
          </a:ln>
        </p:spPr>
        <p:txBody>
          <a:bodyPr/>
          <a:lstStyle/>
          <a:p>
            <a:endParaRPr lang="en-GB"/>
          </a:p>
        </p:txBody>
      </p:sp>
      <p:sp>
        <p:nvSpPr>
          <p:cNvPr id="4" name="Tag 1"/>
          <p:cNvSpPr/>
          <p:nvPr/>
        </p:nvSpPr>
        <p:spPr>
          <a:xfrm>
            <a:off x="594360" y="1325880"/>
            <a:ext cx="1645920" cy="384048"/>
          </a:xfrm>
          <a:prstGeom prst="roundRect">
            <a:avLst>
              <a:gd name="adj" fmla="val 23810"/>
            </a:avLst>
          </a:prstGeom>
          <a:solidFill>
            <a:srgbClr val="1F5F5B"/>
          </a:solidFill>
          <a:ln w="12700">
            <a:solidFill>
              <a:srgbClr val="1F5F5B"/>
            </a:solidFill>
            <a:prstDash val="solid"/>
          </a:ln>
        </p:spPr>
        <p:txBody>
          <a:bodyPr/>
          <a:lstStyle/>
          <a:p>
            <a:endParaRPr lang="en-GB"/>
          </a:p>
        </p:txBody>
      </p:sp>
      <p:sp>
        <p:nvSpPr>
          <p:cNvPr id="5" name="Text 3"/>
          <p:cNvSpPr txBox="1"/>
          <p:nvPr/>
        </p:nvSpPr>
        <p:spPr>
          <a:xfrm>
            <a:off x="594360" y="1325880"/>
            <a:ext cx="1645920"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Secure</a:t>
            </a:r>
            <a:endParaRPr lang="en-US" sz="1500" dirty="0"/>
          </a:p>
        </p:txBody>
      </p:sp>
      <p:sp>
        <p:nvSpPr>
          <p:cNvPr id="6" name="Text 4"/>
          <p:cNvSpPr txBox="1"/>
          <p:nvPr/>
        </p:nvSpPr>
        <p:spPr>
          <a:xfrm>
            <a:off x="594360" y="1828800"/>
            <a:ext cx="1645920" cy="192024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Explores freely, upset when carer leaves, calms down when carer returns. This is the most common type (Ainsworth et al., 1978).</a:t>
            </a:r>
            <a:endParaRPr lang="en-US" sz="1400" dirty="0"/>
          </a:p>
        </p:txBody>
      </p:sp>
      <p:sp>
        <p:nvSpPr>
          <p:cNvPr id="7" name="Pattern 2"/>
          <p:cNvSpPr/>
          <p:nvPr/>
        </p:nvSpPr>
        <p:spPr>
          <a:xfrm>
            <a:off x="2560320" y="1188720"/>
            <a:ext cx="1920240" cy="2606040"/>
          </a:xfrm>
          <a:prstGeom prst="roundRect">
            <a:avLst>
              <a:gd name="adj" fmla="val 5714"/>
            </a:avLst>
          </a:prstGeom>
          <a:solidFill>
            <a:srgbClr val="E8F3F1"/>
          </a:solidFill>
          <a:ln w="12700">
            <a:solidFill>
              <a:srgbClr val="E8F3F1"/>
            </a:solidFill>
            <a:prstDash val="solid"/>
          </a:ln>
        </p:spPr>
        <p:txBody>
          <a:bodyPr/>
          <a:lstStyle/>
          <a:p>
            <a:endParaRPr lang="en-GB"/>
          </a:p>
        </p:txBody>
      </p:sp>
      <p:sp>
        <p:nvSpPr>
          <p:cNvPr id="8" name="Tag 2"/>
          <p:cNvSpPr/>
          <p:nvPr/>
        </p:nvSpPr>
        <p:spPr>
          <a:xfrm>
            <a:off x="2697480" y="1325880"/>
            <a:ext cx="1645920" cy="384048"/>
          </a:xfrm>
          <a:prstGeom prst="roundRect">
            <a:avLst>
              <a:gd name="adj" fmla="val 23810"/>
            </a:avLst>
          </a:prstGeom>
          <a:solidFill>
            <a:srgbClr val="3E8E86"/>
          </a:solidFill>
          <a:ln w="12700">
            <a:solidFill>
              <a:srgbClr val="3E8E86"/>
            </a:solidFill>
            <a:prstDash val="solid"/>
          </a:ln>
        </p:spPr>
        <p:txBody>
          <a:bodyPr/>
          <a:lstStyle/>
          <a:p>
            <a:endParaRPr lang="en-GB"/>
          </a:p>
        </p:txBody>
      </p:sp>
      <p:sp>
        <p:nvSpPr>
          <p:cNvPr id="9" name="Text 7"/>
          <p:cNvSpPr txBox="1"/>
          <p:nvPr/>
        </p:nvSpPr>
        <p:spPr>
          <a:xfrm>
            <a:off x="2697480" y="1325880"/>
            <a:ext cx="1645920"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Avoidant</a:t>
            </a:r>
            <a:endParaRPr lang="en-US" sz="1500" dirty="0"/>
          </a:p>
        </p:txBody>
      </p:sp>
      <p:sp>
        <p:nvSpPr>
          <p:cNvPr id="10" name="Text 8"/>
          <p:cNvSpPr txBox="1"/>
          <p:nvPr/>
        </p:nvSpPr>
        <p:spPr>
          <a:xfrm>
            <a:off x="2697480" y="1828800"/>
            <a:ext cx="1645920" cy="192024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Seems to ignore the carer, especially when they return. Does not show much upset.</a:t>
            </a:r>
            <a:endParaRPr lang="en-US" sz="1400" dirty="0"/>
          </a:p>
        </p:txBody>
      </p:sp>
      <p:sp>
        <p:nvSpPr>
          <p:cNvPr id="11" name="Pattern 3"/>
          <p:cNvSpPr/>
          <p:nvPr/>
        </p:nvSpPr>
        <p:spPr>
          <a:xfrm>
            <a:off x="4663440" y="1188720"/>
            <a:ext cx="1920240" cy="2606040"/>
          </a:xfrm>
          <a:prstGeom prst="roundRect">
            <a:avLst>
              <a:gd name="adj" fmla="val 5714"/>
            </a:avLst>
          </a:prstGeom>
          <a:solidFill>
            <a:srgbClr val="E8F3F1"/>
          </a:solidFill>
          <a:ln w="12700">
            <a:solidFill>
              <a:srgbClr val="E8F3F1"/>
            </a:solidFill>
            <a:prstDash val="solid"/>
          </a:ln>
        </p:spPr>
        <p:txBody>
          <a:bodyPr/>
          <a:lstStyle/>
          <a:p>
            <a:endParaRPr lang="en-GB"/>
          </a:p>
        </p:txBody>
      </p:sp>
      <p:sp>
        <p:nvSpPr>
          <p:cNvPr id="12" name="Tag 3"/>
          <p:cNvSpPr/>
          <p:nvPr/>
        </p:nvSpPr>
        <p:spPr>
          <a:xfrm>
            <a:off x="4800600" y="1325880"/>
            <a:ext cx="1645920" cy="384048"/>
          </a:xfrm>
          <a:prstGeom prst="roundRect">
            <a:avLst>
              <a:gd name="adj" fmla="val 23810"/>
            </a:avLst>
          </a:prstGeom>
          <a:solidFill>
            <a:srgbClr val="C9604A"/>
          </a:solidFill>
          <a:ln w="12700">
            <a:solidFill>
              <a:srgbClr val="C9604A"/>
            </a:solidFill>
            <a:prstDash val="solid"/>
          </a:ln>
        </p:spPr>
        <p:txBody>
          <a:bodyPr/>
          <a:lstStyle/>
          <a:p>
            <a:endParaRPr lang="en-GB"/>
          </a:p>
        </p:txBody>
      </p:sp>
      <p:sp>
        <p:nvSpPr>
          <p:cNvPr id="13" name="Text 11"/>
          <p:cNvSpPr txBox="1"/>
          <p:nvPr/>
        </p:nvSpPr>
        <p:spPr>
          <a:xfrm>
            <a:off x="4800600" y="1325880"/>
            <a:ext cx="1645920"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Ambivalent</a:t>
            </a:r>
            <a:endParaRPr lang="en-US" sz="1500" dirty="0"/>
          </a:p>
        </p:txBody>
      </p:sp>
      <p:sp>
        <p:nvSpPr>
          <p:cNvPr id="14" name="Text 12"/>
          <p:cNvSpPr txBox="1"/>
          <p:nvPr/>
        </p:nvSpPr>
        <p:spPr>
          <a:xfrm>
            <a:off x="4800600" y="1828800"/>
            <a:ext cx="1645920" cy="192024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Wary of strangers and very upset when left. When the carer returns, wants comfort but also pushes it away.</a:t>
            </a:r>
            <a:endParaRPr lang="en-US" sz="1400" dirty="0"/>
          </a:p>
        </p:txBody>
      </p:sp>
      <p:sp>
        <p:nvSpPr>
          <p:cNvPr id="15" name="Pattern 4"/>
          <p:cNvSpPr/>
          <p:nvPr/>
        </p:nvSpPr>
        <p:spPr>
          <a:xfrm>
            <a:off x="6766560" y="1188720"/>
            <a:ext cx="1920240" cy="2606040"/>
          </a:xfrm>
          <a:prstGeom prst="roundRect">
            <a:avLst>
              <a:gd name="adj" fmla="val 5714"/>
            </a:avLst>
          </a:prstGeom>
          <a:solidFill>
            <a:srgbClr val="E8F3F1"/>
          </a:solidFill>
          <a:ln w="12700">
            <a:solidFill>
              <a:srgbClr val="E8F3F1"/>
            </a:solidFill>
            <a:prstDash val="solid"/>
          </a:ln>
        </p:spPr>
        <p:txBody>
          <a:bodyPr/>
          <a:lstStyle/>
          <a:p>
            <a:endParaRPr lang="en-GB"/>
          </a:p>
        </p:txBody>
      </p:sp>
      <p:sp>
        <p:nvSpPr>
          <p:cNvPr id="16" name="Tag 4"/>
          <p:cNvSpPr/>
          <p:nvPr/>
        </p:nvSpPr>
        <p:spPr>
          <a:xfrm>
            <a:off x="6903720" y="1325880"/>
            <a:ext cx="1645920" cy="384048"/>
          </a:xfrm>
          <a:prstGeom prst="roundRect">
            <a:avLst>
              <a:gd name="adj" fmla="val 23810"/>
            </a:avLst>
          </a:prstGeom>
          <a:solidFill>
            <a:srgbClr val="8A5A44"/>
          </a:solidFill>
          <a:ln w="12700">
            <a:solidFill>
              <a:srgbClr val="8A5A44"/>
            </a:solidFill>
            <a:prstDash val="solid"/>
          </a:ln>
        </p:spPr>
        <p:txBody>
          <a:bodyPr/>
          <a:lstStyle/>
          <a:p>
            <a:endParaRPr lang="en-GB"/>
          </a:p>
        </p:txBody>
      </p:sp>
      <p:sp>
        <p:nvSpPr>
          <p:cNvPr id="17" name="Text 15"/>
          <p:cNvSpPr txBox="1"/>
          <p:nvPr/>
        </p:nvSpPr>
        <p:spPr>
          <a:xfrm>
            <a:off x="6903720" y="1325880"/>
            <a:ext cx="1645920" cy="384048"/>
          </a:xfrm>
          <a:prstGeom prst="rect">
            <a:avLst/>
          </a:prstGeom>
          <a:noFill/>
          <a:ln/>
        </p:spPr>
        <p:txBody>
          <a:bodyPr wrap="square" lIns="0" tIns="0" rIns="0" bIns="0" rtlCol="0" anchor="ctr"/>
          <a:lstStyle/>
          <a:p>
            <a:pPr marL="0" indent="0" algn="ctr">
              <a:buNone/>
            </a:pPr>
            <a:r>
              <a:rPr lang="en-US" sz="1500" b="1" dirty="0">
                <a:solidFill>
                  <a:srgbClr val="FFFFFF"/>
                </a:solidFill>
                <a:latin typeface="Calibri" pitchFamily="34" charset="0"/>
                <a:ea typeface="Calibri" pitchFamily="34" charset="-122"/>
                <a:cs typeface="Calibri" pitchFamily="34" charset="-120"/>
              </a:rPr>
              <a:t>Disorganised</a:t>
            </a:r>
            <a:endParaRPr lang="en-US" sz="1500" dirty="0"/>
          </a:p>
        </p:txBody>
      </p:sp>
      <p:sp>
        <p:nvSpPr>
          <p:cNvPr id="18" name="Text 16"/>
          <p:cNvSpPr txBox="1"/>
          <p:nvPr/>
        </p:nvSpPr>
        <p:spPr>
          <a:xfrm>
            <a:off x="6903720" y="1828800"/>
            <a:ext cx="1645920" cy="192024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Confused and mixed-up behaviour. Linked to serious neglect or abuse (Main and Solomon, 1986).</a:t>
            </a:r>
            <a:endParaRPr lang="en-US" sz="1400" dirty="0"/>
          </a:p>
        </p:txBody>
      </p:sp>
      <p:sp>
        <p:nvSpPr>
          <p:cNvPr id="19" name="Sensitivity strip"/>
          <p:cNvSpPr/>
          <p:nvPr/>
        </p:nvSpPr>
        <p:spPr>
          <a:xfrm>
            <a:off x="457200" y="3931920"/>
            <a:ext cx="8229600" cy="777240"/>
          </a:xfrm>
          <a:prstGeom prst="roundRect">
            <a:avLst>
              <a:gd name="adj" fmla="val 14118"/>
            </a:avLst>
          </a:prstGeom>
          <a:solidFill>
            <a:srgbClr val="FCE8E1"/>
          </a:solidFill>
          <a:ln w="12700">
            <a:solidFill>
              <a:srgbClr val="FCE8E1"/>
            </a:solidFill>
            <a:prstDash val="solid"/>
          </a:ln>
        </p:spPr>
        <p:txBody>
          <a:bodyPr/>
          <a:lstStyle/>
          <a:p>
            <a:endParaRPr lang="en-GB"/>
          </a:p>
        </p:txBody>
      </p:sp>
      <p:sp>
        <p:nvSpPr>
          <p:cNvPr id="20" name="Text 18"/>
          <p:cNvSpPr txBox="1"/>
          <p:nvPr/>
        </p:nvSpPr>
        <p:spPr>
          <a:xfrm>
            <a:off x="640080" y="3931920"/>
            <a:ext cx="7863840" cy="777240"/>
          </a:xfrm>
          <a:prstGeom prst="rect">
            <a:avLst/>
          </a:prstGeom>
          <a:noFill/>
          <a:ln/>
        </p:spPr>
        <p:txBody>
          <a:bodyPr wrap="square" lIns="0" tIns="0" rIns="0" bIns="0" rtlCol="0" anchor="ctr"/>
          <a:lstStyle/>
          <a:p>
            <a:pPr marL="0" indent="0">
              <a:buNone/>
            </a:pPr>
            <a:r>
              <a:rPr lang="en-US" sz="1400" b="1" dirty="0">
                <a:solidFill>
                  <a:srgbClr val="E8735A"/>
                </a:solidFill>
                <a:latin typeface="Calibri" pitchFamily="34" charset="0"/>
                <a:ea typeface="Calibri" pitchFamily="34" charset="-122"/>
                <a:cs typeface="Calibri" pitchFamily="34" charset="-120"/>
              </a:rPr>
              <a:t>Sensitive carers: </a:t>
            </a:r>
            <a:r>
              <a:rPr lang="en-US" sz="1400" dirty="0">
                <a:solidFill>
                  <a:srgbClr val="22302F"/>
                </a:solidFill>
                <a:latin typeface="Calibri" pitchFamily="34" charset="0"/>
                <a:ea typeface="Calibri" pitchFamily="34" charset="-122"/>
                <a:cs typeface="Calibri" pitchFamily="34" charset="-120"/>
              </a:rPr>
              <a:t>the more a carer notices and responds to their baby in the early months, the more secure the baby is at 12 months (Ainsworth and Bell, 1970). Most children are securely attached in every culture studied (van IJzendoorn and Kroonenberg, 1988).</a:t>
            </a:r>
            <a:endParaRPr lang="en-US" sz="1400" dirty="0"/>
          </a:p>
        </p:txBody>
      </p:sp>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3</a:t>
            </a:fld>
            <a:endParaRPr 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Using the theory to understand Shona</a:t>
            </a:r>
            <a:endParaRPr lang="en-US" sz="3000" dirty="0"/>
          </a:p>
        </p:txBody>
      </p:sp>
      <p:sp>
        <p:nvSpPr>
          <p:cNvPr id="3" name="Obs 1"/>
          <p:cNvSpPr/>
          <p:nvPr/>
        </p:nvSpPr>
        <p:spPr>
          <a:xfrm>
            <a:off x="457200" y="1188720"/>
            <a:ext cx="2651760" cy="914400"/>
          </a:xfrm>
          <a:prstGeom prst="roundRect">
            <a:avLst>
              <a:gd name="adj" fmla="val 12000"/>
            </a:avLst>
          </a:prstGeom>
          <a:solidFill>
            <a:srgbClr val="1F5F5B"/>
          </a:solidFill>
          <a:ln w="12700">
            <a:solidFill>
              <a:srgbClr val="1F5F5B"/>
            </a:solidFill>
            <a:prstDash val="solid"/>
          </a:ln>
        </p:spPr>
        <p:txBody>
          <a:bodyPr/>
          <a:lstStyle/>
          <a:p>
            <a:endParaRPr lang="en-GB"/>
          </a:p>
        </p:txBody>
      </p:sp>
      <p:sp>
        <p:nvSpPr>
          <p:cNvPr id="4" name="Text 2"/>
          <p:cNvSpPr txBox="1"/>
          <p:nvPr/>
        </p:nvSpPr>
        <p:spPr>
          <a:xfrm>
            <a:off x="594360" y="1188720"/>
            <a:ext cx="2377440" cy="91440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Upset when carers leave</a:t>
            </a:r>
            <a:endParaRPr lang="en-US" sz="1600" dirty="0"/>
          </a:p>
        </p:txBody>
      </p:sp>
      <p:sp>
        <p:nvSpPr>
          <p:cNvPr id="5" name="Arrow 1"/>
          <p:cNvSpPr/>
          <p:nvPr/>
        </p:nvSpPr>
        <p:spPr>
          <a:xfrm>
            <a:off x="3200400" y="1463040"/>
            <a:ext cx="457200" cy="365760"/>
          </a:xfrm>
          <a:prstGeom prst="rightArrow">
            <a:avLst/>
          </a:prstGeom>
          <a:solidFill>
            <a:srgbClr val="E8735A"/>
          </a:solidFill>
          <a:ln w="12700">
            <a:solidFill>
              <a:srgbClr val="E8735A"/>
            </a:solidFill>
            <a:prstDash val="solid"/>
          </a:ln>
        </p:spPr>
        <p:txBody>
          <a:bodyPr/>
          <a:lstStyle/>
          <a:p>
            <a:endParaRPr lang="en-GB"/>
          </a:p>
        </p:txBody>
      </p:sp>
      <p:sp>
        <p:nvSpPr>
          <p:cNvPr id="6" name="Theory 1"/>
          <p:cNvSpPr/>
          <p:nvPr/>
        </p:nvSpPr>
        <p:spPr>
          <a:xfrm>
            <a:off x="3749040" y="1188720"/>
            <a:ext cx="4937760" cy="914400"/>
          </a:xfrm>
          <a:prstGeom prst="roundRect">
            <a:avLst>
              <a:gd name="adj" fmla="val 12000"/>
            </a:avLst>
          </a:prstGeom>
          <a:solidFill>
            <a:srgbClr val="E8F3F1"/>
          </a:solidFill>
          <a:ln w="12700">
            <a:solidFill>
              <a:srgbClr val="E8F3F1"/>
            </a:solidFill>
            <a:prstDash val="solid"/>
          </a:ln>
        </p:spPr>
        <p:txBody>
          <a:bodyPr/>
          <a:lstStyle/>
          <a:p>
            <a:endParaRPr lang="en-GB"/>
          </a:p>
        </p:txBody>
      </p:sp>
      <p:sp>
        <p:nvSpPr>
          <p:cNvPr id="7" name="Text 5"/>
          <p:cNvSpPr txBox="1"/>
          <p:nvPr/>
        </p:nvSpPr>
        <p:spPr>
          <a:xfrm>
            <a:off x="3886200" y="1188720"/>
            <a:ext cx="4663440" cy="91440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She feels unsafe in a new place. Many new children get upset, but Shona needs one nursery adult she can trust as her safe base (Bowlby, 1988).</a:t>
            </a:r>
            <a:endParaRPr lang="en-US" sz="1400" dirty="0"/>
          </a:p>
        </p:txBody>
      </p:sp>
      <p:sp>
        <p:nvSpPr>
          <p:cNvPr id="8" name="Obs 2"/>
          <p:cNvSpPr/>
          <p:nvPr/>
        </p:nvSpPr>
        <p:spPr>
          <a:xfrm>
            <a:off x="457200" y="2194560"/>
            <a:ext cx="2651760" cy="914400"/>
          </a:xfrm>
          <a:prstGeom prst="roundRect">
            <a:avLst>
              <a:gd name="adj" fmla="val 12000"/>
            </a:avLst>
          </a:prstGeom>
          <a:solidFill>
            <a:srgbClr val="1F5F5B"/>
          </a:solidFill>
          <a:ln w="12700">
            <a:solidFill>
              <a:srgbClr val="1F5F5B"/>
            </a:solidFill>
            <a:prstDash val="solid"/>
          </a:ln>
        </p:spPr>
        <p:txBody>
          <a:bodyPr/>
          <a:lstStyle/>
          <a:p>
            <a:endParaRPr lang="en-GB"/>
          </a:p>
        </p:txBody>
      </p:sp>
      <p:sp>
        <p:nvSpPr>
          <p:cNvPr id="9" name="Text 7"/>
          <p:cNvSpPr txBox="1"/>
          <p:nvPr/>
        </p:nvSpPr>
        <p:spPr>
          <a:xfrm>
            <a:off x="594360" y="2194560"/>
            <a:ext cx="2377440" cy="91440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Says very little</a:t>
            </a:r>
            <a:endParaRPr lang="en-US" sz="1600" dirty="0"/>
          </a:p>
        </p:txBody>
      </p:sp>
      <p:sp>
        <p:nvSpPr>
          <p:cNvPr id="10" name="Arrow 2"/>
          <p:cNvSpPr/>
          <p:nvPr/>
        </p:nvSpPr>
        <p:spPr>
          <a:xfrm>
            <a:off x="3200400" y="2468880"/>
            <a:ext cx="457200" cy="365760"/>
          </a:xfrm>
          <a:prstGeom prst="rightArrow">
            <a:avLst/>
          </a:prstGeom>
          <a:solidFill>
            <a:srgbClr val="E8735A"/>
          </a:solidFill>
          <a:ln w="12700">
            <a:solidFill>
              <a:srgbClr val="E8735A"/>
            </a:solidFill>
            <a:prstDash val="solid"/>
          </a:ln>
        </p:spPr>
        <p:txBody>
          <a:bodyPr/>
          <a:lstStyle/>
          <a:p>
            <a:endParaRPr lang="en-GB"/>
          </a:p>
        </p:txBody>
      </p:sp>
      <p:sp>
        <p:nvSpPr>
          <p:cNvPr id="11" name="Theory 2"/>
          <p:cNvSpPr/>
          <p:nvPr/>
        </p:nvSpPr>
        <p:spPr>
          <a:xfrm>
            <a:off x="3749040" y="2194560"/>
            <a:ext cx="4937760" cy="914400"/>
          </a:xfrm>
          <a:prstGeom prst="roundRect">
            <a:avLst>
              <a:gd name="adj" fmla="val 12000"/>
            </a:avLst>
          </a:prstGeom>
          <a:solidFill>
            <a:srgbClr val="E8F3F1"/>
          </a:solidFill>
          <a:ln w="12700">
            <a:solidFill>
              <a:srgbClr val="E8F3F1"/>
            </a:solidFill>
            <a:prstDash val="solid"/>
          </a:ln>
        </p:spPr>
        <p:txBody>
          <a:bodyPr/>
          <a:lstStyle/>
          <a:p>
            <a:endParaRPr lang="en-GB"/>
          </a:p>
        </p:txBody>
      </p:sp>
      <p:sp>
        <p:nvSpPr>
          <p:cNvPr id="12" name="Text 10"/>
          <p:cNvSpPr txBox="1"/>
          <p:nvPr/>
        </p:nvSpPr>
        <p:spPr>
          <a:xfrm>
            <a:off x="3886200" y="2194560"/>
            <a:ext cx="4663440" cy="91440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Children who feel unsafe explore and talk less (Bowlby, 1988). Talking goes both ways, so an adult who responds helps a child to communicate (Tronick et al., 1978).</a:t>
            </a:r>
            <a:endParaRPr lang="en-US" sz="1400" dirty="0"/>
          </a:p>
        </p:txBody>
      </p:sp>
      <p:sp>
        <p:nvSpPr>
          <p:cNvPr id="13" name="Obs 3"/>
          <p:cNvSpPr/>
          <p:nvPr/>
        </p:nvSpPr>
        <p:spPr>
          <a:xfrm>
            <a:off x="457200" y="3200400"/>
            <a:ext cx="2651760" cy="914400"/>
          </a:xfrm>
          <a:prstGeom prst="roundRect">
            <a:avLst>
              <a:gd name="adj" fmla="val 12000"/>
            </a:avLst>
          </a:prstGeom>
          <a:solidFill>
            <a:srgbClr val="1F5F5B"/>
          </a:solidFill>
          <a:ln w="12700">
            <a:solidFill>
              <a:srgbClr val="1F5F5B"/>
            </a:solidFill>
            <a:prstDash val="solid"/>
          </a:ln>
        </p:spPr>
        <p:txBody>
          <a:bodyPr/>
          <a:lstStyle/>
          <a:p>
            <a:endParaRPr lang="en-GB"/>
          </a:p>
        </p:txBody>
      </p:sp>
      <p:sp>
        <p:nvSpPr>
          <p:cNvPr id="14" name="Text 12"/>
          <p:cNvSpPr txBox="1"/>
          <p:nvPr/>
        </p:nvSpPr>
        <p:spPr>
          <a:xfrm>
            <a:off x="594360" y="3200400"/>
            <a:ext cx="2377440" cy="914400"/>
          </a:xfrm>
          <a:prstGeom prst="rect">
            <a:avLst/>
          </a:prstGeom>
          <a:noFill/>
          <a:ln/>
        </p:spPr>
        <p:txBody>
          <a:bodyPr wrap="square" lIns="0" tIns="0" rIns="0" bIns="0"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Finds group play hard</a:t>
            </a:r>
            <a:endParaRPr lang="en-US" sz="1600" dirty="0"/>
          </a:p>
        </p:txBody>
      </p:sp>
      <p:sp>
        <p:nvSpPr>
          <p:cNvPr id="15" name="Arrow 3"/>
          <p:cNvSpPr/>
          <p:nvPr/>
        </p:nvSpPr>
        <p:spPr>
          <a:xfrm>
            <a:off x="3200400" y="3474720"/>
            <a:ext cx="457200" cy="365760"/>
          </a:xfrm>
          <a:prstGeom prst="rightArrow">
            <a:avLst/>
          </a:prstGeom>
          <a:solidFill>
            <a:srgbClr val="E8735A"/>
          </a:solidFill>
          <a:ln w="12700">
            <a:solidFill>
              <a:srgbClr val="E8735A"/>
            </a:solidFill>
            <a:prstDash val="solid"/>
          </a:ln>
        </p:spPr>
        <p:txBody>
          <a:bodyPr/>
          <a:lstStyle/>
          <a:p>
            <a:endParaRPr lang="en-GB"/>
          </a:p>
        </p:txBody>
      </p:sp>
      <p:sp>
        <p:nvSpPr>
          <p:cNvPr id="16" name="Theory 3"/>
          <p:cNvSpPr/>
          <p:nvPr/>
        </p:nvSpPr>
        <p:spPr>
          <a:xfrm>
            <a:off x="3749040" y="3200400"/>
            <a:ext cx="4937760" cy="914400"/>
          </a:xfrm>
          <a:prstGeom prst="roundRect">
            <a:avLst>
              <a:gd name="adj" fmla="val 12000"/>
            </a:avLst>
          </a:prstGeom>
          <a:solidFill>
            <a:srgbClr val="E8F3F1"/>
          </a:solidFill>
          <a:ln w="12700">
            <a:solidFill>
              <a:srgbClr val="E8F3F1"/>
            </a:solidFill>
            <a:prstDash val="solid"/>
          </a:ln>
        </p:spPr>
        <p:txBody>
          <a:bodyPr/>
          <a:lstStyle/>
          <a:p>
            <a:endParaRPr lang="en-GB"/>
          </a:p>
        </p:txBody>
      </p:sp>
      <p:sp>
        <p:nvSpPr>
          <p:cNvPr id="17" name="Text 15"/>
          <p:cNvSpPr txBox="1"/>
          <p:nvPr/>
        </p:nvSpPr>
        <p:spPr>
          <a:xfrm>
            <a:off x="3886200" y="3200400"/>
            <a:ext cx="4663440" cy="91440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If a child expects people not to be there for them, they may hold back from other children. Secure children tend to get on better with their peers (Bergin and Bergin, 2009).</a:t>
            </a:r>
            <a:endParaRPr lang="en-US" sz="1400" dirty="0"/>
          </a:p>
        </p:txBody>
      </p:sp>
      <p:sp>
        <p:nvSpPr>
          <p:cNvPr id="18" name="Caution"/>
          <p:cNvSpPr/>
          <p:nvPr/>
        </p:nvSpPr>
        <p:spPr>
          <a:xfrm>
            <a:off x="457200" y="4251960"/>
            <a:ext cx="8229600" cy="457200"/>
          </a:xfrm>
          <a:prstGeom prst="roundRect">
            <a:avLst>
              <a:gd name="adj" fmla="val 24000"/>
            </a:avLst>
          </a:prstGeom>
          <a:solidFill>
            <a:srgbClr val="FCE8E1"/>
          </a:solidFill>
          <a:ln w="12700">
            <a:solidFill>
              <a:srgbClr val="FCE8E1"/>
            </a:solidFill>
            <a:prstDash val="solid"/>
          </a:ln>
        </p:spPr>
        <p:txBody>
          <a:bodyPr/>
          <a:lstStyle/>
          <a:p>
            <a:endParaRPr lang="en-GB"/>
          </a:p>
        </p:txBody>
      </p:sp>
      <p:sp>
        <p:nvSpPr>
          <p:cNvPr id="19" name="Text 17"/>
          <p:cNvSpPr txBox="1"/>
          <p:nvPr/>
        </p:nvSpPr>
        <p:spPr>
          <a:xfrm>
            <a:off x="640080" y="4251960"/>
            <a:ext cx="7863840" cy="457200"/>
          </a:xfrm>
          <a:prstGeom prst="rect">
            <a:avLst/>
          </a:prstGeom>
          <a:noFill/>
          <a:ln/>
        </p:spPr>
        <p:txBody>
          <a:bodyPr wrap="square" lIns="0" tIns="0" rIns="0" bIns="0" rtlCol="0" anchor="ctr"/>
          <a:lstStyle/>
          <a:p>
            <a:pPr marL="0" indent="0">
              <a:buNone/>
            </a:pPr>
            <a:r>
              <a:rPr lang="en-US" sz="1400" b="1" dirty="0">
                <a:solidFill>
                  <a:srgbClr val="E8735A"/>
                </a:solidFill>
                <a:latin typeface="Calibri" pitchFamily="34" charset="0"/>
                <a:ea typeface="Calibri" pitchFamily="34" charset="-122"/>
                <a:cs typeface="Calibri" pitchFamily="34" charset="-120"/>
              </a:rPr>
              <a:t>These are ideas, not diagnoses: </a:t>
            </a:r>
            <a:r>
              <a:rPr lang="en-US" sz="1400" dirty="0">
                <a:solidFill>
                  <a:srgbClr val="22302F"/>
                </a:solidFill>
                <a:latin typeface="Calibri" pitchFamily="34" charset="0"/>
                <a:ea typeface="Calibri" pitchFamily="34" charset="-122"/>
                <a:cs typeface="Calibri" pitchFamily="34" charset="-120"/>
              </a:rPr>
              <a:t>I will check with her carers and rule out hearing or speech problems.</a:t>
            </a:r>
            <a:endParaRPr lang="en-US" sz="1400" dirty="0"/>
          </a:p>
        </p:txBody>
      </p:sp>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4</a:t>
            </a:fld>
            <a:endParaRPr lang="en-US"/>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Helping Shona in nursery</a:t>
            </a:r>
            <a:endParaRPr lang="en-US" sz="3000" dirty="0"/>
          </a:p>
        </p:txBody>
      </p:sp>
      <p:sp>
        <p:nvSpPr>
          <p:cNvPr id="3" name="Strategy 1"/>
          <p:cNvSpPr/>
          <p:nvPr/>
        </p:nvSpPr>
        <p:spPr>
          <a:xfrm>
            <a:off x="457200" y="118872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4" name="Text 2"/>
          <p:cNvSpPr txBox="1"/>
          <p:nvPr/>
        </p:nvSpPr>
        <p:spPr>
          <a:xfrm>
            <a:off x="621792" y="129844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EMOTIONAL</a:t>
            </a:r>
            <a:endParaRPr lang="en-US" sz="1200" dirty="0"/>
          </a:p>
        </p:txBody>
      </p:sp>
      <p:sp>
        <p:nvSpPr>
          <p:cNvPr id="5" name="Text 3"/>
          <p:cNvSpPr txBox="1"/>
          <p:nvPr/>
        </p:nvSpPr>
        <p:spPr>
          <a:xfrm>
            <a:off x="621792" y="153619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Key person</a:t>
            </a:r>
            <a:endParaRPr lang="en-US" sz="1600" dirty="0"/>
          </a:p>
        </p:txBody>
      </p:sp>
      <p:sp>
        <p:nvSpPr>
          <p:cNvPr id="6" name="Text 4"/>
          <p:cNvSpPr txBox="1"/>
          <p:nvPr/>
        </p:nvSpPr>
        <p:spPr>
          <a:xfrm>
            <a:off x="621792" y="184708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One warm adult who is always there for her, so she has a safe base (DfE, 2024).</a:t>
            </a:r>
            <a:endParaRPr lang="en-US" sz="1400" dirty="0"/>
          </a:p>
        </p:txBody>
      </p:sp>
      <p:sp>
        <p:nvSpPr>
          <p:cNvPr id="7" name="Strategy 2"/>
          <p:cNvSpPr/>
          <p:nvPr/>
        </p:nvSpPr>
        <p:spPr>
          <a:xfrm>
            <a:off x="3291840" y="118872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8" name="Text 6"/>
          <p:cNvSpPr txBox="1"/>
          <p:nvPr/>
        </p:nvSpPr>
        <p:spPr>
          <a:xfrm>
            <a:off x="3456432" y="129844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EMOTIONAL</a:t>
            </a:r>
            <a:endParaRPr lang="en-US" sz="1200" dirty="0"/>
          </a:p>
        </p:txBody>
      </p:sp>
      <p:sp>
        <p:nvSpPr>
          <p:cNvPr id="9" name="Text 7"/>
          <p:cNvSpPr txBox="1"/>
          <p:nvPr/>
        </p:nvSpPr>
        <p:spPr>
          <a:xfrm>
            <a:off x="3456432" y="153619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Settling-in plan</a:t>
            </a:r>
            <a:endParaRPr lang="en-US" sz="1600" dirty="0"/>
          </a:p>
        </p:txBody>
      </p:sp>
      <p:sp>
        <p:nvSpPr>
          <p:cNvPr id="10" name="Text 8"/>
          <p:cNvSpPr txBox="1"/>
          <p:nvPr/>
        </p:nvSpPr>
        <p:spPr>
          <a:xfrm>
            <a:off x="3456432" y="184708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Short, same-every-time goodbyes. A comfort toy and a family photo.</a:t>
            </a:r>
            <a:endParaRPr lang="en-US" sz="1400" dirty="0"/>
          </a:p>
        </p:txBody>
      </p:sp>
      <p:sp>
        <p:nvSpPr>
          <p:cNvPr id="11" name="Strategy 3"/>
          <p:cNvSpPr/>
          <p:nvPr/>
        </p:nvSpPr>
        <p:spPr>
          <a:xfrm>
            <a:off x="6126480" y="118872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12" name="Text 10"/>
          <p:cNvSpPr txBox="1"/>
          <p:nvPr/>
        </p:nvSpPr>
        <p:spPr>
          <a:xfrm>
            <a:off x="6291072" y="129844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SOCIAL</a:t>
            </a:r>
            <a:endParaRPr lang="en-US" sz="1200" dirty="0"/>
          </a:p>
        </p:txBody>
      </p:sp>
      <p:sp>
        <p:nvSpPr>
          <p:cNvPr id="13" name="Text 11"/>
          <p:cNvSpPr txBox="1"/>
          <p:nvPr/>
        </p:nvSpPr>
        <p:spPr>
          <a:xfrm>
            <a:off x="6291072" y="153619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Partnership with carers</a:t>
            </a:r>
            <a:endParaRPr lang="en-US" sz="1600" dirty="0"/>
          </a:p>
        </p:txBody>
      </p:sp>
      <p:sp>
        <p:nvSpPr>
          <p:cNvPr id="14" name="Text 12"/>
          <p:cNvSpPr txBox="1"/>
          <p:nvPr/>
        </p:nvSpPr>
        <p:spPr>
          <a:xfrm>
            <a:off x="6291072" y="184708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Talk every day so home and nursery feel connected.</a:t>
            </a:r>
            <a:endParaRPr lang="en-US" sz="1400" dirty="0"/>
          </a:p>
        </p:txBody>
      </p:sp>
      <p:sp>
        <p:nvSpPr>
          <p:cNvPr id="15" name="Strategy 4"/>
          <p:cNvSpPr/>
          <p:nvPr/>
        </p:nvSpPr>
        <p:spPr>
          <a:xfrm>
            <a:off x="457200" y="288036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16" name="Text 14"/>
          <p:cNvSpPr txBox="1"/>
          <p:nvPr/>
        </p:nvSpPr>
        <p:spPr>
          <a:xfrm>
            <a:off x="621792" y="299008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SOCIAL</a:t>
            </a:r>
            <a:endParaRPr lang="en-US" sz="1200" dirty="0"/>
          </a:p>
        </p:txBody>
      </p:sp>
      <p:sp>
        <p:nvSpPr>
          <p:cNvPr id="17" name="Text 15"/>
          <p:cNvSpPr txBox="1"/>
          <p:nvPr/>
        </p:nvSpPr>
        <p:spPr>
          <a:xfrm>
            <a:off x="621792" y="322783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Joining in slowly</a:t>
            </a:r>
            <a:endParaRPr lang="en-US" sz="1600" dirty="0"/>
          </a:p>
        </p:txBody>
      </p:sp>
      <p:sp>
        <p:nvSpPr>
          <p:cNvPr id="18" name="Text 16"/>
          <p:cNvSpPr txBox="1"/>
          <p:nvPr/>
        </p:nvSpPr>
        <p:spPr>
          <a:xfrm>
            <a:off x="621792" y="353872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Start by playing next to her key person, then add one friendly child.</a:t>
            </a:r>
            <a:endParaRPr lang="en-US" sz="1400" dirty="0"/>
          </a:p>
        </p:txBody>
      </p:sp>
      <p:sp>
        <p:nvSpPr>
          <p:cNvPr id="19" name="Strategy 5"/>
          <p:cNvSpPr/>
          <p:nvPr/>
        </p:nvSpPr>
        <p:spPr>
          <a:xfrm>
            <a:off x="3291840" y="288036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20" name="Text 18"/>
          <p:cNvSpPr txBox="1"/>
          <p:nvPr/>
        </p:nvSpPr>
        <p:spPr>
          <a:xfrm>
            <a:off x="3456432" y="299008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COGNITIVE</a:t>
            </a:r>
            <a:endParaRPr lang="en-US" sz="1200" dirty="0"/>
          </a:p>
        </p:txBody>
      </p:sp>
      <p:sp>
        <p:nvSpPr>
          <p:cNvPr id="21" name="Text 19"/>
          <p:cNvSpPr txBox="1"/>
          <p:nvPr/>
        </p:nvSpPr>
        <p:spPr>
          <a:xfrm>
            <a:off x="3456432" y="322783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Talking with her</a:t>
            </a:r>
            <a:endParaRPr lang="en-US" sz="1600" dirty="0"/>
          </a:p>
        </p:txBody>
      </p:sp>
      <p:sp>
        <p:nvSpPr>
          <p:cNvPr id="22" name="Text 20"/>
          <p:cNvSpPr txBox="1"/>
          <p:nvPr/>
        </p:nvSpPr>
        <p:spPr>
          <a:xfrm>
            <a:off x="3456432" y="353872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Follow her lead, say what she is doing, and use songs and gestures to get her talking.</a:t>
            </a:r>
            <a:endParaRPr lang="en-US" sz="1400" dirty="0"/>
          </a:p>
        </p:txBody>
      </p:sp>
      <p:sp>
        <p:nvSpPr>
          <p:cNvPr id="23" name="Strategy 6"/>
          <p:cNvSpPr/>
          <p:nvPr/>
        </p:nvSpPr>
        <p:spPr>
          <a:xfrm>
            <a:off x="6126480" y="2880360"/>
            <a:ext cx="2651760" cy="1554480"/>
          </a:xfrm>
          <a:prstGeom prst="roundRect">
            <a:avLst>
              <a:gd name="adj" fmla="val 7059"/>
            </a:avLst>
          </a:prstGeom>
          <a:solidFill>
            <a:srgbClr val="E8F3F1"/>
          </a:solidFill>
          <a:ln w="12700">
            <a:solidFill>
              <a:srgbClr val="E8F3F1"/>
            </a:solidFill>
            <a:prstDash val="solid"/>
          </a:ln>
        </p:spPr>
        <p:txBody>
          <a:bodyPr/>
          <a:lstStyle/>
          <a:p>
            <a:endParaRPr lang="en-GB"/>
          </a:p>
        </p:txBody>
      </p:sp>
      <p:sp>
        <p:nvSpPr>
          <p:cNvPr id="24" name="Text 22"/>
          <p:cNvSpPr txBox="1"/>
          <p:nvPr/>
        </p:nvSpPr>
        <p:spPr>
          <a:xfrm>
            <a:off x="6291072" y="2990088"/>
            <a:ext cx="2286000" cy="228600"/>
          </a:xfrm>
          <a:prstGeom prst="rect">
            <a:avLst/>
          </a:prstGeom>
          <a:noFill/>
          <a:ln/>
        </p:spPr>
        <p:txBody>
          <a:bodyPr wrap="square" lIns="0" tIns="0" rIns="0" bIns="0" rtlCol="0" anchor="t"/>
          <a:lstStyle/>
          <a:p>
            <a:pPr marL="0" indent="0">
              <a:buNone/>
            </a:pPr>
            <a:r>
              <a:rPr lang="en-US" sz="1200" b="1" dirty="0">
                <a:solidFill>
                  <a:srgbClr val="E8735A"/>
                </a:solidFill>
                <a:latin typeface="Calibri" pitchFamily="34" charset="0"/>
                <a:ea typeface="Calibri" pitchFamily="34" charset="-122"/>
                <a:cs typeface="Calibri" pitchFamily="34" charset="-120"/>
              </a:rPr>
              <a:t>PHYSICAL</a:t>
            </a:r>
            <a:endParaRPr lang="en-US" sz="1200" dirty="0"/>
          </a:p>
        </p:txBody>
      </p:sp>
      <p:sp>
        <p:nvSpPr>
          <p:cNvPr id="25" name="Text 23"/>
          <p:cNvSpPr txBox="1"/>
          <p:nvPr/>
        </p:nvSpPr>
        <p:spPr>
          <a:xfrm>
            <a:off x="6291072" y="3227832"/>
            <a:ext cx="228600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Active play</a:t>
            </a:r>
            <a:endParaRPr lang="en-US" sz="1600" dirty="0"/>
          </a:p>
        </p:txBody>
      </p:sp>
      <p:sp>
        <p:nvSpPr>
          <p:cNvPr id="26" name="Text 24"/>
          <p:cNvSpPr txBox="1"/>
          <p:nvPr/>
        </p:nvSpPr>
        <p:spPr>
          <a:xfrm>
            <a:off x="6291072" y="3538728"/>
            <a:ext cx="2331720" cy="86868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Outdoor and active play, once she feels safe enough to explore (Bowlby, 1988; DfE, 2024).</a:t>
            </a:r>
            <a:endParaRPr lang="en-US" sz="1400" dirty="0"/>
          </a:p>
        </p:txBody>
      </p:sp>
      <p:sp>
        <p:nvSpPr>
          <p:cNvPr id="28"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5</a:t>
            </a:fld>
            <a:endParaRPr lang="en-US"/>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Nature and nurture in attachment</a:t>
            </a:r>
            <a:endParaRPr lang="en-US" sz="3000" dirty="0"/>
          </a:p>
        </p:txBody>
      </p:sp>
      <p:sp>
        <p:nvSpPr>
          <p:cNvPr id="3" name="NN 1"/>
          <p:cNvSpPr/>
          <p:nvPr/>
        </p:nvSpPr>
        <p:spPr>
          <a:xfrm>
            <a:off x="457200" y="1188720"/>
            <a:ext cx="2651760" cy="2834640"/>
          </a:xfrm>
          <a:prstGeom prst="roundRect">
            <a:avLst>
              <a:gd name="adj" fmla="val 4138"/>
            </a:avLst>
          </a:prstGeom>
          <a:solidFill>
            <a:srgbClr val="E8F3F1"/>
          </a:solidFill>
          <a:ln w="12700">
            <a:solidFill>
              <a:srgbClr val="E8F3F1"/>
            </a:solidFill>
            <a:prstDash val="solid"/>
          </a:ln>
        </p:spPr>
        <p:txBody>
          <a:bodyPr/>
          <a:lstStyle/>
          <a:p>
            <a:endParaRPr lang="en-GB"/>
          </a:p>
        </p:txBody>
      </p:sp>
      <p:sp>
        <p:nvSpPr>
          <p:cNvPr id="4" name="Text 2"/>
          <p:cNvSpPr txBox="1"/>
          <p:nvPr/>
        </p:nvSpPr>
        <p:spPr>
          <a:xfrm>
            <a:off x="640080" y="1325880"/>
            <a:ext cx="2286000" cy="365760"/>
          </a:xfrm>
          <a:prstGeom prst="rect">
            <a:avLst/>
          </a:prstGeom>
          <a:noFill/>
          <a:ln/>
        </p:spPr>
        <p:txBody>
          <a:bodyPr wrap="square" lIns="0" tIns="0" rIns="0" bIns="0" rtlCol="0" anchor="t"/>
          <a:lstStyle/>
          <a:p>
            <a:pPr marL="0" indent="0">
              <a:buNone/>
            </a:pPr>
            <a:r>
              <a:rPr lang="en-US" sz="1800" b="1" dirty="0">
                <a:solidFill>
                  <a:srgbClr val="1F5F5B"/>
                </a:solidFill>
                <a:latin typeface="Cambria" pitchFamily="34" charset="0"/>
                <a:ea typeface="Cambria" pitchFamily="34" charset="-122"/>
                <a:cs typeface="Cambria" pitchFamily="34" charset="-120"/>
              </a:rPr>
              <a:t>Nature</a:t>
            </a:r>
            <a:endParaRPr lang="en-US" sz="1800" dirty="0"/>
          </a:p>
        </p:txBody>
      </p:sp>
      <p:sp>
        <p:nvSpPr>
          <p:cNvPr id="5" name="Text 3"/>
          <p:cNvSpPr txBox="1"/>
          <p:nvPr/>
        </p:nvSpPr>
        <p:spPr>
          <a:xfrm>
            <a:off x="640080" y="1783080"/>
            <a:ext cx="2286000" cy="21945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Attachment is something we are born with (Bowlby, 1969). A child’s personality, such as being shy or cautious, affects how they cope with new people (Kagan, 1984).</a:t>
            </a:r>
            <a:endParaRPr lang="en-US" sz="1400" dirty="0"/>
          </a:p>
        </p:txBody>
      </p:sp>
      <p:sp>
        <p:nvSpPr>
          <p:cNvPr id="6" name="NN 2"/>
          <p:cNvSpPr/>
          <p:nvPr/>
        </p:nvSpPr>
        <p:spPr>
          <a:xfrm>
            <a:off x="3291840" y="1188720"/>
            <a:ext cx="2651760" cy="2834640"/>
          </a:xfrm>
          <a:prstGeom prst="roundRect">
            <a:avLst>
              <a:gd name="adj" fmla="val 4138"/>
            </a:avLst>
          </a:prstGeom>
          <a:solidFill>
            <a:srgbClr val="FCE8E1"/>
          </a:solidFill>
          <a:ln w="12700">
            <a:solidFill>
              <a:srgbClr val="FCE8E1"/>
            </a:solidFill>
            <a:prstDash val="solid"/>
          </a:ln>
        </p:spPr>
        <p:txBody>
          <a:bodyPr/>
          <a:lstStyle/>
          <a:p>
            <a:endParaRPr lang="en-GB"/>
          </a:p>
        </p:txBody>
      </p:sp>
      <p:sp>
        <p:nvSpPr>
          <p:cNvPr id="7" name="Text 5"/>
          <p:cNvSpPr txBox="1"/>
          <p:nvPr/>
        </p:nvSpPr>
        <p:spPr>
          <a:xfrm>
            <a:off x="3474720" y="1325880"/>
            <a:ext cx="2286000" cy="365760"/>
          </a:xfrm>
          <a:prstGeom prst="rect">
            <a:avLst/>
          </a:prstGeom>
          <a:noFill/>
          <a:ln/>
        </p:spPr>
        <p:txBody>
          <a:bodyPr wrap="square" lIns="0" tIns="0" rIns="0" bIns="0" rtlCol="0" anchor="t"/>
          <a:lstStyle/>
          <a:p>
            <a:pPr marL="0" indent="0">
              <a:buNone/>
            </a:pPr>
            <a:r>
              <a:rPr lang="en-US" sz="1800" b="1" dirty="0">
                <a:solidFill>
                  <a:srgbClr val="E8735A"/>
                </a:solidFill>
                <a:latin typeface="Cambria" pitchFamily="34" charset="0"/>
                <a:ea typeface="Cambria" pitchFamily="34" charset="-122"/>
                <a:cs typeface="Cambria" pitchFamily="34" charset="-120"/>
              </a:rPr>
              <a:t>Both together</a:t>
            </a:r>
            <a:endParaRPr lang="en-US" sz="1800" dirty="0"/>
          </a:p>
        </p:txBody>
      </p:sp>
      <p:sp>
        <p:nvSpPr>
          <p:cNvPr id="8" name="Text 6"/>
          <p:cNvSpPr txBox="1"/>
          <p:nvPr/>
        </p:nvSpPr>
        <p:spPr>
          <a:xfrm>
            <a:off x="3474720" y="1783080"/>
            <a:ext cx="2286000" cy="21945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Attachment goes both ways: how a baby acts changes how the carer reacts (Tronick et al., 1978). Early experiences also shape how the brain grows (Fox et al., 2010).</a:t>
            </a:r>
            <a:endParaRPr lang="en-US" sz="1400" dirty="0"/>
          </a:p>
        </p:txBody>
      </p:sp>
      <p:sp>
        <p:nvSpPr>
          <p:cNvPr id="9" name="NN 3"/>
          <p:cNvSpPr/>
          <p:nvPr/>
        </p:nvSpPr>
        <p:spPr>
          <a:xfrm>
            <a:off x="6126480" y="1188720"/>
            <a:ext cx="2651760" cy="2834640"/>
          </a:xfrm>
          <a:prstGeom prst="roundRect">
            <a:avLst>
              <a:gd name="adj" fmla="val 4138"/>
            </a:avLst>
          </a:prstGeom>
          <a:solidFill>
            <a:srgbClr val="E8F3F1"/>
          </a:solidFill>
          <a:ln w="12700">
            <a:solidFill>
              <a:srgbClr val="E8F3F1"/>
            </a:solidFill>
            <a:prstDash val="solid"/>
          </a:ln>
        </p:spPr>
        <p:txBody>
          <a:bodyPr/>
          <a:lstStyle/>
          <a:p>
            <a:endParaRPr lang="en-GB"/>
          </a:p>
        </p:txBody>
      </p:sp>
      <p:sp>
        <p:nvSpPr>
          <p:cNvPr id="10" name="Text 8"/>
          <p:cNvSpPr txBox="1"/>
          <p:nvPr/>
        </p:nvSpPr>
        <p:spPr>
          <a:xfrm>
            <a:off x="6309360" y="1325880"/>
            <a:ext cx="2286000" cy="365760"/>
          </a:xfrm>
          <a:prstGeom prst="rect">
            <a:avLst/>
          </a:prstGeom>
          <a:noFill/>
          <a:ln/>
        </p:spPr>
        <p:txBody>
          <a:bodyPr wrap="square" lIns="0" tIns="0" rIns="0" bIns="0" rtlCol="0" anchor="t"/>
          <a:lstStyle/>
          <a:p>
            <a:pPr marL="0" indent="0">
              <a:buNone/>
            </a:pPr>
            <a:r>
              <a:rPr lang="en-US" sz="1800" b="1" dirty="0">
                <a:solidFill>
                  <a:srgbClr val="1F5F5B"/>
                </a:solidFill>
                <a:latin typeface="Cambria" pitchFamily="34" charset="0"/>
                <a:ea typeface="Cambria" pitchFamily="34" charset="-122"/>
                <a:cs typeface="Cambria" pitchFamily="34" charset="-120"/>
              </a:rPr>
              <a:t>Nurture</a:t>
            </a:r>
            <a:endParaRPr lang="en-US" sz="1800" dirty="0"/>
          </a:p>
        </p:txBody>
      </p:sp>
      <p:sp>
        <p:nvSpPr>
          <p:cNvPr id="11" name="Text 9"/>
          <p:cNvSpPr txBox="1"/>
          <p:nvPr/>
        </p:nvSpPr>
        <p:spPr>
          <a:xfrm>
            <a:off x="6309360" y="1783080"/>
            <a:ext cx="2286000" cy="2194560"/>
          </a:xfrm>
          <a:prstGeom prst="rect">
            <a:avLst/>
          </a:prstGeom>
          <a:noFill/>
          <a:ln/>
        </p:spPr>
        <p:txBody>
          <a:bodyPr wrap="square" lIns="0" tIns="0" rIns="0" bIns="0" rtlCol="0" anchor="t"/>
          <a:lstStyle/>
          <a:p>
            <a:pPr marL="0" indent="0">
              <a:buNone/>
            </a:pPr>
            <a:r>
              <a:rPr lang="en-US" sz="1400" dirty="0">
                <a:solidFill>
                  <a:srgbClr val="22302F"/>
                </a:solidFill>
                <a:latin typeface="Calibri" pitchFamily="34" charset="0"/>
                <a:ea typeface="Calibri" pitchFamily="34" charset="-122"/>
                <a:cs typeface="Calibri" pitchFamily="34" charset="-120"/>
              </a:rPr>
              <a:t>Caring, responsive carers help babies feel secure (Ainsworth and Bell, 1970). Very bad early neglect harms development, but children can catch up with better care (Rutter et al., 1998).</a:t>
            </a:r>
            <a:endParaRPr lang="en-US" sz="1400" dirty="0"/>
          </a:p>
        </p:txBody>
      </p:sp>
      <p:sp>
        <p:nvSpPr>
          <p:cNvPr id="12" name="Shona banner"/>
          <p:cNvSpPr/>
          <p:nvPr/>
        </p:nvSpPr>
        <p:spPr>
          <a:xfrm>
            <a:off x="457200" y="4160520"/>
            <a:ext cx="8229600" cy="548640"/>
          </a:xfrm>
          <a:prstGeom prst="roundRect">
            <a:avLst>
              <a:gd name="adj" fmla="val 20000"/>
            </a:avLst>
          </a:prstGeom>
          <a:solidFill>
            <a:srgbClr val="1F5F5B"/>
          </a:solidFill>
          <a:ln w="12700">
            <a:solidFill>
              <a:srgbClr val="1F5F5B"/>
            </a:solidFill>
            <a:prstDash val="solid"/>
          </a:ln>
        </p:spPr>
        <p:txBody>
          <a:bodyPr/>
          <a:lstStyle/>
          <a:p>
            <a:endParaRPr lang="en-GB"/>
          </a:p>
        </p:txBody>
      </p:sp>
      <p:sp>
        <p:nvSpPr>
          <p:cNvPr id="13" name="Text 11"/>
          <p:cNvSpPr txBox="1"/>
          <p:nvPr/>
        </p:nvSpPr>
        <p:spPr>
          <a:xfrm>
            <a:off x="640080" y="4160520"/>
            <a:ext cx="7863840" cy="54864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For Shona: I will ask her carers about her personality and history instead of guessing.</a:t>
            </a:r>
            <a:endParaRPr lang="en-US" sz="1400" dirty="0"/>
          </a:p>
        </p:txBody>
      </p:sp>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6</a:t>
            </a:fld>
            <a:endParaRPr lang="en-US"/>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Evaluation: good points and weaknesses</a:t>
            </a:r>
            <a:endParaRPr lang="en-US" sz="3000" dirty="0"/>
          </a:p>
        </p:txBody>
      </p:sp>
      <p:sp>
        <p:nvSpPr>
          <p:cNvPr id="3" name="Text 1"/>
          <p:cNvSpPr txBox="1"/>
          <p:nvPr/>
        </p:nvSpPr>
        <p:spPr>
          <a:xfrm>
            <a:off x="457200" y="1143000"/>
            <a:ext cx="3931920" cy="274320"/>
          </a:xfrm>
          <a:prstGeom prst="rect">
            <a:avLst/>
          </a:prstGeom>
          <a:noFill/>
          <a:ln/>
        </p:spPr>
        <p:txBody>
          <a:bodyPr wrap="square" lIns="0" tIns="0" rIns="0" bIns="0" rtlCol="0" anchor="t"/>
          <a:lstStyle/>
          <a:p>
            <a:pPr marL="0" indent="0">
              <a:buNone/>
            </a:pPr>
            <a:r>
              <a:rPr lang="en-US" sz="1600" b="1" dirty="0">
                <a:solidFill>
                  <a:srgbClr val="1F5F5B"/>
                </a:solidFill>
                <a:latin typeface="Calibri" pitchFamily="34" charset="0"/>
                <a:ea typeface="Calibri" pitchFamily="34" charset="-122"/>
                <a:cs typeface="Calibri" pitchFamily="34" charset="-120"/>
              </a:rPr>
              <a:t>Good points in nursery practice</a:t>
            </a:r>
            <a:endParaRPr lang="en-US" sz="1600" dirty="0"/>
          </a:p>
        </p:txBody>
      </p:sp>
      <p:sp>
        <p:nvSpPr>
          <p:cNvPr id="4" name="Text 2"/>
          <p:cNvSpPr txBox="1"/>
          <p:nvPr/>
        </p:nvSpPr>
        <p:spPr>
          <a:xfrm>
            <a:off x="4754880" y="1143000"/>
            <a:ext cx="3931920" cy="274320"/>
          </a:xfrm>
          <a:prstGeom prst="rect">
            <a:avLst/>
          </a:prstGeom>
          <a:noFill/>
          <a:ln/>
        </p:spPr>
        <p:txBody>
          <a:bodyPr wrap="square" lIns="0" tIns="0" rIns="0" bIns="0" rtlCol="0" anchor="t"/>
          <a:lstStyle/>
          <a:p>
            <a:pPr marL="0" indent="0">
              <a:buNone/>
            </a:pPr>
            <a:r>
              <a:rPr lang="en-US" sz="1600" b="1" dirty="0">
                <a:solidFill>
                  <a:srgbClr val="E8735A"/>
                </a:solidFill>
                <a:latin typeface="Calibri" pitchFamily="34" charset="0"/>
                <a:ea typeface="Calibri" pitchFamily="34" charset="-122"/>
                <a:cs typeface="Calibri" pitchFamily="34" charset="-120"/>
              </a:rPr>
              <a:t>Weaknesses</a:t>
            </a:r>
            <a:endParaRPr lang="en-US" sz="1600" dirty="0"/>
          </a:p>
        </p:txBody>
      </p:sp>
      <p:sp>
        <p:nvSpPr>
          <p:cNvPr id="5" name="Eval 00"/>
          <p:cNvSpPr/>
          <p:nvPr/>
        </p:nvSpPr>
        <p:spPr>
          <a:xfrm>
            <a:off x="457200" y="1508760"/>
            <a:ext cx="3931920" cy="777240"/>
          </a:xfrm>
          <a:prstGeom prst="roundRect">
            <a:avLst>
              <a:gd name="adj" fmla="val 14118"/>
            </a:avLst>
          </a:prstGeom>
          <a:solidFill>
            <a:srgbClr val="E8F3F1"/>
          </a:solidFill>
          <a:ln w="12700">
            <a:solidFill>
              <a:srgbClr val="E8F3F1"/>
            </a:solidFill>
            <a:prstDash val="solid"/>
          </a:ln>
        </p:spPr>
        <p:txBody>
          <a:bodyPr/>
          <a:lstStyle/>
          <a:p>
            <a:endParaRPr lang="en-GB"/>
          </a:p>
        </p:txBody>
      </p:sp>
      <p:sp>
        <p:nvSpPr>
          <p:cNvPr id="6" name="Mark 00"/>
          <p:cNvSpPr/>
          <p:nvPr/>
        </p:nvSpPr>
        <p:spPr>
          <a:xfrm>
            <a:off x="566928" y="1691640"/>
            <a:ext cx="384048" cy="384048"/>
          </a:xfrm>
          <a:prstGeom prst="ellipse">
            <a:avLst/>
          </a:prstGeom>
          <a:solidFill>
            <a:srgbClr val="1F5F5B"/>
          </a:solidFill>
          <a:ln w="12700">
            <a:solidFill>
              <a:srgbClr val="1F5F5B"/>
            </a:solidFill>
            <a:prstDash val="solid"/>
          </a:ln>
        </p:spPr>
        <p:txBody>
          <a:bodyPr/>
          <a:lstStyle/>
          <a:p>
            <a:endParaRPr lang="en-GB"/>
          </a:p>
        </p:txBody>
      </p:sp>
      <p:sp>
        <p:nvSpPr>
          <p:cNvPr id="7" name="Text 5"/>
          <p:cNvSpPr txBox="1"/>
          <p:nvPr/>
        </p:nvSpPr>
        <p:spPr>
          <a:xfrm>
            <a:off x="566928" y="169164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8" name="Text 6"/>
          <p:cNvSpPr txBox="1"/>
          <p:nvPr/>
        </p:nvSpPr>
        <p:spPr>
          <a:xfrm>
            <a:off x="1051560" y="150876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Lots of research over many years and in many cultures (Ainsworth et al., 1978; van IJzendoorn and Kroonenberg, 1988).</a:t>
            </a:r>
            <a:endParaRPr lang="en-US" sz="1400" dirty="0"/>
          </a:p>
        </p:txBody>
      </p:sp>
      <p:sp>
        <p:nvSpPr>
          <p:cNvPr id="9" name="Eval 01"/>
          <p:cNvSpPr/>
          <p:nvPr/>
        </p:nvSpPr>
        <p:spPr>
          <a:xfrm>
            <a:off x="457200" y="2377440"/>
            <a:ext cx="3931920" cy="777240"/>
          </a:xfrm>
          <a:prstGeom prst="roundRect">
            <a:avLst>
              <a:gd name="adj" fmla="val 14118"/>
            </a:avLst>
          </a:prstGeom>
          <a:solidFill>
            <a:srgbClr val="E8F3F1"/>
          </a:solidFill>
          <a:ln w="12700">
            <a:solidFill>
              <a:srgbClr val="E8F3F1"/>
            </a:solidFill>
            <a:prstDash val="solid"/>
          </a:ln>
        </p:spPr>
        <p:txBody>
          <a:bodyPr/>
          <a:lstStyle/>
          <a:p>
            <a:endParaRPr lang="en-GB"/>
          </a:p>
        </p:txBody>
      </p:sp>
      <p:sp>
        <p:nvSpPr>
          <p:cNvPr id="10" name="Mark 01"/>
          <p:cNvSpPr/>
          <p:nvPr/>
        </p:nvSpPr>
        <p:spPr>
          <a:xfrm>
            <a:off x="566928" y="2560320"/>
            <a:ext cx="384048" cy="384048"/>
          </a:xfrm>
          <a:prstGeom prst="ellipse">
            <a:avLst/>
          </a:prstGeom>
          <a:solidFill>
            <a:srgbClr val="1F5F5B"/>
          </a:solidFill>
          <a:ln w="12700">
            <a:solidFill>
              <a:srgbClr val="1F5F5B"/>
            </a:solidFill>
            <a:prstDash val="solid"/>
          </a:ln>
        </p:spPr>
        <p:txBody>
          <a:bodyPr/>
          <a:lstStyle/>
          <a:p>
            <a:endParaRPr lang="en-GB"/>
          </a:p>
        </p:txBody>
      </p:sp>
      <p:sp>
        <p:nvSpPr>
          <p:cNvPr id="11" name="Text 9"/>
          <p:cNvSpPr txBox="1"/>
          <p:nvPr/>
        </p:nvSpPr>
        <p:spPr>
          <a:xfrm>
            <a:off x="566928" y="256032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12" name="Text 10"/>
          <p:cNvSpPr txBox="1"/>
          <p:nvPr/>
        </p:nvSpPr>
        <p:spPr>
          <a:xfrm>
            <a:off x="1051560" y="237744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It changed practice: fewer children in institutions and more parent contact in hospital (Gross, 2020).</a:t>
            </a:r>
            <a:endParaRPr lang="en-US" sz="1400" dirty="0"/>
          </a:p>
        </p:txBody>
      </p:sp>
      <p:sp>
        <p:nvSpPr>
          <p:cNvPr id="13" name="Eval 02"/>
          <p:cNvSpPr/>
          <p:nvPr/>
        </p:nvSpPr>
        <p:spPr>
          <a:xfrm>
            <a:off x="457200" y="3246120"/>
            <a:ext cx="3931920" cy="777240"/>
          </a:xfrm>
          <a:prstGeom prst="roundRect">
            <a:avLst>
              <a:gd name="adj" fmla="val 14118"/>
            </a:avLst>
          </a:prstGeom>
          <a:solidFill>
            <a:srgbClr val="E8F3F1"/>
          </a:solidFill>
          <a:ln w="12700">
            <a:solidFill>
              <a:srgbClr val="E8F3F1"/>
            </a:solidFill>
            <a:prstDash val="solid"/>
          </a:ln>
        </p:spPr>
        <p:txBody>
          <a:bodyPr/>
          <a:lstStyle/>
          <a:p>
            <a:endParaRPr lang="en-GB"/>
          </a:p>
        </p:txBody>
      </p:sp>
      <p:sp>
        <p:nvSpPr>
          <p:cNvPr id="14" name="Mark 02"/>
          <p:cNvSpPr/>
          <p:nvPr/>
        </p:nvSpPr>
        <p:spPr>
          <a:xfrm>
            <a:off x="566928" y="3429000"/>
            <a:ext cx="384048" cy="384048"/>
          </a:xfrm>
          <a:prstGeom prst="ellipse">
            <a:avLst/>
          </a:prstGeom>
          <a:solidFill>
            <a:srgbClr val="1F5F5B"/>
          </a:solidFill>
          <a:ln w="12700">
            <a:solidFill>
              <a:srgbClr val="1F5F5B"/>
            </a:solidFill>
            <a:prstDash val="solid"/>
          </a:ln>
        </p:spPr>
        <p:txBody>
          <a:bodyPr/>
          <a:lstStyle/>
          <a:p>
            <a:endParaRPr lang="en-GB"/>
          </a:p>
        </p:txBody>
      </p:sp>
      <p:sp>
        <p:nvSpPr>
          <p:cNvPr id="15" name="Text 13"/>
          <p:cNvSpPr txBox="1"/>
          <p:nvPr/>
        </p:nvSpPr>
        <p:spPr>
          <a:xfrm>
            <a:off x="566928" y="342900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16" name="Text 14"/>
          <p:cNvSpPr txBox="1"/>
          <p:nvPr/>
        </p:nvSpPr>
        <p:spPr>
          <a:xfrm>
            <a:off x="1051560" y="324612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It is the idea behind the key person approach in nurseries (DfE, 2024).</a:t>
            </a:r>
            <a:endParaRPr lang="en-US" sz="1400" dirty="0"/>
          </a:p>
        </p:txBody>
      </p:sp>
      <p:sp>
        <p:nvSpPr>
          <p:cNvPr id="17" name="Eval 10"/>
          <p:cNvSpPr/>
          <p:nvPr/>
        </p:nvSpPr>
        <p:spPr>
          <a:xfrm>
            <a:off x="4754880" y="1508760"/>
            <a:ext cx="3931920" cy="777240"/>
          </a:xfrm>
          <a:prstGeom prst="roundRect">
            <a:avLst>
              <a:gd name="adj" fmla="val 14118"/>
            </a:avLst>
          </a:prstGeom>
          <a:solidFill>
            <a:srgbClr val="FCE8E1"/>
          </a:solidFill>
          <a:ln w="12700">
            <a:solidFill>
              <a:srgbClr val="FCE8E1"/>
            </a:solidFill>
            <a:prstDash val="solid"/>
          </a:ln>
        </p:spPr>
        <p:txBody>
          <a:bodyPr/>
          <a:lstStyle/>
          <a:p>
            <a:endParaRPr lang="en-GB"/>
          </a:p>
        </p:txBody>
      </p:sp>
      <p:sp>
        <p:nvSpPr>
          <p:cNvPr id="18" name="Mark 10"/>
          <p:cNvSpPr/>
          <p:nvPr/>
        </p:nvSpPr>
        <p:spPr>
          <a:xfrm>
            <a:off x="4864608" y="1691640"/>
            <a:ext cx="384048" cy="384048"/>
          </a:xfrm>
          <a:prstGeom prst="ellipse">
            <a:avLst/>
          </a:prstGeom>
          <a:solidFill>
            <a:srgbClr val="E8735A"/>
          </a:solidFill>
          <a:ln w="12700">
            <a:solidFill>
              <a:srgbClr val="E8735A"/>
            </a:solidFill>
            <a:prstDash val="solid"/>
          </a:ln>
        </p:spPr>
        <p:txBody>
          <a:bodyPr/>
          <a:lstStyle/>
          <a:p>
            <a:endParaRPr lang="en-GB"/>
          </a:p>
        </p:txBody>
      </p:sp>
      <p:sp>
        <p:nvSpPr>
          <p:cNvPr id="19" name="Text 17"/>
          <p:cNvSpPr txBox="1"/>
          <p:nvPr/>
        </p:nvSpPr>
        <p:spPr>
          <a:xfrm>
            <a:off x="4864608" y="169164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20" name="Text 18"/>
          <p:cNvSpPr txBox="1"/>
          <p:nvPr/>
        </p:nvSpPr>
        <p:spPr>
          <a:xfrm>
            <a:off x="5349240" y="150876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The Strange Situation test may be unfair to some cultures, as results differ between countries (van IJzendoorn and Kroonenberg, 1988).</a:t>
            </a:r>
            <a:endParaRPr lang="en-US" sz="1400" dirty="0"/>
          </a:p>
        </p:txBody>
      </p:sp>
      <p:sp>
        <p:nvSpPr>
          <p:cNvPr id="21" name="Eval 11"/>
          <p:cNvSpPr/>
          <p:nvPr/>
        </p:nvSpPr>
        <p:spPr>
          <a:xfrm>
            <a:off x="4754880" y="2377440"/>
            <a:ext cx="3931920" cy="777240"/>
          </a:xfrm>
          <a:prstGeom prst="roundRect">
            <a:avLst>
              <a:gd name="adj" fmla="val 14118"/>
            </a:avLst>
          </a:prstGeom>
          <a:solidFill>
            <a:srgbClr val="FCE8E1"/>
          </a:solidFill>
          <a:ln w="12700">
            <a:solidFill>
              <a:srgbClr val="FCE8E1"/>
            </a:solidFill>
            <a:prstDash val="solid"/>
          </a:ln>
        </p:spPr>
        <p:txBody>
          <a:bodyPr/>
          <a:lstStyle/>
          <a:p>
            <a:endParaRPr lang="en-GB"/>
          </a:p>
        </p:txBody>
      </p:sp>
      <p:sp>
        <p:nvSpPr>
          <p:cNvPr id="22" name="Mark 11"/>
          <p:cNvSpPr/>
          <p:nvPr/>
        </p:nvSpPr>
        <p:spPr>
          <a:xfrm>
            <a:off x="4864608" y="2560320"/>
            <a:ext cx="384048" cy="384048"/>
          </a:xfrm>
          <a:prstGeom prst="ellipse">
            <a:avLst/>
          </a:prstGeom>
          <a:solidFill>
            <a:srgbClr val="E8735A"/>
          </a:solidFill>
          <a:ln w="12700">
            <a:solidFill>
              <a:srgbClr val="E8735A"/>
            </a:solidFill>
            <a:prstDash val="solid"/>
          </a:ln>
        </p:spPr>
        <p:txBody>
          <a:bodyPr/>
          <a:lstStyle/>
          <a:p>
            <a:endParaRPr lang="en-GB"/>
          </a:p>
        </p:txBody>
      </p:sp>
      <p:sp>
        <p:nvSpPr>
          <p:cNvPr id="23" name="Text 21"/>
          <p:cNvSpPr txBox="1"/>
          <p:nvPr/>
        </p:nvSpPr>
        <p:spPr>
          <a:xfrm>
            <a:off x="4864608" y="256032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24" name="Text 22"/>
          <p:cNvSpPr txBox="1"/>
          <p:nvPr/>
        </p:nvSpPr>
        <p:spPr>
          <a:xfrm>
            <a:off x="5349240" y="237744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Children bond with many people, not just one carer (Schaffer and Emerson, 1964).</a:t>
            </a:r>
            <a:endParaRPr lang="en-US" sz="1400" dirty="0"/>
          </a:p>
        </p:txBody>
      </p:sp>
      <p:sp>
        <p:nvSpPr>
          <p:cNvPr id="25" name="Eval 12"/>
          <p:cNvSpPr/>
          <p:nvPr/>
        </p:nvSpPr>
        <p:spPr>
          <a:xfrm>
            <a:off x="4754880" y="3246120"/>
            <a:ext cx="3931920" cy="777240"/>
          </a:xfrm>
          <a:prstGeom prst="roundRect">
            <a:avLst>
              <a:gd name="adj" fmla="val 14118"/>
            </a:avLst>
          </a:prstGeom>
          <a:solidFill>
            <a:srgbClr val="FCE8E1"/>
          </a:solidFill>
          <a:ln w="12700">
            <a:solidFill>
              <a:srgbClr val="FCE8E1"/>
            </a:solidFill>
            <a:prstDash val="solid"/>
          </a:ln>
        </p:spPr>
        <p:txBody>
          <a:bodyPr/>
          <a:lstStyle/>
          <a:p>
            <a:endParaRPr lang="en-GB"/>
          </a:p>
        </p:txBody>
      </p:sp>
      <p:sp>
        <p:nvSpPr>
          <p:cNvPr id="26" name="Mark 12"/>
          <p:cNvSpPr/>
          <p:nvPr/>
        </p:nvSpPr>
        <p:spPr>
          <a:xfrm>
            <a:off x="4864608" y="3429000"/>
            <a:ext cx="384048" cy="384048"/>
          </a:xfrm>
          <a:prstGeom prst="ellipse">
            <a:avLst/>
          </a:prstGeom>
          <a:solidFill>
            <a:srgbClr val="E8735A"/>
          </a:solidFill>
          <a:ln w="12700">
            <a:solidFill>
              <a:srgbClr val="E8735A"/>
            </a:solidFill>
            <a:prstDash val="solid"/>
          </a:ln>
        </p:spPr>
        <p:txBody>
          <a:bodyPr/>
          <a:lstStyle/>
          <a:p>
            <a:endParaRPr lang="en-GB"/>
          </a:p>
        </p:txBody>
      </p:sp>
      <p:sp>
        <p:nvSpPr>
          <p:cNvPr id="27" name="Text 25"/>
          <p:cNvSpPr txBox="1"/>
          <p:nvPr/>
        </p:nvSpPr>
        <p:spPr>
          <a:xfrm>
            <a:off x="4864608" y="3429000"/>
            <a:ext cx="384048" cy="384048"/>
          </a:xfrm>
          <a:prstGeom prst="rect">
            <a:avLst/>
          </a:prstGeom>
          <a:noFill/>
          <a:ln/>
        </p:spPr>
        <p:txBody>
          <a:bodyPr wrap="square" lIns="0" tIns="0" rIns="0" bIns="0" rtlCol="0" anchor="ctr"/>
          <a:lstStyle/>
          <a:p>
            <a:pPr marL="0" indent="0" algn="ctr">
              <a:buNone/>
            </a:pPr>
            <a:r>
              <a:rPr lang="en-US" sz="1800" b="1" dirty="0">
                <a:solidFill>
                  <a:srgbClr val="FFFFFF"/>
                </a:solidFill>
                <a:latin typeface="Calibri" pitchFamily="34" charset="0"/>
                <a:ea typeface="Calibri" pitchFamily="34" charset="-122"/>
                <a:cs typeface="Calibri" pitchFamily="34" charset="-120"/>
              </a:rPr>
              <a:t>–</a:t>
            </a:r>
            <a:endParaRPr lang="en-US" sz="1800" dirty="0"/>
          </a:p>
        </p:txBody>
      </p:sp>
      <p:sp>
        <p:nvSpPr>
          <p:cNvPr id="28" name="Text 26"/>
          <p:cNvSpPr txBox="1"/>
          <p:nvPr/>
        </p:nvSpPr>
        <p:spPr>
          <a:xfrm>
            <a:off x="5349240" y="3246120"/>
            <a:ext cx="3246120" cy="777240"/>
          </a:xfrm>
          <a:prstGeom prst="rect">
            <a:avLst/>
          </a:prstGeom>
          <a:noFill/>
          <a:ln/>
        </p:spPr>
        <p:txBody>
          <a:bodyPr wrap="square" lIns="0" tIns="0" rIns="0" bIns="0" rtlCol="0" anchor="ctr"/>
          <a:lstStyle/>
          <a:p>
            <a:pPr marL="0" indent="0">
              <a:buNone/>
            </a:pPr>
            <a:r>
              <a:rPr lang="en-US" sz="1400" dirty="0">
                <a:solidFill>
                  <a:srgbClr val="22302F"/>
                </a:solidFill>
                <a:latin typeface="Calibri" pitchFamily="34" charset="0"/>
                <a:ea typeface="Calibri" pitchFamily="34" charset="-122"/>
                <a:cs typeface="Calibri" pitchFamily="34" charset="-120"/>
              </a:rPr>
              <a:t>Early problems do not decide everything, as children can recover (Rutter et al., 1998). It can also make parents feel blamed.</a:t>
            </a:r>
            <a:endParaRPr lang="en-US" sz="1400" dirty="0"/>
          </a:p>
        </p:txBody>
      </p:sp>
      <p:sp>
        <p:nvSpPr>
          <p:cNvPr id="29" name="Overall"/>
          <p:cNvSpPr/>
          <p:nvPr/>
        </p:nvSpPr>
        <p:spPr>
          <a:xfrm>
            <a:off x="457200" y="4206240"/>
            <a:ext cx="8229600" cy="502920"/>
          </a:xfrm>
          <a:prstGeom prst="roundRect">
            <a:avLst>
              <a:gd name="adj" fmla="val 21818"/>
            </a:avLst>
          </a:prstGeom>
          <a:solidFill>
            <a:srgbClr val="1F5F5B"/>
          </a:solidFill>
          <a:ln w="12700">
            <a:solidFill>
              <a:srgbClr val="1F5F5B"/>
            </a:solidFill>
            <a:prstDash val="solid"/>
          </a:ln>
        </p:spPr>
        <p:txBody>
          <a:bodyPr/>
          <a:lstStyle/>
          <a:p>
            <a:endParaRPr lang="en-GB"/>
          </a:p>
        </p:txBody>
      </p:sp>
      <p:sp>
        <p:nvSpPr>
          <p:cNvPr id="30" name="Text 28"/>
          <p:cNvSpPr txBox="1"/>
          <p:nvPr/>
        </p:nvSpPr>
        <p:spPr>
          <a:xfrm>
            <a:off x="640080" y="4206240"/>
            <a:ext cx="7863840" cy="502920"/>
          </a:xfrm>
          <a:prstGeom prst="rect">
            <a:avLst/>
          </a:prstGeom>
          <a:noFill/>
          <a:ln/>
        </p:spPr>
        <p:txBody>
          <a:bodyPr wrap="square" lIns="0" tIns="0" rIns="0" bIns="0" rtlCol="0" anchor="ctr"/>
          <a:lstStyle/>
          <a:p>
            <a:pPr marL="0" indent="0">
              <a:buNone/>
            </a:pPr>
            <a:r>
              <a:rPr lang="en-US" sz="1400" b="1" dirty="0">
                <a:solidFill>
                  <a:srgbClr val="FFFFFF"/>
                </a:solidFill>
                <a:latin typeface="Calibri" pitchFamily="34" charset="0"/>
                <a:ea typeface="Calibri" pitchFamily="34" charset="-122"/>
                <a:cs typeface="Calibri" pitchFamily="34" charset="-120"/>
              </a:rPr>
              <a:t>Overall: good for understanding Shona’s anxiety, but a language theory would help with her speech.</a:t>
            </a:r>
            <a:endParaRPr lang="en-US" sz="1400" dirty="0"/>
          </a:p>
        </p:txBody>
      </p:sp>
      <p:sp>
        <p:nvSpPr>
          <p:cNvPr id="31"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txBox="1"/>
          <p:nvPr/>
        </p:nvSpPr>
        <p:spPr>
          <a:xfrm>
            <a:off x="548640" y="365760"/>
            <a:ext cx="7315200" cy="731520"/>
          </a:xfrm>
          <a:prstGeom prst="rect">
            <a:avLst/>
          </a:prstGeom>
          <a:noFill/>
          <a:ln/>
        </p:spPr>
        <p:txBody>
          <a:bodyPr wrap="square" lIns="0" tIns="0" rIns="0" bIns="0" rtlCol="0" anchor="ctr"/>
          <a:lstStyle/>
          <a:p>
            <a:pPr marL="0" indent="0">
              <a:buNone/>
            </a:pPr>
            <a:r>
              <a:rPr lang="en-US" sz="3400" b="1" dirty="0">
                <a:solidFill>
                  <a:srgbClr val="FFFFFF"/>
                </a:solidFill>
                <a:latin typeface="Cambria" pitchFamily="34" charset="0"/>
                <a:ea typeface="Cambria" pitchFamily="34" charset="-122"/>
                <a:cs typeface="Cambria" pitchFamily="34" charset="-120"/>
              </a:rPr>
              <a:t>Key messages</a:t>
            </a:r>
            <a:endParaRPr lang="en-US" sz="3400" dirty="0"/>
          </a:p>
        </p:txBody>
      </p:sp>
      <p:sp>
        <p:nvSpPr>
          <p:cNvPr id="3" name="Key 1"/>
          <p:cNvSpPr/>
          <p:nvPr/>
        </p:nvSpPr>
        <p:spPr>
          <a:xfrm>
            <a:off x="548640" y="1280160"/>
            <a:ext cx="8046720" cy="868680"/>
          </a:xfrm>
          <a:prstGeom prst="roundRect">
            <a:avLst>
              <a:gd name="adj" fmla="val 12632"/>
            </a:avLst>
          </a:prstGeom>
          <a:solidFill>
            <a:srgbClr val="3E8E86"/>
          </a:solidFill>
          <a:ln w="12700">
            <a:solidFill>
              <a:srgbClr val="3E8E86"/>
            </a:solidFill>
            <a:prstDash val="solid"/>
          </a:ln>
        </p:spPr>
        <p:txBody>
          <a:bodyPr/>
          <a:lstStyle/>
          <a:p>
            <a:endParaRPr lang="en-GB"/>
          </a:p>
        </p:txBody>
      </p:sp>
      <p:sp>
        <p:nvSpPr>
          <p:cNvPr id="4" name="Dot 1"/>
          <p:cNvSpPr/>
          <p:nvPr/>
        </p:nvSpPr>
        <p:spPr>
          <a:xfrm>
            <a:off x="731520" y="1481328"/>
            <a:ext cx="457200" cy="457200"/>
          </a:xfrm>
          <a:prstGeom prst="ellipse">
            <a:avLst/>
          </a:prstGeom>
          <a:solidFill>
            <a:srgbClr val="E8735A"/>
          </a:solidFill>
          <a:ln w="12700">
            <a:solidFill>
              <a:srgbClr val="E8735A"/>
            </a:solidFill>
            <a:prstDash val="solid"/>
          </a:ln>
        </p:spPr>
        <p:txBody>
          <a:bodyPr/>
          <a:lstStyle/>
          <a:p>
            <a:endParaRPr lang="en-GB"/>
          </a:p>
        </p:txBody>
      </p:sp>
      <p:sp>
        <p:nvSpPr>
          <p:cNvPr id="5" name="Text 3"/>
          <p:cNvSpPr txBox="1"/>
          <p:nvPr/>
        </p:nvSpPr>
        <p:spPr>
          <a:xfrm>
            <a:off x="731520" y="148132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1</a:t>
            </a:r>
            <a:endParaRPr lang="en-US" sz="1600" dirty="0"/>
          </a:p>
        </p:txBody>
      </p:sp>
      <p:sp>
        <p:nvSpPr>
          <p:cNvPr id="6" name="Text 4"/>
          <p:cNvSpPr txBox="1"/>
          <p:nvPr/>
        </p:nvSpPr>
        <p:spPr>
          <a:xfrm>
            <a:off x="1417320" y="1280160"/>
            <a:ext cx="6949440" cy="868680"/>
          </a:xfrm>
          <a:prstGeom prst="rect">
            <a:avLst/>
          </a:prstGeom>
          <a:noFill/>
          <a:ln/>
        </p:spPr>
        <p:txBody>
          <a:bodyPr wrap="square" lIns="0" tIns="0" rIns="0" bIns="0" rtlCol="0" anchor="ctr"/>
          <a:lstStyle/>
          <a:p>
            <a:pPr marL="0" indent="0">
              <a:buNone/>
            </a:pPr>
            <a:r>
              <a:rPr lang="en-US" sz="1600" dirty="0">
                <a:solidFill>
                  <a:srgbClr val="FFFFFF"/>
                </a:solidFill>
                <a:latin typeface="Calibri" pitchFamily="34" charset="0"/>
                <a:ea typeface="Calibri" pitchFamily="34" charset="-122"/>
                <a:cs typeface="Calibri" pitchFamily="34" charset="-120"/>
              </a:rPr>
              <a:t>Attachment theory says Shona’s upset, quietness and playing alone show she needs a safe base.</a:t>
            </a:r>
            <a:endParaRPr lang="en-US" sz="1600" dirty="0"/>
          </a:p>
        </p:txBody>
      </p:sp>
      <p:sp>
        <p:nvSpPr>
          <p:cNvPr id="7" name="Key 2"/>
          <p:cNvSpPr/>
          <p:nvPr/>
        </p:nvSpPr>
        <p:spPr>
          <a:xfrm>
            <a:off x="548640" y="2286000"/>
            <a:ext cx="8046720" cy="868680"/>
          </a:xfrm>
          <a:prstGeom prst="roundRect">
            <a:avLst>
              <a:gd name="adj" fmla="val 12632"/>
            </a:avLst>
          </a:prstGeom>
          <a:solidFill>
            <a:srgbClr val="3E8E86"/>
          </a:solidFill>
          <a:ln w="12700">
            <a:solidFill>
              <a:srgbClr val="3E8E86"/>
            </a:solidFill>
            <a:prstDash val="solid"/>
          </a:ln>
        </p:spPr>
        <p:txBody>
          <a:bodyPr/>
          <a:lstStyle/>
          <a:p>
            <a:endParaRPr lang="en-GB"/>
          </a:p>
        </p:txBody>
      </p:sp>
      <p:sp>
        <p:nvSpPr>
          <p:cNvPr id="8" name="Dot 2"/>
          <p:cNvSpPr/>
          <p:nvPr/>
        </p:nvSpPr>
        <p:spPr>
          <a:xfrm>
            <a:off x="731520" y="2487168"/>
            <a:ext cx="457200" cy="457200"/>
          </a:xfrm>
          <a:prstGeom prst="ellipse">
            <a:avLst/>
          </a:prstGeom>
          <a:solidFill>
            <a:srgbClr val="E8735A"/>
          </a:solidFill>
          <a:ln w="12700">
            <a:solidFill>
              <a:srgbClr val="E8735A"/>
            </a:solidFill>
            <a:prstDash val="solid"/>
          </a:ln>
        </p:spPr>
        <p:txBody>
          <a:bodyPr/>
          <a:lstStyle/>
          <a:p>
            <a:endParaRPr lang="en-GB"/>
          </a:p>
        </p:txBody>
      </p:sp>
      <p:sp>
        <p:nvSpPr>
          <p:cNvPr id="9" name="Text 7"/>
          <p:cNvSpPr txBox="1"/>
          <p:nvPr/>
        </p:nvSpPr>
        <p:spPr>
          <a:xfrm>
            <a:off x="731520" y="248716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2</a:t>
            </a:r>
            <a:endParaRPr lang="en-US" sz="1600" dirty="0"/>
          </a:p>
        </p:txBody>
      </p:sp>
      <p:sp>
        <p:nvSpPr>
          <p:cNvPr id="10" name="Text 8"/>
          <p:cNvSpPr txBox="1"/>
          <p:nvPr/>
        </p:nvSpPr>
        <p:spPr>
          <a:xfrm>
            <a:off x="1417320" y="2286000"/>
            <a:ext cx="6949440" cy="868680"/>
          </a:xfrm>
          <a:prstGeom prst="rect">
            <a:avLst/>
          </a:prstGeom>
          <a:noFill/>
          <a:ln/>
        </p:spPr>
        <p:txBody>
          <a:bodyPr wrap="square" lIns="0" tIns="0" rIns="0" bIns="0" rtlCol="0" anchor="ctr"/>
          <a:lstStyle/>
          <a:p>
            <a:pPr marL="0" indent="0">
              <a:buNone/>
            </a:pPr>
            <a:r>
              <a:rPr lang="en-US" sz="1600" dirty="0">
                <a:solidFill>
                  <a:srgbClr val="FFFFFF"/>
                </a:solidFill>
                <a:latin typeface="Calibri" pitchFamily="34" charset="0"/>
                <a:ea typeface="Calibri" pitchFamily="34" charset="-122"/>
                <a:cs typeface="Calibri" pitchFamily="34" charset="-120"/>
              </a:rPr>
              <a:t>A key person, slow settling-in and working with her carers can give her that safe base.</a:t>
            </a:r>
            <a:endParaRPr lang="en-US" sz="1600" dirty="0"/>
          </a:p>
        </p:txBody>
      </p:sp>
      <p:sp>
        <p:nvSpPr>
          <p:cNvPr id="11" name="Key 3"/>
          <p:cNvSpPr/>
          <p:nvPr/>
        </p:nvSpPr>
        <p:spPr>
          <a:xfrm>
            <a:off x="548640" y="3291840"/>
            <a:ext cx="8046720" cy="868680"/>
          </a:xfrm>
          <a:prstGeom prst="roundRect">
            <a:avLst>
              <a:gd name="adj" fmla="val 12632"/>
            </a:avLst>
          </a:prstGeom>
          <a:solidFill>
            <a:srgbClr val="3E8E86"/>
          </a:solidFill>
          <a:ln w="12700">
            <a:solidFill>
              <a:srgbClr val="3E8E86"/>
            </a:solidFill>
            <a:prstDash val="solid"/>
          </a:ln>
        </p:spPr>
        <p:txBody>
          <a:bodyPr/>
          <a:lstStyle/>
          <a:p>
            <a:endParaRPr lang="en-GB"/>
          </a:p>
        </p:txBody>
      </p:sp>
      <p:sp>
        <p:nvSpPr>
          <p:cNvPr id="12" name="Dot 3"/>
          <p:cNvSpPr/>
          <p:nvPr/>
        </p:nvSpPr>
        <p:spPr>
          <a:xfrm>
            <a:off x="731520" y="3493008"/>
            <a:ext cx="457200" cy="457200"/>
          </a:xfrm>
          <a:prstGeom prst="ellipse">
            <a:avLst/>
          </a:prstGeom>
          <a:solidFill>
            <a:srgbClr val="E8735A"/>
          </a:solidFill>
          <a:ln w="12700">
            <a:solidFill>
              <a:srgbClr val="E8735A"/>
            </a:solidFill>
            <a:prstDash val="solid"/>
          </a:ln>
        </p:spPr>
        <p:txBody>
          <a:bodyPr/>
          <a:lstStyle/>
          <a:p>
            <a:endParaRPr lang="en-GB"/>
          </a:p>
        </p:txBody>
      </p:sp>
      <p:sp>
        <p:nvSpPr>
          <p:cNvPr id="13" name="Text 11"/>
          <p:cNvSpPr txBox="1"/>
          <p:nvPr/>
        </p:nvSpPr>
        <p:spPr>
          <a:xfrm>
            <a:off x="731520" y="3493008"/>
            <a:ext cx="457200" cy="457200"/>
          </a:xfrm>
          <a:prstGeom prst="rect">
            <a:avLst/>
          </a:prstGeom>
          <a:noFill/>
          <a:ln/>
        </p:spPr>
        <p:txBody>
          <a:bodyPr wrap="square" lIns="0" tIns="0" rIns="0" bIns="0" rtlCol="0" anchor="ctr"/>
          <a:lstStyle/>
          <a:p>
            <a:pPr marL="0" indent="0" algn="ctr">
              <a:buNone/>
            </a:pPr>
            <a:r>
              <a:rPr lang="en-US" sz="1600" b="1" dirty="0">
                <a:solidFill>
                  <a:srgbClr val="FFFFFF"/>
                </a:solidFill>
                <a:latin typeface="Calibri" pitchFamily="34" charset="0"/>
                <a:ea typeface="Calibri" pitchFamily="34" charset="-122"/>
                <a:cs typeface="Calibri" pitchFamily="34" charset="-120"/>
              </a:rPr>
              <a:t>3</a:t>
            </a:r>
            <a:endParaRPr lang="en-US" sz="1600" dirty="0"/>
          </a:p>
        </p:txBody>
      </p:sp>
      <p:sp>
        <p:nvSpPr>
          <p:cNvPr id="14" name="Text 12"/>
          <p:cNvSpPr txBox="1"/>
          <p:nvPr/>
        </p:nvSpPr>
        <p:spPr>
          <a:xfrm>
            <a:off x="1417320" y="3291840"/>
            <a:ext cx="6949440" cy="868680"/>
          </a:xfrm>
          <a:prstGeom prst="rect">
            <a:avLst/>
          </a:prstGeom>
          <a:noFill/>
          <a:ln/>
        </p:spPr>
        <p:txBody>
          <a:bodyPr wrap="square" lIns="0" tIns="0" rIns="0" bIns="0" rtlCol="0" anchor="ctr"/>
          <a:lstStyle/>
          <a:p>
            <a:pPr marL="0" indent="0">
              <a:buNone/>
            </a:pPr>
            <a:r>
              <a:rPr lang="en-US" sz="1600" dirty="0">
                <a:solidFill>
                  <a:srgbClr val="FFFFFF"/>
                </a:solidFill>
                <a:latin typeface="Calibri" pitchFamily="34" charset="0"/>
                <a:ea typeface="Calibri" pitchFamily="34" charset="-122"/>
                <a:cs typeface="Calibri" pitchFamily="34" charset="-120"/>
              </a:rPr>
              <a:t>The theory is useful but not perfect: I will watch, not label, and ask for help when needed.</a:t>
            </a:r>
            <a:endParaRPr lang="en-US" sz="16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a:spLocks noGrp="1"/>
          </p:cNvSpPr>
          <p:nvPr>
            <p:ph type="title" idx="100" hasCustomPrompt="1"/>
          </p:nvPr>
        </p:nvSpPr>
        <p:spPr>
          <a:xfrm>
            <a:off x="457200" y="274320"/>
            <a:ext cx="8229600" cy="731520"/>
          </a:xfrm>
          <a:prstGeom prst="rect">
            <a:avLst/>
          </a:prstGeom>
          <a:noFill/>
          <a:ln/>
        </p:spPr>
        <p:txBody>
          <a:bodyPr wrap="square" lIns="0" tIns="0" rIns="0" bIns="0" rtlCol="0" anchor="ctr"/>
          <a:lstStyle/>
          <a:p>
            <a:pPr marL="0" indent="0">
              <a:buNone/>
            </a:pPr>
            <a:r>
              <a:rPr lang="en-US" sz="3000" b="1" dirty="0">
                <a:solidFill>
                  <a:srgbClr val="1F5F5B"/>
                </a:solidFill>
                <a:latin typeface="Cambria" pitchFamily="34" charset="0"/>
                <a:ea typeface="Cambria" pitchFamily="34" charset="-122"/>
                <a:cs typeface="Cambria" pitchFamily="34" charset="-120"/>
              </a:rPr>
              <a:t>Reference list</a:t>
            </a:r>
            <a:endParaRPr lang="en-US" sz="3000" dirty="0"/>
          </a:p>
        </p:txBody>
      </p:sp>
      <p:sp>
        <p:nvSpPr>
          <p:cNvPr id="3" name="Text 1"/>
          <p:cNvSpPr txBox="1"/>
          <p:nvPr/>
        </p:nvSpPr>
        <p:spPr>
          <a:xfrm>
            <a:off x="457200" y="1097280"/>
            <a:ext cx="4023360" cy="3657600"/>
          </a:xfrm>
          <a:prstGeom prst="rect">
            <a:avLst/>
          </a:prstGeom>
          <a:noFill/>
          <a:ln/>
        </p:spPr>
        <p:txBody>
          <a:bodyPr wrap="square" lIns="0" tIns="0" rIns="0" bIns="0" rtlCol="0" anchor="t"/>
          <a:lstStyle/>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Ainsworth, M.D.S., Blehar, M.C., Waters, E. and Wall, S. (1978) Patterns of attachment: a psychological study of the strange situation. Hillsdale, NJ: Lawrence Erlbaum.</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Ainsworth, M.D.S. and Bell, S.M. (1970) ‘Attachment, exploration, and separation: illustrated by the behavior of one-year-olds in a strange situation’, Child Development, 41(1), pp. 49–67.</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Bergin, C. and Bergin, D. (2009) ‘Attachment in the classroom’, Educational Psychology Review, 21(2), pp. 141–170.</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Bowlby, J. (1969) Attachment and loss: volume 1, attachment. London: Hogarth Press.</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Bowlby, J. (1988) A secure base: parent-child attachment and healthy human development. London: Routledge.</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Department for Education (2024) Early years foundation stage statutory framework for group and school-based providers. London: DfE.</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Fox, S.E., Levitt, P. and Nelson, C.A. (2010) ‘How the timing and quality of early experiences influence the development of brain architecture’, Child Development, 81(1), pp. 28–40.</a:t>
            </a:r>
            <a:endParaRPr lang="en-US" sz="1050" dirty="0"/>
          </a:p>
        </p:txBody>
      </p:sp>
      <p:sp>
        <p:nvSpPr>
          <p:cNvPr id="4" name="Text 2"/>
          <p:cNvSpPr txBox="1"/>
          <p:nvPr/>
        </p:nvSpPr>
        <p:spPr>
          <a:xfrm>
            <a:off x="4663440" y="1097280"/>
            <a:ext cx="4023360" cy="3657600"/>
          </a:xfrm>
          <a:prstGeom prst="rect">
            <a:avLst/>
          </a:prstGeom>
          <a:noFill/>
          <a:ln/>
        </p:spPr>
        <p:txBody>
          <a:bodyPr wrap="square" lIns="0" tIns="0" rIns="0" bIns="0" rtlCol="0" anchor="t"/>
          <a:lstStyle/>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Gross, R. (2020) Psychology: the science of mind and behaviour. 8th edn. London: Hodder Education.</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Kagan, J. (1984) The nature of the child. New York: Basic Books.</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Main, M. and Solomon, J. (1986) ‘Discovery of an insecure-disorganized/disoriented attachment pattern’, in Brazelton, T.B. and Yogman, M.W. (eds.) Affective development in infancy. Norwood, NJ: Ablex, pp. 95–124.</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Rutter, M. and the English and Romanian Adoptees (ERA) Study Team (1998) ‘Developmental catch-up, and deficit, following adoption after severe global early privation’, Journal of Child Psychology and Psychiatry, 39(4), pp. 465–476.</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Schaffer, H.R. and Emerson, P.E. (1964) ‘The development of social attachments in infancy’, Monographs of the Society for Research in Child Development, 29(3), pp. 1–77.</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Tronick, E., Als, H., Adamson, L., Wise, S. and Brazelton, T.B. (1978) ‘The infant’s response to entrapment between contradictory messages in face-to-face interaction’, Journal of the American Academy of Child Psychiatry, 17(1), pp. 1–13.</a:t>
            </a:r>
            <a:endParaRPr lang="en-US" sz="1050" dirty="0"/>
          </a:p>
          <a:p>
            <a:pPr marL="0" indent="0">
              <a:spcAft>
                <a:spcPts val="500"/>
              </a:spcAft>
              <a:buNone/>
            </a:pPr>
            <a:r>
              <a:rPr lang="en-US" sz="1050" dirty="0">
                <a:solidFill>
                  <a:srgbClr val="22302F"/>
                </a:solidFill>
                <a:latin typeface="Calibri" pitchFamily="34" charset="0"/>
                <a:ea typeface="Calibri" pitchFamily="34" charset="-122"/>
                <a:cs typeface="Calibri" pitchFamily="34" charset="-120"/>
              </a:rPr>
              <a:t>van IJzendoorn, M.H. and Kroonenberg, P.M. (1988) ‘Cross-cultural patterns of attachment: a meta-analysis of the Strange Situation’, Child Development, 59(1), pp. 147–156.</a:t>
            </a:r>
            <a:endParaRPr lang="en-US" sz="1050" dirty="0"/>
          </a:p>
        </p:txBody>
      </p:sp>
      <p:sp>
        <p:nvSpPr>
          <p:cNvPr id="25" name="Slide Number Placeholder 0"/>
          <p:cNvSpPr>
            <a:spLocks noGrp="1"/>
          </p:cNvSpPr>
          <p:nvPr>
            <p:ph type="sldNum" sz="quarter" idx="4294967295"/>
          </p:nvPr>
        </p:nvSpPr>
        <p:spPr>
          <a:xfrm>
            <a:off x="8412480" y="4754880"/>
            <a:ext cx="457200" cy="274320"/>
          </a:xfrm>
          <a:prstGeom prst="rect">
            <a:avLst/>
          </a:prstGeom>
          <a:extLst>
            <a:ext uri="{C572A759-6A51-4108-AA02-DFA0A04FC94B}">
              <ma14:wrappingTextBoxFlag xmlns:ma14="http://schemas.microsoft.com/office/mac/drawingml/2011/main" xmlns="" val="0"/>
            </a:ext>
          </a:extLst>
        </p:spPr>
        <p:txBody>
          <a:bodyPr/>
          <a:lstStyle>
            <a:lvl1pPr>
              <a:defRPr sz="1000">
                <a:solidFill>
                  <a:srgbClr val="5B6B69"/>
                </a:solidFill>
                <a:latin typeface="Calibri"/>
                <a:ea typeface="Calibri"/>
                <a:cs typeface="Calibri"/>
              </a:defRPr>
            </a:lvl1pPr>
          </a:lstStyle>
          <a:p>
            <a:pPr algn="l"/>
            <a:fld id="{F7021451-1387-4CA6-816F-3879F97B5CBC}" type="slidenum">
              <a:rPr lang="en-US" b="0"/>
              <a:t>9</a:t>
            </a:fld>
            <a:endParaRPr lang="en-US"/>
          </a:p>
        </p:txBody>
      </p:sp>
    </p:spTree>
  </p:cSld>
  <p:clrMapOvr>
    <a:masterClrMapping/>
  </p:clrMapOvr>
</p:sld>
</file>

<file path=ppt/theme/theme1.xml><?xml version="1.0" encoding="utf-8"?>
<a:theme xmlns:a="http://schemas.openxmlformats.org/drawingml/2006/main" name="Attachment Teal">
  <a:themeElements>
    <a:clrScheme name="Attachment Teal">
      <a:dk1>
        <a:srgbClr val="22302F"/>
      </a:dk1>
      <a:lt1>
        <a:srgbClr val="FFFFFF"/>
      </a:lt1>
      <a:dk2>
        <a:srgbClr val="1F5F5B"/>
      </a:dk2>
      <a:lt2>
        <a:srgbClr val="E8F3F1"/>
      </a:lt2>
      <a:accent1>
        <a:srgbClr val="1F5F5B"/>
      </a:accent1>
      <a:accent2>
        <a:srgbClr val="E8735A"/>
      </a:accent2>
      <a:accent3>
        <a:srgbClr val="7FB8AE"/>
      </a:accent3>
      <a:accent4>
        <a:srgbClr val="F6D9CF"/>
      </a:accent4>
      <a:accent5>
        <a:srgbClr val="3E8E86"/>
      </a:accent5>
      <a:accent6>
        <a:srgbClr val="F2B84B"/>
      </a:accent6>
      <a:hlink>
        <a:srgbClr val="1F5F5B"/>
      </a:hlink>
      <a:folHlink>
        <a:srgbClr val="3E8E86"/>
      </a:folHlink>
    </a:clrScheme>
    <a:fontScheme name="Attachment Teal">
      <a:majorFont>
        <a:latin typeface="Cambria"/>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TotalTime>
  <Words>2486</Words>
  <Application>Microsoft Office PowerPoint</Application>
  <PresentationFormat>On-screen Show (16:9)</PresentationFormat>
  <Paragraphs>134</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Cambria</vt:lpstr>
      <vt:lpstr>Attachment Teal</vt:lpstr>
      <vt:lpstr>PowerPoint Presentation</vt:lpstr>
      <vt:lpstr>What is Bowlby’s attachment theory?</vt:lpstr>
      <vt:lpstr>Patterns of attachment</vt:lpstr>
      <vt:lpstr>Using the theory to understand Shona</vt:lpstr>
      <vt:lpstr>Helping Shona in nursery</vt:lpstr>
      <vt:lpstr>Nature and nurture in attachment</vt:lpstr>
      <vt:lpstr>Evaluation: good points and weaknesses</vt:lpstr>
      <vt:lpstr>PowerPoint Presentation</vt:lpstr>
      <vt:lpstr>Reference list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Supporting Shona: Bowlby’s Attachment Theory</dc:title>
  <dc:subject>PptxGenJS Presentation</dc:subject>
  <dc:creator>Maria Alexandra</dc:creator>
  <cp:lastModifiedBy>Alexandra Moise</cp:lastModifiedBy>
  <cp:revision>1</cp:revision>
  <dcterms:created xsi:type="dcterms:W3CDTF">2026-10-11T18:07:05Z</dcterms:created>
  <dcterms:modified xsi:type="dcterms:W3CDTF">2026-10-11T18:13:00Z</dcterms:modified>
</cp:coreProperties>
</file>