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Lst>
  <p:sldSz cy="5143500" cx="9144000"/>
  <p:notesSz cx="6858000" cy="9144000"/>
  <p:embeddedFontLst>
    <p:embeddedFont>
      <p:font typeface="Roboto"/>
      <p:regular r:id="rId25"/>
      <p:bold r:id="rId26"/>
      <p:italic r:id="rId27"/>
      <p:boldItalic r:id="rId28"/>
    </p:embeddedFont>
    <p:embeddedFont>
      <p:font typeface="Montserrat"/>
      <p:regular r:id="rId29"/>
      <p:bold r:id="rId30"/>
      <p:italic r:id="rId31"/>
      <p:boldItalic r:id="rId32"/>
    </p:embeddedFont>
    <p:embeddedFont>
      <p:font typeface="Lato"/>
      <p:regular r:id="rId33"/>
      <p:bold r:id="rId34"/>
      <p:italic r:id="rId35"/>
      <p:boldItalic r:id="rId3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FDDF4ECF-B67D-4ABD-8501-2007133EF112}">
  <a:tblStyle styleId="{FDDF4ECF-B67D-4ABD-8501-2007133EF112}"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29" Type="http://schemas.openxmlformats.org/officeDocument/2006/relationships/font" Target="fonts/Montserrat-regular.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Montserrat-italic.fntdata"/><Relationship Id="rId30" Type="http://schemas.openxmlformats.org/officeDocument/2006/relationships/font" Target="fonts/Montserrat-bold.fntdata"/><Relationship Id="rId11" Type="http://schemas.openxmlformats.org/officeDocument/2006/relationships/slide" Target="slides/slide5.xml"/><Relationship Id="rId33" Type="http://schemas.openxmlformats.org/officeDocument/2006/relationships/font" Target="fonts/Lato-regular.fntdata"/><Relationship Id="rId10" Type="http://schemas.openxmlformats.org/officeDocument/2006/relationships/slide" Target="slides/slide4.xml"/><Relationship Id="rId32" Type="http://schemas.openxmlformats.org/officeDocument/2006/relationships/font" Target="fonts/Montserrat-boldItalic.fntdata"/><Relationship Id="rId13" Type="http://schemas.openxmlformats.org/officeDocument/2006/relationships/slide" Target="slides/slide7.xml"/><Relationship Id="rId35" Type="http://schemas.openxmlformats.org/officeDocument/2006/relationships/font" Target="fonts/Lato-italic.fntdata"/><Relationship Id="rId12" Type="http://schemas.openxmlformats.org/officeDocument/2006/relationships/slide" Target="slides/slide6.xml"/><Relationship Id="rId34" Type="http://schemas.openxmlformats.org/officeDocument/2006/relationships/font" Target="fonts/Lato-bold.fntdata"/><Relationship Id="rId15" Type="http://schemas.openxmlformats.org/officeDocument/2006/relationships/slide" Target="slides/slide9.xml"/><Relationship Id="rId14" Type="http://schemas.openxmlformats.org/officeDocument/2006/relationships/slide" Target="slides/slide8.xml"/><Relationship Id="rId36" Type="http://schemas.openxmlformats.org/officeDocument/2006/relationships/font" Target="fonts/Lato-boldItalic.fntdata"/><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2c74cf3ffc4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2c74cf3ffc4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2ce4f50838d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2ce4f50838d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2ce4f50838d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2ce4f50838d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2ceb0facaf4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2ceb0facaf4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2ccbd9ce422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2ccbd9ce422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g2c20a84910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7" name="Google Shape;177;g2c20a84910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g2ccbd9ce422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5" name="Google Shape;185;g2ccbd9ce422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g2ceb0facaf4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2" name="Google Shape;192;g2ceb0facaf4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g2ceb0facaf4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1" name="Google Shape;201;g2ceb0facaf4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g2ceae642912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8" name="Google Shape;208;g2ceae642912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g2cebfb28b0d_5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4" name="Google Shape;214;g2cebfb28b0d_5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g2c20a84910e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0" name="Google Shape;220;g2c20a84910e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g2cbf08a89fa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3" name="Google Shape;233;g2cbf08a89fa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g2cbf08a89fa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3" name="Google Shape;243;g2cbf08a89fa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g2ceae642912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3" name="Google Shape;253;g2ceae642912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g2c20a84910e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0" name="Google Shape;260;g2c20a84910e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 name="Shape 265"/>
        <p:cNvGrpSpPr/>
        <p:nvPr/>
      </p:nvGrpSpPr>
      <p:grpSpPr>
        <a:xfrm>
          <a:off x="0" y="0"/>
          <a:ext cx="0" cy="0"/>
          <a:chOff x="0" y="0"/>
          <a:chExt cx="0" cy="0"/>
        </a:xfrm>
      </p:grpSpPr>
      <p:sp>
        <p:nvSpPr>
          <p:cNvPr id="266" name="Google Shape;266;g2cebfb28b0d_5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7" name="Google Shape;267;g2cebfb28b0d_5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3.jpg"/><Relationship Id="rId4" Type="http://schemas.openxmlformats.org/officeDocument/2006/relationships/image" Target="../media/image2.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3"/>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Ethics In AI</a:t>
            </a:r>
            <a:endParaRPr/>
          </a:p>
        </p:txBody>
      </p:sp>
      <p:sp>
        <p:nvSpPr>
          <p:cNvPr id="135" name="Google Shape;135;p13"/>
          <p:cNvSpPr txBox="1"/>
          <p:nvPr>
            <p:ph idx="1" type="subTitle"/>
          </p:nvPr>
        </p:nvSpPr>
        <p:spPr>
          <a:xfrm>
            <a:off x="3537150" y="2433275"/>
            <a:ext cx="5173500" cy="1305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700"/>
              <a:t>How to make AI generated assets more ethical</a:t>
            </a:r>
            <a:endParaRPr sz="1700"/>
          </a:p>
        </p:txBody>
      </p:sp>
      <p:sp>
        <p:nvSpPr>
          <p:cNvPr id="136" name="Google Shape;136;p13"/>
          <p:cNvSpPr txBox="1"/>
          <p:nvPr/>
        </p:nvSpPr>
        <p:spPr>
          <a:xfrm>
            <a:off x="1764300" y="4201700"/>
            <a:ext cx="6667500" cy="1305600"/>
          </a:xfrm>
          <a:prstGeom prst="rect">
            <a:avLst/>
          </a:prstGeom>
          <a:noFill/>
          <a:ln>
            <a:noFill/>
          </a:ln>
        </p:spPr>
        <p:txBody>
          <a:bodyPr anchorCtr="0" anchor="t" bIns="91425" lIns="91425" spcFirstLastPara="1" rIns="91425" wrap="square" tIns="91425">
            <a:normAutofit/>
          </a:bodyPr>
          <a:lstStyle/>
          <a:p>
            <a:pPr indent="0" lvl="0" marL="0" rtl="0" algn="ctr">
              <a:spcBef>
                <a:spcPts val="0"/>
              </a:spcBef>
              <a:spcAft>
                <a:spcPts val="0"/>
              </a:spcAft>
              <a:buNone/>
            </a:pPr>
            <a:r>
              <a:rPr b="1" lang="en-GB" sz="1600">
                <a:solidFill>
                  <a:schemeClr val="lt1"/>
                </a:solidFill>
              </a:rPr>
              <a:t>By Luke Penhalagan, Charlie Wilkins, Kyle Hudson, Rhys Davies and Cameron Brown</a:t>
            </a:r>
            <a:endParaRPr b="1" sz="1600">
              <a:solidFill>
                <a:schemeClr val="lt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14"/>
          <p:cNvSpPr txBox="1"/>
          <p:nvPr>
            <p:ph type="ctrTitle"/>
          </p:nvPr>
        </p:nvSpPr>
        <p:spPr>
          <a:xfrm>
            <a:off x="2959200" y="204075"/>
            <a:ext cx="2545500" cy="889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Contents:</a:t>
            </a:r>
            <a:endParaRPr b="1"/>
          </a:p>
          <a:p>
            <a:pPr indent="0" lvl="0" marL="0" rtl="0" algn="l">
              <a:spcBef>
                <a:spcPts val="0"/>
              </a:spcBef>
              <a:spcAft>
                <a:spcPts val="0"/>
              </a:spcAft>
              <a:buNone/>
            </a:pPr>
            <a:r>
              <a:t/>
            </a:r>
            <a:endParaRPr/>
          </a:p>
        </p:txBody>
      </p:sp>
      <p:sp>
        <p:nvSpPr>
          <p:cNvPr id="142" name="Google Shape;142;p14"/>
          <p:cNvSpPr txBox="1"/>
          <p:nvPr>
            <p:ph idx="1" type="subTitle"/>
          </p:nvPr>
        </p:nvSpPr>
        <p:spPr>
          <a:xfrm>
            <a:off x="3120900" y="1256600"/>
            <a:ext cx="5895300" cy="3680400"/>
          </a:xfrm>
          <a:prstGeom prst="rect">
            <a:avLst/>
          </a:prstGeom>
        </p:spPr>
        <p:txBody>
          <a:bodyPr anchorCtr="0" anchor="t" bIns="91425" lIns="91425" spcFirstLastPara="1" rIns="91425" wrap="square" tIns="91425">
            <a:noAutofit/>
          </a:bodyPr>
          <a:lstStyle/>
          <a:p>
            <a:pPr indent="-323850" lvl="0" marL="457200" rtl="0" algn="l">
              <a:lnSpc>
                <a:spcPct val="115000"/>
              </a:lnSpc>
              <a:spcBef>
                <a:spcPts val="0"/>
              </a:spcBef>
              <a:spcAft>
                <a:spcPts val="0"/>
              </a:spcAft>
              <a:buSzPts val="1500"/>
              <a:buFont typeface="Arial"/>
              <a:buChar char="●"/>
            </a:pPr>
            <a:r>
              <a:rPr lang="en-GB" sz="1500">
                <a:latin typeface="Arial"/>
                <a:ea typeface="Arial"/>
                <a:cs typeface="Arial"/>
                <a:sym typeface="Arial"/>
              </a:rPr>
              <a:t>Intro</a:t>
            </a:r>
            <a:endParaRPr sz="1500">
              <a:latin typeface="Arial"/>
              <a:ea typeface="Arial"/>
              <a:cs typeface="Arial"/>
              <a:sym typeface="Arial"/>
            </a:endParaRPr>
          </a:p>
          <a:p>
            <a:pPr indent="-323850" lvl="0" marL="457200" rtl="0" algn="l">
              <a:lnSpc>
                <a:spcPct val="115000"/>
              </a:lnSpc>
              <a:spcBef>
                <a:spcPts val="0"/>
              </a:spcBef>
              <a:spcAft>
                <a:spcPts val="0"/>
              </a:spcAft>
              <a:buSzPts val="1500"/>
              <a:buFont typeface="Arial"/>
              <a:buChar char="●"/>
            </a:pPr>
            <a:r>
              <a:rPr lang="en-GB" sz="1500">
                <a:latin typeface="Arial"/>
                <a:ea typeface="Arial"/>
                <a:cs typeface="Arial"/>
                <a:sym typeface="Arial"/>
              </a:rPr>
              <a:t>Summary of presentation 1</a:t>
            </a:r>
            <a:endParaRPr sz="1500">
              <a:latin typeface="Arial"/>
              <a:ea typeface="Arial"/>
              <a:cs typeface="Arial"/>
              <a:sym typeface="Arial"/>
            </a:endParaRPr>
          </a:p>
          <a:p>
            <a:pPr indent="-323850" lvl="0" marL="457200" rtl="0" algn="l">
              <a:lnSpc>
                <a:spcPct val="115000"/>
              </a:lnSpc>
              <a:spcBef>
                <a:spcPts val="0"/>
              </a:spcBef>
              <a:spcAft>
                <a:spcPts val="0"/>
              </a:spcAft>
              <a:buSzPts val="1500"/>
              <a:buFont typeface="Arial"/>
              <a:buChar char="●"/>
            </a:pPr>
            <a:r>
              <a:rPr lang="en-GB" sz="1500">
                <a:latin typeface="Arial"/>
                <a:ea typeface="Arial"/>
                <a:cs typeface="Arial"/>
                <a:sym typeface="Arial"/>
              </a:rPr>
              <a:t>Changes and feedback from presentation 1</a:t>
            </a:r>
            <a:endParaRPr sz="1500">
              <a:latin typeface="Arial"/>
              <a:ea typeface="Arial"/>
              <a:cs typeface="Arial"/>
              <a:sym typeface="Arial"/>
            </a:endParaRPr>
          </a:p>
          <a:p>
            <a:pPr indent="-323850" lvl="0" marL="457200" rtl="0" algn="l">
              <a:lnSpc>
                <a:spcPct val="115000"/>
              </a:lnSpc>
              <a:spcBef>
                <a:spcPts val="0"/>
              </a:spcBef>
              <a:spcAft>
                <a:spcPts val="0"/>
              </a:spcAft>
              <a:buSzPts val="1500"/>
              <a:buFont typeface="Arial"/>
              <a:buChar char="●"/>
            </a:pPr>
            <a:r>
              <a:rPr lang="en-GB" sz="1500">
                <a:latin typeface="Arial"/>
                <a:ea typeface="Arial"/>
                <a:cs typeface="Arial"/>
                <a:sym typeface="Arial"/>
              </a:rPr>
              <a:t>Aim of our proposal and final objective (i.e poisoning tool and website)</a:t>
            </a:r>
            <a:endParaRPr sz="1500">
              <a:latin typeface="Arial"/>
              <a:ea typeface="Arial"/>
              <a:cs typeface="Arial"/>
              <a:sym typeface="Arial"/>
            </a:endParaRPr>
          </a:p>
          <a:p>
            <a:pPr indent="-323850" lvl="0" marL="457200" rtl="0" algn="l">
              <a:lnSpc>
                <a:spcPct val="115000"/>
              </a:lnSpc>
              <a:spcBef>
                <a:spcPts val="0"/>
              </a:spcBef>
              <a:spcAft>
                <a:spcPts val="0"/>
              </a:spcAft>
              <a:buSzPts val="1500"/>
              <a:buFont typeface="Arial"/>
              <a:buChar char="●"/>
            </a:pPr>
            <a:r>
              <a:rPr lang="en-GB" sz="1500">
                <a:latin typeface="Arial"/>
                <a:ea typeface="Arial"/>
                <a:cs typeface="Arial"/>
                <a:sym typeface="Arial"/>
              </a:rPr>
              <a:t>Project planning (i.e </a:t>
            </a:r>
            <a:r>
              <a:rPr lang="en-GB" sz="1500">
                <a:latin typeface="Arial"/>
                <a:ea typeface="Arial"/>
                <a:cs typeface="Arial"/>
                <a:sym typeface="Arial"/>
              </a:rPr>
              <a:t>gantt</a:t>
            </a:r>
            <a:r>
              <a:rPr lang="en-GB" sz="1500">
                <a:latin typeface="Arial"/>
                <a:ea typeface="Arial"/>
                <a:cs typeface="Arial"/>
                <a:sym typeface="Arial"/>
              </a:rPr>
              <a:t> chart etc.)</a:t>
            </a:r>
            <a:endParaRPr sz="1500">
              <a:latin typeface="Arial"/>
              <a:ea typeface="Arial"/>
              <a:cs typeface="Arial"/>
              <a:sym typeface="Arial"/>
            </a:endParaRPr>
          </a:p>
          <a:p>
            <a:pPr indent="-323850" lvl="0" marL="457200" rtl="0" algn="l">
              <a:lnSpc>
                <a:spcPct val="115000"/>
              </a:lnSpc>
              <a:spcBef>
                <a:spcPts val="0"/>
              </a:spcBef>
              <a:spcAft>
                <a:spcPts val="0"/>
              </a:spcAft>
              <a:buSzPts val="1500"/>
              <a:buFont typeface="Arial"/>
              <a:buChar char="●"/>
            </a:pPr>
            <a:r>
              <a:rPr lang="en-GB" sz="1500">
                <a:latin typeface="Arial"/>
                <a:ea typeface="Arial"/>
                <a:cs typeface="Arial"/>
                <a:sym typeface="Arial"/>
              </a:rPr>
              <a:t>Design of website and tool resources required</a:t>
            </a:r>
            <a:endParaRPr sz="1500">
              <a:latin typeface="Arial"/>
              <a:ea typeface="Arial"/>
              <a:cs typeface="Arial"/>
              <a:sym typeface="Arial"/>
            </a:endParaRPr>
          </a:p>
          <a:p>
            <a:pPr indent="-323850" lvl="0" marL="457200" rtl="0" algn="l">
              <a:lnSpc>
                <a:spcPct val="115000"/>
              </a:lnSpc>
              <a:spcBef>
                <a:spcPts val="0"/>
              </a:spcBef>
              <a:spcAft>
                <a:spcPts val="0"/>
              </a:spcAft>
              <a:buSzPts val="1500"/>
              <a:buFont typeface="Arial"/>
              <a:buChar char="●"/>
            </a:pPr>
            <a:r>
              <a:rPr lang="en-GB" sz="1500">
                <a:latin typeface="Arial"/>
                <a:ea typeface="Arial"/>
                <a:cs typeface="Arial"/>
                <a:sym typeface="Arial"/>
              </a:rPr>
              <a:t>Information of ethical art and assets</a:t>
            </a:r>
            <a:endParaRPr sz="1500">
              <a:latin typeface="Arial"/>
              <a:ea typeface="Arial"/>
              <a:cs typeface="Arial"/>
              <a:sym typeface="Arial"/>
            </a:endParaRPr>
          </a:p>
          <a:p>
            <a:pPr indent="-323850" lvl="0" marL="457200" rtl="0" algn="l">
              <a:lnSpc>
                <a:spcPct val="115000"/>
              </a:lnSpc>
              <a:spcBef>
                <a:spcPts val="0"/>
              </a:spcBef>
              <a:spcAft>
                <a:spcPts val="0"/>
              </a:spcAft>
              <a:buSzPts val="1500"/>
              <a:buFont typeface="Arial"/>
              <a:buChar char="●"/>
            </a:pPr>
            <a:r>
              <a:rPr lang="en-GB" sz="1500">
                <a:latin typeface="Arial"/>
                <a:ea typeface="Arial"/>
                <a:cs typeface="Arial"/>
                <a:sym typeface="Arial"/>
              </a:rPr>
              <a:t>Team contribution</a:t>
            </a:r>
            <a:endParaRPr sz="1500">
              <a:latin typeface="Arial"/>
              <a:ea typeface="Arial"/>
              <a:cs typeface="Arial"/>
              <a:sym typeface="Arial"/>
            </a:endParaRPr>
          </a:p>
          <a:p>
            <a:pPr indent="-323850" lvl="0" marL="457200" rtl="0" algn="l">
              <a:lnSpc>
                <a:spcPct val="115000"/>
              </a:lnSpc>
              <a:spcBef>
                <a:spcPts val="0"/>
              </a:spcBef>
              <a:spcAft>
                <a:spcPts val="0"/>
              </a:spcAft>
              <a:buSzPts val="1500"/>
              <a:buFont typeface="Arial"/>
              <a:buChar char="●"/>
            </a:pPr>
            <a:r>
              <a:rPr lang="en-GB" sz="1500">
                <a:latin typeface="Arial"/>
                <a:ea typeface="Arial"/>
                <a:cs typeface="Arial"/>
                <a:sym typeface="Arial"/>
              </a:rPr>
              <a:t>Conclusion</a:t>
            </a:r>
            <a:endParaRPr sz="1500">
              <a:latin typeface="Arial"/>
              <a:ea typeface="Arial"/>
              <a:cs typeface="Arial"/>
              <a:sym typeface="Arial"/>
            </a:endParaRPr>
          </a:p>
          <a:p>
            <a:pPr indent="0" lvl="0" marL="0" marR="0" rtl="0" algn="l">
              <a:lnSpc>
                <a:spcPct val="100000"/>
              </a:lnSpc>
              <a:spcBef>
                <a:spcPts val="0"/>
              </a:spcBef>
              <a:spcAft>
                <a:spcPts val="0"/>
              </a:spcAft>
              <a:buNone/>
            </a:pPr>
            <a:r>
              <a:t/>
            </a:r>
            <a:endParaRPr sz="10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Summary of Progress Presentation 1</a:t>
            </a:r>
            <a:endParaRPr/>
          </a:p>
        </p:txBody>
      </p:sp>
      <p:sp>
        <p:nvSpPr>
          <p:cNvPr id="148" name="Google Shape;148;p15"/>
          <p:cNvSpPr txBox="1"/>
          <p:nvPr>
            <p:ph idx="1" type="body"/>
          </p:nvPr>
        </p:nvSpPr>
        <p:spPr>
          <a:xfrm>
            <a:off x="200650" y="1547800"/>
            <a:ext cx="5056500" cy="29112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GB"/>
              <a:t>AI is becoming rapidly more advanced and popular.</a:t>
            </a:r>
            <a:endParaRPr/>
          </a:p>
          <a:p>
            <a:pPr indent="-311150" lvl="0" marL="457200" rtl="0" algn="l">
              <a:spcBef>
                <a:spcPts val="0"/>
              </a:spcBef>
              <a:spcAft>
                <a:spcPts val="0"/>
              </a:spcAft>
              <a:buSzPts val="1300"/>
              <a:buChar char="-"/>
            </a:pPr>
            <a:r>
              <a:rPr lang="en-GB"/>
              <a:t>The ethicality of Generative AI is being highly questioned.</a:t>
            </a:r>
            <a:endParaRPr/>
          </a:p>
          <a:p>
            <a:pPr indent="-311150" lvl="0" marL="457200" rtl="0" algn="l">
              <a:spcBef>
                <a:spcPts val="0"/>
              </a:spcBef>
              <a:spcAft>
                <a:spcPts val="0"/>
              </a:spcAft>
              <a:buSzPts val="1300"/>
              <a:buChar char="-"/>
            </a:pPr>
            <a:r>
              <a:rPr lang="en-GB"/>
              <a:t>42% of people believe that their work will be replaced or streamlined by AI.</a:t>
            </a:r>
            <a:endParaRPr/>
          </a:p>
          <a:p>
            <a:pPr indent="-311150" lvl="0" marL="457200" rtl="0" algn="l">
              <a:spcBef>
                <a:spcPts val="0"/>
              </a:spcBef>
              <a:spcAft>
                <a:spcPts val="0"/>
              </a:spcAft>
              <a:buSzPts val="1300"/>
              <a:buChar char="-"/>
            </a:pPr>
            <a:r>
              <a:rPr lang="en-GB"/>
              <a:t>Some ethical solutions already exist with bias detection, diverse data and privacy technologies.</a:t>
            </a:r>
            <a:endParaRPr/>
          </a:p>
          <a:p>
            <a:pPr indent="-311150" lvl="0" marL="457200" rtl="0" algn="l">
              <a:spcBef>
                <a:spcPts val="0"/>
              </a:spcBef>
              <a:spcAft>
                <a:spcPts val="0"/>
              </a:spcAft>
              <a:buSzPts val="1300"/>
              <a:buChar char="-"/>
            </a:pPr>
            <a:r>
              <a:rPr lang="en-GB"/>
              <a:t>The biggest concern currently with GenAI is its use in </a:t>
            </a:r>
            <a:r>
              <a:rPr lang="en-GB"/>
              <a:t>plagiarism</a:t>
            </a:r>
            <a:r>
              <a:rPr lang="en-GB"/>
              <a:t>, especially within the art industry. </a:t>
            </a:r>
            <a:endParaRPr/>
          </a:p>
          <a:p>
            <a:pPr indent="-311150" lvl="0" marL="457200" rtl="0" algn="l">
              <a:spcBef>
                <a:spcPts val="0"/>
              </a:spcBef>
              <a:spcAft>
                <a:spcPts val="0"/>
              </a:spcAft>
              <a:buSzPts val="1300"/>
              <a:buChar char="-"/>
            </a:pPr>
            <a:r>
              <a:rPr lang="en-GB"/>
              <a:t>AI also used in  many other fields, such as game development and Internet of Things (IoT).</a:t>
            </a:r>
            <a:endParaRPr/>
          </a:p>
        </p:txBody>
      </p:sp>
      <p:pic>
        <p:nvPicPr>
          <p:cNvPr id="149" name="Google Shape;149;p15"/>
          <p:cNvPicPr preferRelativeResize="0"/>
          <p:nvPr/>
        </p:nvPicPr>
        <p:blipFill>
          <a:blip r:embed="rId3">
            <a:alphaModFix/>
          </a:blip>
          <a:stretch>
            <a:fillRect/>
          </a:stretch>
        </p:blipFill>
        <p:spPr>
          <a:xfrm>
            <a:off x="5336196" y="1771100"/>
            <a:ext cx="3652024" cy="3234826"/>
          </a:xfrm>
          <a:prstGeom prst="rect">
            <a:avLst/>
          </a:prstGeom>
          <a:noFill/>
          <a:ln>
            <a:noFill/>
          </a:ln>
        </p:spPr>
      </p:pic>
      <p:sp>
        <p:nvSpPr>
          <p:cNvPr id="150" name="Google Shape;150;p15"/>
          <p:cNvSpPr txBox="1"/>
          <p:nvPr>
            <p:ph type="title"/>
          </p:nvPr>
        </p:nvSpPr>
        <p:spPr>
          <a:xfrm>
            <a:off x="1078550" y="105430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400" u="sng"/>
              <a:t>Why AI?</a:t>
            </a:r>
            <a:endParaRPr b="1" sz="1400" u="sng"/>
          </a:p>
        </p:txBody>
      </p:sp>
      <p:sp>
        <p:nvSpPr>
          <p:cNvPr id="151" name="Google Shape;151;p15"/>
          <p:cNvSpPr txBox="1"/>
          <p:nvPr/>
        </p:nvSpPr>
        <p:spPr>
          <a:xfrm>
            <a:off x="0" y="0"/>
            <a:ext cx="1303800" cy="551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latin typeface="Lato"/>
                <a:ea typeface="Lato"/>
                <a:cs typeface="Lato"/>
                <a:sym typeface="Lato"/>
              </a:rPr>
              <a:t>Rhys Davies</a:t>
            </a:r>
            <a:endParaRPr sz="1300">
              <a:solidFill>
                <a:schemeClr val="lt1"/>
              </a:solidFill>
              <a:latin typeface="Lato"/>
              <a:ea typeface="Lato"/>
              <a:cs typeface="Lato"/>
              <a:sym typeface="Lato"/>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1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Summary of Progress Presentation 1</a:t>
            </a:r>
            <a:endParaRPr/>
          </a:p>
        </p:txBody>
      </p:sp>
      <p:sp>
        <p:nvSpPr>
          <p:cNvPr id="157" name="Google Shape;157;p16"/>
          <p:cNvSpPr txBox="1"/>
          <p:nvPr>
            <p:ph idx="1" type="body"/>
          </p:nvPr>
        </p:nvSpPr>
        <p:spPr>
          <a:xfrm>
            <a:off x="200650" y="1547800"/>
            <a:ext cx="5056500" cy="33981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GB"/>
              <a:t>Transparency: AI generated art should be disclosed when used.</a:t>
            </a:r>
            <a:endParaRPr/>
          </a:p>
          <a:p>
            <a:pPr indent="-311150" lvl="0" marL="457200" rtl="0" algn="l">
              <a:spcBef>
                <a:spcPts val="0"/>
              </a:spcBef>
              <a:spcAft>
                <a:spcPts val="0"/>
              </a:spcAft>
              <a:buSzPts val="1300"/>
              <a:buChar char="-"/>
            </a:pPr>
            <a:r>
              <a:rPr lang="en-GB"/>
              <a:t>Ethical data use: AI models should be trained with data that it’s been given permission to use, rather than using copyrighted material.</a:t>
            </a:r>
            <a:endParaRPr/>
          </a:p>
          <a:p>
            <a:pPr indent="-311150" lvl="0" marL="457200" rtl="0" algn="l">
              <a:spcBef>
                <a:spcPts val="0"/>
              </a:spcBef>
              <a:spcAft>
                <a:spcPts val="0"/>
              </a:spcAft>
              <a:buSzPts val="1300"/>
              <a:buChar char="-"/>
            </a:pPr>
            <a:r>
              <a:rPr lang="en-GB"/>
              <a:t>Employment use: AI should be used to assist with existing creative jobs rather than outright replacing them entirely.</a:t>
            </a:r>
            <a:endParaRPr/>
          </a:p>
          <a:p>
            <a:pPr indent="-311150" lvl="0" marL="457200" rtl="0" algn="l">
              <a:spcBef>
                <a:spcPts val="0"/>
              </a:spcBef>
              <a:spcAft>
                <a:spcPts val="0"/>
              </a:spcAft>
              <a:buSzPts val="1300"/>
              <a:buChar char="-"/>
            </a:pPr>
            <a:r>
              <a:rPr lang="en-GB"/>
              <a:t>Poisoning: Tools already exist that can “poison” your work to make them unusable by AI without ruining your actual work.</a:t>
            </a:r>
            <a:endParaRPr/>
          </a:p>
          <a:p>
            <a:pPr indent="0" lvl="0" marL="457200" rtl="0" algn="l">
              <a:spcBef>
                <a:spcPts val="1200"/>
              </a:spcBef>
              <a:spcAft>
                <a:spcPts val="1200"/>
              </a:spcAft>
              <a:buNone/>
            </a:pPr>
            <a:r>
              <a:rPr lang="en-GB"/>
              <a:t>As AI continues to grow, work will need to be done to preserve our creativity and jobs to stop them being taken over completely by AI. Leaving us with no purpose to pursue any creative process, and no jobs to earn money.</a:t>
            </a:r>
            <a:endParaRPr/>
          </a:p>
        </p:txBody>
      </p:sp>
      <p:sp>
        <p:nvSpPr>
          <p:cNvPr id="158" name="Google Shape;158;p16"/>
          <p:cNvSpPr txBox="1"/>
          <p:nvPr>
            <p:ph type="title"/>
          </p:nvPr>
        </p:nvSpPr>
        <p:spPr>
          <a:xfrm>
            <a:off x="1078550" y="105430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400" u="sng"/>
              <a:t>What can be done?</a:t>
            </a:r>
            <a:endParaRPr b="1" sz="1400" u="sng"/>
          </a:p>
        </p:txBody>
      </p:sp>
      <p:pic>
        <p:nvPicPr>
          <p:cNvPr id="159" name="Google Shape;159;p16"/>
          <p:cNvPicPr preferRelativeResize="0"/>
          <p:nvPr/>
        </p:nvPicPr>
        <p:blipFill rotWithShape="1">
          <a:blip r:embed="rId3">
            <a:alphaModFix/>
          </a:blip>
          <a:srcRect b="0" l="7419" r="8933" t="0"/>
          <a:stretch/>
        </p:blipFill>
        <p:spPr>
          <a:xfrm>
            <a:off x="5257150" y="2563827"/>
            <a:ext cx="3626676" cy="2382072"/>
          </a:xfrm>
          <a:prstGeom prst="rect">
            <a:avLst/>
          </a:prstGeom>
          <a:noFill/>
          <a:ln>
            <a:noFill/>
          </a:ln>
        </p:spPr>
      </p:pic>
      <p:sp>
        <p:nvSpPr>
          <p:cNvPr id="160" name="Google Shape;160;p16"/>
          <p:cNvSpPr txBox="1"/>
          <p:nvPr/>
        </p:nvSpPr>
        <p:spPr>
          <a:xfrm>
            <a:off x="0" y="0"/>
            <a:ext cx="1575900" cy="429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latin typeface="Lato"/>
                <a:ea typeface="Lato"/>
                <a:cs typeface="Lato"/>
                <a:sym typeface="Lato"/>
              </a:rPr>
              <a:t>Kyle Hudson</a:t>
            </a:r>
            <a:endParaRPr sz="1300">
              <a:solidFill>
                <a:schemeClr val="lt1"/>
              </a:solidFill>
              <a:latin typeface="Lato"/>
              <a:ea typeface="Lato"/>
              <a:cs typeface="Lato"/>
              <a:sym typeface="La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17"/>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Response to Feedback</a:t>
            </a:r>
            <a:endParaRPr/>
          </a:p>
        </p:txBody>
      </p:sp>
      <p:sp>
        <p:nvSpPr>
          <p:cNvPr id="166" name="Google Shape;166;p17"/>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200"/>
              <a:t>In our feedback we </a:t>
            </a:r>
            <a:r>
              <a:rPr lang="en-GB" sz="1200"/>
              <a:t>found</a:t>
            </a:r>
            <a:r>
              <a:rPr lang="en-GB" sz="1200"/>
              <a:t> that our main idea and output wasn’t made clear enough so let me explain.</a:t>
            </a:r>
            <a:endParaRPr sz="1200"/>
          </a:p>
          <a:p>
            <a:pPr indent="0" lvl="0" marL="0" rtl="0" algn="l">
              <a:spcBef>
                <a:spcPts val="1200"/>
              </a:spcBef>
              <a:spcAft>
                <a:spcPts val="0"/>
              </a:spcAft>
              <a:buNone/>
            </a:pPr>
            <a:r>
              <a:rPr lang="en-GB" sz="1200"/>
              <a:t>We intend to make a website and program that </a:t>
            </a:r>
            <a:r>
              <a:rPr lang="en-GB" sz="1200"/>
              <a:t>enables users to protect their artwork from being poached and stolen by AI. It will be easily accessible and used through the website and also be downloadable.</a:t>
            </a:r>
            <a:endParaRPr sz="1200"/>
          </a:p>
          <a:p>
            <a:pPr indent="0" lvl="0" marL="0" rtl="0" algn="l">
              <a:spcBef>
                <a:spcPts val="1200"/>
              </a:spcBef>
              <a:spcAft>
                <a:spcPts val="1200"/>
              </a:spcAft>
              <a:buNone/>
            </a:pPr>
            <a:r>
              <a:rPr lang="en-GB" sz="1200"/>
              <a:t>We also intend to make another website that will act as a blog for protecting artworks from AI and will include other information and links to help artists protect their work.</a:t>
            </a:r>
            <a:endParaRPr sz="1200"/>
          </a:p>
        </p:txBody>
      </p:sp>
      <p:sp>
        <p:nvSpPr>
          <p:cNvPr id="167" name="Google Shape;167;p17"/>
          <p:cNvSpPr txBox="1"/>
          <p:nvPr/>
        </p:nvSpPr>
        <p:spPr>
          <a:xfrm>
            <a:off x="339950" y="184700"/>
            <a:ext cx="28242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900">
                <a:solidFill>
                  <a:schemeClr val="lt1"/>
                </a:solidFill>
                <a:latin typeface="Lato"/>
                <a:ea typeface="Lato"/>
                <a:cs typeface="Lato"/>
                <a:sym typeface="Lato"/>
              </a:rPr>
              <a:t>Luke P</a:t>
            </a:r>
            <a:endParaRPr sz="900">
              <a:solidFill>
                <a:schemeClr val="lt1"/>
              </a:solidFill>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18"/>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PixelVeil</a:t>
            </a:r>
            <a:endParaRPr/>
          </a:p>
        </p:txBody>
      </p:sp>
      <p:sp>
        <p:nvSpPr>
          <p:cNvPr id="173" name="Google Shape;173;p18"/>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An art protection tool</a:t>
            </a:r>
            <a:endParaRPr/>
          </a:p>
        </p:txBody>
      </p:sp>
      <p:sp>
        <p:nvSpPr>
          <p:cNvPr id="174" name="Google Shape;174;p18"/>
          <p:cNvSpPr txBox="1"/>
          <p:nvPr/>
        </p:nvSpPr>
        <p:spPr>
          <a:xfrm>
            <a:off x="339950" y="184700"/>
            <a:ext cx="28242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900">
                <a:solidFill>
                  <a:schemeClr val="lt1"/>
                </a:solidFill>
                <a:latin typeface="Lato"/>
                <a:ea typeface="Lato"/>
                <a:cs typeface="Lato"/>
                <a:sym typeface="Lato"/>
              </a:rPr>
              <a:t>Luke P</a:t>
            </a:r>
            <a:endParaRPr sz="900">
              <a:solidFill>
                <a:schemeClr val="lt1"/>
              </a:solidFill>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p19"/>
          <p:cNvSpPr txBox="1"/>
          <p:nvPr>
            <p:ph type="title"/>
          </p:nvPr>
        </p:nvSpPr>
        <p:spPr>
          <a:xfrm>
            <a:off x="1296625" y="395275"/>
            <a:ext cx="8202600" cy="761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sz="2650"/>
              <a:t>How our program works</a:t>
            </a:r>
            <a:endParaRPr sz="2650"/>
          </a:p>
          <a:p>
            <a:pPr indent="0" lvl="0" marL="0" rtl="0" algn="l">
              <a:lnSpc>
                <a:spcPct val="115000"/>
              </a:lnSpc>
              <a:spcBef>
                <a:spcPts val="0"/>
              </a:spcBef>
              <a:spcAft>
                <a:spcPts val="0"/>
              </a:spcAft>
              <a:buNone/>
            </a:pPr>
            <a:r>
              <a:t/>
            </a:r>
            <a:endParaRPr sz="1100">
              <a:latin typeface="Arial"/>
              <a:ea typeface="Arial"/>
              <a:cs typeface="Arial"/>
              <a:sym typeface="Arial"/>
            </a:endParaRPr>
          </a:p>
          <a:p>
            <a:pPr indent="0" lvl="0" marL="0" rtl="0" algn="l">
              <a:spcBef>
                <a:spcPts val="0"/>
              </a:spcBef>
              <a:spcAft>
                <a:spcPts val="0"/>
              </a:spcAft>
              <a:buNone/>
            </a:pPr>
            <a:r>
              <a:t/>
            </a:r>
            <a:endParaRPr b="1" sz="1700">
              <a:latin typeface="Arial"/>
              <a:ea typeface="Arial"/>
              <a:cs typeface="Arial"/>
              <a:sym typeface="Arial"/>
            </a:endParaRPr>
          </a:p>
        </p:txBody>
      </p:sp>
      <p:sp>
        <p:nvSpPr>
          <p:cNvPr id="180" name="Google Shape;180;p19"/>
          <p:cNvSpPr txBox="1"/>
          <p:nvPr>
            <p:ph idx="1" type="body"/>
          </p:nvPr>
        </p:nvSpPr>
        <p:spPr>
          <a:xfrm>
            <a:off x="1113850" y="1224125"/>
            <a:ext cx="8743200" cy="3766200"/>
          </a:xfrm>
          <a:prstGeom prst="rect">
            <a:avLst/>
          </a:prstGeom>
        </p:spPr>
        <p:txBody>
          <a:bodyPr anchorCtr="0" anchor="t" bIns="91425" lIns="91425" spcFirstLastPara="1" rIns="91425" wrap="square" tIns="91425">
            <a:noAutofit/>
          </a:bodyPr>
          <a:lstStyle/>
          <a:p>
            <a:pPr indent="-292893" lvl="0" marL="457200" rtl="0" algn="l">
              <a:lnSpc>
                <a:spcPct val="105000"/>
              </a:lnSpc>
              <a:spcBef>
                <a:spcPts val="0"/>
              </a:spcBef>
              <a:spcAft>
                <a:spcPts val="0"/>
              </a:spcAft>
              <a:buSzPts val="1013"/>
              <a:buChar char="●"/>
            </a:pPr>
            <a:r>
              <a:rPr lang="en-GB" sz="1012"/>
              <a:t>The program works by </a:t>
            </a:r>
            <a:r>
              <a:rPr lang="en-GB" sz="1012"/>
              <a:t>changing</a:t>
            </a:r>
            <a:r>
              <a:rPr lang="en-GB" sz="1012"/>
              <a:t> the pixels of an image in subtle ways to match the features of the image.</a:t>
            </a:r>
            <a:endParaRPr sz="1012"/>
          </a:p>
          <a:p>
            <a:pPr indent="-292893" lvl="0" marL="457200" rtl="0" algn="l">
              <a:lnSpc>
                <a:spcPct val="105000"/>
              </a:lnSpc>
              <a:spcBef>
                <a:spcPts val="0"/>
              </a:spcBef>
              <a:spcAft>
                <a:spcPts val="0"/>
              </a:spcAft>
              <a:buSzPts val="1013"/>
              <a:buChar char="●"/>
            </a:pPr>
            <a:r>
              <a:rPr lang="en-GB" sz="1012"/>
              <a:t>These changes are </a:t>
            </a:r>
            <a:r>
              <a:rPr lang="en-GB" sz="1012"/>
              <a:t>imperceivable</a:t>
            </a:r>
            <a:r>
              <a:rPr lang="en-GB" sz="1012"/>
              <a:t> to the human eye but will AI into thinking the subject is something else than what it actually is</a:t>
            </a:r>
            <a:endParaRPr sz="1012"/>
          </a:p>
          <a:p>
            <a:pPr indent="-292893" lvl="0" marL="457200" rtl="0" algn="l">
              <a:lnSpc>
                <a:spcPct val="105000"/>
              </a:lnSpc>
              <a:spcBef>
                <a:spcPts val="0"/>
              </a:spcBef>
              <a:spcAft>
                <a:spcPts val="0"/>
              </a:spcAft>
              <a:buSzPts val="1013"/>
              <a:buChar char="●"/>
            </a:pPr>
            <a:r>
              <a:rPr lang="en-GB" sz="1012"/>
              <a:t>For example, researchers took an image of a dog  and subtly changed the image to match the features of the cat as seen below</a:t>
            </a:r>
            <a:endParaRPr sz="1012"/>
          </a:p>
          <a:p>
            <a:pPr indent="0" lvl="0" marL="0" rtl="0" algn="l">
              <a:lnSpc>
                <a:spcPct val="105000"/>
              </a:lnSpc>
              <a:spcBef>
                <a:spcPts val="0"/>
              </a:spcBef>
              <a:spcAft>
                <a:spcPts val="0"/>
              </a:spcAft>
              <a:buSzPts val="688"/>
              <a:buNone/>
            </a:pPr>
            <a:r>
              <a:t/>
            </a:r>
            <a:endParaRPr sz="912"/>
          </a:p>
          <a:p>
            <a:pPr indent="0" lvl="0" marL="0" rtl="0" algn="l">
              <a:lnSpc>
                <a:spcPct val="105000"/>
              </a:lnSpc>
              <a:spcBef>
                <a:spcPts val="1200"/>
              </a:spcBef>
              <a:spcAft>
                <a:spcPts val="0"/>
              </a:spcAft>
              <a:buSzPts val="688"/>
              <a:buNone/>
            </a:pPr>
            <a:r>
              <a:t/>
            </a:r>
            <a:endParaRPr sz="912"/>
          </a:p>
          <a:p>
            <a:pPr indent="0" lvl="0" marL="0" rtl="0" algn="l">
              <a:lnSpc>
                <a:spcPct val="105000"/>
              </a:lnSpc>
              <a:spcBef>
                <a:spcPts val="1200"/>
              </a:spcBef>
              <a:spcAft>
                <a:spcPts val="0"/>
              </a:spcAft>
              <a:buSzPts val="688"/>
              <a:buNone/>
            </a:pPr>
            <a:r>
              <a:t/>
            </a:r>
            <a:endParaRPr sz="912"/>
          </a:p>
          <a:p>
            <a:pPr indent="0" lvl="0" marL="0" rtl="0" algn="l">
              <a:lnSpc>
                <a:spcPct val="105000"/>
              </a:lnSpc>
              <a:spcBef>
                <a:spcPts val="1200"/>
              </a:spcBef>
              <a:spcAft>
                <a:spcPts val="0"/>
              </a:spcAft>
              <a:buSzPts val="688"/>
              <a:buNone/>
            </a:pPr>
            <a:r>
              <a:t/>
            </a:r>
            <a:endParaRPr sz="912"/>
          </a:p>
          <a:p>
            <a:pPr indent="0" lvl="0" marL="0" rtl="0" algn="l">
              <a:lnSpc>
                <a:spcPct val="105000"/>
              </a:lnSpc>
              <a:spcBef>
                <a:spcPts val="1200"/>
              </a:spcBef>
              <a:spcAft>
                <a:spcPts val="0"/>
              </a:spcAft>
              <a:buSzPts val="688"/>
              <a:buNone/>
            </a:pPr>
            <a:r>
              <a:t/>
            </a:r>
            <a:endParaRPr sz="912"/>
          </a:p>
          <a:p>
            <a:pPr indent="0" lvl="0" marL="0" rtl="0" algn="l">
              <a:lnSpc>
                <a:spcPct val="105000"/>
              </a:lnSpc>
              <a:spcBef>
                <a:spcPts val="1200"/>
              </a:spcBef>
              <a:spcAft>
                <a:spcPts val="0"/>
              </a:spcAft>
              <a:buSzPts val="688"/>
              <a:buNone/>
            </a:pPr>
            <a:r>
              <a:t/>
            </a:r>
            <a:endParaRPr sz="912"/>
          </a:p>
          <a:p>
            <a:pPr indent="0" lvl="0" marL="0" rtl="0" algn="l">
              <a:lnSpc>
                <a:spcPct val="105000"/>
              </a:lnSpc>
              <a:spcBef>
                <a:spcPts val="1200"/>
              </a:spcBef>
              <a:spcAft>
                <a:spcPts val="0"/>
              </a:spcAft>
              <a:buSzPts val="688"/>
              <a:buNone/>
            </a:pPr>
            <a:r>
              <a:t/>
            </a:r>
            <a:endParaRPr sz="912"/>
          </a:p>
          <a:p>
            <a:pPr indent="0" lvl="0" marL="0" rtl="0" algn="l">
              <a:lnSpc>
                <a:spcPct val="105000"/>
              </a:lnSpc>
              <a:spcBef>
                <a:spcPts val="1200"/>
              </a:spcBef>
              <a:spcAft>
                <a:spcPts val="0"/>
              </a:spcAft>
              <a:buSzPts val="688"/>
              <a:buNone/>
            </a:pPr>
            <a:r>
              <a:t/>
            </a:r>
            <a:endParaRPr sz="912"/>
          </a:p>
          <a:p>
            <a:pPr indent="0" lvl="0" marL="0" rtl="0" algn="l">
              <a:lnSpc>
                <a:spcPct val="105000"/>
              </a:lnSpc>
              <a:spcBef>
                <a:spcPts val="1200"/>
              </a:spcBef>
              <a:spcAft>
                <a:spcPts val="0"/>
              </a:spcAft>
              <a:buSzPts val="688"/>
              <a:buNone/>
            </a:pPr>
            <a:r>
              <a:t/>
            </a:r>
            <a:endParaRPr sz="912"/>
          </a:p>
          <a:p>
            <a:pPr indent="0" lvl="0" marL="0" rtl="0" algn="l">
              <a:lnSpc>
                <a:spcPct val="105000"/>
              </a:lnSpc>
              <a:spcBef>
                <a:spcPts val="1200"/>
              </a:spcBef>
              <a:spcAft>
                <a:spcPts val="1200"/>
              </a:spcAft>
              <a:buSzPts val="688"/>
              <a:buNone/>
            </a:pPr>
            <a:r>
              <a:rPr lang="en-GB" sz="912"/>
              <a:t>This means that if any generative AI used the dog image it its database it would see it as a cat and would not contribute to the generated image.</a:t>
            </a:r>
            <a:endParaRPr sz="912"/>
          </a:p>
        </p:txBody>
      </p:sp>
      <p:pic>
        <p:nvPicPr>
          <p:cNvPr id="181" name="Google Shape;181;p19"/>
          <p:cNvPicPr preferRelativeResize="0"/>
          <p:nvPr/>
        </p:nvPicPr>
        <p:blipFill rotWithShape="1">
          <a:blip r:embed="rId3">
            <a:alphaModFix/>
          </a:blip>
          <a:srcRect b="10746" l="0" r="0" t="0"/>
          <a:stretch/>
        </p:blipFill>
        <p:spPr>
          <a:xfrm>
            <a:off x="1658175" y="1867100"/>
            <a:ext cx="5160925" cy="2480250"/>
          </a:xfrm>
          <a:prstGeom prst="rect">
            <a:avLst/>
          </a:prstGeom>
          <a:noFill/>
          <a:ln>
            <a:noFill/>
          </a:ln>
        </p:spPr>
      </p:pic>
      <p:sp>
        <p:nvSpPr>
          <p:cNvPr id="182" name="Google Shape;182;p19"/>
          <p:cNvSpPr txBox="1"/>
          <p:nvPr/>
        </p:nvSpPr>
        <p:spPr>
          <a:xfrm>
            <a:off x="339950" y="184700"/>
            <a:ext cx="28242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900">
                <a:solidFill>
                  <a:schemeClr val="lt1"/>
                </a:solidFill>
                <a:latin typeface="Lato"/>
                <a:ea typeface="Lato"/>
                <a:cs typeface="Lato"/>
                <a:sym typeface="Lato"/>
              </a:rPr>
              <a:t>Luke P</a:t>
            </a:r>
            <a:endParaRPr sz="900">
              <a:solidFill>
                <a:schemeClr val="lt1"/>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20"/>
          <p:cNvSpPr txBox="1"/>
          <p:nvPr>
            <p:ph type="title"/>
          </p:nvPr>
        </p:nvSpPr>
        <p:spPr>
          <a:xfrm>
            <a:off x="1304950" y="3962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How it differs from other similar programs</a:t>
            </a:r>
            <a:endParaRPr/>
          </a:p>
        </p:txBody>
      </p:sp>
      <p:sp>
        <p:nvSpPr>
          <p:cNvPr id="188" name="Google Shape;188;p20"/>
          <p:cNvSpPr txBox="1"/>
          <p:nvPr>
            <p:ph idx="1" type="body"/>
          </p:nvPr>
        </p:nvSpPr>
        <p:spPr>
          <a:xfrm>
            <a:off x="1213325" y="1664650"/>
            <a:ext cx="7182600" cy="33723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GB"/>
              <a:t>What makes PixelVeil </a:t>
            </a:r>
            <a:r>
              <a:rPr lang="en-GB"/>
              <a:t>different</a:t>
            </a:r>
            <a:r>
              <a:rPr lang="en-GB"/>
              <a:t> from other programs that protect your art from being stolen by AI is that this will also help </a:t>
            </a:r>
            <a:r>
              <a:rPr lang="en-GB"/>
              <a:t>protect</a:t>
            </a:r>
            <a:r>
              <a:rPr lang="en-GB"/>
              <a:t> 3d </a:t>
            </a:r>
            <a:r>
              <a:rPr lang="en-GB"/>
              <a:t>assets</a:t>
            </a:r>
            <a:r>
              <a:rPr lang="en-GB"/>
              <a:t> as well.</a:t>
            </a:r>
            <a:endParaRPr/>
          </a:p>
          <a:p>
            <a:pPr indent="-311150" lvl="0" marL="457200" rtl="0" algn="l">
              <a:spcBef>
                <a:spcPts val="0"/>
              </a:spcBef>
              <a:spcAft>
                <a:spcPts val="0"/>
              </a:spcAft>
              <a:buSzPts val="1300"/>
              <a:buChar char="●"/>
            </a:pPr>
            <a:r>
              <a:rPr lang="en-GB"/>
              <a:t>3D assets can be protected through a process called </a:t>
            </a:r>
            <a:r>
              <a:rPr lang="en-GB">
                <a:highlight>
                  <a:srgbClr val="1B212C"/>
                </a:highlight>
              </a:rPr>
              <a:t>obfuscation </a:t>
            </a:r>
            <a:endParaRPr>
              <a:highlight>
                <a:srgbClr val="1B212C"/>
              </a:highlight>
            </a:endParaRPr>
          </a:p>
          <a:p>
            <a:pPr indent="-311150" lvl="0" marL="457200" rtl="0" algn="l">
              <a:spcBef>
                <a:spcPts val="0"/>
              </a:spcBef>
              <a:spcAft>
                <a:spcPts val="0"/>
              </a:spcAft>
              <a:buSzPts val="1300"/>
              <a:buChar char="●"/>
            </a:pPr>
            <a:r>
              <a:rPr lang="en-GB">
                <a:highlight>
                  <a:srgbClr val="1B212C"/>
                </a:highlight>
              </a:rPr>
              <a:t>Obfuscation is a technique that alters assets in a way that makes them harder for AI understand and reverse engineer if they are entered into its databases.</a:t>
            </a:r>
            <a:endParaRPr>
              <a:highlight>
                <a:srgbClr val="1B212C"/>
              </a:highlight>
            </a:endParaRPr>
          </a:p>
          <a:p>
            <a:pPr indent="-311150" lvl="0" marL="457200" rtl="0" algn="l">
              <a:spcBef>
                <a:spcPts val="0"/>
              </a:spcBef>
              <a:spcAft>
                <a:spcPts val="0"/>
              </a:spcAft>
              <a:buSzPts val="1300"/>
              <a:buChar char="●"/>
            </a:pPr>
            <a:r>
              <a:rPr lang="en-GB">
                <a:highlight>
                  <a:srgbClr val="1B212C"/>
                </a:highlight>
              </a:rPr>
              <a:t>It can be </a:t>
            </a:r>
            <a:r>
              <a:rPr lang="en-GB">
                <a:highlight>
                  <a:srgbClr val="1B212C"/>
                </a:highlight>
              </a:rPr>
              <a:t>applied</a:t>
            </a:r>
            <a:r>
              <a:rPr lang="en-GB">
                <a:highlight>
                  <a:srgbClr val="1B212C"/>
                </a:highlight>
              </a:rPr>
              <a:t> to code, geometry and textures of an asset. When applied to geometry it works by scrambling or simplifying the vertices, faces or UVs</a:t>
            </a:r>
            <a:endParaRPr>
              <a:highlight>
                <a:srgbClr val="1B212C"/>
              </a:highlight>
            </a:endParaRPr>
          </a:p>
          <a:p>
            <a:pPr indent="0" lvl="0" marL="0" rtl="0" algn="l">
              <a:spcBef>
                <a:spcPts val="1200"/>
              </a:spcBef>
              <a:spcAft>
                <a:spcPts val="1200"/>
              </a:spcAft>
              <a:buNone/>
            </a:pPr>
            <a:r>
              <a:rPr lang="en-GB">
                <a:highlight>
                  <a:srgbClr val="1B212C"/>
                </a:highlight>
              </a:rPr>
              <a:t>So our program can protect both your 2D and 3D art from being poached by AI.</a:t>
            </a:r>
            <a:endParaRPr>
              <a:highlight>
                <a:srgbClr val="1B212C"/>
              </a:highlight>
            </a:endParaRPr>
          </a:p>
        </p:txBody>
      </p:sp>
      <p:sp>
        <p:nvSpPr>
          <p:cNvPr id="189" name="Google Shape;189;p20"/>
          <p:cNvSpPr txBox="1"/>
          <p:nvPr/>
        </p:nvSpPr>
        <p:spPr>
          <a:xfrm>
            <a:off x="339950" y="184700"/>
            <a:ext cx="2824200" cy="323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900">
                <a:solidFill>
                  <a:schemeClr val="lt1"/>
                </a:solidFill>
                <a:latin typeface="Lato"/>
                <a:ea typeface="Lato"/>
                <a:cs typeface="Lato"/>
                <a:sym typeface="Lato"/>
              </a:rPr>
              <a:t>Luke P</a:t>
            </a:r>
            <a:endParaRPr sz="900">
              <a:solidFill>
                <a:schemeClr val="lt1"/>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21"/>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How it’s presented</a:t>
            </a:r>
            <a:endParaRPr/>
          </a:p>
        </p:txBody>
      </p:sp>
      <p:sp>
        <p:nvSpPr>
          <p:cNvPr id="195" name="Google Shape;195;p21"/>
          <p:cNvSpPr txBox="1"/>
          <p:nvPr>
            <p:ph idx="1" type="body"/>
          </p:nvPr>
        </p:nvSpPr>
        <p:spPr>
          <a:xfrm>
            <a:off x="1297500" y="902650"/>
            <a:ext cx="7038900" cy="2911200"/>
          </a:xfrm>
          <a:prstGeom prst="rect">
            <a:avLst/>
          </a:prstGeom>
        </p:spPr>
        <p:txBody>
          <a:bodyPr anchorCtr="0" anchor="t" bIns="91425" lIns="91425" spcFirstLastPara="1" rIns="91425" wrap="square" tIns="91425">
            <a:normAutofit/>
          </a:bodyPr>
          <a:lstStyle/>
          <a:p>
            <a:pPr indent="-304800" lvl="0" marL="457200" rtl="0" algn="l">
              <a:spcBef>
                <a:spcPts val="0"/>
              </a:spcBef>
              <a:spcAft>
                <a:spcPts val="0"/>
              </a:spcAft>
              <a:buSzPts val="1200"/>
              <a:buChar char="●"/>
            </a:pPr>
            <a:r>
              <a:rPr lang="en-GB" sz="1200"/>
              <a:t>We plan to make two websites</a:t>
            </a:r>
            <a:endParaRPr sz="1200"/>
          </a:p>
          <a:p>
            <a:pPr indent="-304800" lvl="0" marL="457200" rtl="0" algn="l">
              <a:spcBef>
                <a:spcPts val="0"/>
              </a:spcBef>
              <a:spcAft>
                <a:spcPts val="0"/>
              </a:spcAft>
              <a:buSzPts val="1200"/>
              <a:buChar char="●"/>
            </a:pPr>
            <a:r>
              <a:rPr lang="en-GB" sz="1200"/>
              <a:t>One that is solely </a:t>
            </a:r>
            <a:r>
              <a:rPr lang="en-GB" sz="1200"/>
              <a:t>for</a:t>
            </a:r>
            <a:r>
              <a:rPr lang="en-GB" sz="1200"/>
              <a:t> the program that allows users to download the program and use it</a:t>
            </a:r>
            <a:endParaRPr sz="1200"/>
          </a:p>
          <a:p>
            <a:pPr indent="-304800" lvl="0" marL="457200" rtl="0" algn="l">
              <a:spcBef>
                <a:spcPts val="0"/>
              </a:spcBef>
              <a:spcAft>
                <a:spcPts val="0"/>
              </a:spcAft>
              <a:buSzPts val="1200"/>
              <a:buChar char="●"/>
            </a:pPr>
            <a:r>
              <a:rPr lang="en-GB" sz="1200"/>
              <a:t>Whilst the other website will be blog based around Ethics in AI and what can be done to </a:t>
            </a:r>
            <a:r>
              <a:rPr lang="en-GB" sz="1200"/>
              <a:t>improve</a:t>
            </a:r>
            <a:r>
              <a:rPr lang="en-GB" sz="1200"/>
              <a:t> the situation. This website will also have a link to </a:t>
            </a:r>
            <a:r>
              <a:rPr lang="en-GB" sz="1200"/>
              <a:t>PixelShield</a:t>
            </a:r>
            <a:r>
              <a:rPr lang="en-GB" sz="1200"/>
              <a:t> so that users can protect their artworks from AI. An image of the latter website below.</a:t>
            </a:r>
            <a:endParaRPr sz="1200"/>
          </a:p>
        </p:txBody>
      </p:sp>
      <p:pic>
        <p:nvPicPr>
          <p:cNvPr id="196" name="Google Shape;196;p21"/>
          <p:cNvPicPr preferRelativeResize="0"/>
          <p:nvPr/>
        </p:nvPicPr>
        <p:blipFill>
          <a:blip r:embed="rId3">
            <a:alphaModFix/>
          </a:blip>
          <a:stretch>
            <a:fillRect/>
          </a:stretch>
        </p:blipFill>
        <p:spPr>
          <a:xfrm>
            <a:off x="1504350" y="2273900"/>
            <a:ext cx="4778173" cy="2198750"/>
          </a:xfrm>
          <a:prstGeom prst="rect">
            <a:avLst/>
          </a:prstGeom>
          <a:noFill/>
          <a:ln>
            <a:noFill/>
          </a:ln>
        </p:spPr>
      </p:pic>
      <p:sp>
        <p:nvSpPr>
          <p:cNvPr id="197" name="Google Shape;197;p21"/>
          <p:cNvSpPr txBox="1"/>
          <p:nvPr/>
        </p:nvSpPr>
        <p:spPr>
          <a:xfrm>
            <a:off x="0" y="0"/>
            <a:ext cx="1353900" cy="63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latin typeface="Lato"/>
                <a:ea typeface="Lato"/>
                <a:cs typeface="Lato"/>
                <a:sym typeface="Lato"/>
              </a:rPr>
              <a:t>Rhys Davies</a:t>
            </a:r>
            <a:endParaRPr sz="1300">
              <a:solidFill>
                <a:schemeClr val="lt1"/>
              </a:solidFill>
              <a:latin typeface="Lato"/>
              <a:ea typeface="Lato"/>
              <a:cs typeface="Lato"/>
              <a:sym typeface="Lato"/>
            </a:endParaRPr>
          </a:p>
        </p:txBody>
      </p:sp>
      <p:sp>
        <p:nvSpPr>
          <p:cNvPr id="198" name="Google Shape;198;p21"/>
          <p:cNvSpPr txBox="1"/>
          <p:nvPr/>
        </p:nvSpPr>
        <p:spPr>
          <a:xfrm>
            <a:off x="2553788" y="4577575"/>
            <a:ext cx="2679300" cy="387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latin typeface="Lato"/>
                <a:ea typeface="Lato"/>
                <a:cs typeface="Lato"/>
                <a:sym typeface="Lato"/>
              </a:rPr>
              <a:t>(This is only the template for now)</a:t>
            </a:r>
            <a:endParaRPr sz="1300">
              <a:solidFill>
                <a:schemeClr val="lt1"/>
              </a:solidFill>
              <a:latin typeface="Lato"/>
              <a:ea typeface="Lato"/>
              <a:cs typeface="Lato"/>
              <a:sym typeface="La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22"/>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Resources Required</a:t>
            </a:r>
            <a:endParaRPr/>
          </a:p>
        </p:txBody>
      </p:sp>
      <p:sp>
        <p:nvSpPr>
          <p:cNvPr id="204" name="Google Shape;204;p22"/>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GB"/>
              <a:t>There aren’t many resources required as we have almost everything available to us and minimal budget required as its only needed for the domains monthly payments.</a:t>
            </a:r>
            <a:endParaRPr/>
          </a:p>
          <a:p>
            <a:pPr indent="-311150" lvl="0" marL="457200" rtl="0" algn="l">
              <a:spcBef>
                <a:spcPts val="0"/>
              </a:spcBef>
              <a:spcAft>
                <a:spcPts val="0"/>
              </a:spcAft>
              <a:buSzPts val="1300"/>
              <a:buChar char="●"/>
            </a:pPr>
            <a:r>
              <a:rPr lang="en-GB"/>
              <a:t>Python - To code the program within</a:t>
            </a:r>
            <a:endParaRPr/>
          </a:p>
          <a:p>
            <a:pPr indent="-311150" lvl="0" marL="457200" rtl="0" algn="l">
              <a:spcBef>
                <a:spcPts val="0"/>
              </a:spcBef>
              <a:spcAft>
                <a:spcPts val="0"/>
              </a:spcAft>
              <a:buSzPts val="1300"/>
              <a:buChar char="●"/>
            </a:pPr>
            <a:r>
              <a:rPr lang="en-GB"/>
              <a:t>Website builder - A website to build and design our website within</a:t>
            </a:r>
            <a:endParaRPr/>
          </a:p>
          <a:p>
            <a:pPr indent="-311150" lvl="0" marL="457200" rtl="0" algn="l">
              <a:spcBef>
                <a:spcPts val="0"/>
              </a:spcBef>
              <a:spcAft>
                <a:spcPts val="0"/>
              </a:spcAft>
              <a:buSzPts val="1300"/>
              <a:buChar char="●"/>
            </a:pPr>
            <a:r>
              <a:rPr lang="en-GB"/>
              <a:t>A domain for the website</a:t>
            </a:r>
            <a:endParaRPr/>
          </a:p>
          <a:p>
            <a:pPr indent="0" lvl="0" marL="457200" rtl="0" algn="l">
              <a:spcBef>
                <a:spcPts val="1200"/>
              </a:spcBef>
              <a:spcAft>
                <a:spcPts val="0"/>
              </a:spcAft>
              <a:buNone/>
            </a:pPr>
            <a:r>
              <a:t/>
            </a:r>
            <a:endParaRPr/>
          </a:p>
          <a:p>
            <a:pPr indent="0" lvl="0" marL="0" rtl="0" algn="l">
              <a:spcBef>
                <a:spcPts val="1200"/>
              </a:spcBef>
              <a:spcAft>
                <a:spcPts val="1200"/>
              </a:spcAft>
              <a:buNone/>
            </a:pPr>
            <a:r>
              <a:t/>
            </a:r>
            <a:endParaRPr/>
          </a:p>
        </p:txBody>
      </p:sp>
      <p:sp>
        <p:nvSpPr>
          <p:cNvPr id="205" name="Google Shape;205;p22"/>
          <p:cNvSpPr txBox="1"/>
          <p:nvPr/>
        </p:nvSpPr>
        <p:spPr>
          <a:xfrm>
            <a:off x="0" y="0"/>
            <a:ext cx="1575900" cy="429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latin typeface="Lato"/>
                <a:ea typeface="Lato"/>
                <a:cs typeface="Lato"/>
                <a:sym typeface="Lato"/>
              </a:rPr>
              <a:t>Kyle Hudson</a:t>
            </a:r>
            <a:endParaRPr sz="1300">
              <a:solidFill>
                <a:schemeClr val="lt1"/>
              </a:solidFill>
              <a:latin typeface="Lato"/>
              <a:ea typeface="Lato"/>
              <a:cs typeface="Lato"/>
              <a:sym typeface="Lat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23"/>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Our Main Objectives</a:t>
            </a:r>
            <a:endParaRPr/>
          </a:p>
        </p:txBody>
      </p:sp>
      <p:sp>
        <p:nvSpPr>
          <p:cNvPr id="211" name="Google Shape;211;p23"/>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AI Ethics Blog - To create the blog website. </a:t>
            </a:r>
            <a:endParaRPr/>
          </a:p>
          <a:p>
            <a:pPr indent="0" lvl="0" marL="0" rtl="0" algn="l">
              <a:spcBef>
                <a:spcPts val="1200"/>
              </a:spcBef>
              <a:spcAft>
                <a:spcPts val="0"/>
              </a:spcAft>
              <a:buNone/>
            </a:pPr>
            <a:r>
              <a:rPr lang="en-GB"/>
              <a:t>Upload Blogs - Find more information and links that can help artists protect </a:t>
            </a:r>
            <a:r>
              <a:rPr lang="en-GB"/>
              <a:t>their</a:t>
            </a:r>
            <a:r>
              <a:rPr lang="en-GB"/>
              <a:t> work and put them on </a:t>
            </a:r>
            <a:r>
              <a:rPr lang="en-GB"/>
              <a:t>the</a:t>
            </a:r>
            <a:r>
              <a:rPr lang="en-GB"/>
              <a:t> website.</a:t>
            </a:r>
            <a:endParaRPr/>
          </a:p>
          <a:p>
            <a:pPr indent="0" lvl="0" marL="0" rtl="0" algn="l">
              <a:spcBef>
                <a:spcPts val="1200"/>
              </a:spcBef>
              <a:spcAft>
                <a:spcPts val="0"/>
              </a:spcAft>
              <a:buNone/>
            </a:pPr>
            <a:r>
              <a:rPr lang="en-GB"/>
              <a:t>Create Program - To be coded within python.</a:t>
            </a:r>
            <a:endParaRPr/>
          </a:p>
          <a:p>
            <a:pPr indent="0" lvl="0" marL="0" rtl="0" algn="l">
              <a:spcBef>
                <a:spcPts val="1200"/>
              </a:spcBef>
              <a:spcAft>
                <a:spcPts val="1200"/>
              </a:spcAft>
              <a:buNone/>
            </a:pPr>
            <a:r>
              <a:rPr lang="en-GB"/>
              <a:t>Program Website - </a:t>
            </a:r>
            <a:r>
              <a:rPr lang="en-GB"/>
              <a:t>Create website that program can be.</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id="216" name="Google Shape;216;p2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Gantt Chart</a:t>
            </a:r>
            <a:endParaRPr/>
          </a:p>
        </p:txBody>
      </p:sp>
      <p:pic>
        <p:nvPicPr>
          <p:cNvPr id="217" name="Google Shape;217;p24"/>
          <p:cNvPicPr preferRelativeResize="0"/>
          <p:nvPr/>
        </p:nvPicPr>
        <p:blipFill>
          <a:blip r:embed="rId3">
            <a:alphaModFix/>
          </a:blip>
          <a:stretch>
            <a:fillRect/>
          </a:stretch>
        </p:blipFill>
        <p:spPr>
          <a:xfrm>
            <a:off x="461400" y="980250"/>
            <a:ext cx="8011099" cy="40128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sp>
        <p:nvSpPr>
          <p:cNvPr id="222" name="Google Shape;222;p25"/>
          <p:cNvSpPr txBox="1"/>
          <p:nvPr>
            <p:ph type="title"/>
          </p:nvPr>
        </p:nvSpPr>
        <p:spPr>
          <a:xfrm>
            <a:off x="80150" y="73125"/>
            <a:ext cx="14835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Charlie</a:t>
            </a:r>
            <a:endParaRPr/>
          </a:p>
        </p:txBody>
      </p:sp>
      <p:sp>
        <p:nvSpPr>
          <p:cNvPr id="223" name="Google Shape;223;p25"/>
          <p:cNvSpPr txBox="1"/>
          <p:nvPr/>
        </p:nvSpPr>
        <p:spPr>
          <a:xfrm>
            <a:off x="2091100" y="175425"/>
            <a:ext cx="5915400" cy="527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lt1"/>
                </a:solidFill>
                <a:latin typeface="Lato"/>
                <a:ea typeface="Lato"/>
                <a:cs typeface="Lato"/>
                <a:sym typeface="Lato"/>
              </a:rPr>
              <a:t>AI in </a:t>
            </a:r>
            <a:r>
              <a:rPr b="1" lang="en-GB" sz="2400">
                <a:solidFill>
                  <a:schemeClr val="lt1"/>
                </a:solidFill>
                <a:latin typeface="Lato"/>
                <a:ea typeface="Lato"/>
                <a:cs typeface="Lato"/>
                <a:sym typeface="Lato"/>
              </a:rPr>
              <a:t>Graphic Design</a:t>
            </a:r>
            <a:r>
              <a:rPr b="1" lang="en-GB" sz="2400">
                <a:solidFill>
                  <a:schemeClr val="lt1"/>
                </a:solidFill>
                <a:latin typeface="Lato"/>
                <a:ea typeface="Lato"/>
                <a:cs typeface="Lato"/>
                <a:sym typeface="Lato"/>
              </a:rPr>
              <a:t>   </a:t>
            </a:r>
            <a:endParaRPr b="1" sz="2400">
              <a:solidFill>
                <a:schemeClr val="lt1"/>
              </a:solidFill>
              <a:latin typeface="Lato"/>
              <a:ea typeface="Lato"/>
              <a:cs typeface="Lato"/>
              <a:sym typeface="Lato"/>
            </a:endParaRPr>
          </a:p>
        </p:txBody>
      </p:sp>
      <p:sp>
        <p:nvSpPr>
          <p:cNvPr id="224" name="Google Shape;224;p25"/>
          <p:cNvSpPr txBox="1"/>
          <p:nvPr/>
        </p:nvSpPr>
        <p:spPr>
          <a:xfrm>
            <a:off x="1550125" y="610550"/>
            <a:ext cx="4278300" cy="6771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GB" sz="1600">
                <a:solidFill>
                  <a:schemeClr val="lt1"/>
                </a:solidFill>
                <a:latin typeface="Lato"/>
                <a:ea typeface="Lato"/>
                <a:cs typeface="Lato"/>
                <a:sym typeface="Lato"/>
              </a:rPr>
              <a:t>Graphic design ranges from the design of a house to the creation of a piece of jewellery</a:t>
            </a:r>
            <a:endParaRPr sz="1600">
              <a:solidFill>
                <a:schemeClr val="lt1"/>
              </a:solidFill>
              <a:latin typeface="Lato"/>
              <a:ea typeface="Lato"/>
              <a:cs typeface="Lato"/>
              <a:sym typeface="Lato"/>
            </a:endParaRPr>
          </a:p>
        </p:txBody>
      </p:sp>
      <p:sp>
        <p:nvSpPr>
          <p:cNvPr id="225" name="Google Shape;225;p25"/>
          <p:cNvSpPr txBox="1"/>
          <p:nvPr/>
        </p:nvSpPr>
        <p:spPr>
          <a:xfrm>
            <a:off x="202325" y="2108475"/>
            <a:ext cx="8730600" cy="8313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b="1" lang="en-GB">
                <a:solidFill>
                  <a:schemeClr val="lt1"/>
                </a:solidFill>
                <a:latin typeface="Lato"/>
                <a:ea typeface="Lato"/>
                <a:cs typeface="Lato"/>
                <a:sym typeface="Lato"/>
              </a:rPr>
              <a:t>Impact on Artists.</a:t>
            </a:r>
            <a:endParaRPr b="1">
              <a:solidFill>
                <a:schemeClr val="lt1"/>
              </a:solidFill>
              <a:latin typeface="Lato"/>
              <a:ea typeface="Lato"/>
              <a:cs typeface="Lato"/>
              <a:sym typeface="Lato"/>
            </a:endParaRPr>
          </a:p>
          <a:p>
            <a:pPr indent="0" lvl="0" marL="0" rtl="0" algn="l">
              <a:lnSpc>
                <a:spcPct val="100000"/>
              </a:lnSpc>
              <a:spcBef>
                <a:spcPts val="0"/>
              </a:spcBef>
              <a:spcAft>
                <a:spcPts val="0"/>
              </a:spcAft>
              <a:buNone/>
            </a:pPr>
            <a:r>
              <a:rPr lang="en-GB">
                <a:solidFill>
                  <a:schemeClr val="lt1"/>
                </a:solidFill>
                <a:latin typeface="Lato"/>
                <a:ea typeface="Lato"/>
                <a:cs typeface="Lato"/>
                <a:sym typeface="Lato"/>
              </a:rPr>
              <a:t>Architects are skilled crafts people who spend many years learning the skills of accurate drawing and understanding the mechanics of house </a:t>
            </a:r>
            <a:r>
              <a:rPr lang="en-GB">
                <a:solidFill>
                  <a:schemeClr val="lt1"/>
                </a:solidFill>
                <a:latin typeface="Lato"/>
                <a:ea typeface="Lato"/>
                <a:cs typeface="Lato"/>
                <a:sym typeface="Lato"/>
              </a:rPr>
              <a:t>construction</a:t>
            </a:r>
            <a:r>
              <a:rPr lang="en-GB">
                <a:solidFill>
                  <a:schemeClr val="lt1"/>
                </a:solidFill>
                <a:latin typeface="Lato"/>
                <a:ea typeface="Lato"/>
                <a:cs typeface="Lato"/>
                <a:sym typeface="Lato"/>
              </a:rPr>
              <a:t>. AI can do all of this in a fraction of the time.</a:t>
            </a:r>
            <a:endParaRPr>
              <a:solidFill>
                <a:schemeClr val="lt1"/>
              </a:solidFill>
              <a:latin typeface="Lato"/>
              <a:ea typeface="Lato"/>
              <a:cs typeface="Lato"/>
              <a:sym typeface="Lato"/>
            </a:endParaRPr>
          </a:p>
        </p:txBody>
      </p:sp>
      <p:sp>
        <p:nvSpPr>
          <p:cNvPr id="226" name="Google Shape;226;p25"/>
          <p:cNvSpPr txBox="1"/>
          <p:nvPr/>
        </p:nvSpPr>
        <p:spPr>
          <a:xfrm>
            <a:off x="2589225" y="3431700"/>
            <a:ext cx="6781800" cy="1649400"/>
          </a:xfrm>
          <a:prstGeom prst="rect">
            <a:avLst/>
          </a:prstGeom>
          <a:noFill/>
          <a:ln>
            <a:noFill/>
          </a:ln>
        </p:spPr>
        <p:txBody>
          <a:bodyPr anchorCtr="0" anchor="t" bIns="91425" lIns="91425" spcFirstLastPara="1" rIns="91425" wrap="square" tIns="91425">
            <a:spAutoFit/>
          </a:bodyPr>
          <a:lstStyle/>
          <a:p>
            <a:pPr indent="0" lvl="0" marL="0" rtl="0" algn="l">
              <a:lnSpc>
                <a:spcPct val="130909"/>
              </a:lnSpc>
              <a:spcBef>
                <a:spcPts val="0"/>
              </a:spcBef>
              <a:spcAft>
                <a:spcPts val="0"/>
              </a:spcAft>
              <a:buNone/>
            </a:pPr>
            <a:r>
              <a:t/>
            </a:r>
            <a:endParaRPr sz="600">
              <a:solidFill>
                <a:schemeClr val="lt1"/>
              </a:solidFill>
              <a:latin typeface="Lato"/>
              <a:ea typeface="Lato"/>
              <a:cs typeface="Lato"/>
              <a:sym typeface="Lato"/>
            </a:endParaRPr>
          </a:p>
          <a:p>
            <a:pPr indent="0" lvl="0" marL="0" rtl="0" algn="l">
              <a:lnSpc>
                <a:spcPct val="130909"/>
              </a:lnSpc>
              <a:spcBef>
                <a:spcPts val="0"/>
              </a:spcBef>
              <a:spcAft>
                <a:spcPts val="0"/>
              </a:spcAft>
              <a:buNone/>
            </a:pPr>
            <a:r>
              <a:rPr lang="en-GB">
                <a:solidFill>
                  <a:schemeClr val="lt1"/>
                </a:solidFill>
                <a:latin typeface="Lato"/>
                <a:ea typeface="Lato"/>
                <a:cs typeface="Lato"/>
                <a:sym typeface="Lato"/>
              </a:rPr>
              <a:t>There is a risk that the AI-generated image may look good but not function;</a:t>
            </a:r>
            <a:endParaRPr>
              <a:solidFill>
                <a:schemeClr val="lt1"/>
              </a:solidFill>
              <a:latin typeface="Lato"/>
              <a:ea typeface="Lato"/>
              <a:cs typeface="Lato"/>
              <a:sym typeface="Lato"/>
            </a:endParaRPr>
          </a:p>
          <a:p>
            <a:pPr indent="-317500" lvl="0" marL="457200" rtl="0" algn="l">
              <a:lnSpc>
                <a:spcPct val="130909"/>
              </a:lnSpc>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Ease of cleaning and hygiene vs looks.</a:t>
            </a:r>
            <a:endParaRPr>
              <a:solidFill>
                <a:schemeClr val="lt1"/>
              </a:solidFill>
              <a:latin typeface="Lato"/>
              <a:ea typeface="Lato"/>
              <a:cs typeface="Lato"/>
              <a:sym typeface="Lato"/>
            </a:endParaRPr>
          </a:p>
          <a:p>
            <a:pPr indent="-317500" lvl="0" marL="457200" rtl="0" algn="l">
              <a:lnSpc>
                <a:spcPct val="130909"/>
              </a:lnSpc>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Materials and costs: The realisation of the design may be extremely expensive. </a:t>
            </a:r>
            <a:endParaRPr>
              <a:solidFill>
                <a:schemeClr val="lt1"/>
              </a:solidFill>
              <a:latin typeface="Lato"/>
              <a:ea typeface="Lato"/>
              <a:cs typeface="Lato"/>
              <a:sym typeface="Lato"/>
            </a:endParaRPr>
          </a:p>
          <a:p>
            <a:pPr indent="-317500" lvl="0" marL="457200" rtl="0" algn="l">
              <a:lnSpc>
                <a:spcPct val="130909"/>
              </a:lnSpc>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Structural integrity: Fantastical designs such as cantilevered islands could fail.</a:t>
            </a:r>
            <a:endParaRPr>
              <a:solidFill>
                <a:schemeClr val="lt1"/>
              </a:solidFill>
              <a:latin typeface="Lato"/>
              <a:ea typeface="Lato"/>
              <a:cs typeface="Lato"/>
              <a:sym typeface="Lato"/>
            </a:endParaRPr>
          </a:p>
          <a:p>
            <a:pPr indent="-317500" lvl="0" marL="457200" rtl="0" algn="l">
              <a:lnSpc>
                <a:spcPct val="130909"/>
              </a:lnSpc>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Electrical compliance; sockets overloaded, near water sources or heat. </a:t>
            </a:r>
            <a:endParaRPr>
              <a:solidFill>
                <a:schemeClr val="lt1"/>
              </a:solidFill>
              <a:latin typeface="Lato"/>
              <a:ea typeface="Lato"/>
              <a:cs typeface="Lato"/>
              <a:sym typeface="Lato"/>
            </a:endParaRPr>
          </a:p>
        </p:txBody>
      </p:sp>
      <p:sp>
        <p:nvSpPr>
          <p:cNvPr id="227" name="Google Shape;227;p25"/>
          <p:cNvSpPr txBox="1"/>
          <p:nvPr/>
        </p:nvSpPr>
        <p:spPr>
          <a:xfrm>
            <a:off x="173750" y="1287650"/>
            <a:ext cx="5663400" cy="8313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GB">
                <a:solidFill>
                  <a:schemeClr val="lt1"/>
                </a:solidFill>
                <a:latin typeface="Lato"/>
                <a:ea typeface="Lato"/>
                <a:cs typeface="Lato"/>
                <a:sym typeface="Lato"/>
              </a:rPr>
              <a:t>For example, it is commonplace, even expected for a kitchen company to produce a 3D virtual representation of what the kitchen they are selling you will look like in your home before you buy it. </a:t>
            </a:r>
            <a:endParaRPr>
              <a:solidFill>
                <a:schemeClr val="lt1"/>
              </a:solidFill>
            </a:endParaRPr>
          </a:p>
        </p:txBody>
      </p:sp>
      <p:pic>
        <p:nvPicPr>
          <p:cNvPr id="228" name="Google Shape;228;p25"/>
          <p:cNvPicPr preferRelativeResize="0"/>
          <p:nvPr/>
        </p:nvPicPr>
        <p:blipFill>
          <a:blip r:embed="rId3">
            <a:alphaModFix/>
          </a:blip>
          <a:stretch>
            <a:fillRect/>
          </a:stretch>
        </p:blipFill>
        <p:spPr>
          <a:xfrm>
            <a:off x="5980125" y="374125"/>
            <a:ext cx="2859074" cy="1800775"/>
          </a:xfrm>
          <a:prstGeom prst="rect">
            <a:avLst/>
          </a:prstGeom>
          <a:noFill/>
          <a:ln>
            <a:noFill/>
          </a:ln>
        </p:spPr>
      </p:pic>
      <p:pic>
        <p:nvPicPr>
          <p:cNvPr id="229" name="Google Shape;229;p25"/>
          <p:cNvPicPr preferRelativeResize="0"/>
          <p:nvPr/>
        </p:nvPicPr>
        <p:blipFill>
          <a:blip r:embed="rId4">
            <a:alphaModFix/>
          </a:blip>
          <a:stretch>
            <a:fillRect/>
          </a:stretch>
        </p:blipFill>
        <p:spPr>
          <a:xfrm>
            <a:off x="145175" y="3301900"/>
            <a:ext cx="2396425" cy="1569350"/>
          </a:xfrm>
          <a:prstGeom prst="rect">
            <a:avLst/>
          </a:prstGeom>
          <a:noFill/>
          <a:ln>
            <a:noFill/>
          </a:ln>
        </p:spPr>
      </p:pic>
      <p:sp>
        <p:nvSpPr>
          <p:cNvPr id="230" name="Google Shape;230;p25"/>
          <p:cNvSpPr txBox="1"/>
          <p:nvPr/>
        </p:nvSpPr>
        <p:spPr>
          <a:xfrm>
            <a:off x="2552700" y="2857500"/>
            <a:ext cx="6475500" cy="697800"/>
          </a:xfrm>
          <a:prstGeom prst="rect">
            <a:avLst/>
          </a:prstGeom>
          <a:noFill/>
          <a:ln>
            <a:noFill/>
          </a:ln>
        </p:spPr>
        <p:txBody>
          <a:bodyPr anchorCtr="0" anchor="t" bIns="91425" lIns="91425" spcFirstLastPara="1" rIns="91425" wrap="square" tIns="91425">
            <a:spAutoFit/>
          </a:bodyPr>
          <a:lstStyle/>
          <a:p>
            <a:pPr indent="0" lvl="0" marL="0" rtl="0" algn="l">
              <a:lnSpc>
                <a:spcPct val="130909"/>
              </a:lnSpc>
              <a:spcBef>
                <a:spcPts val="0"/>
              </a:spcBef>
              <a:spcAft>
                <a:spcPts val="0"/>
              </a:spcAft>
              <a:buNone/>
            </a:pPr>
            <a:r>
              <a:rPr lang="en-GB">
                <a:solidFill>
                  <a:schemeClr val="lt1"/>
                </a:solidFill>
                <a:latin typeface="Lato"/>
                <a:ea typeface="Lato"/>
                <a:cs typeface="Lato"/>
                <a:sym typeface="Lato"/>
              </a:rPr>
              <a:t>Kitchen design can now be achieved without any of this skill set or experience.</a:t>
            </a:r>
            <a:endParaRPr>
              <a:solidFill>
                <a:schemeClr val="lt1"/>
              </a:solidFill>
              <a:latin typeface="Lato"/>
              <a:ea typeface="Lato"/>
              <a:cs typeface="Lato"/>
              <a:sym typeface="Lato"/>
            </a:endParaRPr>
          </a:p>
          <a:p>
            <a:pPr indent="0" lvl="0" marL="0" rtl="0" algn="l">
              <a:lnSpc>
                <a:spcPct val="130909"/>
              </a:lnSpc>
              <a:spcBef>
                <a:spcPts val="0"/>
              </a:spcBef>
              <a:spcAft>
                <a:spcPts val="0"/>
              </a:spcAft>
              <a:buNone/>
            </a:pPr>
            <a:r>
              <a:rPr b="1" lang="en-GB" sz="1500" u="sng">
                <a:solidFill>
                  <a:schemeClr val="lt1"/>
                </a:solidFill>
                <a:latin typeface="Lato"/>
                <a:ea typeface="Lato"/>
                <a:cs typeface="Lato"/>
                <a:sym typeface="Lato"/>
              </a:rPr>
              <a:t>Ethically this removes the jobs from those who have the traditional skills.</a:t>
            </a:r>
            <a:endParaRPr b="1" sz="1500" u="sng"/>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4" name="Shape 234"/>
        <p:cNvGrpSpPr/>
        <p:nvPr/>
      </p:nvGrpSpPr>
      <p:grpSpPr>
        <a:xfrm>
          <a:off x="0" y="0"/>
          <a:ext cx="0" cy="0"/>
          <a:chOff x="0" y="0"/>
          <a:chExt cx="0" cy="0"/>
        </a:xfrm>
      </p:grpSpPr>
      <p:sp>
        <p:nvSpPr>
          <p:cNvPr id="235" name="Google Shape;235;p26"/>
          <p:cNvSpPr txBox="1"/>
          <p:nvPr>
            <p:ph type="title"/>
          </p:nvPr>
        </p:nvSpPr>
        <p:spPr>
          <a:xfrm>
            <a:off x="1297500" y="393750"/>
            <a:ext cx="7038900" cy="584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solidFill>
                  <a:srgbClr val="FFFFFF"/>
                </a:solidFill>
                <a:latin typeface="Lato"/>
                <a:ea typeface="Lato"/>
                <a:cs typeface="Lato"/>
                <a:sym typeface="Lato"/>
              </a:rPr>
              <a:t>Kitchen design using AI</a:t>
            </a:r>
            <a:endParaRPr b="1">
              <a:solidFill>
                <a:srgbClr val="FFFFFF"/>
              </a:solidFill>
              <a:latin typeface="Lato"/>
              <a:ea typeface="Lato"/>
              <a:cs typeface="Lato"/>
              <a:sym typeface="Lato"/>
            </a:endParaRPr>
          </a:p>
        </p:txBody>
      </p:sp>
      <p:sp>
        <p:nvSpPr>
          <p:cNvPr id="236" name="Google Shape;236;p26"/>
          <p:cNvSpPr txBox="1"/>
          <p:nvPr>
            <p:ph idx="1" type="body"/>
          </p:nvPr>
        </p:nvSpPr>
        <p:spPr>
          <a:xfrm>
            <a:off x="3551175" y="3099450"/>
            <a:ext cx="5362800" cy="1877400"/>
          </a:xfrm>
          <a:prstGeom prst="rect">
            <a:avLst/>
          </a:prstGeom>
        </p:spPr>
        <p:txBody>
          <a:bodyPr anchorCtr="0" anchor="t" bIns="91425" lIns="91425" spcFirstLastPara="1" rIns="91425" wrap="square" tIns="91425">
            <a:noAutofit/>
          </a:bodyPr>
          <a:lstStyle/>
          <a:p>
            <a:pPr indent="0" lvl="0" marL="0" rtl="0" algn="l">
              <a:lnSpc>
                <a:spcPct val="120909"/>
              </a:lnSpc>
              <a:spcBef>
                <a:spcPts val="0"/>
              </a:spcBef>
              <a:spcAft>
                <a:spcPts val="0"/>
              </a:spcAft>
              <a:buNone/>
            </a:pPr>
            <a:r>
              <a:rPr b="1" lang="en-GB" sz="1400">
                <a:solidFill>
                  <a:srgbClr val="FFFFFF"/>
                </a:solidFill>
              </a:rPr>
              <a:t>3. Creativity and inspiration: </a:t>
            </a:r>
            <a:r>
              <a:rPr lang="en-GB" sz="1400">
                <a:solidFill>
                  <a:srgbClr val="FFFFFF"/>
                </a:solidFill>
              </a:rPr>
              <a:t>AI can assist designers in finding inspiration and generating new ideas. For example, AI-powered systems can analyse large datasets of images and identify patterns or trends, which can be used to inform design decisions. Additionally, AI can help designers explore different design options and combinations, leading to more innovative and unique designs.</a:t>
            </a:r>
            <a:endParaRPr sz="1400"/>
          </a:p>
        </p:txBody>
      </p:sp>
      <p:sp>
        <p:nvSpPr>
          <p:cNvPr id="237" name="Google Shape;237;p26"/>
          <p:cNvSpPr txBox="1"/>
          <p:nvPr/>
        </p:nvSpPr>
        <p:spPr>
          <a:xfrm>
            <a:off x="153525" y="1460250"/>
            <a:ext cx="8912700" cy="1639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GB">
                <a:solidFill>
                  <a:srgbClr val="FFFFFF"/>
                </a:solidFill>
                <a:latin typeface="Lato"/>
                <a:ea typeface="Lato"/>
                <a:cs typeface="Lato"/>
                <a:sym typeface="Lato"/>
              </a:rPr>
              <a:t>1. Tools and software: </a:t>
            </a:r>
            <a:r>
              <a:rPr lang="en-GB">
                <a:solidFill>
                  <a:srgbClr val="FFFFFF"/>
                </a:solidFill>
                <a:latin typeface="Lato"/>
                <a:ea typeface="Lato"/>
                <a:cs typeface="Lato"/>
                <a:sym typeface="Lato"/>
              </a:rPr>
              <a:t>AI-powered graphic design tools and software are increasingly being used to automate design tasks, such as image generation, colour selection, and typography. These tools can help designers create more efficient and accurate designs, reducing the time and effort required for manual tasks.</a:t>
            </a:r>
            <a:endParaRPr>
              <a:solidFill>
                <a:srgbClr val="FFFFFF"/>
              </a:solidFill>
              <a:latin typeface="Lato"/>
              <a:ea typeface="Lato"/>
              <a:cs typeface="Lato"/>
              <a:sym typeface="Lato"/>
            </a:endParaRPr>
          </a:p>
          <a:p>
            <a:pPr indent="0" lvl="0" marL="0" rtl="0" algn="l">
              <a:lnSpc>
                <a:spcPct val="115000"/>
              </a:lnSpc>
              <a:spcBef>
                <a:spcPts val="0"/>
              </a:spcBef>
              <a:spcAft>
                <a:spcPts val="0"/>
              </a:spcAft>
              <a:buNone/>
            </a:pPr>
            <a:r>
              <a:rPr b="1" lang="en-GB">
                <a:solidFill>
                  <a:srgbClr val="FFFFFF"/>
                </a:solidFill>
                <a:latin typeface="Lato"/>
                <a:ea typeface="Lato"/>
                <a:cs typeface="Lato"/>
                <a:sym typeface="Lato"/>
              </a:rPr>
              <a:t>2. Automation: </a:t>
            </a:r>
            <a:r>
              <a:rPr lang="en-GB">
                <a:solidFill>
                  <a:srgbClr val="FFFFFF"/>
                </a:solidFill>
                <a:latin typeface="Lato"/>
                <a:ea typeface="Lato"/>
                <a:cs typeface="Lato"/>
                <a:sym typeface="Lato"/>
              </a:rPr>
              <a:t>AI can automate repetitive design tasks, such as resizing images or creating multiple versions of a design. This can save time and reduce the risk of errors, allowing designers to focus on more creative aspects of their work.</a:t>
            </a:r>
            <a:endParaRPr>
              <a:solidFill>
                <a:srgbClr val="FFFFFF"/>
              </a:solidFill>
              <a:latin typeface="Lato"/>
              <a:ea typeface="Lato"/>
              <a:cs typeface="Lato"/>
              <a:sym typeface="Lato"/>
            </a:endParaRPr>
          </a:p>
        </p:txBody>
      </p:sp>
      <p:sp>
        <p:nvSpPr>
          <p:cNvPr id="238" name="Google Shape;238;p26"/>
          <p:cNvSpPr txBox="1"/>
          <p:nvPr/>
        </p:nvSpPr>
        <p:spPr>
          <a:xfrm>
            <a:off x="1183200" y="894450"/>
            <a:ext cx="7883100" cy="431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600">
                <a:solidFill>
                  <a:srgbClr val="FFFFFF"/>
                </a:solidFill>
                <a:latin typeface="Lato"/>
                <a:ea typeface="Lato"/>
                <a:cs typeface="Lato"/>
                <a:sym typeface="Lato"/>
              </a:rPr>
              <a:t>AI has significant impact on graphic design particularly in  house design.</a:t>
            </a:r>
            <a:endParaRPr sz="1600">
              <a:solidFill>
                <a:srgbClr val="FFFFFF"/>
              </a:solidFill>
              <a:latin typeface="Lato"/>
              <a:ea typeface="Lato"/>
              <a:cs typeface="Lato"/>
              <a:sym typeface="Lato"/>
            </a:endParaRPr>
          </a:p>
        </p:txBody>
      </p:sp>
      <p:pic>
        <p:nvPicPr>
          <p:cNvPr id="239" name="Google Shape;239;p26"/>
          <p:cNvPicPr preferRelativeResize="0"/>
          <p:nvPr/>
        </p:nvPicPr>
        <p:blipFill>
          <a:blip r:embed="rId3">
            <a:alphaModFix/>
          </a:blip>
          <a:stretch>
            <a:fillRect/>
          </a:stretch>
        </p:blipFill>
        <p:spPr>
          <a:xfrm>
            <a:off x="181800" y="3099450"/>
            <a:ext cx="3166530" cy="1810800"/>
          </a:xfrm>
          <a:prstGeom prst="rect">
            <a:avLst/>
          </a:prstGeom>
          <a:noFill/>
          <a:ln>
            <a:noFill/>
          </a:ln>
        </p:spPr>
      </p:pic>
      <p:sp>
        <p:nvSpPr>
          <p:cNvPr id="240" name="Google Shape;240;p26"/>
          <p:cNvSpPr txBox="1"/>
          <p:nvPr>
            <p:ph type="title"/>
          </p:nvPr>
        </p:nvSpPr>
        <p:spPr>
          <a:xfrm>
            <a:off x="80150" y="73125"/>
            <a:ext cx="14835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Charlie</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0">
  <p:cSld>
    <p:spTree>
      <p:nvGrpSpPr>
        <p:cNvPr id="244" name="Shape 244"/>
        <p:cNvGrpSpPr/>
        <p:nvPr/>
      </p:nvGrpSpPr>
      <p:grpSpPr>
        <a:xfrm>
          <a:off x="0" y="0"/>
          <a:ext cx="0" cy="0"/>
          <a:chOff x="0" y="0"/>
          <a:chExt cx="0" cy="0"/>
        </a:xfrm>
      </p:grpSpPr>
      <p:sp>
        <p:nvSpPr>
          <p:cNvPr id="245" name="Google Shape;245;p27"/>
          <p:cNvSpPr txBox="1"/>
          <p:nvPr>
            <p:ph type="title"/>
          </p:nvPr>
        </p:nvSpPr>
        <p:spPr>
          <a:xfrm>
            <a:off x="257175" y="1470025"/>
            <a:ext cx="8523300" cy="1454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990"/>
              <a:buNone/>
            </a:pPr>
            <a:r>
              <a:rPr b="1" lang="en-GB" sz="1400">
                <a:solidFill>
                  <a:srgbClr val="FFFFFF"/>
                </a:solidFill>
                <a:latin typeface="Lato"/>
                <a:ea typeface="Lato"/>
                <a:cs typeface="Lato"/>
                <a:sym typeface="Lato"/>
              </a:rPr>
              <a:t>4. Collaboration: </a:t>
            </a:r>
            <a:r>
              <a:rPr lang="en-GB" sz="1400">
                <a:solidFill>
                  <a:srgbClr val="FFFFFF"/>
                </a:solidFill>
                <a:latin typeface="Lato"/>
                <a:ea typeface="Lato"/>
                <a:cs typeface="Lato"/>
                <a:sym typeface="Lato"/>
              </a:rPr>
              <a:t>AI can facilitate collaboration between designers and other stakeholders, clients or other designers. For example, AI-powered tools can help designers share and review designs in real-time, allowing for more efficient and effective communication.</a:t>
            </a:r>
            <a:endParaRPr sz="1400">
              <a:solidFill>
                <a:srgbClr val="FFFFFF"/>
              </a:solidFill>
              <a:latin typeface="Lato"/>
              <a:ea typeface="Lato"/>
              <a:cs typeface="Lato"/>
              <a:sym typeface="Lato"/>
            </a:endParaRPr>
          </a:p>
          <a:p>
            <a:pPr indent="0" lvl="0" marL="0" rtl="0" algn="l">
              <a:lnSpc>
                <a:spcPct val="115000"/>
              </a:lnSpc>
              <a:spcBef>
                <a:spcPts val="0"/>
              </a:spcBef>
              <a:spcAft>
                <a:spcPts val="0"/>
              </a:spcAft>
              <a:buSzPts val="990"/>
              <a:buNone/>
            </a:pPr>
            <a:r>
              <a:t/>
            </a:r>
            <a:endParaRPr sz="500">
              <a:solidFill>
                <a:srgbClr val="FFFFFF"/>
              </a:solidFill>
              <a:latin typeface="Lato"/>
              <a:ea typeface="Lato"/>
              <a:cs typeface="Lato"/>
              <a:sym typeface="Lato"/>
            </a:endParaRPr>
          </a:p>
          <a:p>
            <a:pPr indent="0" lvl="0" marL="0" rtl="0" algn="l">
              <a:lnSpc>
                <a:spcPct val="115000"/>
              </a:lnSpc>
              <a:spcBef>
                <a:spcPts val="0"/>
              </a:spcBef>
              <a:spcAft>
                <a:spcPts val="0"/>
              </a:spcAft>
              <a:buSzPts val="990"/>
              <a:buNone/>
            </a:pPr>
            <a:r>
              <a:rPr b="1" lang="en-GB" sz="1400">
                <a:solidFill>
                  <a:srgbClr val="FFFFFF"/>
                </a:solidFill>
                <a:latin typeface="Lato"/>
                <a:ea typeface="Lato"/>
                <a:cs typeface="Lato"/>
                <a:sym typeface="Lato"/>
              </a:rPr>
              <a:t>5. Functionality: </a:t>
            </a:r>
            <a:r>
              <a:rPr lang="en-GB" sz="1400">
                <a:solidFill>
                  <a:srgbClr val="FFFFFF"/>
                </a:solidFill>
                <a:latin typeface="Lato"/>
                <a:ea typeface="Lato"/>
                <a:cs typeface="Lato"/>
                <a:sym typeface="Lato"/>
              </a:rPr>
              <a:t>AI can help ensure functionality in design by identifying and addressing biases in design processes and outcomes. This can be particularly important in the context of kitchen design, where accessibility is a crucial consideration and bias could skew designs.</a:t>
            </a:r>
            <a:endParaRPr sz="1400">
              <a:solidFill>
                <a:srgbClr val="FFFFFF"/>
              </a:solidFill>
              <a:latin typeface="Lato"/>
              <a:ea typeface="Lato"/>
              <a:cs typeface="Lato"/>
              <a:sym typeface="Lato"/>
            </a:endParaRPr>
          </a:p>
        </p:txBody>
      </p:sp>
      <p:sp>
        <p:nvSpPr>
          <p:cNvPr id="246" name="Google Shape;246;p27"/>
          <p:cNvSpPr txBox="1"/>
          <p:nvPr/>
        </p:nvSpPr>
        <p:spPr>
          <a:xfrm>
            <a:off x="2879975" y="3307375"/>
            <a:ext cx="5995800" cy="1669500"/>
          </a:xfrm>
          <a:prstGeom prst="rect">
            <a:avLst/>
          </a:prstGeom>
          <a:noFill/>
          <a:ln>
            <a:noFill/>
          </a:ln>
        </p:spPr>
        <p:txBody>
          <a:bodyPr anchorCtr="0" anchor="t" bIns="91425" lIns="91425" spcFirstLastPara="1" rIns="91425" wrap="square" tIns="91425">
            <a:spAutoFit/>
          </a:bodyPr>
          <a:lstStyle/>
          <a:p>
            <a:pPr indent="0" lvl="0" marL="0" rtl="0" algn="l">
              <a:lnSpc>
                <a:spcPct val="130909"/>
              </a:lnSpc>
              <a:spcBef>
                <a:spcPts val="0"/>
              </a:spcBef>
              <a:spcAft>
                <a:spcPts val="0"/>
              </a:spcAft>
              <a:buNone/>
            </a:pPr>
            <a:r>
              <a:rPr b="1" lang="en-GB">
                <a:solidFill>
                  <a:srgbClr val="FFFFFF"/>
                </a:solidFill>
                <a:latin typeface="Lato"/>
                <a:ea typeface="Lato"/>
                <a:cs typeface="Lato"/>
                <a:sym typeface="Lato"/>
              </a:rPr>
              <a:t>In summary</a:t>
            </a:r>
            <a:r>
              <a:rPr lang="en-GB">
                <a:solidFill>
                  <a:srgbClr val="FFFFFF"/>
                </a:solidFill>
                <a:latin typeface="Lato"/>
                <a:ea typeface="Lato"/>
                <a:cs typeface="Lato"/>
                <a:sym typeface="Lato"/>
              </a:rPr>
              <a:t>, AI has the potential to significantly impact graphic design within the kitchen context, offering new tools, processes, and opportunities for designers to create more efficient, innovative, and functional designs. </a:t>
            </a:r>
            <a:endParaRPr>
              <a:solidFill>
                <a:srgbClr val="FFFFFF"/>
              </a:solidFill>
              <a:latin typeface="Lato"/>
              <a:ea typeface="Lato"/>
              <a:cs typeface="Lato"/>
              <a:sym typeface="Lato"/>
            </a:endParaRPr>
          </a:p>
          <a:p>
            <a:pPr indent="0" lvl="0" marL="0" rtl="0" algn="l">
              <a:lnSpc>
                <a:spcPct val="130909"/>
              </a:lnSpc>
              <a:spcBef>
                <a:spcPts val="0"/>
              </a:spcBef>
              <a:spcAft>
                <a:spcPts val="0"/>
              </a:spcAft>
              <a:buNone/>
            </a:pPr>
            <a:r>
              <a:t/>
            </a:r>
            <a:endParaRPr sz="600">
              <a:solidFill>
                <a:srgbClr val="FFFFFF"/>
              </a:solidFill>
              <a:latin typeface="Lato"/>
              <a:ea typeface="Lato"/>
              <a:cs typeface="Lato"/>
              <a:sym typeface="Lato"/>
            </a:endParaRPr>
          </a:p>
          <a:p>
            <a:pPr indent="0" lvl="0" marL="0" rtl="0" algn="l">
              <a:lnSpc>
                <a:spcPct val="130909"/>
              </a:lnSpc>
              <a:spcBef>
                <a:spcPts val="0"/>
              </a:spcBef>
              <a:spcAft>
                <a:spcPts val="0"/>
              </a:spcAft>
              <a:buNone/>
            </a:pPr>
            <a:r>
              <a:rPr lang="en-GB">
                <a:solidFill>
                  <a:srgbClr val="FFFFFF"/>
                </a:solidFill>
                <a:latin typeface="Lato"/>
                <a:ea typeface="Lato"/>
                <a:cs typeface="Lato"/>
                <a:sym typeface="Lato"/>
              </a:rPr>
              <a:t>This is </a:t>
            </a:r>
            <a:r>
              <a:rPr b="1" lang="en-GB" sz="1500">
                <a:solidFill>
                  <a:srgbClr val="FFFFFF"/>
                </a:solidFill>
                <a:latin typeface="Lato"/>
                <a:ea typeface="Lato"/>
                <a:cs typeface="Lato"/>
                <a:sym typeface="Lato"/>
              </a:rPr>
              <a:t>ETHICS </a:t>
            </a:r>
            <a:r>
              <a:rPr lang="en-GB">
                <a:solidFill>
                  <a:srgbClr val="FFFFFF"/>
                </a:solidFill>
                <a:latin typeface="Lato"/>
                <a:ea typeface="Lato"/>
                <a:cs typeface="Lato"/>
                <a:sym typeface="Lato"/>
              </a:rPr>
              <a:t>rather than just functionality because a ‘bad’ designer would not be able to gain the commission if AI was not available to them. </a:t>
            </a:r>
            <a:endParaRPr>
              <a:solidFill>
                <a:srgbClr val="FFFFFF"/>
              </a:solidFill>
              <a:latin typeface="Lato"/>
              <a:ea typeface="Lato"/>
              <a:cs typeface="Lato"/>
              <a:sym typeface="Lato"/>
            </a:endParaRPr>
          </a:p>
        </p:txBody>
      </p:sp>
      <p:pic>
        <p:nvPicPr>
          <p:cNvPr id="247" name="Google Shape;247;p27"/>
          <p:cNvPicPr preferRelativeResize="0"/>
          <p:nvPr/>
        </p:nvPicPr>
        <p:blipFill>
          <a:blip r:embed="rId3">
            <a:alphaModFix/>
          </a:blip>
          <a:stretch>
            <a:fillRect/>
          </a:stretch>
        </p:blipFill>
        <p:spPr>
          <a:xfrm>
            <a:off x="257175" y="3236050"/>
            <a:ext cx="2446925" cy="1766400"/>
          </a:xfrm>
          <a:prstGeom prst="rect">
            <a:avLst/>
          </a:prstGeom>
          <a:noFill/>
          <a:ln>
            <a:noFill/>
          </a:ln>
        </p:spPr>
      </p:pic>
      <p:sp>
        <p:nvSpPr>
          <p:cNvPr id="248" name="Google Shape;248;p27"/>
          <p:cNvSpPr txBox="1"/>
          <p:nvPr/>
        </p:nvSpPr>
        <p:spPr>
          <a:xfrm>
            <a:off x="1398525" y="330550"/>
            <a:ext cx="35352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2400">
                <a:solidFill>
                  <a:srgbClr val="FFFFFF"/>
                </a:solidFill>
                <a:latin typeface="Lato"/>
                <a:ea typeface="Lato"/>
                <a:cs typeface="Lato"/>
                <a:sym typeface="Lato"/>
              </a:rPr>
              <a:t>Kitchen design using AI</a:t>
            </a:r>
            <a:endParaRPr b="1" sz="2400">
              <a:solidFill>
                <a:srgbClr val="FFFFFF"/>
              </a:solidFill>
              <a:latin typeface="Lato"/>
              <a:ea typeface="Lato"/>
              <a:cs typeface="Lato"/>
              <a:sym typeface="Lato"/>
            </a:endParaRPr>
          </a:p>
        </p:txBody>
      </p:sp>
      <p:sp>
        <p:nvSpPr>
          <p:cNvPr id="249" name="Google Shape;249;p27"/>
          <p:cNvSpPr txBox="1"/>
          <p:nvPr/>
        </p:nvSpPr>
        <p:spPr>
          <a:xfrm>
            <a:off x="1228775" y="884650"/>
            <a:ext cx="7647000" cy="4311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600">
                <a:solidFill>
                  <a:srgbClr val="FFFFFF"/>
                </a:solidFill>
                <a:latin typeface="Lato"/>
                <a:ea typeface="Lato"/>
                <a:cs typeface="Lato"/>
                <a:sym typeface="Lato"/>
              </a:rPr>
              <a:t>AI has significant impact on graphic design particularly in  house design (cont).</a:t>
            </a:r>
            <a:endParaRPr sz="1600">
              <a:solidFill>
                <a:srgbClr val="FFFFFF"/>
              </a:solidFill>
              <a:latin typeface="Lato"/>
              <a:ea typeface="Lato"/>
              <a:cs typeface="Lato"/>
              <a:sym typeface="Lato"/>
            </a:endParaRPr>
          </a:p>
        </p:txBody>
      </p:sp>
      <p:sp>
        <p:nvSpPr>
          <p:cNvPr id="250" name="Google Shape;250;p27"/>
          <p:cNvSpPr txBox="1"/>
          <p:nvPr>
            <p:ph type="title"/>
          </p:nvPr>
        </p:nvSpPr>
        <p:spPr>
          <a:xfrm>
            <a:off x="80150" y="73125"/>
            <a:ext cx="14835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Charlie</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28"/>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None/>
            </a:pPr>
            <a:r>
              <a:rPr lang="en-GB" sz="1200">
                <a:latin typeface="Roboto"/>
                <a:ea typeface="Roboto"/>
                <a:cs typeface="Roboto"/>
                <a:sym typeface="Roboto"/>
              </a:rPr>
              <a:t>•Team Contribution – Details of Meetings/ Discussions so far within your Team etc (Mandatory to include Team Member Rating out of 5) </a:t>
            </a:r>
            <a:endParaRPr sz="2600"/>
          </a:p>
        </p:txBody>
      </p:sp>
      <p:graphicFrame>
        <p:nvGraphicFramePr>
          <p:cNvPr id="256" name="Google Shape;256;p28"/>
          <p:cNvGraphicFramePr/>
          <p:nvPr/>
        </p:nvGraphicFramePr>
        <p:xfrm>
          <a:off x="1108563" y="1173025"/>
          <a:ext cx="3000000" cy="3000000"/>
        </p:xfrm>
        <a:graphic>
          <a:graphicData uri="http://schemas.openxmlformats.org/drawingml/2006/table">
            <a:tbl>
              <a:tblPr>
                <a:noFill/>
                <a:tableStyleId>{FDDF4ECF-B67D-4ABD-8501-2007133EF112}</a:tableStyleId>
              </a:tblPr>
              <a:tblGrid>
                <a:gridCol w="1385375"/>
                <a:gridCol w="1385375"/>
                <a:gridCol w="1385375"/>
                <a:gridCol w="1385375"/>
                <a:gridCol w="1385375"/>
              </a:tblGrid>
              <a:tr h="886275">
                <a:tc>
                  <a:txBody>
                    <a:bodyPr/>
                    <a:lstStyle/>
                    <a:p>
                      <a:pPr indent="0" lvl="0" marL="0" rtl="0" algn="ctr">
                        <a:spcBef>
                          <a:spcPts val="0"/>
                        </a:spcBef>
                        <a:spcAft>
                          <a:spcPts val="0"/>
                        </a:spcAft>
                        <a:buNone/>
                      </a:pPr>
                      <a:r>
                        <a:rPr b="1" lang="en-GB" sz="1600">
                          <a:solidFill>
                            <a:schemeClr val="lt1"/>
                          </a:solidFill>
                        </a:rPr>
                        <a:t>Luke Penhalagan</a:t>
                      </a:r>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Missed one meeting</a:t>
                      </a:r>
                      <a:endParaRPr sz="1200">
                        <a:solidFill>
                          <a:schemeClr val="lt1"/>
                        </a:solidFill>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Completed all slides required</a:t>
                      </a:r>
                      <a:endParaRPr sz="1200">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Research</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4</a:t>
                      </a:r>
                      <a:endParaRPr>
                        <a:solidFill>
                          <a:schemeClr val="lt1"/>
                        </a:solidFill>
                      </a:endParaRPr>
                    </a:p>
                  </a:txBody>
                  <a:tcPr marT="91425" marB="91425" marR="91425" marL="91425"/>
                </a:tc>
              </a:tr>
              <a:tr h="381000">
                <a:tc>
                  <a:txBody>
                    <a:bodyPr/>
                    <a:lstStyle/>
                    <a:p>
                      <a:pPr indent="0" lvl="0" marL="0" rtl="0" algn="ctr">
                        <a:spcBef>
                          <a:spcPts val="0"/>
                        </a:spcBef>
                        <a:spcAft>
                          <a:spcPts val="0"/>
                        </a:spcAft>
                        <a:buNone/>
                      </a:pPr>
                      <a:r>
                        <a:rPr b="1" lang="en-GB" sz="1600">
                          <a:solidFill>
                            <a:schemeClr val="lt1"/>
                          </a:solidFill>
                        </a:rPr>
                        <a:t>Charlie Wilkins</a:t>
                      </a:r>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Contributed to all teams meetings</a:t>
                      </a:r>
                      <a:endParaRPr sz="1200">
                        <a:solidFill>
                          <a:schemeClr val="lt1"/>
                        </a:solidFill>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Completed all slides required</a:t>
                      </a:r>
                      <a:endParaRPr/>
                    </a:p>
                  </a:txBody>
                  <a:tcPr marT="91425" marB="91425" marR="91425" marL="91425"/>
                </a:tc>
                <a:tc>
                  <a:txBody>
                    <a:bodyPr/>
                    <a:lstStyle/>
                    <a:p>
                      <a:pPr indent="0" lvl="0" marL="0" rtl="0" algn="l">
                        <a:spcBef>
                          <a:spcPts val="0"/>
                        </a:spcBef>
                        <a:spcAft>
                          <a:spcPts val="0"/>
                        </a:spcAft>
                        <a:buNone/>
                      </a:pPr>
                      <a:r>
                        <a:rPr lang="en-GB">
                          <a:solidFill>
                            <a:schemeClr val="lt1"/>
                          </a:solidFill>
                        </a:rPr>
                        <a:t>Written and researched</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5</a:t>
                      </a:r>
                      <a:endParaRPr>
                        <a:solidFill>
                          <a:schemeClr val="lt1"/>
                        </a:solidFill>
                        <a:highlight>
                          <a:schemeClr val="lt1"/>
                        </a:highlight>
                      </a:endParaRPr>
                    </a:p>
                  </a:txBody>
                  <a:tcPr marT="91425" marB="91425" marR="91425" marL="91425"/>
                </a:tc>
              </a:tr>
              <a:tr h="381000">
                <a:tc>
                  <a:txBody>
                    <a:bodyPr/>
                    <a:lstStyle/>
                    <a:p>
                      <a:pPr indent="0" lvl="0" marL="0" rtl="0" algn="ctr">
                        <a:spcBef>
                          <a:spcPts val="0"/>
                        </a:spcBef>
                        <a:spcAft>
                          <a:spcPts val="0"/>
                        </a:spcAft>
                        <a:buNone/>
                      </a:pPr>
                      <a:r>
                        <a:rPr b="1" lang="en-GB" sz="1600">
                          <a:solidFill>
                            <a:schemeClr val="lt1"/>
                          </a:solidFill>
                        </a:rPr>
                        <a:t> Kyle Hudson</a:t>
                      </a:r>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Contributed to all teams meetings</a:t>
                      </a:r>
                      <a:endParaRPr sz="1200">
                        <a:solidFill>
                          <a:schemeClr val="lt1"/>
                        </a:solidFill>
                      </a:endParaRPr>
                    </a:p>
                    <a:p>
                      <a:pPr indent="0" lvl="0" marL="0" rtl="0" algn="l">
                        <a:spcBef>
                          <a:spcPts val="0"/>
                        </a:spcBef>
                        <a:spcAft>
                          <a:spcPts val="0"/>
                        </a:spcAft>
                        <a:buNone/>
                      </a:pPr>
                      <a:r>
                        <a:t/>
                      </a:r>
                      <a:endParaRPr>
                        <a:solidFill>
                          <a:schemeClr val="lt1"/>
                        </a:solidFill>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Completed all slides required</a:t>
                      </a:r>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Coding Program</a:t>
                      </a:r>
                      <a:endParaRPr sz="1200">
                        <a:solidFill>
                          <a:schemeClr val="lt1"/>
                        </a:solidFill>
                      </a:endParaRPr>
                    </a:p>
                    <a:p>
                      <a:pPr indent="0" lvl="0" marL="0" rtl="0" algn="l">
                        <a:spcBef>
                          <a:spcPts val="0"/>
                        </a:spcBef>
                        <a:spcAft>
                          <a:spcPts val="0"/>
                        </a:spcAft>
                        <a:buNone/>
                      </a:pPr>
                      <a:r>
                        <a:t/>
                      </a:r>
                      <a:endParaRPr sz="1200">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5</a:t>
                      </a:r>
                      <a:endParaRPr>
                        <a:solidFill>
                          <a:schemeClr val="lt1"/>
                        </a:solidFill>
                      </a:endParaRPr>
                    </a:p>
                  </a:txBody>
                  <a:tcPr marT="91425" marB="91425" marR="91425" marL="91425"/>
                </a:tc>
              </a:tr>
              <a:tr h="381000">
                <a:tc>
                  <a:txBody>
                    <a:bodyPr/>
                    <a:lstStyle/>
                    <a:p>
                      <a:pPr indent="0" lvl="0" marL="0" rtl="0" algn="ctr">
                        <a:spcBef>
                          <a:spcPts val="0"/>
                        </a:spcBef>
                        <a:spcAft>
                          <a:spcPts val="0"/>
                        </a:spcAft>
                        <a:buNone/>
                      </a:pPr>
                      <a:r>
                        <a:rPr b="1" lang="en-GB" sz="1600">
                          <a:solidFill>
                            <a:schemeClr val="lt1"/>
                          </a:solidFill>
                        </a:rPr>
                        <a:t>Rhys Davies</a:t>
                      </a:r>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Contributed to all teams meetings</a:t>
                      </a:r>
                      <a:endParaRPr sz="1200">
                        <a:solidFill>
                          <a:schemeClr val="lt1"/>
                        </a:solidFill>
                      </a:endParaRPr>
                    </a:p>
                    <a:p>
                      <a:pPr indent="0" lvl="0" marL="0" rtl="0" algn="l">
                        <a:spcBef>
                          <a:spcPts val="0"/>
                        </a:spcBef>
                        <a:spcAft>
                          <a:spcPts val="0"/>
                        </a:spcAft>
                        <a:buNone/>
                      </a:pPr>
                      <a:r>
                        <a:t/>
                      </a:r>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Completed all slides required</a:t>
                      </a:r>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Coding Program /</a:t>
                      </a:r>
                      <a:endParaRPr sz="1200">
                        <a:solidFill>
                          <a:schemeClr val="lt1"/>
                        </a:solidFill>
                      </a:endParaRPr>
                    </a:p>
                    <a:p>
                      <a:pPr indent="0" lvl="0" marL="0" rtl="0" algn="l">
                        <a:spcBef>
                          <a:spcPts val="0"/>
                        </a:spcBef>
                        <a:spcAft>
                          <a:spcPts val="0"/>
                        </a:spcAft>
                        <a:buNone/>
                      </a:pPr>
                      <a:r>
                        <a:rPr lang="en-GB" sz="1200">
                          <a:solidFill>
                            <a:schemeClr val="lt1"/>
                          </a:solidFill>
                        </a:rPr>
                        <a:t>Designed Website</a:t>
                      </a:r>
                      <a:endParaRPr sz="1200">
                        <a:solidFill>
                          <a:schemeClr val="lt1"/>
                        </a:solidFill>
                      </a:endParaRPr>
                    </a:p>
                  </a:txBody>
                  <a:tcPr marT="91425" marB="91425" marR="91425" marL="91425"/>
                </a:tc>
                <a:tc>
                  <a:txBody>
                    <a:bodyPr/>
                    <a:lstStyle/>
                    <a:p>
                      <a:pPr indent="0" lvl="0" marL="0" rtl="0" algn="l">
                        <a:spcBef>
                          <a:spcPts val="0"/>
                        </a:spcBef>
                        <a:spcAft>
                          <a:spcPts val="0"/>
                        </a:spcAft>
                        <a:buNone/>
                      </a:pPr>
                      <a:r>
                        <a:rPr lang="en-GB">
                          <a:solidFill>
                            <a:schemeClr val="lt1"/>
                          </a:solidFill>
                        </a:rPr>
                        <a:t>5</a:t>
                      </a:r>
                      <a:endParaRPr>
                        <a:solidFill>
                          <a:schemeClr val="lt1"/>
                        </a:solidFill>
                      </a:endParaRPr>
                    </a:p>
                  </a:txBody>
                  <a:tcPr marT="91425" marB="91425" marR="91425" marL="91425"/>
                </a:tc>
              </a:tr>
              <a:tr h="381000">
                <a:tc>
                  <a:txBody>
                    <a:bodyPr/>
                    <a:lstStyle/>
                    <a:p>
                      <a:pPr indent="0" lvl="0" marL="0" rtl="0" algn="ctr">
                        <a:spcBef>
                          <a:spcPts val="0"/>
                        </a:spcBef>
                        <a:spcAft>
                          <a:spcPts val="0"/>
                        </a:spcAft>
                        <a:buNone/>
                      </a:pPr>
                      <a:r>
                        <a:rPr b="1" lang="en-GB" sz="1600">
                          <a:solidFill>
                            <a:schemeClr val="lt1"/>
                          </a:solidFill>
                        </a:rPr>
                        <a:t>Cameron Brown</a:t>
                      </a:r>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Contributed to all teams meetings</a:t>
                      </a:r>
                      <a:endParaRPr sz="1200">
                        <a:solidFill>
                          <a:schemeClr val="lt1"/>
                        </a:solidFill>
                      </a:endParaRPr>
                    </a:p>
                    <a:p>
                      <a:pPr indent="0" lvl="0" marL="0" rtl="0" algn="l">
                        <a:spcBef>
                          <a:spcPts val="0"/>
                        </a:spcBef>
                        <a:spcAft>
                          <a:spcPts val="0"/>
                        </a:spcAft>
                        <a:buNone/>
                      </a:pPr>
                      <a:r>
                        <a:t/>
                      </a:r>
                      <a:endParaRPr/>
                    </a:p>
                  </a:txBody>
                  <a:tcPr marT="91425" marB="91425" marR="91425" marL="91425"/>
                </a:tc>
                <a:tc>
                  <a:txBody>
                    <a:bodyPr/>
                    <a:lstStyle/>
                    <a:p>
                      <a:pPr indent="0" lvl="0" marL="0" rtl="0" algn="l">
                        <a:spcBef>
                          <a:spcPts val="0"/>
                        </a:spcBef>
                        <a:spcAft>
                          <a:spcPts val="0"/>
                        </a:spcAft>
                        <a:buNone/>
                      </a:pPr>
                      <a:r>
                        <a:rPr lang="en-GB" sz="1200">
                          <a:solidFill>
                            <a:schemeClr val="lt1"/>
                          </a:solidFill>
                        </a:rPr>
                        <a:t>Completed all slides required</a:t>
                      </a:r>
                      <a:endParaRPr/>
                    </a:p>
                  </a:txBody>
                  <a:tcPr marT="91425" marB="91425" marR="91425" marL="91425"/>
                </a:tc>
                <a:tc>
                  <a:txBody>
                    <a:bodyPr/>
                    <a:lstStyle/>
                    <a:p>
                      <a:pPr indent="0" lvl="0" marL="0" rtl="0" algn="l">
                        <a:spcBef>
                          <a:spcPts val="0"/>
                        </a:spcBef>
                        <a:spcAft>
                          <a:spcPts val="0"/>
                        </a:spcAft>
                        <a:buNone/>
                      </a:pPr>
                      <a:r>
                        <a:rPr lang="en-GB">
                          <a:solidFill>
                            <a:schemeClr val="lt1"/>
                          </a:solidFill>
                        </a:rPr>
                        <a:t>Research</a:t>
                      </a:r>
                      <a:endParaRPr/>
                    </a:p>
                  </a:txBody>
                  <a:tcPr marT="91425" marB="91425" marR="91425" marL="91425"/>
                </a:tc>
                <a:tc>
                  <a:txBody>
                    <a:bodyPr/>
                    <a:lstStyle/>
                    <a:p>
                      <a:pPr indent="0" lvl="0" marL="0" rtl="0" algn="l">
                        <a:spcBef>
                          <a:spcPts val="0"/>
                        </a:spcBef>
                        <a:spcAft>
                          <a:spcPts val="0"/>
                        </a:spcAft>
                        <a:buNone/>
                      </a:pPr>
                      <a:r>
                        <a:rPr lang="en-GB">
                          <a:solidFill>
                            <a:schemeClr val="lt1"/>
                          </a:solidFill>
                        </a:rPr>
                        <a:t>5</a:t>
                      </a:r>
                      <a:endParaRPr>
                        <a:solidFill>
                          <a:schemeClr val="lt1"/>
                        </a:solidFill>
                      </a:endParaRPr>
                    </a:p>
                  </a:txBody>
                  <a:tcPr marT="91425" marB="91425" marR="91425" marL="91425"/>
                </a:tc>
              </a:tr>
            </a:tbl>
          </a:graphicData>
        </a:graphic>
      </p:graphicFrame>
      <p:sp>
        <p:nvSpPr>
          <p:cNvPr id="257" name="Google Shape;257;p28"/>
          <p:cNvSpPr txBox="1"/>
          <p:nvPr/>
        </p:nvSpPr>
        <p:spPr>
          <a:xfrm>
            <a:off x="153625" y="145475"/>
            <a:ext cx="20349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800">
                <a:solidFill>
                  <a:schemeClr val="lt1"/>
                </a:solidFill>
                <a:latin typeface="Lato"/>
                <a:ea typeface="Lato"/>
                <a:cs typeface="Lato"/>
                <a:sym typeface="Lato"/>
              </a:rPr>
              <a:t>Luke P</a:t>
            </a:r>
            <a:endParaRPr sz="800">
              <a:solidFill>
                <a:schemeClr val="lt1"/>
              </a:solidFill>
              <a:latin typeface="Lato"/>
              <a:ea typeface="Lato"/>
              <a:cs typeface="Lato"/>
              <a:sym typeface="Lato"/>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1" name="Shape 261"/>
        <p:cNvGrpSpPr/>
        <p:nvPr/>
      </p:nvGrpSpPr>
      <p:grpSpPr>
        <a:xfrm>
          <a:off x="0" y="0"/>
          <a:ext cx="0" cy="0"/>
          <a:chOff x="0" y="0"/>
          <a:chExt cx="0" cy="0"/>
        </a:xfrm>
      </p:grpSpPr>
      <p:sp>
        <p:nvSpPr>
          <p:cNvPr id="262" name="Google Shape;262;p29"/>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Summary</a:t>
            </a:r>
            <a:r>
              <a:rPr lang="en-GB"/>
              <a:t> and </a:t>
            </a:r>
            <a:r>
              <a:rPr lang="en-GB"/>
              <a:t>conclusion</a:t>
            </a:r>
            <a:endParaRPr/>
          </a:p>
        </p:txBody>
      </p:sp>
      <p:sp>
        <p:nvSpPr>
          <p:cNvPr id="263" name="Google Shape;263;p29"/>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GB"/>
              <a:t>Continue to work on our website</a:t>
            </a:r>
            <a:endParaRPr/>
          </a:p>
          <a:p>
            <a:pPr indent="-311150" lvl="0" marL="457200" rtl="0" algn="l">
              <a:spcBef>
                <a:spcPts val="0"/>
              </a:spcBef>
              <a:spcAft>
                <a:spcPts val="0"/>
              </a:spcAft>
              <a:buSzPts val="1300"/>
              <a:buChar char="●"/>
            </a:pPr>
            <a:r>
              <a:rPr lang="en-GB"/>
              <a:t>Discuss how we can improve our work</a:t>
            </a:r>
            <a:endParaRPr/>
          </a:p>
          <a:p>
            <a:pPr indent="-311150" lvl="0" marL="457200" rtl="0" algn="l">
              <a:spcBef>
                <a:spcPts val="0"/>
              </a:spcBef>
              <a:spcAft>
                <a:spcPts val="0"/>
              </a:spcAft>
              <a:buSzPts val="1300"/>
              <a:buChar char="●"/>
            </a:pPr>
            <a:r>
              <a:rPr lang="en-GB"/>
              <a:t>How Ai is affecting the job market and the general public</a:t>
            </a:r>
            <a:endParaRPr/>
          </a:p>
          <a:p>
            <a:pPr indent="-311150" lvl="0" marL="457200" rtl="0" algn="l">
              <a:spcBef>
                <a:spcPts val="0"/>
              </a:spcBef>
              <a:spcAft>
                <a:spcPts val="0"/>
              </a:spcAft>
              <a:buSzPts val="1300"/>
              <a:buChar char="●"/>
            </a:pPr>
            <a:r>
              <a:rPr lang="en-GB"/>
              <a:t>Why it’s important to copyright and protect your work</a:t>
            </a:r>
            <a:endParaRPr/>
          </a:p>
          <a:p>
            <a:pPr indent="-311150" lvl="0" marL="457200" rtl="0" algn="l">
              <a:spcBef>
                <a:spcPts val="0"/>
              </a:spcBef>
              <a:spcAft>
                <a:spcPts val="0"/>
              </a:spcAft>
              <a:buSzPts val="1300"/>
              <a:buChar char="●"/>
            </a:pPr>
            <a:r>
              <a:rPr lang="en-GB"/>
              <a:t>Go over and research more into AI</a:t>
            </a:r>
            <a:endParaRPr/>
          </a:p>
        </p:txBody>
      </p:sp>
      <p:sp>
        <p:nvSpPr>
          <p:cNvPr id="264" name="Google Shape;264;p29"/>
          <p:cNvSpPr txBox="1"/>
          <p:nvPr/>
        </p:nvSpPr>
        <p:spPr>
          <a:xfrm>
            <a:off x="0" y="0"/>
            <a:ext cx="1089000" cy="508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latin typeface="Lato"/>
                <a:ea typeface="Lato"/>
                <a:cs typeface="Lato"/>
                <a:sym typeface="Lato"/>
              </a:rPr>
              <a:t>Rhys Davies</a:t>
            </a:r>
            <a:endParaRPr sz="1300">
              <a:solidFill>
                <a:schemeClr val="lt1"/>
              </a:solidFill>
              <a:latin typeface="Lato"/>
              <a:ea typeface="Lato"/>
              <a:cs typeface="Lato"/>
              <a:sym typeface="Lato"/>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8" name="Shape 268"/>
        <p:cNvGrpSpPr/>
        <p:nvPr/>
      </p:nvGrpSpPr>
      <p:grpSpPr>
        <a:xfrm>
          <a:off x="0" y="0"/>
          <a:ext cx="0" cy="0"/>
          <a:chOff x="0" y="0"/>
          <a:chExt cx="0" cy="0"/>
        </a:xfrm>
      </p:grpSpPr>
      <p:sp>
        <p:nvSpPr>
          <p:cNvPr id="269" name="Google Shape;269;p30"/>
          <p:cNvSpPr txBox="1"/>
          <p:nvPr>
            <p:ph type="title"/>
          </p:nvPr>
        </p:nvSpPr>
        <p:spPr>
          <a:xfrm>
            <a:off x="3250800" y="2114700"/>
            <a:ext cx="2642400" cy="9141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t>Any Questions?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