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4" r:id="rId9"/>
    <p:sldId id="265"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9" autoAdjust="0"/>
    <p:restoredTop sz="94640" autoAdjust="0"/>
  </p:normalViewPr>
  <p:slideViewPr>
    <p:cSldViewPr snapToGrid="0">
      <p:cViewPr varScale="1">
        <p:scale>
          <a:sx n="128" d="100"/>
          <a:sy n="128" d="100"/>
        </p:scale>
        <p:origin x="44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D7A6F-FFC6-476D-A655-EF5C4BAA4262}" type="datetimeFigureOut">
              <a:rPr lang="en-GB" smtClean="0"/>
              <a:t>17/12/2021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43EF2A-9B42-49BA-93EF-B0B60745DCE8}" type="slidenum">
              <a:rPr lang="en-GB" smtClean="0"/>
              <a:t>‹#›</a:t>
            </a:fld>
            <a:endParaRPr lang="en-GB" dirty="0"/>
          </a:p>
        </p:txBody>
      </p:sp>
    </p:spTree>
    <p:extLst>
      <p:ext uri="{BB962C8B-B14F-4D97-AF65-F5344CB8AC3E}">
        <p14:creationId xmlns:p14="http://schemas.microsoft.com/office/powerpoint/2010/main" val="125902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43EF2A-9B42-49BA-93EF-B0B60745DCE8}" type="slidenum">
              <a:rPr lang="en-GB" smtClean="0"/>
              <a:t>1</a:t>
            </a:fld>
            <a:endParaRPr lang="en-GB" dirty="0"/>
          </a:p>
        </p:txBody>
      </p:sp>
    </p:spTree>
    <p:extLst>
      <p:ext uri="{BB962C8B-B14F-4D97-AF65-F5344CB8AC3E}">
        <p14:creationId xmlns:p14="http://schemas.microsoft.com/office/powerpoint/2010/main" val="629806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dwefwef</a:t>
            </a:r>
          </a:p>
        </p:txBody>
      </p:sp>
      <p:sp>
        <p:nvSpPr>
          <p:cNvPr id="4" name="Slide Number Placeholder 3"/>
          <p:cNvSpPr>
            <a:spLocks noGrp="1"/>
          </p:cNvSpPr>
          <p:nvPr>
            <p:ph type="sldNum" sz="quarter" idx="5"/>
          </p:nvPr>
        </p:nvSpPr>
        <p:spPr/>
        <p:txBody>
          <a:bodyPr/>
          <a:lstStyle/>
          <a:p>
            <a:fld id="{8043EF2A-9B42-49BA-93EF-B0B60745DCE8}" type="slidenum">
              <a:rPr lang="en-GB" smtClean="0"/>
              <a:t>2</a:t>
            </a:fld>
            <a:endParaRPr lang="en-GB" dirty="0"/>
          </a:p>
        </p:txBody>
      </p:sp>
    </p:spTree>
    <p:extLst>
      <p:ext uri="{BB962C8B-B14F-4D97-AF65-F5344CB8AC3E}">
        <p14:creationId xmlns:p14="http://schemas.microsoft.com/office/powerpoint/2010/main" val="971990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 words</a:t>
            </a:r>
          </a:p>
          <a:p>
            <a:endParaRPr lang="en-GB" dirty="0"/>
          </a:p>
        </p:txBody>
      </p:sp>
      <p:sp>
        <p:nvSpPr>
          <p:cNvPr id="4" name="Slide Number Placeholder 3"/>
          <p:cNvSpPr>
            <a:spLocks noGrp="1"/>
          </p:cNvSpPr>
          <p:nvPr>
            <p:ph type="sldNum" sz="quarter" idx="5"/>
          </p:nvPr>
        </p:nvSpPr>
        <p:spPr/>
        <p:txBody>
          <a:bodyPr/>
          <a:lstStyle/>
          <a:p>
            <a:fld id="{8043EF2A-9B42-49BA-93EF-B0B60745DCE8}" type="slidenum">
              <a:rPr lang="en-GB" smtClean="0"/>
              <a:t>3</a:t>
            </a:fld>
            <a:endParaRPr lang="en-GB" dirty="0"/>
          </a:p>
        </p:txBody>
      </p:sp>
    </p:spTree>
    <p:extLst>
      <p:ext uri="{BB962C8B-B14F-4D97-AF65-F5344CB8AC3E}">
        <p14:creationId xmlns:p14="http://schemas.microsoft.com/office/powerpoint/2010/main" val="3697581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 words this diagrams shows the levels of grit score and it demonstrates that the higher the education levels the higher </a:t>
            </a:r>
          </a:p>
        </p:txBody>
      </p:sp>
      <p:sp>
        <p:nvSpPr>
          <p:cNvPr id="4" name="Slide Number Placeholder 3"/>
          <p:cNvSpPr>
            <a:spLocks noGrp="1"/>
          </p:cNvSpPr>
          <p:nvPr>
            <p:ph type="sldNum" sz="quarter" idx="5"/>
          </p:nvPr>
        </p:nvSpPr>
        <p:spPr/>
        <p:txBody>
          <a:bodyPr/>
          <a:lstStyle/>
          <a:p>
            <a:fld id="{8043EF2A-9B42-49BA-93EF-B0B60745DCE8}" type="slidenum">
              <a:rPr lang="en-GB" smtClean="0"/>
              <a:t>4</a:t>
            </a:fld>
            <a:endParaRPr lang="en-GB" dirty="0"/>
          </a:p>
        </p:txBody>
      </p:sp>
    </p:spTree>
    <p:extLst>
      <p:ext uri="{BB962C8B-B14F-4D97-AF65-F5344CB8AC3E}">
        <p14:creationId xmlns:p14="http://schemas.microsoft.com/office/powerpoint/2010/main" val="3832892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 words</a:t>
            </a:r>
          </a:p>
        </p:txBody>
      </p:sp>
      <p:sp>
        <p:nvSpPr>
          <p:cNvPr id="4" name="Slide Number Placeholder 3"/>
          <p:cNvSpPr>
            <a:spLocks noGrp="1"/>
          </p:cNvSpPr>
          <p:nvPr>
            <p:ph type="sldNum" sz="quarter" idx="5"/>
          </p:nvPr>
        </p:nvSpPr>
        <p:spPr/>
        <p:txBody>
          <a:bodyPr/>
          <a:lstStyle/>
          <a:p>
            <a:fld id="{8043EF2A-9B42-49BA-93EF-B0B60745DCE8}" type="slidenum">
              <a:rPr lang="en-GB" smtClean="0"/>
              <a:t>5</a:t>
            </a:fld>
            <a:endParaRPr lang="en-GB" dirty="0"/>
          </a:p>
        </p:txBody>
      </p:sp>
    </p:spTree>
    <p:extLst>
      <p:ext uri="{BB962C8B-B14F-4D97-AF65-F5344CB8AC3E}">
        <p14:creationId xmlns:p14="http://schemas.microsoft.com/office/powerpoint/2010/main" val="930866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 words</a:t>
            </a:r>
          </a:p>
          <a:p>
            <a:endParaRPr lang="en-GB" dirty="0"/>
          </a:p>
          <a:p>
            <a:endParaRPr lang="en-GB" dirty="0"/>
          </a:p>
        </p:txBody>
      </p:sp>
      <p:sp>
        <p:nvSpPr>
          <p:cNvPr id="4" name="Slide Number Placeholder 3"/>
          <p:cNvSpPr>
            <a:spLocks noGrp="1"/>
          </p:cNvSpPr>
          <p:nvPr>
            <p:ph type="sldNum" sz="quarter" idx="5"/>
          </p:nvPr>
        </p:nvSpPr>
        <p:spPr/>
        <p:txBody>
          <a:bodyPr/>
          <a:lstStyle/>
          <a:p>
            <a:fld id="{8043EF2A-9B42-49BA-93EF-B0B60745DCE8}" type="slidenum">
              <a:rPr lang="en-GB" smtClean="0"/>
              <a:t>6</a:t>
            </a:fld>
            <a:endParaRPr lang="en-GB" dirty="0"/>
          </a:p>
        </p:txBody>
      </p:sp>
    </p:spTree>
    <p:extLst>
      <p:ext uri="{BB962C8B-B14F-4D97-AF65-F5344CB8AC3E}">
        <p14:creationId xmlns:p14="http://schemas.microsoft.com/office/powerpoint/2010/main" val="3788490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2943006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842217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2265375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3885439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1738360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3869113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3413391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341613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801641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3593299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00335-4251-4DD2-BED9-A93E5C5AC086}" type="datetimeFigureOut">
              <a:rPr lang="en-GB" smtClean="0"/>
              <a:t>17/12/2021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18DD036-7C6C-49D3-9AC2-434799630CC1}" type="slidenum">
              <a:rPr lang="en-GB" smtClean="0"/>
              <a:t>‹#›</a:t>
            </a:fld>
            <a:endParaRPr lang="en-GB" dirty="0"/>
          </a:p>
        </p:txBody>
      </p:sp>
    </p:spTree>
    <p:extLst>
      <p:ext uri="{BB962C8B-B14F-4D97-AF65-F5344CB8AC3E}">
        <p14:creationId xmlns:p14="http://schemas.microsoft.com/office/powerpoint/2010/main" val="389030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00335-4251-4DD2-BED9-A93E5C5AC086}" type="datetimeFigureOut">
              <a:rPr lang="en-GB" smtClean="0"/>
              <a:t>17/12/2021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8DD036-7C6C-49D3-9AC2-434799630CC1}" type="slidenum">
              <a:rPr lang="en-GB" smtClean="0"/>
              <a:t>‹#›</a:t>
            </a:fld>
            <a:endParaRPr lang="en-GB" dirty="0"/>
          </a:p>
        </p:txBody>
      </p:sp>
    </p:spTree>
    <p:extLst>
      <p:ext uri="{BB962C8B-B14F-4D97-AF65-F5344CB8AC3E}">
        <p14:creationId xmlns:p14="http://schemas.microsoft.com/office/powerpoint/2010/main" val="36293876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AB8C5-4C23-4BA2-BB12-12916E938DC7}"/>
              </a:ext>
            </a:extLst>
          </p:cNvPr>
          <p:cNvSpPr>
            <a:spLocks noGrp="1"/>
          </p:cNvSpPr>
          <p:nvPr>
            <p:ph type="ctrTitle"/>
          </p:nvPr>
        </p:nvSpPr>
        <p:spPr/>
        <p:txBody>
          <a:bodyPr/>
          <a:lstStyle/>
          <a:p>
            <a:r>
              <a:rPr lang="en-US" dirty="0"/>
              <a:t>D</a:t>
            </a:r>
            <a:r>
              <a:rPr lang="en-GB" dirty="0"/>
              <a:t>IGITAL SKILLS </a:t>
            </a:r>
          </a:p>
        </p:txBody>
      </p:sp>
      <p:sp>
        <p:nvSpPr>
          <p:cNvPr id="3" name="Subtitle 2">
            <a:extLst>
              <a:ext uri="{FF2B5EF4-FFF2-40B4-BE49-F238E27FC236}">
                <a16:creationId xmlns:a16="http://schemas.microsoft.com/office/drawing/2014/main" id="{4EACB8E2-99B2-44BC-8ED8-FEF3E73692C8}"/>
              </a:ext>
            </a:extLst>
          </p:cNvPr>
          <p:cNvSpPr>
            <a:spLocks noGrp="1"/>
          </p:cNvSpPr>
          <p:nvPr>
            <p:ph type="subTitle" idx="1"/>
          </p:nvPr>
        </p:nvSpPr>
        <p:spPr/>
        <p:txBody>
          <a:bodyPr>
            <a:normAutofit fontScale="92500" lnSpcReduction="10000"/>
          </a:bodyPr>
          <a:lstStyle/>
          <a:p>
            <a:r>
              <a:rPr lang="en-US" dirty="0"/>
              <a:t>Name Daniela </a:t>
            </a:r>
            <a:r>
              <a:rPr lang="en-US"/>
              <a:t>Mosu</a:t>
            </a:r>
            <a:endParaRPr lang="en-US" dirty="0"/>
          </a:p>
          <a:p>
            <a:r>
              <a:rPr lang="en-US" dirty="0"/>
              <a:t>Course title: BMSW4003</a:t>
            </a:r>
          </a:p>
          <a:p>
            <a:r>
              <a:rPr lang="en-US" dirty="0"/>
              <a:t>Date:17.12.2021</a:t>
            </a:r>
          </a:p>
          <a:p>
            <a:r>
              <a:rPr lang="en-US" dirty="0"/>
              <a:t>University: Wales Trinity Saint David</a:t>
            </a:r>
            <a:endParaRPr lang="en-GB" dirty="0"/>
          </a:p>
        </p:txBody>
      </p:sp>
    </p:spTree>
    <p:extLst>
      <p:ext uri="{BB962C8B-B14F-4D97-AF65-F5344CB8AC3E}">
        <p14:creationId xmlns:p14="http://schemas.microsoft.com/office/powerpoint/2010/main" val="2772839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0B86-560E-4137-ABB2-37F86D6164D0}"/>
              </a:ext>
            </a:extLst>
          </p:cNvPr>
          <p:cNvSpPr>
            <a:spLocks noGrp="1"/>
          </p:cNvSpPr>
          <p:nvPr>
            <p:ph type="title"/>
          </p:nvPr>
        </p:nvSpPr>
        <p:spPr/>
        <p:txBody>
          <a:bodyPr/>
          <a:lstStyle/>
          <a:p>
            <a:r>
              <a:rPr lang="en-GB" dirty="0"/>
              <a:t>Table of content </a:t>
            </a:r>
          </a:p>
        </p:txBody>
      </p:sp>
      <p:sp>
        <p:nvSpPr>
          <p:cNvPr id="3" name="Content Placeholder 2">
            <a:extLst>
              <a:ext uri="{FF2B5EF4-FFF2-40B4-BE49-F238E27FC236}">
                <a16:creationId xmlns:a16="http://schemas.microsoft.com/office/drawing/2014/main" id="{722157F3-C0A6-4B28-B09D-F637467EC95F}"/>
              </a:ext>
            </a:extLst>
          </p:cNvPr>
          <p:cNvSpPr>
            <a:spLocks noGrp="1"/>
          </p:cNvSpPr>
          <p:nvPr>
            <p:ph idx="1"/>
          </p:nvPr>
        </p:nvSpPr>
        <p:spPr/>
        <p:txBody>
          <a:bodyPr>
            <a:normAutofit fontScale="92500" lnSpcReduction="20000"/>
          </a:bodyPr>
          <a:lstStyle/>
          <a:p>
            <a:r>
              <a:rPr lang="en-US" dirty="0"/>
              <a:t>DATA </a:t>
            </a:r>
          </a:p>
          <a:p>
            <a:r>
              <a:rPr lang="en-US" dirty="0"/>
              <a:t>INFORMATION</a:t>
            </a:r>
          </a:p>
          <a:p>
            <a:r>
              <a:rPr lang="en-US" dirty="0"/>
              <a:t>KNOWLEDGE </a:t>
            </a:r>
          </a:p>
          <a:p>
            <a:r>
              <a:rPr lang="en-US" dirty="0"/>
              <a:t>WISDOM </a:t>
            </a:r>
          </a:p>
          <a:p>
            <a:r>
              <a:rPr lang="en-US" dirty="0"/>
              <a:t>CRAAP </a:t>
            </a:r>
          </a:p>
          <a:p>
            <a:r>
              <a:rPr lang="en-US" dirty="0"/>
              <a:t>ANGELA DUCKWORTH </a:t>
            </a:r>
          </a:p>
          <a:p>
            <a:r>
              <a:rPr lang="en-US" dirty="0"/>
              <a:t> </a:t>
            </a:r>
            <a:r>
              <a:rPr lang="en-GB" dirty="0"/>
              <a:t>MY RESEARCH FINDINGS</a:t>
            </a:r>
          </a:p>
          <a:p>
            <a:r>
              <a:rPr lang="en-US" dirty="0"/>
              <a:t>APPLICATION OF THE CONCEPTS OF ANGELA DUCKWORTH </a:t>
            </a:r>
            <a:endParaRPr lang="en-GB" dirty="0"/>
          </a:p>
          <a:p>
            <a:r>
              <a:rPr lang="en-GB" dirty="0"/>
              <a:t>CONCLUSION </a:t>
            </a:r>
          </a:p>
          <a:p>
            <a:r>
              <a:rPr lang="en-GB" dirty="0"/>
              <a:t>REFERENCES </a:t>
            </a:r>
            <a:endParaRPr lang="en-US" dirty="0"/>
          </a:p>
          <a:p>
            <a:endParaRPr lang="en-US" dirty="0"/>
          </a:p>
          <a:p>
            <a:endParaRPr lang="en-GB" dirty="0"/>
          </a:p>
        </p:txBody>
      </p:sp>
    </p:spTree>
    <p:extLst>
      <p:ext uri="{BB962C8B-B14F-4D97-AF65-F5344CB8AC3E}">
        <p14:creationId xmlns:p14="http://schemas.microsoft.com/office/powerpoint/2010/main" val="4045831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2BF191C-75AD-4B4B-8E9E-0A1D749E1273}"/>
              </a:ext>
            </a:extLst>
          </p:cNvPr>
          <p:cNvSpPr>
            <a:spLocks noGrp="1"/>
          </p:cNvSpPr>
          <p:nvPr>
            <p:ph idx="1"/>
          </p:nvPr>
        </p:nvSpPr>
        <p:spPr>
          <a:xfrm>
            <a:off x="4044132" y="791493"/>
            <a:ext cx="6567721" cy="5386885"/>
          </a:xfrm>
        </p:spPr>
        <p:txBody>
          <a:bodyPr anchor="ctr">
            <a:normAutofit fontScale="85000" lnSpcReduction="20000"/>
          </a:bodyPr>
          <a:lstStyle/>
          <a:p>
            <a:pPr marL="0" marR="0" indent="0">
              <a:lnSpc>
                <a:spcPct val="107000"/>
              </a:lnSpc>
              <a:spcBef>
                <a:spcPts val="0"/>
              </a:spcBef>
              <a:spcAft>
                <a:spcPts val="800"/>
              </a:spcAft>
              <a:buNone/>
            </a:pPr>
            <a:r>
              <a:rPr lang="en-GB" sz="1800" b="1" dirty="0">
                <a:latin typeface="Calibri" panose="020F0502020204030204" pitchFamily="34" charset="0"/>
                <a:ea typeface="Calibri" panose="020F0502020204030204" pitchFamily="34" charset="0"/>
                <a:cs typeface="Times New Roman" panose="02020603050405020304" pitchFamily="18" charset="0"/>
              </a:rPr>
              <a:t>DATA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Data is a term that refers to chunks of information that have similar structures and are collected in the same way.</a:t>
            </a:r>
          </a:p>
          <a:p>
            <a:pPr marL="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It's also crucial to make sure that the data collected can take many forms, such as digital memory and assertions (</a:t>
            </a:r>
            <a:r>
              <a:rPr lang="en-US" sz="1800" b="0" i="0" dirty="0">
                <a:effectLst/>
                <a:latin typeface="Arial" panose="020B0604020202020204" pitchFamily="34" charset="0"/>
              </a:rPr>
              <a:t>Colorafi and Evans 2016)</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are many different sorts of non-unstructured data. It's also a non-statistical piece of data.</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term "qualitative data" refers to descriptive and conceptual findings gathered through questionnaires, interviews, and observation.</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is also the use of quantitative data, which is thought to be more exact and limited than qualitative data (</a:t>
            </a:r>
            <a:r>
              <a:rPr lang="en-US" sz="1800" b="0" i="0" dirty="0">
                <a:effectLst/>
                <a:latin typeface="Arial" panose="020B0604020202020204" pitchFamily="34" charset="0"/>
              </a:rPr>
              <a:t>Frické</a:t>
            </a:r>
            <a:r>
              <a:rPr lang="en-US" sz="1800" dirty="0">
                <a:latin typeface="Arial" panose="020B0604020202020204" pitchFamily="34" charset="0"/>
              </a:rPr>
              <a:t> </a:t>
            </a:r>
            <a:r>
              <a:rPr lang="en-US" sz="1800" b="0" i="0" dirty="0">
                <a:effectLst/>
                <a:latin typeface="Arial" panose="020B0604020202020204" pitchFamily="34" charset="0"/>
              </a:rPr>
              <a:t>2019)</a:t>
            </a:r>
            <a:r>
              <a:rPr lang="en-US" sz="20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Primary data is also information gathered directly from a source. It's firsthand information gleaned through interviews or videotapes.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Secondary data is taken from other sources that have already been gathered, such as census records and textbooks.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Primary sources are designed to provide factual information that can be verified (</a:t>
            </a:r>
            <a:r>
              <a:rPr lang="en-US" sz="1800" b="0" i="0" dirty="0">
                <a:effectLst/>
                <a:latin typeface="Arial" panose="020B0604020202020204" pitchFamily="34" charset="0"/>
              </a:rPr>
              <a:t>Colorafi and Evans 2016)</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Primary data is defined as being more relevant and dependable since it provides primary and more candid information.</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Furthermore, it is beneficial in that it provides a means of referencing and retrieving information (</a:t>
            </a:r>
            <a:r>
              <a:rPr lang="en-US" sz="1800" b="0" i="0" dirty="0">
                <a:effectLst/>
                <a:latin typeface="Arial" panose="020B0604020202020204" pitchFamily="34" charset="0"/>
              </a:rPr>
              <a:t>Frické</a:t>
            </a:r>
            <a:r>
              <a:rPr lang="en-US" sz="1800" dirty="0">
                <a:latin typeface="Arial" panose="020B0604020202020204" pitchFamily="34" charset="0"/>
              </a:rPr>
              <a:t> </a:t>
            </a:r>
            <a:r>
              <a:rPr lang="en-US" sz="1800" b="0" i="0" dirty="0">
                <a:effectLst/>
                <a:latin typeface="Arial" panose="020B0604020202020204" pitchFamily="34" charset="0"/>
              </a:rPr>
              <a:t>2019)</a:t>
            </a:r>
            <a:r>
              <a:rPr lang="en-US" sz="20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C21BD730-7668-4FF3-A165-F9B2D8A51E00}"/>
              </a:ext>
            </a:extLst>
          </p:cNvPr>
          <p:cNvGraphicFramePr>
            <a:graphicFrameLocks noGrp="1"/>
          </p:cNvGraphicFramePr>
          <p:nvPr>
            <p:extLst>
              <p:ext uri="{D42A27DB-BD31-4B8C-83A1-F6EECF244321}">
                <p14:modId xmlns:p14="http://schemas.microsoft.com/office/powerpoint/2010/main" val="2744524467"/>
              </p:ext>
            </p:extLst>
          </p:nvPr>
        </p:nvGraphicFramePr>
        <p:xfrm>
          <a:off x="0" y="0"/>
          <a:ext cx="3916392" cy="3366135"/>
        </p:xfrm>
        <a:graphic>
          <a:graphicData uri="http://schemas.openxmlformats.org/drawingml/2006/table">
            <a:tbl>
              <a:tblPr>
                <a:tableStyleId>{5C22544A-7EE6-4342-B048-85BDC9FD1C3A}</a:tableStyleId>
              </a:tblPr>
              <a:tblGrid>
                <a:gridCol w="1531482">
                  <a:extLst>
                    <a:ext uri="{9D8B030D-6E8A-4147-A177-3AD203B41FA5}">
                      <a16:colId xmlns:a16="http://schemas.microsoft.com/office/drawing/2014/main" val="580322094"/>
                    </a:ext>
                  </a:extLst>
                </a:gridCol>
                <a:gridCol w="2384910">
                  <a:extLst>
                    <a:ext uri="{9D8B030D-6E8A-4147-A177-3AD203B41FA5}">
                      <a16:colId xmlns:a16="http://schemas.microsoft.com/office/drawing/2014/main" val="790256360"/>
                    </a:ext>
                  </a:extLst>
                </a:gridCol>
              </a:tblGrid>
              <a:tr h="166133">
                <a:tc>
                  <a:txBody>
                    <a:bodyPr/>
                    <a:lstStyle/>
                    <a:p>
                      <a:pPr algn="l" fontAlgn="t"/>
                      <a:r>
                        <a:rPr lang="en-GB" sz="1100" u="none" strike="noStrike" dirty="0">
                          <a:effectLst/>
                        </a:rPr>
                        <a:t>Highest Academic Level</a:t>
                      </a:r>
                      <a:endParaRPr lang="en-GB" sz="1100" b="0" i="0" u="none" strike="noStrike" dirty="0">
                        <a:solidFill>
                          <a:srgbClr val="000000"/>
                        </a:solidFill>
                        <a:effectLst/>
                        <a:latin typeface="Calibri" panose="020F0502020204030204" pitchFamily="34" charset="0"/>
                      </a:endParaRPr>
                    </a:p>
                  </a:txBody>
                  <a:tcPr marL="9525" marR="9525" marT="9525" marB="0"/>
                </a:tc>
                <a:tc>
                  <a:txBody>
                    <a:bodyPr/>
                    <a:lstStyle/>
                    <a:p>
                      <a:pPr algn="l" fontAlgn="t"/>
                      <a:r>
                        <a:rPr lang="en-GB" sz="1100" u="none" strike="noStrike" dirty="0">
                          <a:effectLst/>
                        </a:rPr>
                        <a:t>Grit Score</a:t>
                      </a:r>
                      <a:endParaRPr lang="en-GB" sz="1100" b="0" i="0" u="none" strike="noStrike" dirty="0">
                        <a:solidFill>
                          <a:srgbClr val="000000"/>
                        </a:solidFill>
                        <a:effectLst/>
                        <a:latin typeface="Calibri" panose="020F0502020204030204" pitchFamily="34" charset="0"/>
                      </a:endParaRPr>
                    </a:p>
                  </a:txBody>
                  <a:tcPr marL="9525" marR="9525" marT="9525" marB="0"/>
                </a:tc>
                <a:extLst>
                  <a:ext uri="{0D108BD9-81ED-4DB2-BD59-A6C34878D82A}">
                    <a16:rowId xmlns:a16="http://schemas.microsoft.com/office/drawing/2014/main" val="916029817"/>
                  </a:ext>
                </a:extLst>
              </a:tr>
              <a:tr h="85361">
                <a:tc>
                  <a:txBody>
                    <a:bodyPr/>
                    <a:lstStyle/>
                    <a:p>
                      <a:pPr algn="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3.25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126529109"/>
                  </a:ext>
                </a:extLst>
              </a:tr>
              <a:tr h="85361">
                <a:tc>
                  <a:txBody>
                    <a:bodyPr/>
                    <a:lstStyle/>
                    <a:p>
                      <a:pPr algn="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3.375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98794972"/>
                  </a:ext>
                </a:extLst>
              </a:tr>
              <a:tr h="85361">
                <a:tc>
                  <a:txBody>
                    <a:bodyPr/>
                    <a:lstStyle/>
                    <a:p>
                      <a:pPr algn="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3.625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80183062"/>
                  </a:ext>
                </a:extLst>
              </a:tr>
              <a:tr h="85361">
                <a:tc>
                  <a:txBody>
                    <a:bodyPr/>
                    <a:lstStyle/>
                    <a:p>
                      <a:pPr algn="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4</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47225083"/>
                  </a:ext>
                </a:extLst>
              </a:tr>
              <a:tr h="85361">
                <a:tc>
                  <a:txBody>
                    <a:bodyPr/>
                    <a:lstStyle/>
                    <a:p>
                      <a:pPr algn="l" fontAlgn="t"/>
                      <a:endParaRPr lang="en-GB" sz="1100" b="0" i="0" u="none" strike="noStrike" dirty="0">
                        <a:solidFill>
                          <a:srgbClr val="000000"/>
                        </a:solidFill>
                        <a:effectLst/>
                        <a:latin typeface="Calibri" panose="020F0502020204030204" pitchFamily="34" charset="0"/>
                      </a:endParaRPr>
                    </a:p>
                  </a:txBody>
                  <a:tcPr marL="9525" marR="9525" marT="9525" marB="0"/>
                </a:tc>
                <a:tc>
                  <a:txBody>
                    <a:bodyPr/>
                    <a:lstStyle/>
                    <a:p>
                      <a:pPr algn="l" fontAlgn="t"/>
                      <a:endParaRPr lang="en-GB" sz="1100" b="0" i="0" u="none" strike="noStrike" dirty="0">
                        <a:solidFill>
                          <a:srgbClr val="000000"/>
                        </a:solidFill>
                        <a:effectLst/>
                        <a:latin typeface="Calibri" panose="020F0502020204030204" pitchFamily="34" charset="0"/>
                      </a:endParaRPr>
                    </a:p>
                  </a:txBody>
                  <a:tcPr marL="9525" marR="9525" marT="9525" marB="0"/>
                </a:tc>
                <a:extLst>
                  <a:ext uri="{0D108BD9-81ED-4DB2-BD59-A6C34878D82A}">
                    <a16:rowId xmlns:a16="http://schemas.microsoft.com/office/drawing/2014/main" val="4249870149"/>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1.75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91767389"/>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2.2</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81628039"/>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47494608"/>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2.6</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2255356"/>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2.75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15987167"/>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2.75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50068827"/>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2.75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74934122"/>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2.8</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070092853"/>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2.8</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15501694"/>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2.8</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25096157"/>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2.8</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958735635"/>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2.8</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714753171"/>
                  </a:ext>
                </a:extLst>
              </a:tr>
              <a:tr h="85361">
                <a:tc>
                  <a:txBody>
                    <a:bodyPr/>
                    <a:lstStyle/>
                    <a:p>
                      <a:pPr algn="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dirty="0">
                          <a:effectLst/>
                        </a:rPr>
                        <a:t>2.8</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19961774"/>
                  </a:ext>
                </a:extLst>
              </a:tr>
            </a:tbl>
          </a:graphicData>
        </a:graphic>
      </p:graphicFrame>
      <p:pic>
        <p:nvPicPr>
          <p:cNvPr id="4" name="Picture 3">
            <a:extLst>
              <a:ext uri="{FF2B5EF4-FFF2-40B4-BE49-F238E27FC236}">
                <a16:creationId xmlns:a16="http://schemas.microsoft.com/office/drawing/2014/main" id="{3D14485A-F512-41EB-B138-F0A4DEFBF0C4}"/>
              </a:ext>
            </a:extLst>
          </p:cNvPr>
          <p:cNvPicPr>
            <a:picLocks noChangeAspect="1"/>
          </p:cNvPicPr>
          <p:nvPr/>
        </p:nvPicPr>
        <p:blipFill rotWithShape="1">
          <a:blip r:embed="rId3">
            <a:extLst>
              <a:ext uri="{28A0092B-C50C-407E-A947-70E740481C1C}">
                <a14:useLocalDpi xmlns:a14="http://schemas.microsoft.com/office/drawing/2010/main" val="0"/>
              </a:ext>
            </a:extLst>
          </a:blip>
          <a:srcRect l="12502" t="29434" r="8107" b="16981"/>
          <a:stretch/>
        </p:blipFill>
        <p:spPr>
          <a:xfrm>
            <a:off x="-40825" y="3366135"/>
            <a:ext cx="3957217" cy="3373065"/>
          </a:xfrm>
          <a:prstGeom prst="rect">
            <a:avLst/>
          </a:prstGeom>
        </p:spPr>
      </p:pic>
    </p:spTree>
    <p:extLst>
      <p:ext uri="{BB962C8B-B14F-4D97-AF65-F5344CB8AC3E}">
        <p14:creationId xmlns:p14="http://schemas.microsoft.com/office/powerpoint/2010/main" val="2180696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0B9A56-D3A4-4D76-8631-18897B80BAC8}"/>
              </a:ext>
            </a:extLst>
          </p:cNvPr>
          <p:cNvSpPr>
            <a:spLocks noGrp="1"/>
          </p:cNvSpPr>
          <p:nvPr>
            <p:ph type="title"/>
          </p:nvPr>
        </p:nvSpPr>
        <p:spPr>
          <a:xfrm>
            <a:off x="983841" y="4227217"/>
            <a:ext cx="3240506" cy="4064628"/>
          </a:xfrm>
        </p:spPr>
        <p:txBody>
          <a:bodyPr>
            <a:normAutofit/>
          </a:bodyPr>
          <a:lstStyle/>
          <a:p>
            <a:r>
              <a:rPr lang="en-GB" dirty="0">
                <a:solidFill>
                  <a:srgbClr val="FFFFFF"/>
                </a:solidFill>
              </a:rPr>
              <a:t>Information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08AED7-6234-48C5-8D6A-BF7A0BF20132}"/>
              </a:ext>
            </a:extLst>
          </p:cNvPr>
          <p:cNvSpPr>
            <a:spLocks noGrp="1"/>
          </p:cNvSpPr>
          <p:nvPr>
            <p:ph idx="1"/>
          </p:nvPr>
        </p:nvSpPr>
        <p:spPr>
          <a:xfrm>
            <a:off x="5370153" y="395780"/>
            <a:ext cx="6936147" cy="6066439"/>
          </a:xfrm>
        </p:spPr>
        <p:txBody>
          <a:bodyPr>
            <a:normAutofit fontScale="85000" lnSpcReduction="10000"/>
          </a:bodyPr>
          <a:lstStyle/>
          <a:p>
            <a:pPr marL="0" marR="0" indent="0">
              <a:lnSpc>
                <a:spcPct val="107000"/>
              </a:lnSpc>
              <a:spcBef>
                <a:spcPts val="0"/>
              </a:spcBef>
              <a:spcAft>
                <a:spcPts val="800"/>
              </a:spcAft>
              <a:buNone/>
            </a:pPr>
            <a:r>
              <a:rPr lang="en-GB" sz="1600" b="1" dirty="0">
                <a:effectLst/>
                <a:latin typeface="Calibri" panose="020F0502020204030204" pitchFamily="34" charset="0"/>
                <a:ea typeface="Calibri" panose="020F0502020204030204" pitchFamily="34" charset="0"/>
                <a:cs typeface="Times New Roman" panose="02020603050405020304" pitchFamily="18" charset="0"/>
              </a:rPr>
              <a:t>information </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second level of the DIKW hierarchy is referred to as information; information is the knowledge gained from the data (</a:t>
            </a:r>
            <a:r>
              <a:rPr lang="en-US" sz="1800" b="0" i="0" dirty="0">
                <a:effectLst/>
                <a:latin typeface="Arial" panose="020B0604020202020204" pitchFamily="34" charset="0"/>
              </a:rPr>
              <a:t>Frické</a:t>
            </a:r>
            <a:r>
              <a:rPr lang="en-US" sz="1800" dirty="0">
                <a:latin typeface="Arial" panose="020B0604020202020204" pitchFamily="34" charset="0"/>
              </a:rPr>
              <a:t> </a:t>
            </a:r>
            <a:r>
              <a:rPr lang="en-US" sz="1800" b="0" i="0" dirty="0">
                <a:effectLst/>
                <a:latin typeface="Arial" panose="020B0604020202020204" pitchFamily="34" charset="0"/>
              </a:rPr>
              <a:t>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What we're referring to as linked connections' information.</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 key aspect of understanding data and its meaning comes from using the term meaning.</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From the viewpoint of the organization, it displays information linked to useful content.</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To answer queries such "Who, what, when, and where?" the material is categorized.</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Structural information is information that has been organized to accomplish a certain goal.</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addition to being symbolic or subjective, the information is also classified as such (</a:t>
            </a:r>
            <a:r>
              <a:rPr lang="en-US" sz="1800" b="0" i="0" dirty="0">
                <a:effectLst/>
                <a:latin typeface="Arial" panose="020B0604020202020204" pitchFamily="34" charset="0"/>
              </a:rPr>
              <a:t>Colorafi and Evans 2016)</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As a result, the information might be viewed as either universal or subjective.</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According to the research, those with a bachelor's degree or higher have a higher level of grit than those with a high school diploma.</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More than half of those in level four of education are found to be more grittier than those in other levels, according to a study (</a:t>
            </a:r>
            <a:r>
              <a:rPr lang="en-US" sz="1800" b="0" i="0" dirty="0">
                <a:effectLst/>
                <a:latin typeface="Arial" panose="020B0604020202020204" pitchFamily="34" charset="0"/>
              </a:rPr>
              <a:t>Colorafi and Evans 2016)</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grit test results show that five of them scored above four (4).</a:t>
            </a:r>
            <a:endParaRPr lang="en-GB" dirty="0"/>
          </a:p>
        </p:txBody>
      </p:sp>
      <p:pic>
        <p:nvPicPr>
          <p:cNvPr id="5" name="Picture 4">
            <a:extLst>
              <a:ext uri="{FF2B5EF4-FFF2-40B4-BE49-F238E27FC236}">
                <a16:creationId xmlns:a16="http://schemas.microsoft.com/office/drawing/2014/main" id="{F5A2271F-A092-4396-80F1-FFA30454404B}"/>
              </a:ext>
            </a:extLst>
          </p:cNvPr>
          <p:cNvPicPr>
            <a:picLocks noChangeAspect="1"/>
          </p:cNvPicPr>
          <p:nvPr/>
        </p:nvPicPr>
        <p:blipFill rotWithShape="1">
          <a:blip r:embed="rId3">
            <a:extLst>
              <a:ext uri="{28A0092B-C50C-407E-A947-70E740481C1C}">
                <a14:useLocalDpi xmlns:a14="http://schemas.microsoft.com/office/drawing/2010/main" val="0"/>
              </a:ext>
            </a:extLst>
          </a:blip>
          <a:srcRect t="23609" b="6474"/>
          <a:stretch/>
        </p:blipFill>
        <p:spPr>
          <a:xfrm>
            <a:off x="0" y="-26945"/>
            <a:ext cx="5109127" cy="5765913"/>
          </a:xfrm>
          <a:prstGeom prst="rect">
            <a:avLst/>
          </a:prstGeom>
        </p:spPr>
      </p:pic>
    </p:spTree>
    <p:extLst>
      <p:ext uri="{BB962C8B-B14F-4D97-AF65-F5344CB8AC3E}">
        <p14:creationId xmlns:p14="http://schemas.microsoft.com/office/powerpoint/2010/main" val="280147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D7945D-EA0E-4BBB-913B-210F71AE385C}"/>
              </a:ext>
            </a:extLst>
          </p:cNvPr>
          <p:cNvSpPr>
            <a:spLocks noGrp="1"/>
          </p:cNvSpPr>
          <p:nvPr>
            <p:ph type="title"/>
          </p:nvPr>
        </p:nvSpPr>
        <p:spPr>
          <a:xfrm>
            <a:off x="1456148" y="1065858"/>
            <a:ext cx="3240506" cy="4064628"/>
          </a:xfrm>
        </p:spPr>
        <p:txBody>
          <a:bodyPr>
            <a:normAutofit/>
          </a:bodyPr>
          <a:lstStyle/>
          <a:p>
            <a:r>
              <a:rPr lang="en-GB" sz="5400" dirty="0">
                <a:solidFill>
                  <a:srgbClr val="FFFFFF"/>
                </a:solidFill>
              </a:rPr>
              <a:t>Knowledge </a:t>
            </a:r>
          </a:p>
        </p:txBody>
      </p:sp>
      <p:sp>
        <p:nvSpPr>
          <p:cNvPr id="29" name="Arc 2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1" name="Oval 3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2F1BE9D-1E2C-4467-8B70-1E609A4A2274}"/>
              </a:ext>
            </a:extLst>
          </p:cNvPr>
          <p:cNvSpPr>
            <a:spLocks noGrp="1"/>
          </p:cNvSpPr>
          <p:nvPr>
            <p:ph idx="1"/>
          </p:nvPr>
        </p:nvSpPr>
        <p:spPr>
          <a:xfrm>
            <a:off x="5242754" y="609601"/>
            <a:ext cx="6946198" cy="6079958"/>
          </a:xfrm>
        </p:spPr>
        <p:txBody>
          <a:bodyPr>
            <a:normAutofit fontScale="70000" lnSpcReduction="20000"/>
          </a:bodyPr>
          <a:lstStyle/>
          <a:p>
            <a:pPr marL="0" marR="0" indent="0">
              <a:lnSpc>
                <a:spcPct val="107000"/>
              </a:lnSpc>
              <a:spcBef>
                <a:spcPts val="0"/>
              </a:spcBef>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KNOWLEDGE </a:t>
            </a:r>
          </a:p>
          <a:p>
            <a:pPr marL="0" indent="0">
              <a:buNone/>
            </a:pPr>
            <a:r>
              <a:rPr lang="en-US" dirty="0"/>
              <a:t>As the model's third level, this pertains to the collection of relevant data.</a:t>
            </a:r>
          </a:p>
          <a:p>
            <a:pPr marL="0" indent="0">
              <a:buNone/>
            </a:pPr>
            <a:r>
              <a:rPr lang="en-US" dirty="0"/>
              <a:t>It's essential enough at this point that you're going to memorize and remember it.</a:t>
            </a:r>
          </a:p>
          <a:p>
            <a:pPr marL="0" indent="0">
              <a:buNone/>
            </a:pPr>
            <a:r>
              <a:rPr lang="en-US" dirty="0"/>
              <a:t>While it is true that information is beneficial, it cannot add to the already existing body of knowledge (</a:t>
            </a:r>
            <a:r>
              <a:rPr lang="en-US" b="0" i="0" dirty="0">
                <a:effectLst/>
                <a:latin typeface="Arial" panose="020B0604020202020204" pitchFamily="34" charset="0"/>
              </a:rPr>
              <a:t>Knafl</a:t>
            </a:r>
            <a:r>
              <a:rPr lang="en-US" dirty="0">
                <a:latin typeface="Arial" panose="020B0604020202020204" pitchFamily="34" charset="0"/>
              </a:rPr>
              <a:t> </a:t>
            </a:r>
            <a:r>
              <a:rPr lang="en-US" b="0" i="0" dirty="0">
                <a:effectLst/>
                <a:latin typeface="Arial" panose="020B0604020202020204" pitchFamily="34" charset="0"/>
              </a:rPr>
              <a:t>and Howard 1984)</a:t>
            </a:r>
            <a:r>
              <a:rPr lang="en-US" dirty="0"/>
              <a:t>.</a:t>
            </a:r>
          </a:p>
          <a:p>
            <a:pPr marL="0" indent="0">
              <a:buNone/>
            </a:pPr>
            <a:r>
              <a:rPr lang="en-US" dirty="0"/>
              <a:t>It's also known to answer the "How?" query.</a:t>
            </a:r>
          </a:p>
          <a:p>
            <a:pPr marL="0" indent="0">
              <a:buNone/>
            </a:pPr>
            <a:r>
              <a:rPr lang="en-US" dirty="0"/>
              <a:t>According to data supplied in response to this question, particular measures must be taken into consideration.</a:t>
            </a:r>
          </a:p>
          <a:p>
            <a:pPr marL="0" indent="0">
              <a:buNone/>
            </a:pPr>
            <a:r>
              <a:rPr lang="en-US" dirty="0"/>
              <a:t>When we talk about knowledge, we mean the sensation that we have a common understanding of who or what we are talking about (</a:t>
            </a:r>
            <a:r>
              <a:rPr lang="en-US" b="0" i="0" dirty="0">
                <a:effectLst/>
                <a:latin typeface="Arial" panose="020B0604020202020204" pitchFamily="34" charset="0"/>
              </a:rPr>
              <a:t>Knafl</a:t>
            </a:r>
            <a:r>
              <a:rPr lang="en-US" dirty="0">
                <a:latin typeface="Arial" panose="020B0604020202020204" pitchFamily="34" charset="0"/>
              </a:rPr>
              <a:t> </a:t>
            </a:r>
            <a:r>
              <a:rPr lang="en-US" b="0" i="0" dirty="0">
                <a:effectLst/>
                <a:latin typeface="Arial" panose="020B0604020202020204" pitchFamily="34" charset="0"/>
              </a:rPr>
              <a:t>and Howard 1984)</a:t>
            </a:r>
            <a:r>
              <a:rPr lang="en-US" dirty="0"/>
              <a:t>.</a:t>
            </a:r>
          </a:p>
          <a:p>
            <a:pPr marL="0" indent="0">
              <a:buNone/>
            </a:pPr>
            <a:r>
              <a:rPr lang="en-US" dirty="0"/>
              <a:t>Knowledge can be factual, helpful, or in terms of skills or definitions that are taught and practiced through education and training.</a:t>
            </a:r>
          </a:p>
          <a:p>
            <a:pPr marL="0" indent="0">
              <a:buNone/>
            </a:pPr>
            <a:r>
              <a:rPr lang="en-US" dirty="0"/>
              <a:t>People's perceptions of one another are also reflected in the data.</a:t>
            </a:r>
          </a:p>
          <a:p>
            <a:pPr marL="0" indent="0">
              <a:buNone/>
            </a:pPr>
            <a:r>
              <a:rPr lang="en-US" dirty="0"/>
              <a:t>It's possible to have structured or comprehensive knowledge.</a:t>
            </a:r>
          </a:p>
          <a:p>
            <a:pPr marL="0" indent="0">
              <a:buNone/>
            </a:pPr>
            <a:r>
              <a:rPr lang="en-US" dirty="0"/>
              <a:t>The ability to know a variety of things is one definition of knowledge (</a:t>
            </a:r>
            <a:r>
              <a:rPr lang="en-US" b="0" i="0" dirty="0">
                <a:effectLst/>
                <a:latin typeface="Arial" panose="020B0604020202020204" pitchFamily="34" charset="0"/>
              </a:rPr>
              <a:t>Knafl</a:t>
            </a:r>
            <a:r>
              <a:rPr lang="en-US" dirty="0">
                <a:latin typeface="Arial" panose="020B0604020202020204" pitchFamily="34" charset="0"/>
              </a:rPr>
              <a:t> </a:t>
            </a:r>
            <a:r>
              <a:rPr lang="en-US" b="0" i="0" dirty="0">
                <a:effectLst/>
                <a:latin typeface="Arial" panose="020B0604020202020204" pitchFamily="34" charset="0"/>
              </a:rPr>
              <a:t>and Howard 1984)</a:t>
            </a:r>
            <a:r>
              <a:rPr lang="en-US" dirty="0"/>
              <a:t>.</a:t>
            </a:r>
            <a:endParaRPr lang="en-GB" dirty="0"/>
          </a:p>
        </p:txBody>
      </p:sp>
    </p:spTree>
    <p:extLst>
      <p:ext uri="{BB962C8B-B14F-4D97-AF65-F5344CB8AC3E}">
        <p14:creationId xmlns:p14="http://schemas.microsoft.com/office/powerpoint/2010/main" val="310613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151C9B-60AC-4FDF-B639-796B641E290F}"/>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Wisdom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F28669-452D-4AD9-AC0B-8D6EB962767B}"/>
              </a:ext>
            </a:extLst>
          </p:cNvPr>
          <p:cNvSpPr>
            <a:spLocks noGrp="1"/>
          </p:cNvSpPr>
          <p:nvPr>
            <p:ph idx="1"/>
          </p:nvPr>
        </p:nvSpPr>
        <p:spPr>
          <a:xfrm>
            <a:off x="4447308" y="0"/>
            <a:ext cx="6906491" cy="7075714"/>
          </a:xfrm>
        </p:spPr>
        <p:txBody>
          <a:bodyPr anchor="ctr">
            <a:normAutofit fontScale="70000" lnSpcReduction="20000"/>
          </a:bodyPr>
          <a:lstStyle/>
          <a:p>
            <a:pPr marL="0" marR="0">
              <a:lnSpc>
                <a:spcPct val="107000"/>
              </a:lnSpc>
              <a:spcBef>
                <a:spcPts val="0"/>
              </a:spcBef>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The fourth and last phase in the DIKW hierarchy is here.</a:t>
            </a:r>
          </a:p>
          <a:p>
            <a:pPr marL="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A mathematical formula is used to arrive at this conclusion </a:t>
            </a:r>
            <a:r>
              <a:rPr lang="en-US" sz="2000" dirty="0">
                <a:effectLst/>
                <a:latin typeface="Calibri" panose="020F0502020204030204" pitchFamily="34" charset="0"/>
                <a:ea typeface="Calibri" panose="020F0502020204030204" pitchFamily="34" charset="0"/>
                <a:cs typeface="Times New Roman" panose="02020603050405020304" pitchFamily="18" charset="0"/>
              </a:rPr>
              <a:t>(</a:t>
            </a:r>
            <a:r>
              <a:rPr lang="en-US" sz="2000" b="0" i="0" dirty="0">
                <a:effectLst/>
                <a:latin typeface="Arial" panose="020B0604020202020204" pitchFamily="34" charset="0"/>
              </a:rPr>
              <a:t>Frické</a:t>
            </a:r>
            <a:r>
              <a:rPr lang="en-US" sz="2000" dirty="0">
                <a:latin typeface="Arial" panose="020B0604020202020204" pitchFamily="34" charset="0"/>
              </a:rPr>
              <a:t> </a:t>
            </a:r>
            <a:r>
              <a:rPr lang="en-US" sz="2000" b="0" i="0" dirty="0">
                <a:effectLst/>
                <a:latin typeface="Arial" panose="020B0604020202020204" pitchFamily="34" charset="0"/>
              </a:rPr>
              <a:t>2019)</a:t>
            </a:r>
            <a:r>
              <a:rPr lang="en-US" sz="23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Things like morality codes are also a factor in this model's progression, along with the results of the previous level of the model.</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Wisdom is also a stage in which past knowledge and data is put to use (</a:t>
            </a:r>
            <a:r>
              <a:rPr lang="en-US" sz="2400" b="0" i="0" dirty="0">
                <a:effectLst/>
                <a:latin typeface="Arial" panose="020B0604020202020204" pitchFamily="34" charset="0"/>
              </a:rPr>
              <a:t>Frické</a:t>
            </a:r>
            <a:r>
              <a:rPr lang="en-US" sz="2400" dirty="0">
                <a:latin typeface="Arial" panose="020B0604020202020204" pitchFamily="34" charset="0"/>
              </a:rPr>
              <a:t> </a:t>
            </a:r>
            <a:r>
              <a:rPr lang="en-US" sz="2400" b="0" i="0" dirty="0">
                <a:effectLst/>
                <a:latin typeface="Arial" panose="020B0604020202020204" pitchFamily="34" charset="0"/>
              </a:rPr>
              <a:t>2019)</a:t>
            </a:r>
            <a:r>
              <a:rPr lang="en-US" sz="23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Also, why? queries are commonly associated with it.</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Practicing what they've learnt in school and honing their skills is how most professionals become wise.</a:t>
            </a:r>
          </a:p>
          <a:p>
            <a:pPr marL="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When it comes to making decisions, it is utilized to interpret and apply knowledge in the classroom </a:t>
            </a:r>
            <a:r>
              <a:rPr lang="en-US" sz="2000" dirty="0">
                <a:effectLst/>
                <a:latin typeface="Calibri" panose="020F0502020204030204" pitchFamily="34" charset="0"/>
                <a:ea typeface="Calibri" panose="020F0502020204030204" pitchFamily="34" charset="0"/>
                <a:cs typeface="Times New Roman" panose="02020603050405020304" pitchFamily="18" charset="0"/>
              </a:rPr>
              <a:t>(</a:t>
            </a:r>
            <a:r>
              <a:rPr lang="en-US" sz="2000" b="0" i="0" dirty="0">
                <a:effectLst/>
                <a:latin typeface="Arial" panose="020B0604020202020204" pitchFamily="34" charset="0"/>
              </a:rPr>
              <a:t>Frické</a:t>
            </a:r>
            <a:r>
              <a:rPr lang="en-US" sz="2000" dirty="0">
                <a:latin typeface="Arial" panose="020B0604020202020204" pitchFamily="34" charset="0"/>
              </a:rPr>
              <a:t> </a:t>
            </a:r>
            <a:r>
              <a:rPr lang="en-US" sz="2000" b="0" i="0" dirty="0">
                <a:effectLst/>
                <a:latin typeface="Arial" panose="020B0604020202020204" pitchFamily="34" charset="0"/>
              </a:rPr>
              <a:t>2019)</a:t>
            </a:r>
            <a:r>
              <a:rPr lang="en-US" sz="23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Principles must be learned and used in order to gain wisdom.</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In order to accomplish the intended result, wisdom makes use of the accumulated information and data that have been gathered over time.</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As a result, wisdom allows for the practical application of information.</a:t>
            </a:r>
          </a:p>
          <a:p>
            <a:pPr marL="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Wisdom is frequently applied to strategic management and decision-making</a:t>
            </a:r>
            <a:r>
              <a:rPr lang="en-US" sz="2000" dirty="0">
                <a:effectLst/>
                <a:latin typeface="Calibri" panose="020F0502020204030204" pitchFamily="34" charset="0"/>
                <a:ea typeface="Calibri" panose="020F0502020204030204" pitchFamily="34" charset="0"/>
                <a:cs typeface="Times New Roman" panose="02020603050405020304" pitchFamily="18" charset="0"/>
              </a:rPr>
              <a:t>(</a:t>
            </a:r>
            <a:r>
              <a:rPr lang="en-US" sz="2000" b="0" i="0" dirty="0">
                <a:effectLst/>
                <a:latin typeface="Arial" panose="020B0604020202020204" pitchFamily="34" charset="0"/>
              </a:rPr>
              <a:t>Frické</a:t>
            </a:r>
            <a:r>
              <a:rPr lang="en-US" sz="2000" dirty="0">
                <a:latin typeface="Arial" panose="020B0604020202020204" pitchFamily="34" charset="0"/>
              </a:rPr>
              <a:t> </a:t>
            </a:r>
            <a:r>
              <a:rPr lang="en-US" sz="2000" b="0" i="0" dirty="0">
                <a:effectLst/>
                <a:latin typeface="Arial" panose="020B0604020202020204" pitchFamily="34" charset="0"/>
              </a:rPr>
              <a:t>2019)</a:t>
            </a:r>
            <a:r>
              <a:rPr lang="en-US" sz="23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When calculating wisdom, it is viewed as an aftermath of information that signifies an understanding of a specific topic.</a:t>
            </a:r>
          </a:p>
          <a:p>
            <a:pPr marL="0" marR="0">
              <a:lnSpc>
                <a:spcPct val="107000"/>
              </a:lnSpc>
              <a:spcBef>
                <a:spcPts val="0"/>
              </a:spcBef>
              <a:spcAft>
                <a:spcPts val="800"/>
              </a:spcAft>
            </a:pPr>
            <a:r>
              <a:rPr lang="en-US" sz="2300" dirty="0">
                <a:effectLst/>
                <a:latin typeface="Calibri" panose="020F0502020204030204" pitchFamily="34" charset="0"/>
                <a:ea typeface="Calibri" panose="020F0502020204030204" pitchFamily="34" charset="0"/>
                <a:cs typeface="Times New Roman" panose="02020603050405020304" pitchFamily="18" charset="0"/>
              </a:rPr>
              <a:t>When gaining digital skills, for example, one obtains understanding of the latter and uses it to improve the ease with which their work may be delivered (</a:t>
            </a:r>
            <a:r>
              <a:rPr lang="en-US" sz="2400" b="0" i="0" dirty="0">
                <a:effectLst/>
                <a:latin typeface="Arial" panose="020B0604020202020204" pitchFamily="34" charset="0"/>
              </a:rPr>
              <a:t>Yusof et al. 2018)</a:t>
            </a:r>
            <a:r>
              <a:rPr lang="en-US" sz="23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3758939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6B39A-8B00-4ACB-8FA7-908681320766}"/>
              </a:ext>
            </a:extLst>
          </p:cNvPr>
          <p:cNvSpPr>
            <a:spLocks noGrp="1"/>
          </p:cNvSpPr>
          <p:nvPr>
            <p:ph type="title"/>
          </p:nvPr>
        </p:nvSpPr>
        <p:spPr>
          <a:xfrm>
            <a:off x="838200" y="-330654"/>
            <a:ext cx="10515600" cy="1325563"/>
          </a:xfrm>
        </p:spPr>
        <p:txBody>
          <a:bodyPr/>
          <a:lstStyle/>
          <a:p>
            <a:r>
              <a:rPr lang="en-GB" dirty="0"/>
              <a:t>Craap </a:t>
            </a:r>
          </a:p>
        </p:txBody>
      </p:sp>
      <p:sp>
        <p:nvSpPr>
          <p:cNvPr id="3" name="Content Placeholder 2">
            <a:extLst>
              <a:ext uri="{FF2B5EF4-FFF2-40B4-BE49-F238E27FC236}">
                <a16:creationId xmlns:a16="http://schemas.microsoft.com/office/drawing/2014/main" id="{3730EB0B-B731-4F43-8F88-96D83474B3C3}"/>
              </a:ext>
            </a:extLst>
          </p:cNvPr>
          <p:cNvSpPr>
            <a:spLocks noGrp="1"/>
          </p:cNvSpPr>
          <p:nvPr>
            <p:ph idx="1"/>
          </p:nvPr>
        </p:nvSpPr>
        <p:spPr>
          <a:xfrm>
            <a:off x="838200" y="656980"/>
            <a:ext cx="10515600" cy="4351338"/>
          </a:xfrm>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Using this method, you may determine the (</a:t>
            </a:r>
            <a:r>
              <a:rPr lang="en-US" sz="1800" b="0" i="0" dirty="0">
                <a:effectLst/>
                <a:latin typeface="Arial" panose="020B0604020202020204" pitchFamily="34" charset="0"/>
              </a:rPr>
              <a:t>lding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 information's relevancy and currency, as well as its authority, accuracy, and purpose (</a:t>
            </a:r>
            <a:r>
              <a:rPr lang="en-US" sz="1800" b="0" i="0" dirty="0">
                <a:effectLst/>
                <a:latin typeface="Arial" panose="020B0604020202020204" pitchFamily="34" charset="0"/>
              </a:rPr>
              <a:t>lding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graphicFrame>
        <p:nvGraphicFramePr>
          <p:cNvPr id="4" name="Table 3">
            <a:extLst>
              <a:ext uri="{FF2B5EF4-FFF2-40B4-BE49-F238E27FC236}">
                <a16:creationId xmlns:a16="http://schemas.microsoft.com/office/drawing/2014/main" id="{35792D60-7FEE-4977-A4B8-E0B3B87F63CD}"/>
              </a:ext>
            </a:extLst>
          </p:cNvPr>
          <p:cNvGraphicFramePr>
            <a:graphicFrameLocks noGrp="1"/>
          </p:cNvGraphicFramePr>
          <p:nvPr>
            <p:extLst>
              <p:ext uri="{D42A27DB-BD31-4B8C-83A1-F6EECF244321}">
                <p14:modId xmlns:p14="http://schemas.microsoft.com/office/powerpoint/2010/main" val="2047146938"/>
              </p:ext>
            </p:extLst>
          </p:nvPr>
        </p:nvGraphicFramePr>
        <p:xfrm>
          <a:off x="838200" y="1257079"/>
          <a:ext cx="10842172" cy="4352619"/>
        </p:xfrm>
        <a:graphic>
          <a:graphicData uri="http://schemas.openxmlformats.org/drawingml/2006/table">
            <a:tbl>
              <a:tblPr firstRow="1" firstCol="1" bandRow="1">
                <a:tableStyleId>{5C22544A-7EE6-4342-B048-85BDC9FD1C3A}</a:tableStyleId>
              </a:tblPr>
              <a:tblGrid>
                <a:gridCol w="5421086">
                  <a:extLst>
                    <a:ext uri="{9D8B030D-6E8A-4147-A177-3AD203B41FA5}">
                      <a16:colId xmlns:a16="http://schemas.microsoft.com/office/drawing/2014/main" val="3759293137"/>
                    </a:ext>
                  </a:extLst>
                </a:gridCol>
                <a:gridCol w="5421086">
                  <a:extLst>
                    <a:ext uri="{9D8B030D-6E8A-4147-A177-3AD203B41FA5}">
                      <a16:colId xmlns:a16="http://schemas.microsoft.com/office/drawing/2014/main" val="1766313186"/>
                    </a:ext>
                  </a:extLst>
                </a:gridCol>
              </a:tblGrid>
              <a:tr h="480811">
                <a:tc>
                  <a:txBody>
                    <a:bodyPr/>
                    <a:lstStyle/>
                    <a:p>
                      <a:pPr marL="0" marR="0">
                        <a:lnSpc>
                          <a:spcPct val="107000"/>
                        </a:lnSpc>
                        <a:spcBef>
                          <a:spcPts val="0"/>
                        </a:spcBef>
                        <a:spcAft>
                          <a:spcPts val="0"/>
                        </a:spcAft>
                      </a:pPr>
                      <a:r>
                        <a:rPr lang="en-GB" sz="2000" dirty="0">
                          <a:effectLst/>
                        </a:rPr>
                        <a:t>C- currency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The Currency is used to verify the accuracy of information. Date of publication is an example of a question that should be asked. Posted? Whether or not the information is up-to-date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67339640"/>
                  </a:ext>
                </a:extLst>
              </a:tr>
              <a:tr h="806115">
                <a:tc>
                  <a:txBody>
                    <a:bodyPr/>
                    <a:lstStyle/>
                    <a:p>
                      <a:pPr marL="0" marR="0">
                        <a:lnSpc>
                          <a:spcPct val="107000"/>
                        </a:lnSpc>
                        <a:spcBef>
                          <a:spcPts val="0"/>
                        </a:spcBef>
                        <a:spcAft>
                          <a:spcPts val="0"/>
                        </a:spcAft>
                      </a:pPr>
                      <a:r>
                        <a:rPr lang="en-GB" sz="2000" dirty="0">
                          <a:effectLst/>
                        </a:rPr>
                        <a:t>R- Relevance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This evaluates the significance of the data. It's all about figuring out whether or not the data makes sense in light of the question at hand. Whether or not it falls within acceptable parameters. Additionally, the significance of the sources.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036739"/>
                  </a:ext>
                </a:extLst>
              </a:tr>
              <a:tr h="643463">
                <a:tc>
                  <a:txBody>
                    <a:bodyPr/>
                    <a:lstStyle/>
                    <a:p>
                      <a:pPr marL="342900" marR="0" lvl="0" indent="-342900">
                        <a:lnSpc>
                          <a:spcPct val="107000"/>
                        </a:lnSpc>
                        <a:spcBef>
                          <a:spcPts val="0"/>
                        </a:spcBef>
                        <a:spcAft>
                          <a:spcPts val="0"/>
                        </a:spcAft>
                        <a:buFont typeface="+mj-lt"/>
                        <a:buAutoNum type="alphaUcPeriod"/>
                      </a:pPr>
                      <a:r>
                        <a:rPr lang="en-GB" sz="2000" dirty="0">
                          <a:effectLst/>
                        </a:rPr>
                        <a:t>Authority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This is a method for determining the reliability of a piece of information. Among the considerations are topics like: who is the information's creator, publisher, or other source, as well as its sponsor? In addition, the source should have identified the concepts or subjects offered with the necessary associations.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9927466"/>
                  </a:ext>
                </a:extLst>
              </a:tr>
              <a:tr h="968767">
                <a:tc>
                  <a:txBody>
                    <a:bodyPr/>
                    <a:lstStyle/>
                    <a:p>
                      <a:pPr marL="342900" marR="0" lvl="0" indent="-342900">
                        <a:lnSpc>
                          <a:spcPct val="107000"/>
                        </a:lnSpc>
                        <a:spcBef>
                          <a:spcPts val="0"/>
                        </a:spcBef>
                        <a:spcAft>
                          <a:spcPts val="0"/>
                        </a:spcAft>
                        <a:buFont typeface="+mj-lt"/>
                        <a:buAutoNum type="alphaUcPeriod"/>
                      </a:pPr>
                      <a:r>
                        <a:rPr lang="en-GB" sz="2000" dirty="0">
                          <a:effectLst/>
                        </a:rPr>
                        <a:t>Accuracy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Trueness is a measure of how accurate a piece of information sponsor? In evaluation of its source and supporting evidence is also carried out. It focuses on how the information can be confirmed by another source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45944794"/>
                  </a:ext>
                </a:extLst>
              </a:tr>
              <a:tr h="643463">
                <a:tc>
                  <a:txBody>
                    <a:bodyPr/>
                    <a:lstStyle/>
                    <a:p>
                      <a:pPr marL="0" marR="0">
                        <a:lnSpc>
                          <a:spcPct val="107000"/>
                        </a:lnSpc>
                        <a:spcBef>
                          <a:spcPts val="0"/>
                        </a:spcBef>
                        <a:spcAft>
                          <a:spcPts val="0"/>
                        </a:spcAft>
                      </a:pPr>
                      <a:r>
                        <a:rPr lang="en-GB" sz="2000" dirty="0">
                          <a:effectLst/>
                        </a:rPr>
                        <a:t>P- purpose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400" dirty="0">
                          <a:effectLst/>
                        </a:rPr>
                        <a:t>This is why there is a need for a specific type of information. Here, it's common to wonder: What's the aim of all this information? What are people saying about it? What is the information's objectivity?</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8706687"/>
                  </a:ext>
                </a:extLst>
              </a:tr>
            </a:tbl>
          </a:graphicData>
        </a:graphic>
      </p:graphicFrame>
    </p:spTree>
    <p:extLst>
      <p:ext uri="{BB962C8B-B14F-4D97-AF65-F5344CB8AC3E}">
        <p14:creationId xmlns:p14="http://schemas.microsoft.com/office/powerpoint/2010/main" val="1967966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2661-1016-4187-9821-0C7DFF94D7E8}"/>
              </a:ext>
            </a:extLst>
          </p:cNvPr>
          <p:cNvSpPr>
            <a:spLocks noGrp="1"/>
          </p:cNvSpPr>
          <p:nvPr>
            <p:ph type="title"/>
          </p:nvPr>
        </p:nvSpPr>
        <p:spPr/>
        <p:txBody>
          <a:bodyPr/>
          <a:lstStyle/>
          <a:p>
            <a:r>
              <a:rPr lang="en-GB" dirty="0"/>
              <a:t>My research findings </a:t>
            </a:r>
          </a:p>
        </p:txBody>
      </p:sp>
      <p:sp>
        <p:nvSpPr>
          <p:cNvPr id="3" name="Content Placeholder 2">
            <a:extLst>
              <a:ext uri="{FF2B5EF4-FFF2-40B4-BE49-F238E27FC236}">
                <a16:creationId xmlns:a16="http://schemas.microsoft.com/office/drawing/2014/main" id="{6B23FFAA-8021-4F34-8750-5D28E33118D9}"/>
              </a:ext>
            </a:extLst>
          </p:cNvPr>
          <p:cNvSpPr>
            <a:spLocks noGrp="1"/>
          </p:cNvSpPr>
          <p:nvPr>
            <p:ph idx="1"/>
          </p:nvPr>
        </p:nvSpPr>
        <p:spPr>
          <a:xfrm>
            <a:off x="3766457" y="1455510"/>
            <a:ext cx="8425543" cy="5402490"/>
          </a:xfrm>
        </p:spPr>
        <p:txBody>
          <a:bodyPr>
            <a:normAutofit fontScale="92500" lnSpcReduction="20000"/>
          </a:bodyPr>
          <a:lstStyle/>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GRIT appears to have a strong correlation with students' ability to remain resilient during academic endeavors.</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Students who have GRIT are able to succeed in a variety of academic settings (</a:t>
            </a:r>
            <a:r>
              <a:rPr lang="en-US" sz="1800" b="0" i="0" dirty="0">
                <a:effectLst/>
                <a:latin typeface="Arial" panose="020B0604020202020204" pitchFamily="34" charset="0"/>
              </a:rPr>
              <a:t>Stoffel and Cain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People in level four have a greater ability to demonstrate GRIT, according to the findings of the study (</a:t>
            </a:r>
            <a:r>
              <a:rPr lang="en-US" sz="1800" b="0" i="0" dirty="0">
                <a:effectLst/>
                <a:latin typeface="Arial" panose="020B0604020202020204" pitchFamily="34" charset="0"/>
              </a:rPr>
              <a:t>Stoffel and Cain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For example, students at this level have a GRIT of up to five (5).</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addition, the statistics showed that the majority of lower-level GRIT is even lower than three (3).</a:t>
            </a:r>
          </a:p>
          <a:p>
            <a:pPr marL="45720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As a result, a person's capacity to succeed in higher education isn't determined by his or her IQ, but rather by other qualities like perseverance and strength(</a:t>
            </a:r>
            <a:r>
              <a:rPr lang="en-US" sz="1800" b="0" i="0" dirty="0">
                <a:effectLst/>
                <a:latin typeface="Arial" panose="020B0604020202020204" pitchFamily="34" charset="0"/>
              </a:rPr>
              <a:t>Frické</a:t>
            </a:r>
            <a:r>
              <a:rPr lang="en-US" sz="1800" dirty="0">
                <a:latin typeface="Arial" panose="020B0604020202020204" pitchFamily="34" charset="0"/>
              </a:rPr>
              <a:t> </a:t>
            </a:r>
            <a:r>
              <a:rPr lang="en-US" sz="1800" b="0" i="0" dirty="0">
                <a:effectLst/>
                <a:latin typeface="Arial" panose="020B0604020202020204" pitchFamily="34" charset="0"/>
              </a:rPr>
              <a:t>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ability to persevere in the face of obstacles is just as important as one's character.</a:t>
            </a:r>
          </a:p>
          <a:p>
            <a:pPr marL="45720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As a result, people at higher levels had somewhat better results than those at lower levels, indicating that the scores were about average (</a:t>
            </a:r>
            <a:r>
              <a:rPr lang="en-US" sz="1800" b="0" i="0" dirty="0">
                <a:effectLst/>
                <a:latin typeface="Arial" panose="020B0604020202020204" pitchFamily="34" charset="0"/>
              </a:rPr>
              <a:t>Stoffel and Cain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As a result, performance improves with experience and, in some cases, knowledge.</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If you don't give up too easily but instead keep trying, you'll learn that you can achieve more and greater things (</a:t>
            </a:r>
            <a:r>
              <a:rPr lang="en-US" sz="1800" b="0" i="0" dirty="0">
                <a:effectLst/>
                <a:latin typeface="Arial" panose="020B0604020202020204" pitchFamily="34" charset="0"/>
              </a:rPr>
              <a:t>Stoffel and Cain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People's endurance improves as they age, in part because they employ GRIT more frequently (</a:t>
            </a:r>
            <a:r>
              <a:rPr lang="en-US" sz="1800" b="0" i="0" dirty="0">
                <a:effectLst/>
                <a:latin typeface="Arial" panose="020B0604020202020204" pitchFamily="34" charset="0"/>
              </a:rPr>
              <a:t>Sharkey et al. 2017)</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pic>
        <p:nvPicPr>
          <p:cNvPr id="5" name="Picture 4">
            <a:extLst>
              <a:ext uri="{FF2B5EF4-FFF2-40B4-BE49-F238E27FC236}">
                <a16:creationId xmlns:a16="http://schemas.microsoft.com/office/drawing/2014/main" id="{2807A044-C40F-4B5C-AA2A-77AE890A3217}"/>
              </a:ext>
            </a:extLst>
          </p:cNvPr>
          <p:cNvPicPr>
            <a:picLocks noChangeAspect="1"/>
          </p:cNvPicPr>
          <p:nvPr/>
        </p:nvPicPr>
        <p:blipFill rotWithShape="1">
          <a:blip r:embed="rId2"/>
          <a:srcRect l="30715" t="21256" r="47858" b="33325"/>
          <a:stretch/>
        </p:blipFill>
        <p:spPr>
          <a:xfrm>
            <a:off x="239486" y="1690687"/>
            <a:ext cx="3526971" cy="4993141"/>
          </a:xfrm>
          <a:prstGeom prst="rect">
            <a:avLst/>
          </a:prstGeom>
        </p:spPr>
      </p:pic>
    </p:spTree>
    <p:extLst>
      <p:ext uri="{BB962C8B-B14F-4D97-AF65-F5344CB8AC3E}">
        <p14:creationId xmlns:p14="http://schemas.microsoft.com/office/powerpoint/2010/main" val="2321339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A128C-3D00-4C1A-B158-09ED6AADA48A}"/>
              </a:ext>
            </a:extLst>
          </p:cNvPr>
          <p:cNvSpPr>
            <a:spLocks noGrp="1"/>
          </p:cNvSpPr>
          <p:nvPr>
            <p:ph type="title"/>
          </p:nvPr>
        </p:nvSpPr>
        <p:spPr/>
        <p:txBody>
          <a:bodyPr/>
          <a:lstStyle/>
          <a:p>
            <a:r>
              <a:rPr lang="en-US" dirty="0"/>
              <a:t>Evaluation of Data using CRAAP</a:t>
            </a:r>
            <a:endParaRPr lang="en-GB" dirty="0"/>
          </a:p>
        </p:txBody>
      </p:sp>
      <p:sp>
        <p:nvSpPr>
          <p:cNvPr id="3" name="Content Placeholder 2">
            <a:extLst>
              <a:ext uri="{FF2B5EF4-FFF2-40B4-BE49-F238E27FC236}">
                <a16:creationId xmlns:a16="http://schemas.microsoft.com/office/drawing/2014/main" id="{A20A66C4-FB7C-4FFD-8124-E27977623F84}"/>
              </a:ext>
            </a:extLst>
          </p:cNvPr>
          <p:cNvSpPr>
            <a:spLocks noGrp="1"/>
          </p:cNvSpPr>
          <p:nvPr>
            <p:ph idx="1"/>
          </p:nvPr>
        </p:nvSpPr>
        <p:spPr/>
        <p:txBody>
          <a:bodyPr>
            <a:normAutofit fontScale="92500" lnSpcReduction="20000"/>
          </a:bodyPr>
          <a:lstStyle/>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To qualify as current, the data must have been obtained in the year 2021, indicating that it may be used in the present. The presentations also show relevance, as evidenced by the emphasis on GRIT at different levels (</a:t>
            </a:r>
            <a:r>
              <a:rPr lang="en-GB" sz="1800" b="0" i="0" dirty="0">
                <a:effectLst/>
                <a:latin typeface="Arial" panose="020B0604020202020204" pitchFamily="34" charset="0"/>
              </a:rPr>
              <a:t>Portillo et al.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There is a correlation between the scores and one's level of living. The perseverance to complete one's education is one way GRIT influences one's life.</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Because it demonstrates what is needed and valuable for information, the information is also considered Accurate by the CRAAP (</a:t>
            </a:r>
            <a:r>
              <a:rPr lang="en-US" sz="1800" b="0" i="0" dirty="0">
                <a:effectLst/>
                <a:latin typeface="Arial" panose="020B0604020202020204" pitchFamily="34" charset="0"/>
              </a:rPr>
              <a:t>Berg 2017)</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Additionally, the presentation of the material is a sign of how accurate the information is. Higher-level kids, on the other hand, have a greater level of perseverance (</a:t>
            </a:r>
            <a:r>
              <a:rPr lang="en-US" sz="1800" b="0" i="0" dirty="0">
                <a:effectLst/>
                <a:latin typeface="Arial" panose="020B0604020202020204" pitchFamily="34" charset="0"/>
              </a:rPr>
              <a:t>Berg 2017)</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Besides Because the knowledge is gathered by a person who is an expert in the field, it is considered as authoritative. When collecting data, for example, the person involved had sufficient knowledge of the subject matter (</a:t>
            </a:r>
            <a:r>
              <a:rPr lang="en-US" sz="1800" b="0" i="0" dirty="0">
                <a:effectLst/>
                <a:latin typeface="Arial" panose="020B0604020202020204" pitchFamily="34" charset="0"/>
              </a:rPr>
              <a:t>lding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45720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information's objective is achieved through the application of information gathered from various sources. In addition, the goal has been met because of the success of the outcome, as evidenced by the facts supplied. The author, for example, was able to properly explain the concerns of the constant change within the many life levels (</a:t>
            </a:r>
            <a:r>
              <a:rPr lang="en-US" sz="1800" b="0" i="0" dirty="0">
                <a:effectLst/>
                <a:latin typeface="Arial" panose="020B0604020202020204" pitchFamily="34" charset="0"/>
              </a:rPr>
              <a:t>Berg 2017)</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762650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25487-02C2-452C-93F9-360CB34670C9}"/>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E41DB7D4-5578-42B2-A34B-505217F88910}"/>
              </a:ext>
            </a:extLst>
          </p:cNvPr>
          <p:cNvSpPr>
            <a:spLocks noGrp="1"/>
          </p:cNvSpPr>
          <p:nvPr>
            <p:ph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Essentially, DIKW is about acquiring and utilizing knowledge in a variety of contexts. Wisdom refers to the ability to put one's knowledge to use in a variety of situations. Data, Information, Knowledge, and Wisdom are only a few examples. This can be used in a variety of ways, including in the workplace and in education. An evaluation method known as CARAP (Current, Relevance, Authority, Accuracy &amp; Purpose) was also discussed in this lecture. Angela Duckworth has a reputation for making insightful comments on the usage of GRIT to improve performance and other parts of life. GRIT is a powerful tool for improving one's performance in many areas of life, including schooling, because it encourages people to use their tenacity and resilience to persevere. It has been found that as people become older, they become grittier, especially those with a college education or above. An individual's ability to grow as a person is ensured by regular use of the DIKW and Angela Duckworth principles. Because of this, the use of both will lead to higher performance and a better quality of 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3748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0FD6-6C39-469D-A271-08AF739A6448}"/>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F2F9A3E2-39A9-4D4D-9C60-AEB9E1F9B9C2}"/>
              </a:ext>
            </a:extLst>
          </p:cNvPr>
          <p:cNvSpPr>
            <a:spLocks noGrp="1"/>
          </p:cNvSpPr>
          <p:nvPr>
            <p:ph idx="1"/>
          </p:nvPr>
        </p:nvSpPr>
        <p:spPr/>
        <p:txBody>
          <a:bodyPr>
            <a:noAutofit/>
          </a:bodyPr>
          <a:lstStyle/>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Berg, C., 2017. Teaching website evaluation: The CRAAP test and the evolution of an approach.</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Colorafi, K.J. and Evans, B., 2016. Qualitative descriptive methods in health science research.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HERD: Health Environments Research &amp; Design Journal</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(4), pp.16-25.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Fielding, J.A., 2019. Rethinking CRAAP: Getting students thinking like fact-checkers in evaluating web sources.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College &amp; Research Libraries News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80</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(11), p.620.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Frické, M., 2019. The knowledge pyramid: the DIKW hierarchy.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KO KNOWLEDGE ORGANIZATION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46</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 pp.33-46.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Knafl, K.A. and Howard, M.J., 1984. Interpreting and reporting qualitative research.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Research in nursing &amp; health</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(1), pp.17-24.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Portillo, I.A., Johnson, C.V. and Johnson, S.Y., 2021. Quality Evaluation of Consumer Health Information Websites Found on Google Using DISCERN, CRAAP, and HONcode.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Medical Reference Services Quarterly</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40</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(4), pp.396-407.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Rowley, J., 2007. The wisdom hierarchy: representations of the DIKW hierarchy.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Journal of information science</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33</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(2), pp.163-180.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Sharkey, C.M., Bakula, D.M., Gamwell, K.L., Mullins, A.J., Chaney, J.M. and Mullins, L.L., 2017. The role of grit in college student health care management skills and health-related quality of life.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Journal of pediatric psychology</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42</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(9), pp.952-961.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Stoffel, J.M. and Cain, J., 2018. Review of grit and resilience literature within health professions education.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American Journal of Pharmaceutical Education</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82</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Arial" panose="020B0604020202020204" pitchFamily="34" charset="0"/>
              <a:buChar char="•"/>
              <a:tabLst>
                <a:tab pos="457200" algn="l"/>
              </a:tabLs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Yusof, W.S.E.Y.W., Zakaria, O. and Zainol, Z., 2018. DIKW application on knowledge based framework with situational awareness.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Academic Research in Business and Social Sciences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(6), pp.1110-1120.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55128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409</TotalTime>
  <Words>2290</Words>
  <Application>Microsoft Macintosh PowerPoint</Application>
  <PresentationFormat>Widescreen</PresentationFormat>
  <Paragraphs>159</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DIGITAL SKILLS </vt:lpstr>
      <vt:lpstr>Table of content </vt:lpstr>
      <vt:lpstr>PowerPoint Presentation</vt:lpstr>
      <vt:lpstr>Information </vt:lpstr>
      <vt:lpstr>Knowledge </vt:lpstr>
      <vt:lpstr>Wisdom</vt:lpstr>
      <vt:lpstr>Craap </vt:lpstr>
      <vt:lpstr>My research findings </vt:lpstr>
      <vt:lpstr>Evaluation of Data using CRAAP</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Front cover</dc:title>
  <dc:creator>Abdi Rahman</dc:creator>
  <cp:lastModifiedBy>Bogdan-Gabriel Pop</cp:lastModifiedBy>
  <cp:revision>65</cp:revision>
  <dcterms:created xsi:type="dcterms:W3CDTF">2021-11-21T16:04:59Z</dcterms:created>
  <dcterms:modified xsi:type="dcterms:W3CDTF">2021-12-17T14:04:18Z</dcterms:modified>
</cp:coreProperties>
</file>