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5072" autoAdjust="0"/>
  </p:normalViewPr>
  <p:slideViewPr>
    <p:cSldViewPr snapToGrid="0">
      <p:cViewPr varScale="1">
        <p:scale>
          <a:sx n="80" d="100"/>
          <a:sy n="80" d="100"/>
        </p:scale>
        <p:origin x="20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sixsigma.com/lean-methodology/cause-and-effect-diagrams-and-lean-service-processes/" TargetMode="External"/><Relationship Id="rId2" Type="http://schemas.openxmlformats.org/officeDocument/2006/relationships/hyperlink" Target="https://blog.oxfordcollegeofmarketing.com/2016/06/30/pestel-analysis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gov.uk&#65532;/" TargetMode="External"/><Relationship Id="rId4" Type="http://schemas.openxmlformats.org/officeDocument/2006/relationships/hyperlink" Target="https://www.britishfloristassociation.org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5058" y="1251284"/>
            <a:ext cx="9775258" cy="4154906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IRYNA TYMINSKA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2442194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REJWAN BIN SULAIMAN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Introduction </a:t>
            </a:r>
          </a:p>
          <a:p>
            <a:r>
              <a:rPr lang="en-GB" sz="2800" dirty="0"/>
              <a:t>Company background</a:t>
            </a:r>
          </a:p>
          <a:p>
            <a:r>
              <a:rPr lang="en-GB" sz="2800" dirty="0"/>
              <a:t>Problem: nature and scope</a:t>
            </a:r>
          </a:p>
          <a:p>
            <a:r>
              <a:rPr lang="en-GB" sz="2800" dirty="0"/>
              <a:t>PESTLE ANALYSIS: Green Haven Florists</a:t>
            </a:r>
          </a:p>
          <a:p>
            <a:r>
              <a:rPr lang="en-GB" sz="2800" dirty="0"/>
              <a:t>Cause and effect analysis: Fishbone diagram</a:t>
            </a:r>
          </a:p>
          <a:p>
            <a:r>
              <a:rPr lang="en-GB" sz="2800" dirty="0"/>
              <a:t>Conclusion</a:t>
            </a:r>
          </a:p>
          <a:p>
            <a:r>
              <a:rPr lang="en-GB" sz="2800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7949" y="548800"/>
            <a:ext cx="8915399" cy="557784"/>
          </a:xfrm>
        </p:spPr>
        <p:txBody>
          <a:bodyPr>
            <a:noAutofit/>
          </a:bodyPr>
          <a:lstStyle/>
          <a:p>
            <a:pPr algn="ctr"/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	</a:t>
            </a:r>
            <a:r>
              <a:rPr lang="en-GB" b="1" dirty="0">
                <a:solidFill>
                  <a:srgbClr val="111111"/>
                </a:solidFill>
                <a:ea typeface="Roboto"/>
                <a:cs typeface="Roboto"/>
              </a:rPr>
              <a:t>Topic: Analysis of Green Haven Florists</a:t>
            </a:r>
          </a:p>
          <a:p>
            <a:r>
              <a:rPr lang="en-GB" b="1" dirty="0">
                <a:solidFill>
                  <a:srgbClr val="111111"/>
                </a:solidFill>
                <a:ea typeface="Roboto"/>
                <a:cs typeface="Roboto"/>
              </a:rPr>
              <a:t>	Purpose: To identify and evaluate the key challenges facing the business.</a:t>
            </a:r>
          </a:p>
          <a:p>
            <a:r>
              <a:rPr lang="en-GB" b="1" dirty="0">
                <a:solidFill>
                  <a:srgbClr val="111111"/>
                </a:solidFill>
                <a:ea typeface="Roboto"/>
                <a:cs typeface="Roboto"/>
              </a:rPr>
              <a:t>	Focus Areas: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111111"/>
                </a:solidFill>
                <a:ea typeface="Roboto"/>
                <a:cs typeface="Roboto"/>
              </a:rPr>
              <a:t>Nature and scope of the problem.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111111"/>
                </a:solidFill>
                <a:ea typeface="Roboto"/>
                <a:cs typeface="Roboto"/>
              </a:rPr>
              <a:t>External factors using PESTEL analyses.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111111"/>
                </a:solidFill>
                <a:ea typeface="Roboto"/>
                <a:cs typeface="Roboto"/>
              </a:rPr>
              <a:t>Cause-and-effect analysis to identify root causes.</a:t>
            </a:r>
          </a:p>
          <a:p>
            <a:pPr lvl="1"/>
            <a:r>
              <a:rPr lang="en-GB" sz="2000" b="1" dirty="0">
                <a:solidFill>
                  <a:srgbClr val="111111"/>
                </a:solidFill>
                <a:ea typeface="Roboto"/>
                <a:cs typeface="Roboto"/>
              </a:rPr>
              <a:t>Green Haven Florists, an eco-friendly flower shop in Norwich, has recently experienced a decline in revenue due to changing consumer behaviour and increased competition.</a:t>
            </a:r>
          </a:p>
          <a:p>
            <a:pPr lvl="1"/>
            <a:endParaRPr lang="en-GB" sz="13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4016" y="384208"/>
            <a:ext cx="8915399" cy="756339"/>
          </a:xfrm>
        </p:spPr>
        <p:txBody>
          <a:bodyPr/>
          <a:lstStyle/>
          <a:p>
            <a:pPr algn="ctr"/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Location: Norwich,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Owners: Liam and </a:t>
            </a:r>
            <a:r>
              <a:rPr lang="en-GB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Priya</a:t>
            </a: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Sells: Bespoke floral arrangements for walk-in customers, corporate events, and weddings.</a:t>
            </a: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Known for: Eco-friendly packaging, locally sourced flowers, personal service, and strong community ties.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ea typeface="+mn-lt"/>
                <a:cs typeface="+mn-lt"/>
              </a:rPr>
              <a:t>Recently: Facing rising costs and increased online competition.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4329" y="1"/>
            <a:ext cx="9810283" cy="738554"/>
          </a:xfrm>
        </p:spPr>
        <p:txBody>
          <a:bodyPr/>
          <a:lstStyle/>
          <a:p>
            <a:pPr algn="ctr"/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40043" y="882317"/>
            <a:ext cx="10219790" cy="5115072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Business owners 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</a:t>
            </a:r>
            <a:r>
              <a:rPr lang="en-GB" sz="2800" dirty="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 Patel and their local customers.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30% decline in in-store sales over the past 12 months.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</a:t>
            </a:r>
            <a:r>
              <a:rPr lang="en-US" sz="2800" dirty="0">
                <a:solidFill>
                  <a:schemeClr val="tx1"/>
                </a:solidFill>
              </a:rPr>
              <a:t>Green Haven Florists, Norwich, UK</a:t>
            </a:r>
          </a:p>
          <a:p>
            <a:r>
              <a:rPr lang="en-US" sz="2800" dirty="0">
                <a:solidFill>
                  <a:schemeClr val="tx1"/>
                </a:solidFill>
              </a:rPr>
              <a:t>When: Decline observed mainly in the last year.</a:t>
            </a:r>
          </a:p>
          <a:p>
            <a:r>
              <a:rPr lang="en-US" sz="2800" dirty="0">
                <a:solidFill>
                  <a:schemeClr val="tx1"/>
                </a:solidFill>
              </a:rPr>
              <a:t>Why: Rising flower prices and operational costs.</a:t>
            </a:r>
          </a:p>
          <a:p>
            <a:r>
              <a:rPr lang="en-US" sz="2800" dirty="0">
                <a:solidFill>
                  <a:schemeClr val="tx1"/>
                </a:solidFill>
              </a:rPr>
              <a:t>How: Customers moving to large online flowers retailers with lower prices, frequent discounts, and faster delivery.</a:t>
            </a:r>
          </a:p>
          <a:p>
            <a:r>
              <a:rPr lang="en-US" sz="2800" dirty="0">
                <a:solidFill>
                  <a:schemeClr val="tx1"/>
                </a:solidFill>
              </a:rPr>
              <a:t>How much: Loss of local foot traffic and reduced overall profitability.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90" y="465221"/>
            <a:ext cx="10182100" cy="113899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604212"/>
            <a:ext cx="9409329" cy="4588042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POLITICAL: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UK import regulations affect flower supply and pricing.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government supports eco-friendly businesses.</a:t>
            </a:r>
          </a:p>
          <a:p>
            <a:endParaRPr lang="en-GB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ECONOMIC: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Prices of flowers and materials are going up.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People spend less money because of inflation.</a:t>
            </a:r>
          </a:p>
          <a:p>
            <a:endParaRPr lang="en-GB" sz="16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b="1" dirty="0">
                <a:solidFill>
                  <a:schemeClr val="accent3">
                    <a:lumMod val="75000"/>
                  </a:schemeClr>
                </a:solidFill>
              </a:rPr>
              <a:t>SOCIAL: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More people like eco-friendly and local products.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Customers shifting toward convenience and online shopping.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77155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19835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8000" b="1" dirty="0">
                <a:solidFill>
                  <a:schemeClr val="accent3">
                    <a:lumMod val="75000"/>
                  </a:schemeClr>
                </a:solidFill>
              </a:rPr>
              <a:t>TECHNOLOGICAL: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Online shops and social media are very popular.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Green Haven’s website is old and not easy to use.</a:t>
            </a:r>
          </a:p>
          <a:p>
            <a:pPr marL="0" indent="0">
              <a:buNone/>
            </a:pPr>
            <a:endParaRPr lang="en-GB" sz="6200" b="1" dirty="0"/>
          </a:p>
          <a:p>
            <a:pPr marL="0" indent="0">
              <a:buNone/>
            </a:pPr>
            <a:r>
              <a:rPr lang="en-GB" sz="8000" b="1" dirty="0">
                <a:solidFill>
                  <a:schemeClr val="accent3">
                    <a:lumMod val="75000"/>
                  </a:schemeClr>
                </a:solidFill>
              </a:rPr>
              <a:t>LEGAL: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The shops must follow UK laws about safety, work, and the environment.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The business also needs to make sure it follows rules for fair trade and customers protection.</a:t>
            </a:r>
          </a:p>
          <a:p>
            <a:pPr marL="0" indent="0">
              <a:buNone/>
            </a:pPr>
            <a:endParaRPr lang="en-GB" sz="6200" b="1" dirty="0"/>
          </a:p>
          <a:p>
            <a:pPr marL="0" indent="0">
              <a:buNone/>
            </a:pPr>
            <a:r>
              <a:rPr lang="en-GB" sz="8000" b="1" dirty="0">
                <a:solidFill>
                  <a:schemeClr val="accent3">
                    <a:lumMod val="75000"/>
                  </a:schemeClr>
                </a:solidFill>
              </a:rPr>
              <a:t>ENVIRONMENTAL: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Weather and climate problems affect flower supply.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8000" dirty="0"/>
              <a:t>The shop tries to stay green and use safe materials.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44842" y="1393950"/>
            <a:ext cx="9659770" cy="4497132"/>
          </a:xfrm>
        </p:spPr>
        <p:txBody>
          <a:bodyPr/>
          <a:lstStyle/>
          <a:p>
            <a:pPr algn="ctr"/>
            <a:endParaRPr lang="en-US" dirty="0"/>
          </a:p>
        </p:txBody>
      </p:sp>
      <p:pic>
        <p:nvPicPr>
          <p:cNvPr id="134" name="Рисунок 133">
            <a:extLst>
              <a:ext uri="{FF2B5EF4-FFF2-40B4-BE49-F238E27FC236}">
                <a16:creationId xmlns:a16="http://schemas.microsoft.com/office/drawing/2014/main" id="{8457FD0B-5887-7D43-B6E1-97151F37E5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5421" y="1022965"/>
            <a:ext cx="10138611" cy="540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1695" y="354370"/>
            <a:ext cx="8915399" cy="932688"/>
          </a:xfrm>
        </p:spPr>
        <p:txBody>
          <a:bodyPr/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11696" y="1519348"/>
            <a:ext cx="8915399" cy="4160520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Green Haven Florists is under pressure from both market and operational challenges.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Key issues: declining foot traffic, rising costs, and limited digital engagement.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To remain sustainable, the business should: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Strengthen its online presence and digital marketing.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Upgrade its website and delivery services.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Continue promoting its eco-friendly values as a competitive advantage.</a:t>
            </a: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Strategic innovation and adaptation will be crucial for long-term success.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706" y="184325"/>
            <a:ext cx="8915399" cy="860400"/>
          </a:xfrm>
        </p:spPr>
        <p:txBody>
          <a:bodyPr/>
          <a:lstStyle/>
          <a:p>
            <a:pPr algn="ctr"/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263314"/>
            <a:ext cx="9914905" cy="5442285"/>
          </a:xfrm>
        </p:spPr>
        <p:txBody>
          <a:bodyPr>
            <a:normAutofit fontScale="25000" lnSpcReduction="20000"/>
          </a:bodyPr>
          <a:lstStyle/>
          <a:p>
            <a:r>
              <a:rPr lang="en-US" sz="8000" dirty="0"/>
              <a:t>1. Oxford College of Marketing. (2016) </a:t>
            </a:r>
            <a:r>
              <a:rPr lang="en-US" sz="8000" i="1" dirty="0"/>
              <a:t>What is a PESTEL analysis?</a:t>
            </a:r>
            <a:r>
              <a:rPr lang="en-US" sz="8000" dirty="0"/>
              <a:t> [Online]. Available at: </a:t>
            </a:r>
            <a:r>
              <a:rPr lang="en-US" sz="8000" dirty="0">
                <a:hlinkClick r:id="rId2"/>
              </a:rPr>
              <a:t>https://blog.oxfordcollegeofmarketing.com/2016/06/30/pestel-analysis/</a:t>
            </a:r>
            <a:r>
              <a:rPr lang="en-US" sz="8000" dirty="0"/>
              <a:t> (Accessed: 8 November 2025).  </a:t>
            </a:r>
          </a:p>
          <a:p>
            <a:endParaRPr lang="en-US" sz="5600" dirty="0"/>
          </a:p>
          <a:p>
            <a:r>
              <a:rPr lang="en-US" sz="8000" dirty="0"/>
              <a:t>2. Decision Making &amp; Problem Solving Strategies (2nd ed.) by John Eric Adair. London &amp; Philadelphia: Kogan Page, 2010.  ￼  </a:t>
            </a:r>
          </a:p>
          <a:p>
            <a:endParaRPr lang="en-US" sz="5600" dirty="0"/>
          </a:p>
          <a:p>
            <a:r>
              <a:rPr lang="en-US" sz="8000" dirty="0"/>
              <a:t>3. </a:t>
            </a:r>
            <a:r>
              <a:rPr lang="en-US" sz="8000" dirty="0" err="1"/>
              <a:t>iSixSigma</a:t>
            </a:r>
            <a:r>
              <a:rPr lang="en-US" sz="8000" dirty="0"/>
              <a:t>. (2010) </a:t>
            </a:r>
            <a:r>
              <a:rPr lang="en-US" sz="8000" i="1" dirty="0"/>
              <a:t>Cause-and-effect diagrams and lean for service processes</a:t>
            </a:r>
            <a:r>
              <a:rPr lang="en-US" sz="8000" dirty="0"/>
              <a:t>. [Online]. Available at: </a:t>
            </a:r>
            <a:r>
              <a:rPr lang="en-US" sz="8000" dirty="0">
                <a:hlinkClick r:id="rId3"/>
              </a:rPr>
              <a:t>https://www.isixsigma.com/lean-methodology/cause-and-effect-diagrams-and-lean-service-processes/</a:t>
            </a:r>
            <a:r>
              <a:rPr lang="en-US" sz="8000" dirty="0"/>
              <a:t> (Accessed: 8 November 2025).</a:t>
            </a:r>
          </a:p>
          <a:p>
            <a:endParaRPr lang="en-US" sz="5600" dirty="0"/>
          </a:p>
          <a:p>
            <a:r>
              <a:rPr lang="en-US" sz="8000" dirty="0"/>
              <a:t>4. British Florist Association. (2024) UK Floristry Market Overview 2024. Available at: </a:t>
            </a:r>
            <a:r>
              <a:rPr lang="en-US" sz="8000" dirty="0">
                <a:hlinkClick r:id="rId4"/>
              </a:rPr>
              <a:t>https://www.britishfloristassociation.org</a:t>
            </a:r>
            <a:r>
              <a:rPr lang="en-US" sz="8000" dirty="0"/>
              <a:t>￼ (Accessed: 7 November 2025).</a:t>
            </a:r>
          </a:p>
          <a:p>
            <a:endParaRPr lang="en-US" sz="6400" dirty="0"/>
          </a:p>
          <a:p>
            <a:r>
              <a:rPr lang="en-US" sz="8000" dirty="0"/>
              <a:t>5. </a:t>
            </a:r>
            <a:r>
              <a:rPr lang="en-US" sz="8000" dirty="0" err="1"/>
              <a:t>Gov.uk</a:t>
            </a:r>
            <a:r>
              <a:rPr lang="en-US" sz="8000" dirty="0"/>
              <a:t>. (2024) Small business sustainability and consumer trends in the UK. Department for Business and Trade. Available at: </a:t>
            </a:r>
            <a:r>
              <a:rPr lang="en-US" sz="8000" dirty="0">
                <a:hlinkClick r:id="rId5"/>
              </a:rPr>
              <a:t>https://</a:t>
            </a:r>
            <a:r>
              <a:rPr lang="en-US" sz="8000" dirty="0" err="1">
                <a:hlinkClick r:id="rId5"/>
              </a:rPr>
              <a:t>www.gov.uk</a:t>
            </a:r>
            <a:r>
              <a:rPr lang="en-US" sz="8000" dirty="0">
                <a:hlinkClick r:id="rId5"/>
              </a:rPr>
              <a:t>￼ </a:t>
            </a:r>
            <a:r>
              <a:rPr lang="en-US" sz="8000" dirty="0"/>
              <a:t>(Accessed: 7 November 2025).</a:t>
            </a:r>
            <a:endParaRPr lang="en-GB" sz="2900" b="1" dirty="0">
              <a:latin typeface="Arial"/>
              <a:ea typeface="Roboto"/>
              <a:cs typeface="Roboto"/>
            </a:endParaRP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3589</TotalTime>
  <Words>719</Words>
  <Application>Microsoft Macintosh PowerPoint</Application>
  <PresentationFormat>Широкоэкранный</PresentationFormat>
  <Paragraphs>81</Paragraphs>
  <Slides>11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6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MODULE CODE: LCLM4004 STUDENT NAME: IRYNA TYMINSKA  STUDENT ID: 2442194 LECTURER: REJWAN BIN SULAIMAN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Iryna Tyminska (2442194)</cp:lastModifiedBy>
  <cp:revision>120</cp:revision>
  <dcterms:created xsi:type="dcterms:W3CDTF">2024-10-08T15:58:04Z</dcterms:created>
  <dcterms:modified xsi:type="dcterms:W3CDTF">2025-11-09T18:58:24Z</dcterms:modified>
</cp:coreProperties>
</file>