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7"/>
  </p:notesMasterIdLst>
  <p:sldIdLst>
    <p:sldId id="256" r:id="rId2"/>
    <p:sldId id="257" r:id="rId3"/>
    <p:sldId id="258" r:id="rId4"/>
    <p:sldId id="259" r:id="rId5"/>
    <p:sldId id="260" r:id="rId6"/>
  </p:sldIdLst>
  <p:sldSz cx="10691813" cy="15120938"/>
  <p:notesSz cx="6858000" cy="9144000"/>
  <p:defaultTextStyle>
    <a:defPPr>
      <a:defRPr lang="en-US"/>
    </a:defPPr>
    <a:lvl1pPr marL="0" algn="l" defTabSz="457151" rtl="0" eaLnBrk="1" latinLnBrk="0" hangingPunct="1">
      <a:defRPr sz="1800" kern="1200">
        <a:solidFill>
          <a:schemeClr val="tx1"/>
        </a:solidFill>
        <a:latin typeface="+mn-lt"/>
        <a:ea typeface="+mn-ea"/>
        <a:cs typeface="+mn-cs"/>
      </a:defRPr>
    </a:lvl1pPr>
    <a:lvl2pPr marL="457151" algn="l" defTabSz="457151" rtl="0" eaLnBrk="1" latinLnBrk="0" hangingPunct="1">
      <a:defRPr sz="1800" kern="1200">
        <a:solidFill>
          <a:schemeClr val="tx1"/>
        </a:solidFill>
        <a:latin typeface="+mn-lt"/>
        <a:ea typeface="+mn-ea"/>
        <a:cs typeface="+mn-cs"/>
      </a:defRPr>
    </a:lvl2pPr>
    <a:lvl3pPr marL="914301" algn="l" defTabSz="457151" rtl="0" eaLnBrk="1" latinLnBrk="0" hangingPunct="1">
      <a:defRPr sz="1800" kern="1200">
        <a:solidFill>
          <a:schemeClr val="tx1"/>
        </a:solidFill>
        <a:latin typeface="+mn-lt"/>
        <a:ea typeface="+mn-ea"/>
        <a:cs typeface="+mn-cs"/>
      </a:defRPr>
    </a:lvl3pPr>
    <a:lvl4pPr marL="1371452" algn="l" defTabSz="457151" rtl="0" eaLnBrk="1" latinLnBrk="0" hangingPunct="1">
      <a:defRPr sz="1800" kern="1200">
        <a:solidFill>
          <a:schemeClr val="tx1"/>
        </a:solidFill>
        <a:latin typeface="+mn-lt"/>
        <a:ea typeface="+mn-ea"/>
        <a:cs typeface="+mn-cs"/>
      </a:defRPr>
    </a:lvl4pPr>
    <a:lvl5pPr marL="1828602" algn="l" defTabSz="457151" rtl="0" eaLnBrk="1" latinLnBrk="0" hangingPunct="1">
      <a:defRPr sz="1800" kern="1200">
        <a:solidFill>
          <a:schemeClr val="tx1"/>
        </a:solidFill>
        <a:latin typeface="+mn-lt"/>
        <a:ea typeface="+mn-ea"/>
        <a:cs typeface="+mn-cs"/>
      </a:defRPr>
    </a:lvl5pPr>
    <a:lvl6pPr marL="2285753" algn="l" defTabSz="457151" rtl="0" eaLnBrk="1" latinLnBrk="0" hangingPunct="1">
      <a:defRPr sz="1800" kern="1200">
        <a:solidFill>
          <a:schemeClr val="tx1"/>
        </a:solidFill>
        <a:latin typeface="+mn-lt"/>
        <a:ea typeface="+mn-ea"/>
        <a:cs typeface="+mn-cs"/>
      </a:defRPr>
    </a:lvl6pPr>
    <a:lvl7pPr marL="2742903" algn="l" defTabSz="457151" rtl="0" eaLnBrk="1" latinLnBrk="0" hangingPunct="1">
      <a:defRPr sz="1800" kern="1200">
        <a:solidFill>
          <a:schemeClr val="tx1"/>
        </a:solidFill>
        <a:latin typeface="+mn-lt"/>
        <a:ea typeface="+mn-ea"/>
        <a:cs typeface="+mn-cs"/>
      </a:defRPr>
    </a:lvl7pPr>
    <a:lvl8pPr marL="3200054" algn="l" defTabSz="457151" rtl="0" eaLnBrk="1" latinLnBrk="0" hangingPunct="1">
      <a:defRPr sz="1800" kern="1200">
        <a:solidFill>
          <a:schemeClr val="tx1"/>
        </a:solidFill>
        <a:latin typeface="+mn-lt"/>
        <a:ea typeface="+mn-ea"/>
        <a:cs typeface="+mn-cs"/>
      </a:defRPr>
    </a:lvl8pPr>
    <a:lvl9pPr marL="3657204" algn="l" defTabSz="457151"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0" d="100"/>
          <a:sy n="50" d="100"/>
        </p:scale>
        <p:origin x="3114"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E209CA-569A-4163-A635-F00EB3E2DF2A}" type="datetimeFigureOut">
              <a:rPr lang="en-IN" smtClean="0"/>
              <a:t>19-06-2021</a:t>
            </a:fld>
            <a:endParaRPr lang="en-IN"/>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8965D9-DD3E-4C5B-AE93-EBC2A87159E2}" type="slidenum">
              <a:rPr lang="en-IN" smtClean="0"/>
              <a:t>‹#›</a:t>
            </a:fld>
            <a:endParaRPr lang="en-IN"/>
          </a:p>
        </p:txBody>
      </p:sp>
    </p:spTree>
    <p:extLst>
      <p:ext uri="{BB962C8B-B14F-4D97-AF65-F5344CB8AC3E}">
        <p14:creationId xmlns:p14="http://schemas.microsoft.com/office/powerpoint/2010/main" val="3846545887"/>
      </p:ext>
    </p:extLst>
  </p:cSld>
  <p:clrMap bg1="lt1" tx1="dk1" bg2="lt2" tx2="dk2" accent1="accent1" accent2="accent2" accent3="accent3" accent4="accent4" accent5="accent5" accent6="accent6" hlink="hlink" folHlink="folHlink"/>
  <p:notesStyle>
    <a:lvl1pPr marL="0" algn="l" defTabSz="914301" rtl="0" eaLnBrk="1" latinLnBrk="0" hangingPunct="1">
      <a:defRPr sz="1200" kern="1200">
        <a:solidFill>
          <a:schemeClr val="tx1"/>
        </a:solidFill>
        <a:latin typeface="+mn-lt"/>
        <a:ea typeface="+mn-ea"/>
        <a:cs typeface="+mn-cs"/>
      </a:defRPr>
    </a:lvl1pPr>
    <a:lvl2pPr marL="457151" algn="l" defTabSz="914301" rtl="0" eaLnBrk="1" latinLnBrk="0" hangingPunct="1">
      <a:defRPr sz="1200" kern="1200">
        <a:solidFill>
          <a:schemeClr val="tx1"/>
        </a:solidFill>
        <a:latin typeface="+mn-lt"/>
        <a:ea typeface="+mn-ea"/>
        <a:cs typeface="+mn-cs"/>
      </a:defRPr>
    </a:lvl2pPr>
    <a:lvl3pPr marL="914301" algn="l" defTabSz="914301" rtl="0" eaLnBrk="1" latinLnBrk="0" hangingPunct="1">
      <a:defRPr sz="1200" kern="1200">
        <a:solidFill>
          <a:schemeClr val="tx1"/>
        </a:solidFill>
        <a:latin typeface="+mn-lt"/>
        <a:ea typeface="+mn-ea"/>
        <a:cs typeface="+mn-cs"/>
      </a:defRPr>
    </a:lvl3pPr>
    <a:lvl4pPr marL="1371452" algn="l" defTabSz="914301" rtl="0" eaLnBrk="1" latinLnBrk="0" hangingPunct="1">
      <a:defRPr sz="1200" kern="1200">
        <a:solidFill>
          <a:schemeClr val="tx1"/>
        </a:solidFill>
        <a:latin typeface="+mn-lt"/>
        <a:ea typeface="+mn-ea"/>
        <a:cs typeface="+mn-cs"/>
      </a:defRPr>
    </a:lvl4pPr>
    <a:lvl5pPr marL="1828602" algn="l" defTabSz="914301" rtl="0" eaLnBrk="1" latinLnBrk="0" hangingPunct="1">
      <a:defRPr sz="1200" kern="1200">
        <a:solidFill>
          <a:schemeClr val="tx1"/>
        </a:solidFill>
        <a:latin typeface="+mn-lt"/>
        <a:ea typeface="+mn-ea"/>
        <a:cs typeface="+mn-cs"/>
      </a:defRPr>
    </a:lvl5pPr>
    <a:lvl6pPr marL="2285753" algn="l" defTabSz="914301" rtl="0" eaLnBrk="1" latinLnBrk="0" hangingPunct="1">
      <a:defRPr sz="1200" kern="1200">
        <a:solidFill>
          <a:schemeClr val="tx1"/>
        </a:solidFill>
        <a:latin typeface="+mn-lt"/>
        <a:ea typeface="+mn-ea"/>
        <a:cs typeface="+mn-cs"/>
      </a:defRPr>
    </a:lvl6pPr>
    <a:lvl7pPr marL="2742903" algn="l" defTabSz="914301" rtl="0" eaLnBrk="1" latinLnBrk="0" hangingPunct="1">
      <a:defRPr sz="1200" kern="1200">
        <a:solidFill>
          <a:schemeClr val="tx1"/>
        </a:solidFill>
        <a:latin typeface="+mn-lt"/>
        <a:ea typeface="+mn-ea"/>
        <a:cs typeface="+mn-cs"/>
      </a:defRPr>
    </a:lvl7pPr>
    <a:lvl8pPr marL="3200054" algn="l" defTabSz="914301" rtl="0" eaLnBrk="1" latinLnBrk="0" hangingPunct="1">
      <a:defRPr sz="1200" kern="1200">
        <a:solidFill>
          <a:schemeClr val="tx1"/>
        </a:solidFill>
        <a:latin typeface="+mn-lt"/>
        <a:ea typeface="+mn-ea"/>
        <a:cs typeface="+mn-cs"/>
      </a:defRPr>
    </a:lvl8pPr>
    <a:lvl9pPr marL="3657204" algn="l" defTabSz="914301"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38388" y="1143000"/>
            <a:ext cx="2181225" cy="3086100"/>
          </a:xfrm>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EC8965D9-DD3E-4C5B-AE93-EBC2A87159E2}" type="slidenum">
              <a:rPr lang="en-IN" smtClean="0"/>
              <a:t>1</a:t>
            </a:fld>
            <a:endParaRPr lang="en-IN"/>
          </a:p>
        </p:txBody>
      </p:sp>
    </p:spTree>
    <p:extLst>
      <p:ext uri="{BB962C8B-B14F-4D97-AF65-F5344CB8AC3E}">
        <p14:creationId xmlns:p14="http://schemas.microsoft.com/office/powerpoint/2010/main" val="1027342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01887" y="2474654"/>
            <a:ext cx="9088041" cy="5264327"/>
          </a:xfrm>
        </p:spPr>
        <p:txBody>
          <a:bodyPr anchor="b"/>
          <a:lstStyle>
            <a:lvl1pPr algn="ctr">
              <a:defRPr sz="7016"/>
            </a:lvl1pPr>
          </a:lstStyle>
          <a:p>
            <a:r>
              <a:rPr lang="en-US"/>
              <a:t>Click to edit Master title style</a:t>
            </a:r>
            <a:endParaRPr lang="en-US" dirty="0"/>
          </a:p>
        </p:txBody>
      </p:sp>
      <p:sp>
        <p:nvSpPr>
          <p:cNvPr id="3" name="Subtitle 2"/>
          <p:cNvSpPr>
            <a:spLocks noGrp="1"/>
          </p:cNvSpPr>
          <p:nvPr>
            <p:ph type="subTitle" idx="1"/>
          </p:nvPr>
        </p:nvSpPr>
        <p:spPr>
          <a:xfrm>
            <a:off x="1336478" y="7941994"/>
            <a:ext cx="8018860" cy="3650725"/>
          </a:xfrm>
        </p:spPr>
        <p:txBody>
          <a:bodyPr/>
          <a:lstStyle>
            <a:lvl1pPr marL="0" indent="0" algn="ctr">
              <a:buNone/>
              <a:defRPr sz="2806"/>
            </a:lvl1pPr>
            <a:lvl2pPr marL="534623" indent="0" algn="ctr">
              <a:buNone/>
              <a:defRPr sz="2339"/>
            </a:lvl2pPr>
            <a:lvl3pPr marL="1069244" indent="0" algn="ctr">
              <a:buNone/>
              <a:defRPr sz="2105"/>
            </a:lvl3pPr>
            <a:lvl4pPr marL="1603867" indent="0" algn="ctr">
              <a:buNone/>
              <a:defRPr sz="1871"/>
            </a:lvl4pPr>
            <a:lvl5pPr marL="2138489" indent="0" algn="ctr">
              <a:buNone/>
              <a:defRPr sz="1871"/>
            </a:lvl5pPr>
            <a:lvl6pPr marL="2673111" indent="0" algn="ctr">
              <a:buNone/>
              <a:defRPr sz="1871"/>
            </a:lvl6pPr>
            <a:lvl7pPr marL="3207734" indent="0" algn="ctr">
              <a:buNone/>
              <a:defRPr sz="1871"/>
            </a:lvl7pPr>
            <a:lvl8pPr marL="3742356" indent="0" algn="ctr">
              <a:buNone/>
              <a:defRPr sz="1871"/>
            </a:lvl8pPr>
            <a:lvl9pPr marL="4276978" indent="0" algn="ctr">
              <a:buNone/>
              <a:defRPr sz="1871"/>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0524A77-1916-4226-90F8-785258B07A47}" type="datetimeFigureOut">
              <a:rPr lang="en-IN" smtClean="0"/>
              <a:t>19-06-2021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0B9766B-6D40-4FAA-9919-7DCB6F5E7313}" type="slidenum">
              <a:rPr lang="en-IN" smtClean="0"/>
              <a:t>‹#›</a:t>
            </a:fld>
            <a:endParaRPr lang="en-IN"/>
          </a:p>
        </p:txBody>
      </p:sp>
    </p:spTree>
    <p:extLst>
      <p:ext uri="{BB962C8B-B14F-4D97-AF65-F5344CB8AC3E}">
        <p14:creationId xmlns:p14="http://schemas.microsoft.com/office/powerpoint/2010/main" val="13669542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0524A77-1916-4226-90F8-785258B07A47}" type="datetimeFigureOut">
              <a:rPr lang="en-IN" smtClean="0"/>
              <a:t>19-06-2021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0B9766B-6D40-4FAA-9919-7DCB6F5E7313}" type="slidenum">
              <a:rPr lang="en-IN" smtClean="0"/>
              <a:t>‹#›</a:t>
            </a:fld>
            <a:endParaRPr lang="en-IN"/>
          </a:p>
        </p:txBody>
      </p:sp>
    </p:spTree>
    <p:extLst>
      <p:ext uri="{BB962C8B-B14F-4D97-AF65-F5344CB8AC3E}">
        <p14:creationId xmlns:p14="http://schemas.microsoft.com/office/powerpoint/2010/main" val="37466500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9495" y="3769739"/>
            <a:ext cx="9221689" cy="6289889"/>
          </a:xfrm>
        </p:spPr>
        <p:txBody>
          <a:bodyPr anchor="b"/>
          <a:lstStyle>
            <a:lvl1pPr>
              <a:defRPr sz="7016"/>
            </a:lvl1pPr>
          </a:lstStyle>
          <a:p>
            <a:r>
              <a:rPr lang="en-US"/>
              <a:t>Click to edit Master title style</a:t>
            </a:r>
            <a:endParaRPr lang="en-US" dirty="0"/>
          </a:p>
        </p:txBody>
      </p:sp>
      <p:sp>
        <p:nvSpPr>
          <p:cNvPr id="3" name="Text Placeholder 2"/>
          <p:cNvSpPr>
            <a:spLocks noGrp="1"/>
          </p:cNvSpPr>
          <p:nvPr>
            <p:ph type="body" idx="1"/>
          </p:nvPr>
        </p:nvSpPr>
        <p:spPr>
          <a:xfrm>
            <a:off x="729495" y="10119132"/>
            <a:ext cx="9221689" cy="3307704"/>
          </a:xfrm>
        </p:spPr>
        <p:txBody>
          <a:bodyPr/>
          <a:lstStyle>
            <a:lvl1pPr marL="0" indent="0">
              <a:buNone/>
              <a:defRPr sz="2806">
                <a:solidFill>
                  <a:schemeClr val="tx1"/>
                </a:solidFill>
              </a:defRPr>
            </a:lvl1pPr>
            <a:lvl2pPr marL="534623" indent="0">
              <a:buNone/>
              <a:defRPr sz="2339">
                <a:solidFill>
                  <a:schemeClr val="tx1">
                    <a:tint val="75000"/>
                  </a:schemeClr>
                </a:solidFill>
              </a:defRPr>
            </a:lvl2pPr>
            <a:lvl3pPr marL="1069244" indent="0">
              <a:buNone/>
              <a:defRPr sz="2105">
                <a:solidFill>
                  <a:schemeClr val="tx1">
                    <a:tint val="75000"/>
                  </a:schemeClr>
                </a:solidFill>
              </a:defRPr>
            </a:lvl3pPr>
            <a:lvl4pPr marL="1603867" indent="0">
              <a:buNone/>
              <a:defRPr sz="1871">
                <a:solidFill>
                  <a:schemeClr val="tx1">
                    <a:tint val="75000"/>
                  </a:schemeClr>
                </a:solidFill>
              </a:defRPr>
            </a:lvl4pPr>
            <a:lvl5pPr marL="2138489" indent="0">
              <a:buNone/>
              <a:defRPr sz="1871">
                <a:solidFill>
                  <a:schemeClr val="tx1">
                    <a:tint val="75000"/>
                  </a:schemeClr>
                </a:solidFill>
              </a:defRPr>
            </a:lvl5pPr>
            <a:lvl6pPr marL="2673111" indent="0">
              <a:buNone/>
              <a:defRPr sz="1871">
                <a:solidFill>
                  <a:schemeClr val="tx1">
                    <a:tint val="75000"/>
                  </a:schemeClr>
                </a:solidFill>
              </a:defRPr>
            </a:lvl6pPr>
            <a:lvl7pPr marL="3207734" indent="0">
              <a:buNone/>
              <a:defRPr sz="1871">
                <a:solidFill>
                  <a:schemeClr val="tx1">
                    <a:tint val="75000"/>
                  </a:schemeClr>
                </a:solidFill>
              </a:defRPr>
            </a:lvl7pPr>
            <a:lvl8pPr marL="3742356" indent="0">
              <a:buNone/>
              <a:defRPr sz="1871">
                <a:solidFill>
                  <a:schemeClr val="tx1">
                    <a:tint val="75000"/>
                  </a:schemeClr>
                </a:solidFill>
              </a:defRPr>
            </a:lvl8pPr>
            <a:lvl9pPr marL="4276978" indent="0">
              <a:buNone/>
              <a:defRPr sz="1871">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0524A77-1916-4226-90F8-785258B07A47}" type="datetimeFigureOut">
              <a:rPr lang="en-IN" smtClean="0"/>
              <a:t>19-06-2021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0B9766B-6D40-4FAA-9919-7DCB6F5E7313}" type="slidenum">
              <a:rPr lang="en-IN" smtClean="0"/>
              <a:t>‹#›</a:t>
            </a:fld>
            <a:endParaRPr lang="en-IN"/>
          </a:p>
        </p:txBody>
      </p:sp>
    </p:spTree>
    <p:extLst>
      <p:ext uri="{BB962C8B-B14F-4D97-AF65-F5344CB8AC3E}">
        <p14:creationId xmlns:p14="http://schemas.microsoft.com/office/powerpoint/2010/main" val="27067696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35062" y="4025250"/>
            <a:ext cx="4544021" cy="959409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412731" y="4025250"/>
            <a:ext cx="4544021" cy="959409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0524A77-1916-4226-90F8-785258B07A47}" type="datetimeFigureOut">
              <a:rPr lang="en-IN" smtClean="0"/>
              <a:t>19-06-2021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0B9766B-6D40-4FAA-9919-7DCB6F5E7313}" type="slidenum">
              <a:rPr lang="en-IN" smtClean="0"/>
              <a:t>‹#›</a:t>
            </a:fld>
            <a:endParaRPr lang="en-IN"/>
          </a:p>
        </p:txBody>
      </p:sp>
    </p:spTree>
    <p:extLst>
      <p:ext uri="{BB962C8B-B14F-4D97-AF65-F5344CB8AC3E}">
        <p14:creationId xmlns:p14="http://schemas.microsoft.com/office/powerpoint/2010/main" val="37879097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36456" y="805054"/>
            <a:ext cx="9221689" cy="2922682"/>
          </a:xfrm>
        </p:spPr>
        <p:txBody>
          <a:bodyPr/>
          <a:lstStyle/>
          <a:p>
            <a:r>
              <a:rPr lang="en-US"/>
              <a:t>Click to edit Master title style</a:t>
            </a:r>
            <a:endParaRPr lang="en-US" dirty="0"/>
          </a:p>
        </p:txBody>
      </p:sp>
      <p:sp>
        <p:nvSpPr>
          <p:cNvPr id="3" name="Text Placeholder 2"/>
          <p:cNvSpPr>
            <a:spLocks noGrp="1"/>
          </p:cNvSpPr>
          <p:nvPr>
            <p:ph type="body" idx="1"/>
          </p:nvPr>
        </p:nvSpPr>
        <p:spPr>
          <a:xfrm>
            <a:off x="736456" y="3706732"/>
            <a:ext cx="4523137" cy="1816612"/>
          </a:xfrm>
        </p:spPr>
        <p:txBody>
          <a:bodyPr anchor="b"/>
          <a:lstStyle>
            <a:lvl1pPr marL="0" indent="0">
              <a:buNone/>
              <a:defRPr sz="2806" b="1"/>
            </a:lvl1pPr>
            <a:lvl2pPr marL="534623" indent="0">
              <a:buNone/>
              <a:defRPr sz="2339" b="1"/>
            </a:lvl2pPr>
            <a:lvl3pPr marL="1069244" indent="0">
              <a:buNone/>
              <a:defRPr sz="2105" b="1"/>
            </a:lvl3pPr>
            <a:lvl4pPr marL="1603867" indent="0">
              <a:buNone/>
              <a:defRPr sz="1871" b="1"/>
            </a:lvl4pPr>
            <a:lvl5pPr marL="2138489" indent="0">
              <a:buNone/>
              <a:defRPr sz="1871" b="1"/>
            </a:lvl5pPr>
            <a:lvl6pPr marL="2673111" indent="0">
              <a:buNone/>
              <a:defRPr sz="1871" b="1"/>
            </a:lvl6pPr>
            <a:lvl7pPr marL="3207734" indent="0">
              <a:buNone/>
              <a:defRPr sz="1871" b="1"/>
            </a:lvl7pPr>
            <a:lvl8pPr marL="3742356" indent="0">
              <a:buNone/>
              <a:defRPr sz="1871" b="1"/>
            </a:lvl8pPr>
            <a:lvl9pPr marL="4276978" indent="0">
              <a:buNone/>
              <a:defRPr sz="1871" b="1"/>
            </a:lvl9pPr>
          </a:lstStyle>
          <a:p>
            <a:pPr lvl="0"/>
            <a:r>
              <a:rPr lang="en-US"/>
              <a:t>Edit Master text styles</a:t>
            </a:r>
          </a:p>
        </p:txBody>
      </p:sp>
      <p:sp>
        <p:nvSpPr>
          <p:cNvPr id="4" name="Content Placeholder 3"/>
          <p:cNvSpPr>
            <a:spLocks noGrp="1"/>
          </p:cNvSpPr>
          <p:nvPr>
            <p:ph sz="half" idx="2"/>
          </p:nvPr>
        </p:nvSpPr>
        <p:spPr>
          <a:xfrm>
            <a:off x="736456" y="5523344"/>
            <a:ext cx="4523137" cy="812400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412732" y="3706732"/>
            <a:ext cx="4545413" cy="1816612"/>
          </a:xfrm>
        </p:spPr>
        <p:txBody>
          <a:bodyPr anchor="b"/>
          <a:lstStyle>
            <a:lvl1pPr marL="0" indent="0">
              <a:buNone/>
              <a:defRPr sz="2806" b="1"/>
            </a:lvl1pPr>
            <a:lvl2pPr marL="534623" indent="0">
              <a:buNone/>
              <a:defRPr sz="2339" b="1"/>
            </a:lvl2pPr>
            <a:lvl3pPr marL="1069244" indent="0">
              <a:buNone/>
              <a:defRPr sz="2105" b="1"/>
            </a:lvl3pPr>
            <a:lvl4pPr marL="1603867" indent="0">
              <a:buNone/>
              <a:defRPr sz="1871" b="1"/>
            </a:lvl4pPr>
            <a:lvl5pPr marL="2138489" indent="0">
              <a:buNone/>
              <a:defRPr sz="1871" b="1"/>
            </a:lvl5pPr>
            <a:lvl6pPr marL="2673111" indent="0">
              <a:buNone/>
              <a:defRPr sz="1871" b="1"/>
            </a:lvl6pPr>
            <a:lvl7pPr marL="3207734" indent="0">
              <a:buNone/>
              <a:defRPr sz="1871" b="1"/>
            </a:lvl7pPr>
            <a:lvl8pPr marL="3742356" indent="0">
              <a:buNone/>
              <a:defRPr sz="1871" b="1"/>
            </a:lvl8pPr>
            <a:lvl9pPr marL="4276978" indent="0">
              <a:buNone/>
              <a:defRPr sz="1871" b="1"/>
            </a:lvl9pPr>
          </a:lstStyle>
          <a:p>
            <a:pPr lvl="0"/>
            <a:r>
              <a:rPr lang="en-US"/>
              <a:t>Edit Master text styles</a:t>
            </a:r>
          </a:p>
        </p:txBody>
      </p:sp>
      <p:sp>
        <p:nvSpPr>
          <p:cNvPr id="6" name="Content Placeholder 5"/>
          <p:cNvSpPr>
            <a:spLocks noGrp="1"/>
          </p:cNvSpPr>
          <p:nvPr>
            <p:ph sz="quarter" idx="4"/>
          </p:nvPr>
        </p:nvSpPr>
        <p:spPr>
          <a:xfrm>
            <a:off x="5412732" y="5523344"/>
            <a:ext cx="4545413" cy="812400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0524A77-1916-4226-90F8-785258B07A47}" type="datetimeFigureOut">
              <a:rPr lang="en-IN" smtClean="0"/>
              <a:t>19-06-2021</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A0B9766B-6D40-4FAA-9919-7DCB6F5E7313}" type="slidenum">
              <a:rPr lang="en-IN" smtClean="0"/>
              <a:t>‹#›</a:t>
            </a:fld>
            <a:endParaRPr lang="en-IN"/>
          </a:p>
        </p:txBody>
      </p:sp>
    </p:spTree>
    <p:extLst>
      <p:ext uri="{BB962C8B-B14F-4D97-AF65-F5344CB8AC3E}">
        <p14:creationId xmlns:p14="http://schemas.microsoft.com/office/powerpoint/2010/main" val="42802232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0524A77-1916-4226-90F8-785258B07A47}" type="datetimeFigureOut">
              <a:rPr lang="en-IN" smtClean="0"/>
              <a:t>19-06-2021</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A0B9766B-6D40-4FAA-9919-7DCB6F5E7313}" type="slidenum">
              <a:rPr lang="en-IN" smtClean="0"/>
              <a:t>‹#›</a:t>
            </a:fld>
            <a:endParaRPr lang="en-IN"/>
          </a:p>
        </p:txBody>
      </p:sp>
    </p:spTree>
    <p:extLst>
      <p:ext uri="{BB962C8B-B14F-4D97-AF65-F5344CB8AC3E}">
        <p14:creationId xmlns:p14="http://schemas.microsoft.com/office/powerpoint/2010/main" val="29834693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0524A77-1916-4226-90F8-785258B07A47}" type="datetimeFigureOut">
              <a:rPr lang="en-IN" smtClean="0"/>
              <a:t>19-06-2021</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A0B9766B-6D40-4FAA-9919-7DCB6F5E7313}" type="slidenum">
              <a:rPr lang="en-IN" smtClean="0"/>
              <a:t>‹#›</a:t>
            </a:fld>
            <a:endParaRPr lang="en-IN"/>
          </a:p>
        </p:txBody>
      </p:sp>
    </p:spTree>
    <p:extLst>
      <p:ext uri="{BB962C8B-B14F-4D97-AF65-F5344CB8AC3E}">
        <p14:creationId xmlns:p14="http://schemas.microsoft.com/office/powerpoint/2010/main" val="3619634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36455" y="1008063"/>
            <a:ext cx="3448388" cy="3528219"/>
          </a:xfrm>
        </p:spPr>
        <p:txBody>
          <a:bodyPr anchor="b"/>
          <a:lstStyle>
            <a:lvl1pPr>
              <a:defRPr sz="3742"/>
            </a:lvl1pPr>
          </a:lstStyle>
          <a:p>
            <a:r>
              <a:rPr lang="en-US"/>
              <a:t>Click to edit Master title style</a:t>
            </a:r>
            <a:endParaRPr lang="en-US" dirty="0"/>
          </a:p>
        </p:txBody>
      </p:sp>
      <p:sp>
        <p:nvSpPr>
          <p:cNvPr id="3" name="Content Placeholder 2"/>
          <p:cNvSpPr>
            <a:spLocks noGrp="1"/>
          </p:cNvSpPr>
          <p:nvPr>
            <p:ph idx="1"/>
          </p:nvPr>
        </p:nvSpPr>
        <p:spPr>
          <a:xfrm>
            <a:off x="4545413" y="2177139"/>
            <a:ext cx="5412730" cy="10745667"/>
          </a:xfrm>
        </p:spPr>
        <p:txBody>
          <a:bodyPr/>
          <a:lstStyle>
            <a:lvl1pPr>
              <a:defRPr sz="3742"/>
            </a:lvl1pPr>
            <a:lvl2pPr>
              <a:defRPr sz="3274"/>
            </a:lvl2pPr>
            <a:lvl3pPr>
              <a:defRPr sz="2806"/>
            </a:lvl3pPr>
            <a:lvl4pPr>
              <a:defRPr sz="2339"/>
            </a:lvl4pPr>
            <a:lvl5pPr>
              <a:defRPr sz="2339"/>
            </a:lvl5pPr>
            <a:lvl6pPr>
              <a:defRPr sz="2339"/>
            </a:lvl6pPr>
            <a:lvl7pPr>
              <a:defRPr sz="2339"/>
            </a:lvl7pPr>
            <a:lvl8pPr>
              <a:defRPr sz="2339"/>
            </a:lvl8pPr>
            <a:lvl9pPr>
              <a:defRPr sz="2339"/>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36455" y="4536283"/>
            <a:ext cx="3448388" cy="8404022"/>
          </a:xfrm>
        </p:spPr>
        <p:txBody>
          <a:bodyPr/>
          <a:lstStyle>
            <a:lvl1pPr marL="0" indent="0">
              <a:buNone/>
              <a:defRPr sz="1871"/>
            </a:lvl1pPr>
            <a:lvl2pPr marL="534623" indent="0">
              <a:buNone/>
              <a:defRPr sz="1637"/>
            </a:lvl2pPr>
            <a:lvl3pPr marL="1069244" indent="0">
              <a:buNone/>
              <a:defRPr sz="1403"/>
            </a:lvl3pPr>
            <a:lvl4pPr marL="1603867" indent="0">
              <a:buNone/>
              <a:defRPr sz="1169"/>
            </a:lvl4pPr>
            <a:lvl5pPr marL="2138489" indent="0">
              <a:buNone/>
              <a:defRPr sz="1169"/>
            </a:lvl5pPr>
            <a:lvl6pPr marL="2673111" indent="0">
              <a:buNone/>
              <a:defRPr sz="1169"/>
            </a:lvl6pPr>
            <a:lvl7pPr marL="3207734" indent="0">
              <a:buNone/>
              <a:defRPr sz="1169"/>
            </a:lvl7pPr>
            <a:lvl8pPr marL="3742356" indent="0">
              <a:buNone/>
              <a:defRPr sz="1169"/>
            </a:lvl8pPr>
            <a:lvl9pPr marL="4276978" indent="0">
              <a:buNone/>
              <a:defRPr sz="1169"/>
            </a:lvl9pPr>
          </a:lstStyle>
          <a:p>
            <a:pPr lvl="0"/>
            <a:r>
              <a:rPr lang="en-US"/>
              <a:t>Edit Master text styles</a:t>
            </a:r>
          </a:p>
        </p:txBody>
      </p:sp>
      <p:sp>
        <p:nvSpPr>
          <p:cNvPr id="5" name="Date Placeholder 4"/>
          <p:cNvSpPr>
            <a:spLocks noGrp="1"/>
          </p:cNvSpPr>
          <p:nvPr>
            <p:ph type="dt" sz="half" idx="10"/>
          </p:nvPr>
        </p:nvSpPr>
        <p:spPr/>
        <p:txBody>
          <a:bodyPr/>
          <a:lstStyle/>
          <a:p>
            <a:fld id="{B0524A77-1916-4226-90F8-785258B07A47}" type="datetimeFigureOut">
              <a:rPr lang="en-IN" smtClean="0"/>
              <a:t>19-06-2021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0B9766B-6D40-4FAA-9919-7DCB6F5E7313}" type="slidenum">
              <a:rPr lang="en-IN" smtClean="0"/>
              <a:t>‹#›</a:t>
            </a:fld>
            <a:endParaRPr lang="en-IN"/>
          </a:p>
        </p:txBody>
      </p:sp>
    </p:spTree>
    <p:extLst>
      <p:ext uri="{BB962C8B-B14F-4D97-AF65-F5344CB8AC3E}">
        <p14:creationId xmlns:p14="http://schemas.microsoft.com/office/powerpoint/2010/main" val="26330177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36455" y="1008063"/>
            <a:ext cx="3448388" cy="3528219"/>
          </a:xfrm>
        </p:spPr>
        <p:txBody>
          <a:bodyPr anchor="b"/>
          <a:lstStyle>
            <a:lvl1pPr>
              <a:defRPr sz="3742"/>
            </a:lvl1pPr>
          </a:lstStyle>
          <a:p>
            <a:r>
              <a:rPr lang="en-US"/>
              <a:t>Click to edit Master title style</a:t>
            </a:r>
            <a:endParaRPr lang="en-US" dirty="0"/>
          </a:p>
        </p:txBody>
      </p:sp>
      <p:sp>
        <p:nvSpPr>
          <p:cNvPr id="3" name="Picture Placeholder 2"/>
          <p:cNvSpPr>
            <a:spLocks noGrp="1" noChangeAspect="1"/>
          </p:cNvSpPr>
          <p:nvPr>
            <p:ph type="pic" idx="1"/>
          </p:nvPr>
        </p:nvSpPr>
        <p:spPr>
          <a:xfrm>
            <a:off x="4545413" y="2177139"/>
            <a:ext cx="5412730" cy="10745667"/>
          </a:xfrm>
        </p:spPr>
        <p:txBody>
          <a:bodyPr anchor="t"/>
          <a:lstStyle>
            <a:lvl1pPr marL="0" indent="0">
              <a:buNone/>
              <a:defRPr sz="3742"/>
            </a:lvl1pPr>
            <a:lvl2pPr marL="534623" indent="0">
              <a:buNone/>
              <a:defRPr sz="3274"/>
            </a:lvl2pPr>
            <a:lvl3pPr marL="1069244" indent="0">
              <a:buNone/>
              <a:defRPr sz="2806"/>
            </a:lvl3pPr>
            <a:lvl4pPr marL="1603867" indent="0">
              <a:buNone/>
              <a:defRPr sz="2339"/>
            </a:lvl4pPr>
            <a:lvl5pPr marL="2138489" indent="0">
              <a:buNone/>
              <a:defRPr sz="2339"/>
            </a:lvl5pPr>
            <a:lvl6pPr marL="2673111" indent="0">
              <a:buNone/>
              <a:defRPr sz="2339"/>
            </a:lvl6pPr>
            <a:lvl7pPr marL="3207734" indent="0">
              <a:buNone/>
              <a:defRPr sz="2339"/>
            </a:lvl7pPr>
            <a:lvl8pPr marL="3742356" indent="0">
              <a:buNone/>
              <a:defRPr sz="2339"/>
            </a:lvl8pPr>
            <a:lvl9pPr marL="4276978" indent="0">
              <a:buNone/>
              <a:defRPr sz="2339"/>
            </a:lvl9pPr>
          </a:lstStyle>
          <a:p>
            <a:r>
              <a:rPr lang="en-US"/>
              <a:t>Click icon to add picture</a:t>
            </a:r>
            <a:endParaRPr lang="en-US" dirty="0"/>
          </a:p>
        </p:txBody>
      </p:sp>
      <p:sp>
        <p:nvSpPr>
          <p:cNvPr id="4" name="Text Placeholder 3"/>
          <p:cNvSpPr>
            <a:spLocks noGrp="1"/>
          </p:cNvSpPr>
          <p:nvPr>
            <p:ph type="body" sz="half" idx="2"/>
          </p:nvPr>
        </p:nvSpPr>
        <p:spPr>
          <a:xfrm>
            <a:off x="736455" y="4536283"/>
            <a:ext cx="3448388" cy="8404022"/>
          </a:xfrm>
        </p:spPr>
        <p:txBody>
          <a:bodyPr/>
          <a:lstStyle>
            <a:lvl1pPr marL="0" indent="0">
              <a:buNone/>
              <a:defRPr sz="1871"/>
            </a:lvl1pPr>
            <a:lvl2pPr marL="534623" indent="0">
              <a:buNone/>
              <a:defRPr sz="1637"/>
            </a:lvl2pPr>
            <a:lvl3pPr marL="1069244" indent="0">
              <a:buNone/>
              <a:defRPr sz="1403"/>
            </a:lvl3pPr>
            <a:lvl4pPr marL="1603867" indent="0">
              <a:buNone/>
              <a:defRPr sz="1169"/>
            </a:lvl4pPr>
            <a:lvl5pPr marL="2138489" indent="0">
              <a:buNone/>
              <a:defRPr sz="1169"/>
            </a:lvl5pPr>
            <a:lvl6pPr marL="2673111" indent="0">
              <a:buNone/>
              <a:defRPr sz="1169"/>
            </a:lvl6pPr>
            <a:lvl7pPr marL="3207734" indent="0">
              <a:buNone/>
              <a:defRPr sz="1169"/>
            </a:lvl7pPr>
            <a:lvl8pPr marL="3742356" indent="0">
              <a:buNone/>
              <a:defRPr sz="1169"/>
            </a:lvl8pPr>
            <a:lvl9pPr marL="4276978" indent="0">
              <a:buNone/>
              <a:defRPr sz="1169"/>
            </a:lvl9pPr>
          </a:lstStyle>
          <a:p>
            <a:pPr lvl="0"/>
            <a:r>
              <a:rPr lang="en-US"/>
              <a:t>Edit Master text styles</a:t>
            </a:r>
          </a:p>
        </p:txBody>
      </p:sp>
      <p:sp>
        <p:nvSpPr>
          <p:cNvPr id="5" name="Date Placeholder 4"/>
          <p:cNvSpPr>
            <a:spLocks noGrp="1"/>
          </p:cNvSpPr>
          <p:nvPr>
            <p:ph type="dt" sz="half" idx="10"/>
          </p:nvPr>
        </p:nvSpPr>
        <p:spPr/>
        <p:txBody>
          <a:bodyPr/>
          <a:lstStyle/>
          <a:p>
            <a:fld id="{B0524A77-1916-4226-90F8-785258B07A47}" type="datetimeFigureOut">
              <a:rPr lang="en-IN" smtClean="0"/>
              <a:t>19-06-2021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0B9766B-6D40-4FAA-9919-7DCB6F5E7313}" type="slidenum">
              <a:rPr lang="en-IN" smtClean="0"/>
              <a:t>‹#›</a:t>
            </a:fld>
            <a:endParaRPr lang="en-IN"/>
          </a:p>
        </p:txBody>
      </p:sp>
    </p:spTree>
    <p:extLst>
      <p:ext uri="{BB962C8B-B14F-4D97-AF65-F5344CB8AC3E}">
        <p14:creationId xmlns:p14="http://schemas.microsoft.com/office/powerpoint/2010/main" val="38061471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0524A77-1916-4226-90F8-785258B07A47}" type="datetimeFigureOut">
              <a:rPr lang="en-IN" smtClean="0"/>
              <a:t>19-06-2021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0B9766B-6D40-4FAA-9919-7DCB6F5E7313}" type="slidenum">
              <a:rPr lang="en-IN" smtClean="0"/>
              <a:t>‹#›</a:t>
            </a:fld>
            <a:endParaRPr lang="en-IN"/>
          </a:p>
        </p:txBody>
      </p:sp>
    </p:spTree>
    <p:extLst>
      <p:ext uri="{BB962C8B-B14F-4D97-AF65-F5344CB8AC3E}">
        <p14:creationId xmlns:p14="http://schemas.microsoft.com/office/powerpoint/2010/main" val="37006543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651329" y="805050"/>
            <a:ext cx="2305422" cy="1281429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35064" y="805050"/>
            <a:ext cx="6782619" cy="12814296"/>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0524A77-1916-4226-90F8-785258B07A47}" type="datetimeFigureOut">
              <a:rPr lang="en-IN" smtClean="0"/>
              <a:t>19-06-2021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0B9766B-6D40-4FAA-9919-7DCB6F5E7313}" type="slidenum">
              <a:rPr lang="en-IN" smtClean="0"/>
              <a:t>‹#›</a:t>
            </a:fld>
            <a:endParaRPr lang="en-IN"/>
          </a:p>
        </p:txBody>
      </p:sp>
    </p:spTree>
    <p:extLst>
      <p:ext uri="{BB962C8B-B14F-4D97-AF65-F5344CB8AC3E}">
        <p14:creationId xmlns:p14="http://schemas.microsoft.com/office/powerpoint/2010/main" val="1855329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35063" y="805054"/>
            <a:ext cx="9221689" cy="2922682"/>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35063" y="4025250"/>
            <a:ext cx="9221689" cy="959409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35063" y="14014873"/>
            <a:ext cx="2405658" cy="805050"/>
          </a:xfrm>
          <a:prstGeom prst="rect">
            <a:avLst/>
          </a:prstGeom>
        </p:spPr>
        <p:txBody>
          <a:bodyPr vert="horz" lIns="91440" tIns="45720" rIns="91440" bIns="45720" rtlCol="0" anchor="ctr"/>
          <a:lstStyle>
            <a:lvl1pPr algn="l">
              <a:defRPr sz="1403">
                <a:solidFill>
                  <a:schemeClr val="tx1">
                    <a:tint val="75000"/>
                  </a:schemeClr>
                </a:solidFill>
              </a:defRPr>
            </a:lvl1pPr>
          </a:lstStyle>
          <a:p>
            <a:fld id="{B0524A77-1916-4226-90F8-785258B07A47}" type="datetimeFigureOut">
              <a:rPr lang="en-IN" smtClean="0"/>
              <a:t>19-06-2021</a:t>
            </a:fld>
            <a:endParaRPr lang="en-IN"/>
          </a:p>
        </p:txBody>
      </p:sp>
      <p:sp>
        <p:nvSpPr>
          <p:cNvPr id="5" name="Footer Placeholder 4"/>
          <p:cNvSpPr>
            <a:spLocks noGrp="1"/>
          </p:cNvSpPr>
          <p:nvPr>
            <p:ph type="ftr" sz="quarter" idx="3"/>
          </p:nvPr>
        </p:nvSpPr>
        <p:spPr>
          <a:xfrm>
            <a:off x="3541664" y="14014873"/>
            <a:ext cx="3608487" cy="805050"/>
          </a:xfrm>
          <a:prstGeom prst="rect">
            <a:avLst/>
          </a:prstGeom>
        </p:spPr>
        <p:txBody>
          <a:bodyPr vert="horz" lIns="91440" tIns="45720" rIns="91440" bIns="45720" rtlCol="0" anchor="ctr"/>
          <a:lstStyle>
            <a:lvl1pPr algn="ctr">
              <a:defRPr sz="1403">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7551093" y="14014873"/>
            <a:ext cx="2405658" cy="805050"/>
          </a:xfrm>
          <a:prstGeom prst="rect">
            <a:avLst/>
          </a:prstGeom>
        </p:spPr>
        <p:txBody>
          <a:bodyPr vert="horz" lIns="91440" tIns="45720" rIns="91440" bIns="45720" rtlCol="0" anchor="ctr"/>
          <a:lstStyle>
            <a:lvl1pPr algn="r">
              <a:defRPr sz="1403">
                <a:solidFill>
                  <a:schemeClr val="tx1">
                    <a:tint val="75000"/>
                  </a:schemeClr>
                </a:solidFill>
              </a:defRPr>
            </a:lvl1pPr>
          </a:lstStyle>
          <a:p>
            <a:fld id="{A0B9766B-6D40-4FAA-9919-7DCB6F5E7313}" type="slidenum">
              <a:rPr lang="en-IN" smtClean="0"/>
              <a:t>‹#›</a:t>
            </a:fld>
            <a:endParaRPr lang="en-IN"/>
          </a:p>
        </p:txBody>
      </p:sp>
    </p:spTree>
    <p:extLst>
      <p:ext uri="{BB962C8B-B14F-4D97-AF65-F5344CB8AC3E}">
        <p14:creationId xmlns:p14="http://schemas.microsoft.com/office/powerpoint/2010/main" val="147008215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1069244" rtl="0" eaLnBrk="1" latinLnBrk="0" hangingPunct="1">
        <a:lnSpc>
          <a:spcPct val="90000"/>
        </a:lnSpc>
        <a:spcBef>
          <a:spcPct val="0"/>
        </a:spcBef>
        <a:buNone/>
        <a:defRPr sz="5145" kern="1200">
          <a:solidFill>
            <a:schemeClr val="tx1"/>
          </a:solidFill>
          <a:latin typeface="+mj-lt"/>
          <a:ea typeface="+mj-ea"/>
          <a:cs typeface="+mj-cs"/>
        </a:defRPr>
      </a:lvl1pPr>
    </p:titleStyle>
    <p:bodyStyle>
      <a:lvl1pPr marL="267311" indent="-267311" algn="l" defTabSz="1069244" rtl="0" eaLnBrk="1" latinLnBrk="0" hangingPunct="1">
        <a:lnSpc>
          <a:spcPct val="90000"/>
        </a:lnSpc>
        <a:spcBef>
          <a:spcPts val="1169"/>
        </a:spcBef>
        <a:buFont typeface="Arial" panose="020B0604020202020204" pitchFamily="34" charset="0"/>
        <a:buChar char="•"/>
        <a:defRPr sz="3274" kern="1200">
          <a:solidFill>
            <a:schemeClr val="tx1"/>
          </a:solidFill>
          <a:latin typeface="+mn-lt"/>
          <a:ea typeface="+mn-ea"/>
          <a:cs typeface="+mn-cs"/>
        </a:defRPr>
      </a:lvl1pPr>
      <a:lvl2pPr marL="801933" indent="-267311" algn="l" defTabSz="1069244" rtl="0" eaLnBrk="1" latinLnBrk="0" hangingPunct="1">
        <a:lnSpc>
          <a:spcPct val="90000"/>
        </a:lnSpc>
        <a:spcBef>
          <a:spcPts val="585"/>
        </a:spcBef>
        <a:buFont typeface="Arial" panose="020B0604020202020204" pitchFamily="34" charset="0"/>
        <a:buChar char="•"/>
        <a:defRPr sz="2806" kern="1200">
          <a:solidFill>
            <a:schemeClr val="tx1"/>
          </a:solidFill>
          <a:latin typeface="+mn-lt"/>
          <a:ea typeface="+mn-ea"/>
          <a:cs typeface="+mn-cs"/>
        </a:defRPr>
      </a:lvl2pPr>
      <a:lvl3pPr marL="1336556" indent="-267311" algn="l" defTabSz="1069244" rtl="0" eaLnBrk="1" latinLnBrk="0" hangingPunct="1">
        <a:lnSpc>
          <a:spcPct val="90000"/>
        </a:lnSpc>
        <a:spcBef>
          <a:spcPts val="585"/>
        </a:spcBef>
        <a:buFont typeface="Arial" panose="020B0604020202020204" pitchFamily="34" charset="0"/>
        <a:buChar char="•"/>
        <a:defRPr sz="2339" kern="1200">
          <a:solidFill>
            <a:schemeClr val="tx1"/>
          </a:solidFill>
          <a:latin typeface="+mn-lt"/>
          <a:ea typeface="+mn-ea"/>
          <a:cs typeface="+mn-cs"/>
        </a:defRPr>
      </a:lvl3pPr>
      <a:lvl4pPr marL="1871178" indent="-267311" algn="l" defTabSz="1069244"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4pPr>
      <a:lvl5pPr marL="2405800" indent="-267311" algn="l" defTabSz="1069244"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5pPr>
      <a:lvl6pPr marL="2940423" indent="-267311" algn="l" defTabSz="1069244"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6pPr>
      <a:lvl7pPr marL="3475045" indent="-267311" algn="l" defTabSz="1069244"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7pPr>
      <a:lvl8pPr marL="4009667" indent="-267311" algn="l" defTabSz="1069244"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8pPr>
      <a:lvl9pPr marL="4544290" indent="-267311" algn="l" defTabSz="1069244"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9pPr>
    </p:bodyStyle>
    <p:otherStyle>
      <a:defPPr>
        <a:defRPr lang="en-US"/>
      </a:defPPr>
      <a:lvl1pPr marL="0" algn="l" defTabSz="1069244" rtl="0" eaLnBrk="1" latinLnBrk="0" hangingPunct="1">
        <a:defRPr sz="2105" kern="1200">
          <a:solidFill>
            <a:schemeClr val="tx1"/>
          </a:solidFill>
          <a:latin typeface="+mn-lt"/>
          <a:ea typeface="+mn-ea"/>
          <a:cs typeface="+mn-cs"/>
        </a:defRPr>
      </a:lvl1pPr>
      <a:lvl2pPr marL="534623" algn="l" defTabSz="1069244" rtl="0" eaLnBrk="1" latinLnBrk="0" hangingPunct="1">
        <a:defRPr sz="2105" kern="1200">
          <a:solidFill>
            <a:schemeClr val="tx1"/>
          </a:solidFill>
          <a:latin typeface="+mn-lt"/>
          <a:ea typeface="+mn-ea"/>
          <a:cs typeface="+mn-cs"/>
        </a:defRPr>
      </a:lvl2pPr>
      <a:lvl3pPr marL="1069244" algn="l" defTabSz="1069244" rtl="0" eaLnBrk="1" latinLnBrk="0" hangingPunct="1">
        <a:defRPr sz="2105" kern="1200">
          <a:solidFill>
            <a:schemeClr val="tx1"/>
          </a:solidFill>
          <a:latin typeface="+mn-lt"/>
          <a:ea typeface="+mn-ea"/>
          <a:cs typeface="+mn-cs"/>
        </a:defRPr>
      </a:lvl3pPr>
      <a:lvl4pPr marL="1603867" algn="l" defTabSz="1069244" rtl="0" eaLnBrk="1" latinLnBrk="0" hangingPunct="1">
        <a:defRPr sz="2105" kern="1200">
          <a:solidFill>
            <a:schemeClr val="tx1"/>
          </a:solidFill>
          <a:latin typeface="+mn-lt"/>
          <a:ea typeface="+mn-ea"/>
          <a:cs typeface="+mn-cs"/>
        </a:defRPr>
      </a:lvl4pPr>
      <a:lvl5pPr marL="2138489" algn="l" defTabSz="1069244" rtl="0" eaLnBrk="1" latinLnBrk="0" hangingPunct="1">
        <a:defRPr sz="2105" kern="1200">
          <a:solidFill>
            <a:schemeClr val="tx1"/>
          </a:solidFill>
          <a:latin typeface="+mn-lt"/>
          <a:ea typeface="+mn-ea"/>
          <a:cs typeface="+mn-cs"/>
        </a:defRPr>
      </a:lvl5pPr>
      <a:lvl6pPr marL="2673111" algn="l" defTabSz="1069244" rtl="0" eaLnBrk="1" latinLnBrk="0" hangingPunct="1">
        <a:defRPr sz="2105" kern="1200">
          <a:solidFill>
            <a:schemeClr val="tx1"/>
          </a:solidFill>
          <a:latin typeface="+mn-lt"/>
          <a:ea typeface="+mn-ea"/>
          <a:cs typeface="+mn-cs"/>
        </a:defRPr>
      </a:lvl6pPr>
      <a:lvl7pPr marL="3207734" algn="l" defTabSz="1069244" rtl="0" eaLnBrk="1" latinLnBrk="0" hangingPunct="1">
        <a:defRPr sz="2105" kern="1200">
          <a:solidFill>
            <a:schemeClr val="tx1"/>
          </a:solidFill>
          <a:latin typeface="+mn-lt"/>
          <a:ea typeface="+mn-ea"/>
          <a:cs typeface="+mn-cs"/>
        </a:defRPr>
      </a:lvl7pPr>
      <a:lvl8pPr marL="3742356" algn="l" defTabSz="1069244" rtl="0" eaLnBrk="1" latinLnBrk="0" hangingPunct="1">
        <a:defRPr sz="2105" kern="1200">
          <a:solidFill>
            <a:schemeClr val="tx1"/>
          </a:solidFill>
          <a:latin typeface="+mn-lt"/>
          <a:ea typeface="+mn-ea"/>
          <a:cs typeface="+mn-cs"/>
        </a:defRPr>
      </a:lvl8pPr>
      <a:lvl9pPr marL="4276978" algn="l" defTabSz="1069244" rtl="0" eaLnBrk="1" latinLnBrk="0" hangingPunct="1">
        <a:defRPr sz="2105"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2.png"/><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hyperlink" Target="https://doi.org/10.1007/BF02087944" TargetMode="External"/><Relationship Id="rId2" Type="http://schemas.openxmlformats.org/officeDocument/2006/relationships/hyperlink" Target="https://www.simplypsychology.org/piaget.html"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gradFill>
        <a:effectLst/>
      </p:bgPr>
    </p:bg>
    <p:spTree>
      <p:nvGrpSpPr>
        <p:cNvPr id="1" name=""/>
        <p:cNvGrpSpPr/>
        <p:nvPr/>
      </p:nvGrpSpPr>
      <p:grpSpPr>
        <a:xfrm>
          <a:off x="0" y="0"/>
          <a:ext cx="0" cy="0"/>
          <a:chOff x="0" y="0"/>
          <a:chExt cx="0" cy="0"/>
        </a:xfrm>
      </p:grpSpPr>
      <p:pic>
        <p:nvPicPr>
          <p:cNvPr id="92" name="Picture 91">
            <a:extLst>
              <a:ext uri="{FF2B5EF4-FFF2-40B4-BE49-F238E27FC236}">
                <a16:creationId xmlns:a16="http://schemas.microsoft.com/office/drawing/2014/main" id="{82BEEC18-6E9C-4293-BD1C-3657D902DD6D}"/>
              </a:ext>
            </a:extLst>
          </p:cNvPr>
          <p:cNvPicPr>
            <a:picLocks noChangeAspect="1"/>
          </p:cNvPicPr>
          <p:nvPr/>
        </p:nvPicPr>
        <p:blipFill>
          <a:blip r:embed="rId3">
            <a:extLst>
              <a:ext uri="{BEBA8EAE-BF5A-486C-A8C5-ECC9F3942E4B}">
                <a14:imgProps xmlns:a14="http://schemas.microsoft.com/office/drawing/2010/main">
                  <a14:imgLayer r:embed="rId4">
                    <a14:imgEffect>
                      <a14:saturation sat="0"/>
                    </a14:imgEffect>
                  </a14:imgLayer>
                </a14:imgProps>
              </a:ext>
              <a:ext uri="{28A0092B-C50C-407E-A947-70E740481C1C}">
                <a14:useLocalDpi xmlns:a14="http://schemas.microsoft.com/office/drawing/2010/main" val="0"/>
              </a:ext>
            </a:extLst>
          </a:blip>
          <a:stretch>
            <a:fillRect/>
          </a:stretch>
        </p:blipFill>
        <p:spPr>
          <a:xfrm>
            <a:off x="847088" y="-1222985"/>
            <a:ext cx="12166665" cy="12231249"/>
          </a:xfrm>
          <a:prstGeom prst="rect">
            <a:avLst/>
          </a:prstGeom>
        </p:spPr>
      </p:pic>
      <p:sp>
        <p:nvSpPr>
          <p:cNvPr id="2" name="Title 1">
            <a:extLst>
              <a:ext uri="{FF2B5EF4-FFF2-40B4-BE49-F238E27FC236}">
                <a16:creationId xmlns:a16="http://schemas.microsoft.com/office/drawing/2014/main" id="{9F766D80-54C2-41B0-A0DC-93A10ED3385B}"/>
              </a:ext>
            </a:extLst>
          </p:cNvPr>
          <p:cNvSpPr>
            <a:spLocks noGrp="1"/>
          </p:cNvSpPr>
          <p:nvPr>
            <p:ph type="ctrTitle"/>
          </p:nvPr>
        </p:nvSpPr>
        <p:spPr>
          <a:xfrm>
            <a:off x="568946" y="245084"/>
            <a:ext cx="9318434" cy="577566"/>
          </a:xfrm>
        </p:spPr>
        <p:txBody>
          <a:bodyPr>
            <a:noAutofit/>
          </a:bodyPr>
          <a:lstStyle/>
          <a:p>
            <a:r>
              <a:rPr lang="en-IN" sz="2799" b="1" dirty="0">
                <a:solidFill>
                  <a:schemeClr val="accent4"/>
                </a:solidFill>
                <a:latin typeface="Agency FB" panose="020B0503020202020204" pitchFamily="34" charset="0"/>
              </a:rPr>
              <a:t>Understanding psychological development across the lifespan</a:t>
            </a:r>
            <a:endParaRPr lang="en-IN" sz="3601" dirty="0"/>
          </a:p>
        </p:txBody>
      </p:sp>
      <p:pic>
        <p:nvPicPr>
          <p:cNvPr id="6" name="Picture 5">
            <a:extLst>
              <a:ext uri="{FF2B5EF4-FFF2-40B4-BE49-F238E27FC236}">
                <a16:creationId xmlns:a16="http://schemas.microsoft.com/office/drawing/2014/main" id="{0EB57178-0FB7-4868-8FDE-94BA12C6AB0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flipH="1">
            <a:off x="8917487" y="-19081"/>
            <a:ext cx="1206843" cy="1065456"/>
          </a:xfrm>
          <a:prstGeom prst="rect">
            <a:avLst/>
          </a:prstGeom>
        </p:spPr>
      </p:pic>
      <p:pic>
        <p:nvPicPr>
          <p:cNvPr id="7" name="Picture 6">
            <a:extLst>
              <a:ext uri="{FF2B5EF4-FFF2-40B4-BE49-F238E27FC236}">
                <a16:creationId xmlns:a16="http://schemas.microsoft.com/office/drawing/2014/main" id="{F3231BB4-B0C0-4820-931E-0492809E269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08111" y="1139"/>
            <a:ext cx="1206843" cy="1065456"/>
          </a:xfrm>
          <a:prstGeom prst="rect">
            <a:avLst/>
          </a:prstGeom>
        </p:spPr>
      </p:pic>
      <p:sp>
        <p:nvSpPr>
          <p:cNvPr id="23" name="Rectangle: Rounded Corners 22">
            <a:extLst>
              <a:ext uri="{FF2B5EF4-FFF2-40B4-BE49-F238E27FC236}">
                <a16:creationId xmlns:a16="http://schemas.microsoft.com/office/drawing/2014/main" id="{44F6AE95-71D9-405D-8B02-965A46D0F3B9}"/>
              </a:ext>
            </a:extLst>
          </p:cNvPr>
          <p:cNvSpPr/>
          <p:nvPr/>
        </p:nvSpPr>
        <p:spPr>
          <a:xfrm>
            <a:off x="3259273" y="1906044"/>
            <a:ext cx="2474764" cy="2308479"/>
          </a:xfrm>
          <a:prstGeom prst="roundRect">
            <a:avLst/>
          </a:prstGeom>
        </p:spPr>
        <p:style>
          <a:lnRef idx="1">
            <a:schemeClr val="accent3"/>
          </a:lnRef>
          <a:fillRef idx="3">
            <a:schemeClr val="accent3"/>
          </a:fillRef>
          <a:effectRef idx="2">
            <a:schemeClr val="accent3"/>
          </a:effectRef>
          <a:fontRef idx="minor">
            <a:schemeClr val="lt1"/>
          </a:fontRef>
        </p:style>
        <p:txBody>
          <a:bodyPr rtlCol="0" anchor="ctr"/>
          <a:lstStyle/>
          <a:p>
            <a:pPr algn="ctr"/>
            <a:r>
              <a:rPr lang="en-IN" sz="900" dirty="0">
                <a:solidFill>
                  <a:schemeClr val="tx1">
                    <a:lumMod val="75000"/>
                    <a:lumOff val="25000"/>
                  </a:schemeClr>
                </a:solidFill>
                <a:latin typeface="Berlin Sans FB" panose="020E0602020502020306" pitchFamily="34" charset="0"/>
              </a:rPr>
              <a:t>The Infant stage is first stage of development according to Erikson’s theory. It starts from the birth and ends at 18 months of age. At this stage, proper care and attention is required for development of child. A consistent &amp; reliable care and attention helps infants to develop trust for their close relations. This development of trust and mistrust at this stage helps them in later stages of life. If the basic needs of infant stage are not fulfilled, it leads to anxiety and suspicion in them.  Success in this stage results in virtue of hope. (</a:t>
            </a:r>
            <a:r>
              <a:rPr lang="en-IN" sz="900" dirty="0">
                <a:solidFill>
                  <a:schemeClr val="tx1"/>
                </a:solidFill>
                <a:latin typeface="Berlin Sans FB" panose="020E0602020502020306" pitchFamily="34" charset="0"/>
              </a:rPr>
              <a:t>Erikson, E. H. 1968). </a:t>
            </a:r>
            <a:endParaRPr lang="en-IN" sz="1050" dirty="0">
              <a:solidFill>
                <a:schemeClr val="tx1"/>
              </a:solidFill>
              <a:latin typeface="Berlin Sans FB" panose="020E0602020502020306" pitchFamily="34" charset="0"/>
            </a:endParaRPr>
          </a:p>
        </p:txBody>
      </p:sp>
      <p:sp>
        <p:nvSpPr>
          <p:cNvPr id="24" name="Rectangle: Rounded Corners 23">
            <a:extLst>
              <a:ext uri="{FF2B5EF4-FFF2-40B4-BE49-F238E27FC236}">
                <a16:creationId xmlns:a16="http://schemas.microsoft.com/office/drawing/2014/main" id="{BD025196-C4BA-4056-A2E8-1B4EC9E456FF}"/>
              </a:ext>
            </a:extLst>
          </p:cNvPr>
          <p:cNvSpPr/>
          <p:nvPr/>
        </p:nvSpPr>
        <p:spPr>
          <a:xfrm>
            <a:off x="5851287" y="1886639"/>
            <a:ext cx="2364142" cy="2349766"/>
          </a:xfrm>
          <a:prstGeom prst="roundRect">
            <a:avLst/>
          </a:prstGeom>
        </p:spPr>
        <p:style>
          <a:lnRef idx="1">
            <a:schemeClr val="accent3"/>
          </a:lnRef>
          <a:fillRef idx="3">
            <a:schemeClr val="accent3"/>
          </a:fillRef>
          <a:effectRef idx="2">
            <a:schemeClr val="accent3"/>
          </a:effectRef>
          <a:fontRef idx="minor">
            <a:schemeClr val="lt1"/>
          </a:fontRef>
        </p:style>
        <p:txBody>
          <a:bodyPr rtlCol="0" anchor="ctr"/>
          <a:lstStyle/>
          <a:p>
            <a:pPr algn="ctr"/>
            <a:r>
              <a:rPr lang="en-IN" sz="900" dirty="0">
                <a:solidFill>
                  <a:schemeClr val="tx1">
                    <a:lumMod val="75000"/>
                    <a:lumOff val="25000"/>
                  </a:schemeClr>
                </a:solidFill>
                <a:latin typeface="Berlin Sans FB" panose="020E0602020502020306" pitchFamily="34" charset="0"/>
              </a:rPr>
              <a:t>The toddler stage is a second stage of development. It starts after an infant stage and ends at age of 3 years. Toddlers develop a sense of independence during this stage. If they were given a chance to explore the nature and their basic needs, they develop autonomy and self-esteem. But if they are discouraged, a feel of sham and doubt arises in them. Virtue of will develops at this stage. (</a:t>
            </a:r>
            <a:r>
              <a:rPr lang="en-IN" sz="900" dirty="0">
                <a:solidFill>
                  <a:schemeClr val="tx1"/>
                </a:solidFill>
              </a:rPr>
              <a:t>Rosenthal, D.A., Gurney, R.M. &amp; Moore, S.M</a:t>
            </a:r>
            <a:r>
              <a:rPr lang="en-IN" sz="900" dirty="0">
                <a:solidFill>
                  <a:schemeClr val="tx1"/>
                </a:solidFill>
                <a:latin typeface="Berlin Sans FB" panose="020E0602020502020306" pitchFamily="34" charset="0"/>
              </a:rPr>
              <a:t>  1981)</a:t>
            </a:r>
          </a:p>
          <a:p>
            <a:pPr algn="ctr"/>
            <a:endParaRPr lang="en-IN" sz="900" dirty="0">
              <a:solidFill>
                <a:schemeClr val="bg2"/>
              </a:solidFill>
              <a:latin typeface="Berlin Sans FB" panose="020E0602020502020306" pitchFamily="34" charset="0"/>
            </a:endParaRPr>
          </a:p>
        </p:txBody>
      </p:sp>
      <p:sp>
        <p:nvSpPr>
          <p:cNvPr id="26" name="Rectangle: Rounded Corners 25">
            <a:extLst>
              <a:ext uri="{FF2B5EF4-FFF2-40B4-BE49-F238E27FC236}">
                <a16:creationId xmlns:a16="http://schemas.microsoft.com/office/drawing/2014/main" id="{894D2E4B-85FC-4A81-9C8D-1DA446655413}"/>
              </a:ext>
            </a:extLst>
          </p:cNvPr>
          <p:cNvSpPr/>
          <p:nvPr/>
        </p:nvSpPr>
        <p:spPr>
          <a:xfrm>
            <a:off x="8299492" y="1895722"/>
            <a:ext cx="2295365" cy="2304147"/>
          </a:xfrm>
          <a:prstGeom prst="roundRect">
            <a:avLst/>
          </a:prstGeom>
        </p:spPr>
        <p:style>
          <a:lnRef idx="1">
            <a:schemeClr val="accent3"/>
          </a:lnRef>
          <a:fillRef idx="3">
            <a:schemeClr val="accent3"/>
          </a:fillRef>
          <a:effectRef idx="2">
            <a:schemeClr val="accent3"/>
          </a:effectRef>
          <a:fontRef idx="minor">
            <a:schemeClr val="lt1"/>
          </a:fontRef>
        </p:style>
        <p:txBody>
          <a:bodyPr rtlCol="0" anchor="ctr"/>
          <a:lstStyle/>
          <a:p>
            <a:pPr algn="ctr"/>
            <a:r>
              <a:rPr lang="en-IN" sz="900" dirty="0">
                <a:solidFill>
                  <a:schemeClr val="tx1">
                    <a:lumMod val="75000"/>
                    <a:lumOff val="25000"/>
                  </a:schemeClr>
                </a:solidFill>
                <a:latin typeface="Berlin Sans FB" panose="020E0602020502020306" pitchFamily="34" charset="0"/>
              </a:rPr>
              <a:t>Pre-schooler stage is a third stage of development. It starts after a toddler stage and ends at age of 5 years. It is one of the crucial stage which involves behavioural changes and child plans activities and take initiatives. It is basically a guilt v/s in initiative stage. If  child is not over-controlled and motivated by parents or family members, child develops child develops self-confidence and becomes willing to explore new things and take decisions. But he if he is not treated properly on his decisions and choices, he may feel guilty. </a:t>
            </a:r>
            <a:endParaRPr lang="en-IN" sz="900" dirty="0">
              <a:solidFill>
                <a:schemeClr val="bg2"/>
              </a:solidFill>
              <a:latin typeface="Berlin Sans FB" panose="020E0602020502020306" pitchFamily="34" charset="0"/>
            </a:endParaRPr>
          </a:p>
        </p:txBody>
      </p:sp>
      <p:sp>
        <p:nvSpPr>
          <p:cNvPr id="28" name="Rectangle: Rounded Corners 27">
            <a:extLst>
              <a:ext uri="{FF2B5EF4-FFF2-40B4-BE49-F238E27FC236}">
                <a16:creationId xmlns:a16="http://schemas.microsoft.com/office/drawing/2014/main" id="{C46DE0B1-714E-4A10-B11B-61271CB24C8B}"/>
              </a:ext>
            </a:extLst>
          </p:cNvPr>
          <p:cNvSpPr/>
          <p:nvPr/>
        </p:nvSpPr>
        <p:spPr>
          <a:xfrm>
            <a:off x="3259273" y="4558748"/>
            <a:ext cx="2413071" cy="2519370"/>
          </a:xfrm>
          <a:prstGeom prst="roundRect">
            <a:avLst/>
          </a:prstGeom>
        </p:spPr>
        <p:style>
          <a:lnRef idx="1">
            <a:schemeClr val="accent3"/>
          </a:lnRef>
          <a:fillRef idx="3">
            <a:schemeClr val="accent3"/>
          </a:fillRef>
          <a:effectRef idx="2">
            <a:schemeClr val="accent3"/>
          </a:effectRef>
          <a:fontRef idx="minor">
            <a:schemeClr val="lt1"/>
          </a:fontRef>
        </p:style>
        <p:txBody>
          <a:bodyPr rtlCol="0" anchor="ctr"/>
          <a:lstStyle/>
          <a:p>
            <a:pPr algn="ctr"/>
            <a:r>
              <a:rPr lang="en-IN" sz="900" dirty="0">
                <a:solidFill>
                  <a:schemeClr val="tx1">
                    <a:lumMod val="75000"/>
                    <a:lumOff val="25000"/>
                  </a:schemeClr>
                </a:solidFill>
                <a:latin typeface="Berlin Sans FB" panose="020E0602020502020306" pitchFamily="34" charset="0"/>
              </a:rPr>
              <a:t>The grade-schooler stage is a fourth stage of development. It starts after pre-schooler stage and ends at age of 12 years. During this time-period of age, child starts comparing himself to other and competition occurs. Sense of pride develops in them when they are distinguished like in school activities or academics and they develop competence in them. If they fail in a competition, inferiority complex originates in their personalities. (</a:t>
            </a:r>
            <a:r>
              <a:rPr lang="en-IN" sz="900" dirty="0">
                <a:solidFill>
                  <a:schemeClr val="tx1"/>
                </a:solidFill>
              </a:rPr>
              <a:t>Rosenthal, D.A., Gurney, R.M. &amp; Moore, S.M</a:t>
            </a:r>
            <a:r>
              <a:rPr lang="en-IN" sz="900" dirty="0">
                <a:solidFill>
                  <a:schemeClr val="tx1"/>
                </a:solidFill>
                <a:latin typeface="Berlin Sans FB" panose="020E0602020502020306" pitchFamily="34" charset="0"/>
              </a:rPr>
              <a:t>  1981)</a:t>
            </a:r>
          </a:p>
          <a:p>
            <a:pPr algn="ctr"/>
            <a:endParaRPr lang="en-IN" sz="900" dirty="0">
              <a:solidFill>
                <a:schemeClr val="bg2"/>
              </a:solidFill>
              <a:latin typeface="Berlin Sans FB" panose="020E0602020502020306" pitchFamily="34" charset="0"/>
            </a:endParaRPr>
          </a:p>
        </p:txBody>
      </p:sp>
      <p:sp>
        <p:nvSpPr>
          <p:cNvPr id="27" name="Rectangle: Rounded Corners 26">
            <a:extLst>
              <a:ext uri="{FF2B5EF4-FFF2-40B4-BE49-F238E27FC236}">
                <a16:creationId xmlns:a16="http://schemas.microsoft.com/office/drawing/2014/main" id="{1EF574BD-A9CD-4698-BFE0-3A48806D9B87}"/>
              </a:ext>
            </a:extLst>
          </p:cNvPr>
          <p:cNvSpPr/>
          <p:nvPr/>
        </p:nvSpPr>
        <p:spPr>
          <a:xfrm>
            <a:off x="3440425" y="4444705"/>
            <a:ext cx="2108905" cy="324061"/>
          </a:xfrm>
          <a:prstGeom prst="roundRect">
            <a:avLst/>
          </a:prstGeom>
          <a:ln/>
        </p:spPr>
        <p:style>
          <a:lnRef idx="0">
            <a:schemeClr val="accent4"/>
          </a:lnRef>
          <a:fillRef idx="3">
            <a:schemeClr val="accent4"/>
          </a:fillRef>
          <a:effectRef idx="3">
            <a:schemeClr val="accent4"/>
          </a:effectRef>
          <a:fontRef idx="minor">
            <a:schemeClr val="lt1"/>
          </a:fontRef>
        </p:style>
        <p:txBody>
          <a:bodyPr rtlCol="0" anchor="ctr"/>
          <a:lstStyle/>
          <a:p>
            <a:pPr algn="ctr"/>
            <a:r>
              <a:rPr lang="en-IN" sz="1200" b="1" dirty="0">
                <a:solidFill>
                  <a:schemeClr val="tx1"/>
                </a:solidFill>
                <a:latin typeface="Berlin Sans FB" panose="020E0602020502020306" pitchFamily="34" charset="0"/>
              </a:rPr>
              <a:t>4. Grade schooler stage</a:t>
            </a:r>
          </a:p>
        </p:txBody>
      </p:sp>
      <p:sp>
        <p:nvSpPr>
          <p:cNvPr id="33" name="Rectangle: Rounded Corners 32">
            <a:extLst>
              <a:ext uri="{FF2B5EF4-FFF2-40B4-BE49-F238E27FC236}">
                <a16:creationId xmlns:a16="http://schemas.microsoft.com/office/drawing/2014/main" id="{5B25AD35-09AD-4142-90A3-D8E71872F5BA}"/>
              </a:ext>
            </a:extLst>
          </p:cNvPr>
          <p:cNvSpPr/>
          <p:nvPr/>
        </p:nvSpPr>
        <p:spPr>
          <a:xfrm>
            <a:off x="5810999" y="4684312"/>
            <a:ext cx="2456515" cy="2364889"/>
          </a:xfrm>
          <a:prstGeom prst="roundRect">
            <a:avLst/>
          </a:prstGeom>
        </p:spPr>
        <p:style>
          <a:lnRef idx="1">
            <a:schemeClr val="accent3"/>
          </a:lnRef>
          <a:fillRef idx="3">
            <a:schemeClr val="accent3"/>
          </a:fillRef>
          <a:effectRef idx="2">
            <a:schemeClr val="accent3"/>
          </a:effectRef>
          <a:fontRef idx="minor">
            <a:schemeClr val="lt1"/>
          </a:fontRef>
        </p:style>
        <p:txBody>
          <a:bodyPr rtlCol="0" anchor="ctr"/>
          <a:lstStyle/>
          <a:p>
            <a:pPr algn="ctr"/>
            <a:r>
              <a:rPr lang="en-IN" sz="900" dirty="0">
                <a:solidFill>
                  <a:schemeClr val="tx1">
                    <a:lumMod val="75000"/>
                    <a:lumOff val="25000"/>
                  </a:schemeClr>
                </a:solidFill>
                <a:latin typeface="Berlin Sans FB" panose="020E0602020502020306" pitchFamily="34" charset="0"/>
              </a:rPr>
              <a:t>The teenager stage is fourth stage of development. It starts after grade-school stage and ends at 18 years of age. At this stage, child identifies his personality. He tried to explore about his religion, customs and beliefs. He sets his goals for future, plans and tries to achieve them. If they don’t identify themselves and don’t about their self they will have to face role confusions. According to Erikson, two things should be identified at this stage; sexual &amp; occupational. If child is not able to identify himself, he faces lack of fidelity and suffer from loneliness and isolation emotionally. (</a:t>
            </a:r>
            <a:r>
              <a:rPr lang="en-IN" sz="900" dirty="0">
                <a:solidFill>
                  <a:schemeClr val="tx1"/>
                </a:solidFill>
                <a:latin typeface="Berlin Sans FB" panose="020E0602020502020306" pitchFamily="34" charset="0"/>
              </a:rPr>
              <a:t>Erikson, E. H. 1968). </a:t>
            </a:r>
            <a:endParaRPr lang="en-IN" sz="900" dirty="0">
              <a:solidFill>
                <a:schemeClr val="tx1">
                  <a:lumMod val="75000"/>
                  <a:lumOff val="25000"/>
                </a:schemeClr>
              </a:solidFill>
              <a:latin typeface="Berlin Sans FB" panose="020E0602020502020306" pitchFamily="34" charset="0"/>
            </a:endParaRPr>
          </a:p>
        </p:txBody>
      </p:sp>
      <p:sp>
        <p:nvSpPr>
          <p:cNvPr id="34" name="Rectangle: Rounded Corners 33">
            <a:extLst>
              <a:ext uri="{FF2B5EF4-FFF2-40B4-BE49-F238E27FC236}">
                <a16:creationId xmlns:a16="http://schemas.microsoft.com/office/drawing/2014/main" id="{56740652-4624-4C3F-90E1-7EB186367AB0}"/>
              </a:ext>
            </a:extLst>
          </p:cNvPr>
          <p:cNvSpPr/>
          <p:nvPr/>
        </p:nvSpPr>
        <p:spPr>
          <a:xfrm>
            <a:off x="8318541" y="4567557"/>
            <a:ext cx="2253905" cy="2468948"/>
          </a:xfrm>
          <a:prstGeom prst="roundRect">
            <a:avLst/>
          </a:prstGeom>
        </p:spPr>
        <p:style>
          <a:lnRef idx="1">
            <a:schemeClr val="accent3"/>
          </a:lnRef>
          <a:fillRef idx="3">
            <a:schemeClr val="accent3"/>
          </a:fillRef>
          <a:effectRef idx="2">
            <a:schemeClr val="accent3"/>
          </a:effectRef>
          <a:fontRef idx="minor">
            <a:schemeClr val="lt1"/>
          </a:fontRef>
        </p:style>
        <p:txBody>
          <a:bodyPr rtlCol="0" anchor="ctr"/>
          <a:lstStyle/>
          <a:p>
            <a:pPr algn="ctr"/>
            <a:r>
              <a:rPr lang="en-IN" sz="900" dirty="0">
                <a:solidFill>
                  <a:schemeClr val="tx1">
                    <a:lumMod val="75000"/>
                    <a:lumOff val="25000"/>
                  </a:schemeClr>
                </a:solidFill>
                <a:latin typeface="Berlin Sans FB" panose="020E0602020502020306" pitchFamily="34" charset="0"/>
              </a:rPr>
              <a:t>The young adult stage is a sixth stage of development. It starts after teenager stage and ends at age of 40 years. Young adults identifies relations for intimacy and long0term relations. They try to find out loving relationships outside their family and make some long-term commitments.  If thy are successful in developing intimacy, virtue of love is there. But if they fail in looking for intimate relations they suffer from depression and loneliness. </a:t>
            </a:r>
            <a:r>
              <a:rPr lang="en-IN" sz="900" dirty="0">
                <a:solidFill>
                  <a:schemeClr val="tx1"/>
                </a:solidFill>
                <a:latin typeface="Berlin Sans FB" panose="020E0602020502020306" pitchFamily="34" charset="0"/>
              </a:rPr>
              <a:t>Gurney, R. M. (1980). </a:t>
            </a:r>
          </a:p>
        </p:txBody>
      </p:sp>
      <p:sp>
        <p:nvSpPr>
          <p:cNvPr id="35" name="Rectangle: Rounded Corners 34">
            <a:extLst>
              <a:ext uri="{FF2B5EF4-FFF2-40B4-BE49-F238E27FC236}">
                <a16:creationId xmlns:a16="http://schemas.microsoft.com/office/drawing/2014/main" id="{863DCC8B-8600-47CA-9E7E-DD080D0855BA}"/>
              </a:ext>
            </a:extLst>
          </p:cNvPr>
          <p:cNvSpPr/>
          <p:nvPr/>
        </p:nvSpPr>
        <p:spPr>
          <a:xfrm>
            <a:off x="4298428" y="7555111"/>
            <a:ext cx="2565453" cy="2266782"/>
          </a:xfrm>
          <a:prstGeom prst="roundRect">
            <a:avLst/>
          </a:prstGeom>
        </p:spPr>
        <p:style>
          <a:lnRef idx="1">
            <a:schemeClr val="accent3"/>
          </a:lnRef>
          <a:fillRef idx="3">
            <a:schemeClr val="accent3"/>
          </a:fillRef>
          <a:effectRef idx="2">
            <a:schemeClr val="accent3"/>
          </a:effectRef>
          <a:fontRef idx="minor">
            <a:schemeClr val="lt1"/>
          </a:fontRef>
        </p:style>
        <p:txBody>
          <a:bodyPr rtlCol="0" anchor="ctr"/>
          <a:lstStyle/>
          <a:p>
            <a:pPr algn="ctr"/>
            <a:r>
              <a:rPr lang="en-IN" sz="900" dirty="0">
                <a:solidFill>
                  <a:schemeClr val="tx1">
                    <a:lumMod val="75000"/>
                    <a:lumOff val="25000"/>
                  </a:schemeClr>
                </a:solidFill>
                <a:latin typeface="Berlin Sans FB" panose="020E0602020502020306" pitchFamily="34" charset="0"/>
              </a:rPr>
              <a:t>The middle-age adult stage is a seventh or second-last stage of development. It starts from 40 years and ends at age of 60 years. This stage revolves around generativity and stagnation. Middle-age adults generate ideas and work on them to create something which belongs to them only. They help others in their development process through their past experiences. They become mentor of other who are passing through previous stages. A sense of usefulness and accomplishment arises if they get success. (</a:t>
            </a:r>
            <a:r>
              <a:rPr lang="en-IN" sz="900" dirty="0">
                <a:solidFill>
                  <a:schemeClr val="tx1"/>
                </a:solidFill>
                <a:latin typeface="Berlin Sans FB" panose="020E0602020502020306" pitchFamily="34" charset="0"/>
              </a:rPr>
              <a:t>Hodgson, J. W. &amp;  Fischer, J. L. (1979). </a:t>
            </a:r>
          </a:p>
        </p:txBody>
      </p:sp>
      <p:graphicFrame>
        <p:nvGraphicFramePr>
          <p:cNvPr id="41" name="Table 40">
            <a:extLst>
              <a:ext uri="{FF2B5EF4-FFF2-40B4-BE49-F238E27FC236}">
                <a16:creationId xmlns:a16="http://schemas.microsoft.com/office/drawing/2014/main" id="{67F0FB46-A09A-4E2D-B409-035F1C6F2E50}"/>
              </a:ext>
            </a:extLst>
          </p:cNvPr>
          <p:cNvGraphicFramePr>
            <a:graphicFrameLocks noGrp="1"/>
          </p:cNvGraphicFramePr>
          <p:nvPr>
            <p:extLst>
              <p:ext uri="{D42A27DB-BD31-4B8C-83A1-F6EECF244321}">
                <p14:modId xmlns:p14="http://schemas.microsoft.com/office/powerpoint/2010/main" val="3151312569"/>
              </p:ext>
            </p:extLst>
          </p:nvPr>
        </p:nvGraphicFramePr>
        <p:xfrm>
          <a:off x="6585735" y="10376329"/>
          <a:ext cx="3986711" cy="2524157"/>
        </p:xfrm>
        <a:graphic>
          <a:graphicData uri="http://schemas.openxmlformats.org/drawingml/2006/table">
            <a:tbl>
              <a:tblPr firstRow="1" firstCol="1" bandRow="1">
                <a:tableStyleId>{EB9631B5-78F2-41C9-869B-9F39066F8104}</a:tableStyleId>
              </a:tblPr>
              <a:tblGrid>
                <a:gridCol w="834080">
                  <a:extLst>
                    <a:ext uri="{9D8B030D-6E8A-4147-A177-3AD203B41FA5}">
                      <a16:colId xmlns:a16="http://schemas.microsoft.com/office/drawing/2014/main" val="1176463980"/>
                    </a:ext>
                  </a:extLst>
                </a:gridCol>
                <a:gridCol w="802716">
                  <a:extLst>
                    <a:ext uri="{9D8B030D-6E8A-4147-A177-3AD203B41FA5}">
                      <a16:colId xmlns:a16="http://schemas.microsoft.com/office/drawing/2014/main" val="4250926469"/>
                    </a:ext>
                  </a:extLst>
                </a:gridCol>
                <a:gridCol w="1260890">
                  <a:extLst>
                    <a:ext uri="{9D8B030D-6E8A-4147-A177-3AD203B41FA5}">
                      <a16:colId xmlns:a16="http://schemas.microsoft.com/office/drawing/2014/main" val="958834700"/>
                    </a:ext>
                  </a:extLst>
                </a:gridCol>
                <a:gridCol w="1089025">
                  <a:extLst>
                    <a:ext uri="{9D8B030D-6E8A-4147-A177-3AD203B41FA5}">
                      <a16:colId xmlns:a16="http://schemas.microsoft.com/office/drawing/2014/main" val="1612013719"/>
                    </a:ext>
                  </a:extLst>
                </a:gridCol>
              </a:tblGrid>
              <a:tr h="148481">
                <a:tc>
                  <a:txBody>
                    <a:bodyPr/>
                    <a:lstStyle/>
                    <a:p>
                      <a:pPr algn="ctr">
                        <a:lnSpc>
                          <a:spcPct val="150000"/>
                        </a:lnSpc>
                        <a:spcAft>
                          <a:spcPts val="0"/>
                        </a:spcAft>
                      </a:pPr>
                      <a:r>
                        <a:rPr lang="en-IN" sz="700" dirty="0">
                          <a:solidFill>
                            <a:sysClr val="windowText" lastClr="000000"/>
                          </a:solidFill>
                          <a:effectLst/>
                          <a:latin typeface="Berlin Sans FB" panose="020E0602020502020306" pitchFamily="34" charset="0"/>
                        </a:rPr>
                        <a:t>Stage</a:t>
                      </a:r>
                      <a:endParaRPr lang="en-IN" sz="700" b="1" dirty="0">
                        <a:solidFill>
                          <a:sysClr val="windowText" lastClr="000000"/>
                        </a:solidFill>
                        <a:effectLst/>
                        <a:latin typeface="Berlin Sans FB" panose="020E0602020502020306" pitchFamily="34" charset="0"/>
                        <a:ea typeface="Calibri" panose="020F0502020204030204" pitchFamily="34" charset="0"/>
                        <a:cs typeface="Arial" panose="020B0604020202020204" pitchFamily="34" charset="0"/>
                      </a:endParaRPr>
                    </a:p>
                  </a:txBody>
                  <a:tcPr marL="68580" marR="68580" marT="0" marB="0" anchor="ctr"/>
                </a:tc>
                <a:tc>
                  <a:txBody>
                    <a:bodyPr/>
                    <a:lstStyle/>
                    <a:p>
                      <a:pPr algn="ctr">
                        <a:lnSpc>
                          <a:spcPct val="150000"/>
                        </a:lnSpc>
                        <a:spcAft>
                          <a:spcPts val="0"/>
                        </a:spcAft>
                      </a:pPr>
                      <a:r>
                        <a:rPr lang="en-IN" sz="700" dirty="0">
                          <a:solidFill>
                            <a:sysClr val="windowText" lastClr="000000"/>
                          </a:solidFill>
                          <a:effectLst/>
                          <a:latin typeface="Berlin Sans FB" panose="020E0602020502020306" pitchFamily="34" charset="0"/>
                        </a:rPr>
                        <a:t>Age</a:t>
                      </a:r>
                      <a:endParaRPr lang="en-IN" sz="700" b="1" dirty="0">
                        <a:solidFill>
                          <a:sysClr val="windowText" lastClr="000000"/>
                        </a:solidFill>
                        <a:effectLst/>
                        <a:latin typeface="Berlin Sans FB" panose="020E0602020502020306" pitchFamily="34" charset="0"/>
                        <a:ea typeface="Calibri" panose="020F0502020204030204" pitchFamily="34" charset="0"/>
                        <a:cs typeface="Arial" panose="020B0604020202020204" pitchFamily="34" charset="0"/>
                      </a:endParaRPr>
                    </a:p>
                  </a:txBody>
                  <a:tcPr marL="68580" marR="68580" marT="0" marB="0" anchor="ctr"/>
                </a:tc>
                <a:tc>
                  <a:txBody>
                    <a:bodyPr/>
                    <a:lstStyle/>
                    <a:p>
                      <a:pPr algn="ctr">
                        <a:lnSpc>
                          <a:spcPct val="150000"/>
                        </a:lnSpc>
                        <a:spcAft>
                          <a:spcPts val="0"/>
                        </a:spcAft>
                      </a:pPr>
                      <a:r>
                        <a:rPr lang="en-IN" sz="700" dirty="0">
                          <a:solidFill>
                            <a:sysClr val="windowText" lastClr="000000"/>
                          </a:solidFill>
                          <a:effectLst/>
                          <a:latin typeface="Berlin Sans FB" panose="020E0602020502020306" pitchFamily="34" charset="0"/>
                        </a:rPr>
                        <a:t>Basic conflict</a:t>
                      </a:r>
                      <a:endParaRPr lang="en-IN" sz="700" b="1" dirty="0">
                        <a:solidFill>
                          <a:sysClr val="windowText" lastClr="000000"/>
                        </a:solidFill>
                        <a:effectLst/>
                        <a:latin typeface="Berlin Sans FB" panose="020E0602020502020306" pitchFamily="34" charset="0"/>
                        <a:ea typeface="Calibri" panose="020F0502020204030204" pitchFamily="34" charset="0"/>
                        <a:cs typeface="Arial" panose="020B0604020202020204" pitchFamily="34" charset="0"/>
                      </a:endParaRPr>
                    </a:p>
                  </a:txBody>
                  <a:tcPr marL="68580" marR="68580" marT="0" marB="0" anchor="ctr"/>
                </a:tc>
                <a:tc>
                  <a:txBody>
                    <a:bodyPr/>
                    <a:lstStyle/>
                    <a:p>
                      <a:pPr algn="ctr">
                        <a:lnSpc>
                          <a:spcPct val="150000"/>
                        </a:lnSpc>
                        <a:spcAft>
                          <a:spcPts val="0"/>
                        </a:spcAft>
                      </a:pPr>
                      <a:r>
                        <a:rPr lang="en-IN" sz="700" dirty="0">
                          <a:solidFill>
                            <a:sysClr val="windowText" lastClr="000000"/>
                          </a:solidFill>
                          <a:effectLst/>
                          <a:latin typeface="Berlin Sans FB" panose="020E0602020502020306" pitchFamily="34" charset="0"/>
                        </a:rPr>
                        <a:t>Important events </a:t>
                      </a:r>
                      <a:endParaRPr lang="en-IN" sz="700" b="1" dirty="0">
                        <a:solidFill>
                          <a:sysClr val="windowText" lastClr="000000"/>
                        </a:solidFill>
                        <a:effectLst/>
                        <a:latin typeface="Berlin Sans FB" panose="020E0602020502020306" pitchFamily="34" charset="0"/>
                        <a:ea typeface="Calibri" panose="020F050202020403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1851545696"/>
                  </a:ext>
                </a:extLst>
              </a:tr>
              <a:tr h="149223">
                <a:tc>
                  <a:txBody>
                    <a:bodyPr/>
                    <a:lstStyle/>
                    <a:p>
                      <a:pPr>
                        <a:lnSpc>
                          <a:spcPct val="150000"/>
                        </a:lnSpc>
                        <a:spcAft>
                          <a:spcPts val="0"/>
                        </a:spcAft>
                      </a:pPr>
                      <a:r>
                        <a:rPr lang="en-IN" sz="700" dirty="0">
                          <a:solidFill>
                            <a:sysClr val="windowText" lastClr="000000"/>
                          </a:solidFill>
                          <a:effectLst/>
                          <a:latin typeface="Berlin Sans FB" panose="020E0602020502020306" pitchFamily="34" charset="0"/>
                        </a:rPr>
                        <a:t>1. Infancy</a:t>
                      </a:r>
                      <a:endParaRPr lang="en-IN" sz="700" dirty="0">
                        <a:solidFill>
                          <a:sysClr val="windowText" lastClr="000000"/>
                        </a:solidFill>
                        <a:effectLst/>
                        <a:latin typeface="Berlin Sans FB" panose="020E0602020502020306" pitchFamily="34" charset="0"/>
                        <a:ea typeface="Calibri" panose="020F0502020204030204" pitchFamily="34" charset="0"/>
                        <a:cs typeface="Arial" panose="020B0604020202020204" pitchFamily="34" charset="0"/>
                      </a:endParaRPr>
                    </a:p>
                  </a:txBody>
                  <a:tcPr marL="68580" marR="68580" marT="0" marB="0" anchor="ctr"/>
                </a:tc>
                <a:tc>
                  <a:txBody>
                    <a:bodyPr/>
                    <a:lstStyle/>
                    <a:p>
                      <a:pPr algn="ctr">
                        <a:lnSpc>
                          <a:spcPct val="150000"/>
                        </a:lnSpc>
                        <a:spcAft>
                          <a:spcPts val="0"/>
                        </a:spcAft>
                      </a:pPr>
                      <a:r>
                        <a:rPr lang="en-IN" sz="700" dirty="0">
                          <a:effectLst/>
                          <a:latin typeface="Berlin Sans FB" panose="020E0602020502020306" pitchFamily="34" charset="0"/>
                        </a:rPr>
                        <a:t>Birth- 18 months</a:t>
                      </a:r>
                      <a:endParaRPr lang="en-IN" sz="700" dirty="0">
                        <a:effectLst/>
                        <a:latin typeface="Berlin Sans FB" panose="020E0602020502020306" pitchFamily="34" charset="0"/>
                        <a:ea typeface="Calibri" panose="020F0502020204030204" pitchFamily="34" charset="0"/>
                        <a:cs typeface="Arial" panose="020B0604020202020204" pitchFamily="34" charset="0"/>
                      </a:endParaRPr>
                    </a:p>
                  </a:txBody>
                  <a:tcPr marL="68580" marR="68580" marT="0" marB="0" anchor="ctr"/>
                </a:tc>
                <a:tc>
                  <a:txBody>
                    <a:bodyPr/>
                    <a:lstStyle/>
                    <a:p>
                      <a:pPr algn="ctr">
                        <a:lnSpc>
                          <a:spcPct val="150000"/>
                        </a:lnSpc>
                        <a:spcAft>
                          <a:spcPts val="0"/>
                        </a:spcAft>
                      </a:pPr>
                      <a:r>
                        <a:rPr lang="en-IN" sz="700" dirty="0">
                          <a:effectLst/>
                          <a:latin typeface="Berlin Sans FB" panose="020E0602020502020306" pitchFamily="34" charset="0"/>
                        </a:rPr>
                        <a:t>Trust vs. mistrust</a:t>
                      </a:r>
                      <a:endParaRPr lang="en-IN" sz="700" dirty="0">
                        <a:effectLst/>
                        <a:latin typeface="Berlin Sans FB" panose="020E0602020502020306" pitchFamily="34" charset="0"/>
                        <a:ea typeface="Calibri" panose="020F0502020204030204" pitchFamily="34" charset="0"/>
                        <a:cs typeface="Arial" panose="020B0604020202020204" pitchFamily="34" charset="0"/>
                      </a:endParaRPr>
                    </a:p>
                  </a:txBody>
                  <a:tcPr marL="68580" marR="68580" marT="0" marB="0" anchor="ctr"/>
                </a:tc>
                <a:tc>
                  <a:txBody>
                    <a:bodyPr/>
                    <a:lstStyle/>
                    <a:p>
                      <a:pPr algn="ctr">
                        <a:lnSpc>
                          <a:spcPct val="150000"/>
                        </a:lnSpc>
                        <a:spcAft>
                          <a:spcPts val="0"/>
                        </a:spcAft>
                      </a:pPr>
                      <a:r>
                        <a:rPr lang="en-IN" sz="700" dirty="0">
                          <a:effectLst/>
                          <a:latin typeface="Berlin Sans FB" panose="020E0602020502020306" pitchFamily="34" charset="0"/>
                        </a:rPr>
                        <a:t>Feeding / comfort</a:t>
                      </a:r>
                      <a:endParaRPr lang="en-IN" sz="700" dirty="0">
                        <a:effectLst/>
                        <a:latin typeface="Berlin Sans FB" panose="020E0602020502020306" pitchFamily="34" charset="0"/>
                        <a:ea typeface="Calibri" panose="020F050202020403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1092155110"/>
                  </a:ext>
                </a:extLst>
              </a:tr>
              <a:tr h="320974">
                <a:tc>
                  <a:txBody>
                    <a:bodyPr/>
                    <a:lstStyle/>
                    <a:p>
                      <a:pPr>
                        <a:lnSpc>
                          <a:spcPct val="150000"/>
                        </a:lnSpc>
                        <a:spcAft>
                          <a:spcPts val="0"/>
                        </a:spcAft>
                      </a:pPr>
                      <a:r>
                        <a:rPr lang="en-IN" sz="700" dirty="0">
                          <a:solidFill>
                            <a:sysClr val="windowText" lastClr="000000"/>
                          </a:solidFill>
                          <a:effectLst/>
                          <a:latin typeface="Berlin Sans FB" panose="020E0602020502020306" pitchFamily="34" charset="0"/>
                        </a:rPr>
                        <a:t>2. Toddler</a:t>
                      </a:r>
                      <a:endParaRPr lang="en-IN" sz="700" dirty="0">
                        <a:solidFill>
                          <a:sysClr val="windowText" lastClr="000000"/>
                        </a:solidFill>
                        <a:effectLst/>
                        <a:latin typeface="Berlin Sans FB" panose="020E0602020502020306" pitchFamily="34" charset="0"/>
                        <a:ea typeface="Calibri" panose="020F0502020204030204" pitchFamily="34" charset="0"/>
                        <a:cs typeface="Arial" panose="020B0604020202020204" pitchFamily="34" charset="0"/>
                      </a:endParaRPr>
                    </a:p>
                  </a:txBody>
                  <a:tcPr marL="68580" marR="68580" marT="0" marB="0" anchor="ctr"/>
                </a:tc>
                <a:tc>
                  <a:txBody>
                    <a:bodyPr/>
                    <a:lstStyle/>
                    <a:p>
                      <a:pPr algn="ctr">
                        <a:lnSpc>
                          <a:spcPct val="150000"/>
                        </a:lnSpc>
                        <a:spcAft>
                          <a:spcPts val="0"/>
                        </a:spcAft>
                      </a:pPr>
                      <a:r>
                        <a:rPr lang="en-IN" sz="700" dirty="0">
                          <a:effectLst/>
                          <a:latin typeface="Berlin Sans FB" panose="020E0602020502020306" pitchFamily="34" charset="0"/>
                        </a:rPr>
                        <a:t>18 months – 3 years</a:t>
                      </a:r>
                      <a:endParaRPr lang="en-IN" sz="700" dirty="0">
                        <a:effectLst/>
                        <a:latin typeface="Berlin Sans FB" panose="020E0602020502020306" pitchFamily="34" charset="0"/>
                        <a:ea typeface="Calibri" panose="020F0502020204030204" pitchFamily="34" charset="0"/>
                        <a:cs typeface="Arial" panose="020B0604020202020204" pitchFamily="34" charset="0"/>
                      </a:endParaRPr>
                    </a:p>
                  </a:txBody>
                  <a:tcPr marL="68580" marR="68580" marT="0" marB="0" anchor="ctr"/>
                </a:tc>
                <a:tc>
                  <a:txBody>
                    <a:bodyPr/>
                    <a:lstStyle/>
                    <a:p>
                      <a:pPr algn="ctr">
                        <a:lnSpc>
                          <a:spcPct val="150000"/>
                        </a:lnSpc>
                        <a:spcAft>
                          <a:spcPts val="0"/>
                        </a:spcAft>
                      </a:pPr>
                      <a:r>
                        <a:rPr lang="en-IN" sz="700" dirty="0">
                          <a:effectLst/>
                          <a:latin typeface="Berlin Sans FB" panose="020E0602020502020306" pitchFamily="34" charset="0"/>
                        </a:rPr>
                        <a:t>Autonomy vs. shame &amp; doubt</a:t>
                      </a:r>
                      <a:endParaRPr lang="en-IN" sz="700" dirty="0">
                        <a:effectLst/>
                        <a:latin typeface="Berlin Sans FB" panose="020E0602020502020306" pitchFamily="34" charset="0"/>
                        <a:ea typeface="Calibri" panose="020F0502020204030204" pitchFamily="34" charset="0"/>
                        <a:cs typeface="Arial" panose="020B0604020202020204" pitchFamily="34" charset="0"/>
                      </a:endParaRPr>
                    </a:p>
                  </a:txBody>
                  <a:tcPr marL="68580" marR="68580" marT="0" marB="0" anchor="ctr"/>
                </a:tc>
                <a:tc>
                  <a:txBody>
                    <a:bodyPr/>
                    <a:lstStyle/>
                    <a:p>
                      <a:pPr algn="ctr">
                        <a:lnSpc>
                          <a:spcPct val="150000"/>
                        </a:lnSpc>
                        <a:spcAft>
                          <a:spcPts val="0"/>
                        </a:spcAft>
                      </a:pPr>
                      <a:r>
                        <a:rPr lang="en-IN" sz="700" dirty="0">
                          <a:effectLst/>
                          <a:latin typeface="Berlin Sans FB" panose="020E0602020502020306" pitchFamily="34" charset="0"/>
                        </a:rPr>
                        <a:t>Toilet training / dressing</a:t>
                      </a:r>
                      <a:endParaRPr lang="en-IN" sz="700" dirty="0">
                        <a:effectLst/>
                        <a:latin typeface="Berlin Sans FB" panose="020E0602020502020306" pitchFamily="34" charset="0"/>
                        <a:ea typeface="Calibri" panose="020F050202020403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2653754292"/>
                  </a:ext>
                </a:extLst>
              </a:tr>
              <a:tr h="320974">
                <a:tc>
                  <a:txBody>
                    <a:bodyPr/>
                    <a:lstStyle/>
                    <a:p>
                      <a:pPr>
                        <a:lnSpc>
                          <a:spcPct val="150000"/>
                        </a:lnSpc>
                        <a:spcAft>
                          <a:spcPts val="0"/>
                        </a:spcAft>
                      </a:pPr>
                      <a:r>
                        <a:rPr lang="en-IN" sz="700" dirty="0">
                          <a:solidFill>
                            <a:sysClr val="windowText" lastClr="000000"/>
                          </a:solidFill>
                          <a:effectLst/>
                          <a:latin typeface="Berlin Sans FB" panose="020E0602020502020306" pitchFamily="34" charset="0"/>
                        </a:rPr>
                        <a:t>3. Pre-school</a:t>
                      </a:r>
                      <a:endParaRPr lang="en-IN" sz="700" dirty="0">
                        <a:solidFill>
                          <a:sysClr val="windowText" lastClr="000000"/>
                        </a:solidFill>
                        <a:effectLst/>
                        <a:latin typeface="Berlin Sans FB" panose="020E0602020502020306" pitchFamily="34" charset="0"/>
                        <a:ea typeface="Calibri" panose="020F0502020204030204" pitchFamily="34" charset="0"/>
                        <a:cs typeface="Arial" panose="020B0604020202020204" pitchFamily="34" charset="0"/>
                      </a:endParaRPr>
                    </a:p>
                  </a:txBody>
                  <a:tcPr marL="68580" marR="68580" marT="0" marB="0" anchor="ctr"/>
                </a:tc>
                <a:tc>
                  <a:txBody>
                    <a:bodyPr/>
                    <a:lstStyle/>
                    <a:p>
                      <a:pPr algn="ctr">
                        <a:lnSpc>
                          <a:spcPct val="150000"/>
                        </a:lnSpc>
                        <a:spcAft>
                          <a:spcPts val="0"/>
                        </a:spcAft>
                      </a:pPr>
                      <a:r>
                        <a:rPr lang="en-IN" sz="700">
                          <a:effectLst/>
                          <a:latin typeface="Berlin Sans FB" panose="020E0602020502020306" pitchFamily="34" charset="0"/>
                        </a:rPr>
                        <a:t>3 years – 5 years</a:t>
                      </a:r>
                      <a:endParaRPr lang="en-IN" sz="700">
                        <a:effectLst/>
                        <a:latin typeface="Berlin Sans FB" panose="020E0602020502020306" pitchFamily="34" charset="0"/>
                        <a:ea typeface="Calibri" panose="020F0502020204030204" pitchFamily="34" charset="0"/>
                        <a:cs typeface="Arial" panose="020B0604020202020204" pitchFamily="34" charset="0"/>
                      </a:endParaRPr>
                    </a:p>
                  </a:txBody>
                  <a:tcPr marL="68580" marR="68580" marT="0" marB="0" anchor="ctr"/>
                </a:tc>
                <a:tc>
                  <a:txBody>
                    <a:bodyPr/>
                    <a:lstStyle/>
                    <a:p>
                      <a:pPr algn="ctr">
                        <a:lnSpc>
                          <a:spcPct val="150000"/>
                        </a:lnSpc>
                        <a:spcAft>
                          <a:spcPts val="0"/>
                        </a:spcAft>
                      </a:pPr>
                      <a:r>
                        <a:rPr lang="en-IN" sz="700" dirty="0">
                          <a:effectLst/>
                          <a:latin typeface="Berlin Sans FB" panose="020E0602020502020306" pitchFamily="34" charset="0"/>
                        </a:rPr>
                        <a:t>Initiative vs. guilt</a:t>
                      </a:r>
                      <a:endParaRPr lang="en-IN" sz="700" dirty="0">
                        <a:effectLst/>
                        <a:latin typeface="Berlin Sans FB" panose="020E0602020502020306" pitchFamily="34" charset="0"/>
                        <a:ea typeface="Calibri" panose="020F0502020204030204" pitchFamily="34" charset="0"/>
                        <a:cs typeface="Arial" panose="020B0604020202020204" pitchFamily="34" charset="0"/>
                      </a:endParaRPr>
                    </a:p>
                  </a:txBody>
                  <a:tcPr marL="68580" marR="68580" marT="0" marB="0" anchor="ctr"/>
                </a:tc>
                <a:tc>
                  <a:txBody>
                    <a:bodyPr/>
                    <a:lstStyle/>
                    <a:p>
                      <a:pPr algn="ctr">
                        <a:lnSpc>
                          <a:spcPct val="150000"/>
                        </a:lnSpc>
                        <a:spcAft>
                          <a:spcPts val="0"/>
                        </a:spcAft>
                      </a:pPr>
                      <a:r>
                        <a:rPr lang="en-IN" sz="700">
                          <a:effectLst/>
                          <a:latin typeface="Berlin Sans FB" panose="020E0602020502020306" pitchFamily="34" charset="0"/>
                        </a:rPr>
                        <a:t>Exploration / play</a:t>
                      </a:r>
                      <a:endParaRPr lang="en-IN" sz="700">
                        <a:effectLst/>
                        <a:latin typeface="Berlin Sans FB" panose="020E0602020502020306" pitchFamily="34" charset="0"/>
                        <a:ea typeface="Calibri" panose="020F050202020403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890912679"/>
                  </a:ext>
                </a:extLst>
              </a:tr>
              <a:tr h="320974">
                <a:tc>
                  <a:txBody>
                    <a:bodyPr/>
                    <a:lstStyle/>
                    <a:p>
                      <a:pPr>
                        <a:lnSpc>
                          <a:spcPct val="150000"/>
                        </a:lnSpc>
                        <a:spcAft>
                          <a:spcPts val="0"/>
                        </a:spcAft>
                      </a:pPr>
                      <a:r>
                        <a:rPr lang="en-IN" sz="700" dirty="0">
                          <a:solidFill>
                            <a:sysClr val="windowText" lastClr="000000"/>
                          </a:solidFill>
                          <a:effectLst/>
                          <a:latin typeface="Berlin Sans FB" panose="020E0602020502020306" pitchFamily="34" charset="0"/>
                        </a:rPr>
                        <a:t>4. Grade- School</a:t>
                      </a:r>
                      <a:endParaRPr lang="en-IN" sz="700" dirty="0">
                        <a:solidFill>
                          <a:sysClr val="windowText" lastClr="000000"/>
                        </a:solidFill>
                        <a:effectLst/>
                        <a:latin typeface="Berlin Sans FB" panose="020E0602020502020306" pitchFamily="34" charset="0"/>
                        <a:ea typeface="Calibri" panose="020F0502020204030204" pitchFamily="34" charset="0"/>
                        <a:cs typeface="Arial" panose="020B0604020202020204" pitchFamily="34" charset="0"/>
                      </a:endParaRPr>
                    </a:p>
                  </a:txBody>
                  <a:tcPr marL="68580" marR="68580" marT="0" marB="0" anchor="ctr"/>
                </a:tc>
                <a:tc>
                  <a:txBody>
                    <a:bodyPr/>
                    <a:lstStyle/>
                    <a:p>
                      <a:pPr algn="ctr">
                        <a:lnSpc>
                          <a:spcPct val="150000"/>
                        </a:lnSpc>
                        <a:spcAft>
                          <a:spcPts val="0"/>
                        </a:spcAft>
                      </a:pPr>
                      <a:r>
                        <a:rPr lang="en-IN" sz="700" dirty="0">
                          <a:effectLst/>
                          <a:latin typeface="Berlin Sans FB" panose="020E0602020502020306" pitchFamily="34" charset="0"/>
                        </a:rPr>
                        <a:t>5 years – 12 years</a:t>
                      </a:r>
                      <a:endParaRPr lang="en-IN" sz="700" dirty="0">
                        <a:effectLst/>
                        <a:latin typeface="Berlin Sans FB" panose="020E0602020502020306" pitchFamily="34" charset="0"/>
                        <a:ea typeface="Calibri" panose="020F0502020204030204" pitchFamily="34" charset="0"/>
                        <a:cs typeface="Arial" panose="020B0604020202020204" pitchFamily="34" charset="0"/>
                      </a:endParaRPr>
                    </a:p>
                  </a:txBody>
                  <a:tcPr marL="68580" marR="68580" marT="0" marB="0" anchor="ctr"/>
                </a:tc>
                <a:tc>
                  <a:txBody>
                    <a:bodyPr/>
                    <a:lstStyle/>
                    <a:p>
                      <a:pPr algn="ctr">
                        <a:lnSpc>
                          <a:spcPct val="150000"/>
                        </a:lnSpc>
                        <a:spcAft>
                          <a:spcPts val="0"/>
                        </a:spcAft>
                      </a:pPr>
                      <a:r>
                        <a:rPr lang="en-IN" sz="700" dirty="0">
                          <a:effectLst/>
                          <a:latin typeface="Berlin Sans FB" panose="020E0602020502020306" pitchFamily="34" charset="0"/>
                        </a:rPr>
                        <a:t>Industry vs. inferiority</a:t>
                      </a:r>
                      <a:endParaRPr lang="en-IN" sz="700" dirty="0">
                        <a:effectLst/>
                        <a:latin typeface="Berlin Sans FB" panose="020E0602020502020306" pitchFamily="34" charset="0"/>
                        <a:ea typeface="Calibri" panose="020F0502020204030204" pitchFamily="34" charset="0"/>
                        <a:cs typeface="Arial" panose="020B0604020202020204" pitchFamily="34" charset="0"/>
                      </a:endParaRPr>
                    </a:p>
                  </a:txBody>
                  <a:tcPr marL="68580" marR="68580" marT="0" marB="0" anchor="ctr"/>
                </a:tc>
                <a:tc>
                  <a:txBody>
                    <a:bodyPr/>
                    <a:lstStyle/>
                    <a:p>
                      <a:pPr algn="ctr">
                        <a:lnSpc>
                          <a:spcPct val="150000"/>
                        </a:lnSpc>
                        <a:spcAft>
                          <a:spcPts val="0"/>
                        </a:spcAft>
                      </a:pPr>
                      <a:r>
                        <a:rPr lang="en-IN" sz="700" dirty="0">
                          <a:effectLst/>
                          <a:latin typeface="Berlin Sans FB" panose="020E0602020502020306" pitchFamily="34" charset="0"/>
                        </a:rPr>
                        <a:t>School / activities</a:t>
                      </a:r>
                      <a:endParaRPr lang="en-IN" sz="700" dirty="0">
                        <a:effectLst/>
                        <a:latin typeface="Berlin Sans FB" panose="020E0602020502020306" pitchFamily="34" charset="0"/>
                        <a:ea typeface="Calibri" panose="020F050202020403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2266897612"/>
                  </a:ext>
                </a:extLst>
              </a:tr>
              <a:tr h="320974">
                <a:tc>
                  <a:txBody>
                    <a:bodyPr/>
                    <a:lstStyle/>
                    <a:p>
                      <a:pPr>
                        <a:lnSpc>
                          <a:spcPct val="150000"/>
                        </a:lnSpc>
                        <a:spcAft>
                          <a:spcPts val="0"/>
                        </a:spcAft>
                      </a:pPr>
                      <a:r>
                        <a:rPr lang="en-IN" sz="700" dirty="0">
                          <a:solidFill>
                            <a:sysClr val="windowText" lastClr="000000"/>
                          </a:solidFill>
                          <a:effectLst/>
                          <a:latin typeface="Berlin Sans FB" panose="020E0602020502020306" pitchFamily="34" charset="0"/>
                        </a:rPr>
                        <a:t>5. Teenager</a:t>
                      </a:r>
                      <a:endParaRPr lang="en-IN" sz="700" dirty="0">
                        <a:solidFill>
                          <a:sysClr val="windowText" lastClr="000000"/>
                        </a:solidFill>
                        <a:effectLst/>
                        <a:latin typeface="Berlin Sans FB" panose="020E0602020502020306" pitchFamily="34" charset="0"/>
                        <a:ea typeface="Calibri" panose="020F0502020204030204" pitchFamily="34" charset="0"/>
                        <a:cs typeface="Arial" panose="020B0604020202020204" pitchFamily="34" charset="0"/>
                      </a:endParaRPr>
                    </a:p>
                  </a:txBody>
                  <a:tcPr marL="68580" marR="68580" marT="0" marB="0" anchor="ctr"/>
                </a:tc>
                <a:tc>
                  <a:txBody>
                    <a:bodyPr/>
                    <a:lstStyle/>
                    <a:p>
                      <a:pPr algn="ctr">
                        <a:lnSpc>
                          <a:spcPct val="150000"/>
                        </a:lnSpc>
                        <a:spcAft>
                          <a:spcPts val="0"/>
                        </a:spcAft>
                      </a:pPr>
                      <a:r>
                        <a:rPr lang="en-IN" sz="700">
                          <a:effectLst/>
                          <a:latin typeface="Berlin Sans FB" panose="020E0602020502020306" pitchFamily="34" charset="0"/>
                        </a:rPr>
                        <a:t>12 years – 18 years</a:t>
                      </a:r>
                      <a:endParaRPr lang="en-IN" sz="700">
                        <a:effectLst/>
                        <a:latin typeface="Berlin Sans FB" panose="020E0602020502020306" pitchFamily="34" charset="0"/>
                        <a:ea typeface="Calibri" panose="020F0502020204030204" pitchFamily="34" charset="0"/>
                        <a:cs typeface="Arial" panose="020B0604020202020204" pitchFamily="34" charset="0"/>
                      </a:endParaRPr>
                    </a:p>
                  </a:txBody>
                  <a:tcPr marL="68580" marR="68580" marT="0" marB="0" anchor="ctr"/>
                </a:tc>
                <a:tc>
                  <a:txBody>
                    <a:bodyPr/>
                    <a:lstStyle/>
                    <a:p>
                      <a:pPr algn="ctr">
                        <a:lnSpc>
                          <a:spcPct val="150000"/>
                        </a:lnSpc>
                        <a:spcAft>
                          <a:spcPts val="0"/>
                        </a:spcAft>
                      </a:pPr>
                      <a:r>
                        <a:rPr lang="en-IN" sz="700" dirty="0">
                          <a:effectLst/>
                          <a:latin typeface="Berlin Sans FB" panose="020E0602020502020306" pitchFamily="34" charset="0"/>
                        </a:rPr>
                        <a:t>Identity vs. role confusion</a:t>
                      </a:r>
                      <a:endParaRPr lang="en-IN" sz="700" dirty="0">
                        <a:effectLst/>
                        <a:latin typeface="Berlin Sans FB" panose="020E0602020502020306" pitchFamily="34" charset="0"/>
                        <a:ea typeface="Calibri" panose="020F0502020204030204" pitchFamily="34" charset="0"/>
                        <a:cs typeface="Arial" panose="020B0604020202020204" pitchFamily="34" charset="0"/>
                      </a:endParaRPr>
                    </a:p>
                  </a:txBody>
                  <a:tcPr marL="68580" marR="68580" marT="0" marB="0" anchor="ctr"/>
                </a:tc>
                <a:tc>
                  <a:txBody>
                    <a:bodyPr/>
                    <a:lstStyle/>
                    <a:p>
                      <a:pPr algn="ctr">
                        <a:lnSpc>
                          <a:spcPct val="150000"/>
                        </a:lnSpc>
                        <a:spcAft>
                          <a:spcPts val="0"/>
                        </a:spcAft>
                      </a:pPr>
                      <a:r>
                        <a:rPr lang="en-IN" sz="700" dirty="0">
                          <a:effectLst/>
                          <a:latin typeface="Berlin Sans FB" panose="020E0602020502020306" pitchFamily="34" charset="0"/>
                        </a:rPr>
                        <a:t>Social relationships / identity</a:t>
                      </a:r>
                      <a:endParaRPr lang="en-IN" sz="700" dirty="0">
                        <a:effectLst/>
                        <a:latin typeface="Berlin Sans FB" panose="020E0602020502020306" pitchFamily="34" charset="0"/>
                        <a:ea typeface="Calibri" panose="020F050202020403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194997728"/>
                  </a:ext>
                </a:extLst>
              </a:tr>
              <a:tr h="320974">
                <a:tc>
                  <a:txBody>
                    <a:bodyPr/>
                    <a:lstStyle/>
                    <a:p>
                      <a:pPr>
                        <a:lnSpc>
                          <a:spcPct val="150000"/>
                        </a:lnSpc>
                        <a:spcAft>
                          <a:spcPts val="0"/>
                        </a:spcAft>
                      </a:pPr>
                      <a:r>
                        <a:rPr lang="en-IN" sz="700" dirty="0">
                          <a:solidFill>
                            <a:sysClr val="windowText" lastClr="000000"/>
                          </a:solidFill>
                          <a:effectLst/>
                          <a:latin typeface="Berlin Sans FB" panose="020E0602020502020306" pitchFamily="34" charset="0"/>
                        </a:rPr>
                        <a:t>6. Young adult</a:t>
                      </a:r>
                      <a:endParaRPr lang="en-IN" sz="700" dirty="0">
                        <a:solidFill>
                          <a:sysClr val="windowText" lastClr="000000"/>
                        </a:solidFill>
                        <a:effectLst/>
                        <a:latin typeface="Berlin Sans FB" panose="020E0602020502020306" pitchFamily="34" charset="0"/>
                        <a:ea typeface="Calibri" panose="020F0502020204030204" pitchFamily="34" charset="0"/>
                        <a:cs typeface="Arial" panose="020B0604020202020204" pitchFamily="34" charset="0"/>
                      </a:endParaRPr>
                    </a:p>
                  </a:txBody>
                  <a:tcPr marL="68580" marR="68580" marT="0" marB="0" anchor="ctr"/>
                </a:tc>
                <a:tc>
                  <a:txBody>
                    <a:bodyPr/>
                    <a:lstStyle/>
                    <a:p>
                      <a:pPr algn="ctr">
                        <a:lnSpc>
                          <a:spcPct val="150000"/>
                        </a:lnSpc>
                        <a:spcAft>
                          <a:spcPts val="0"/>
                        </a:spcAft>
                      </a:pPr>
                      <a:r>
                        <a:rPr lang="en-IN" sz="700">
                          <a:effectLst/>
                          <a:latin typeface="Berlin Sans FB" panose="020E0602020502020306" pitchFamily="34" charset="0"/>
                        </a:rPr>
                        <a:t>18 years – 40 years</a:t>
                      </a:r>
                      <a:endParaRPr lang="en-IN" sz="700">
                        <a:effectLst/>
                        <a:latin typeface="Berlin Sans FB" panose="020E0602020502020306" pitchFamily="34" charset="0"/>
                        <a:ea typeface="Calibri" panose="020F0502020204030204" pitchFamily="34" charset="0"/>
                        <a:cs typeface="Arial" panose="020B0604020202020204" pitchFamily="34" charset="0"/>
                      </a:endParaRPr>
                    </a:p>
                  </a:txBody>
                  <a:tcPr marL="68580" marR="68580" marT="0" marB="0" anchor="ctr"/>
                </a:tc>
                <a:tc>
                  <a:txBody>
                    <a:bodyPr/>
                    <a:lstStyle/>
                    <a:p>
                      <a:pPr algn="ctr">
                        <a:lnSpc>
                          <a:spcPct val="150000"/>
                        </a:lnSpc>
                        <a:spcAft>
                          <a:spcPts val="0"/>
                        </a:spcAft>
                      </a:pPr>
                      <a:r>
                        <a:rPr lang="en-IN" sz="700" dirty="0">
                          <a:effectLst/>
                          <a:latin typeface="Berlin Sans FB" panose="020E0602020502020306" pitchFamily="34" charset="0"/>
                        </a:rPr>
                        <a:t>Intimacy vs. isolation</a:t>
                      </a:r>
                      <a:endParaRPr lang="en-IN" sz="700" dirty="0">
                        <a:effectLst/>
                        <a:latin typeface="Berlin Sans FB" panose="020E0602020502020306" pitchFamily="34" charset="0"/>
                        <a:ea typeface="Calibri" panose="020F0502020204030204" pitchFamily="34" charset="0"/>
                        <a:cs typeface="Arial" panose="020B0604020202020204" pitchFamily="34" charset="0"/>
                      </a:endParaRPr>
                    </a:p>
                  </a:txBody>
                  <a:tcPr marL="68580" marR="68580" marT="0" marB="0" anchor="ctr"/>
                </a:tc>
                <a:tc>
                  <a:txBody>
                    <a:bodyPr/>
                    <a:lstStyle/>
                    <a:p>
                      <a:pPr algn="ctr">
                        <a:lnSpc>
                          <a:spcPct val="150000"/>
                        </a:lnSpc>
                        <a:spcAft>
                          <a:spcPts val="0"/>
                        </a:spcAft>
                      </a:pPr>
                      <a:r>
                        <a:rPr lang="en-IN" sz="700" dirty="0">
                          <a:effectLst/>
                          <a:latin typeface="Berlin Sans FB" panose="020E0602020502020306" pitchFamily="34" charset="0"/>
                        </a:rPr>
                        <a:t>Intimate relationships</a:t>
                      </a:r>
                      <a:endParaRPr lang="en-IN" sz="700" dirty="0">
                        <a:effectLst/>
                        <a:latin typeface="Berlin Sans FB" panose="020E0602020502020306" pitchFamily="34" charset="0"/>
                        <a:ea typeface="Calibri" panose="020F050202020403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3856609879"/>
                  </a:ext>
                </a:extLst>
              </a:tr>
              <a:tr h="0">
                <a:tc>
                  <a:txBody>
                    <a:bodyPr/>
                    <a:lstStyle/>
                    <a:p>
                      <a:pPr>
                        <a:lnSpc>
                          <a:spcPct val="150000"/>
                        </a:lnSpc>
                        <a:spcAft>
                          <a:spcPts val="0"/>
                        </a:spcAft>
                      </a:pPr>
                      <a:r>
                        <a:rPr lang="en-IN" sz="700" dirty="0">
                          <a:solidFill>
                            <a:sysClr val="windowText" lastClr="000000"/>
                          </a:solidFill>
                          <a:effectLst/>
                          <a:latin typeface="Berlin Sans FB" panose="020E0602020502020306" pitchFamily="34" charset="0"/>
                        </a:rPr>
                        <a:t>7. Middle-age adult</a:t>
                      </a:r>
                      <a:endParaRPr lang="en-IN" sz="700" dirty="0">
                        <a:solidFill>
                          <a:sysClr val="windowText" lastClr="000000"/>
                        </a:solidFill>
                        <a:effectLst/>
                        <a:latin typeface="Berlin Sans FB" panose="020E0602020502020306" pitchFamily="34" charset="0"/>
                        <a:ea typeface="Calibri" panose="020F0502020204030204" pitchFamily="34" charset="0"/>
                        <a:cs typeface="Arial" panose="020B0604020202020204" pitchFamily="34" charset="0"/>
                      </a:endParaRPr>
                    </a:p>
                  </a:txBody>
                  <a:tcPr marL="68580" marR="68580" marT="0" marB="0" anchor="ctr"/>
                </a:tc>
                <a:tc>
                  <a:txBody>
                    <a:bodyPr/>
                    <a:lstStyle/>
                    <a:p>
                      <a:pPr algn="ctr">
                        <a:lnSpc>
                          <a:spcPct val="150000"/>
                        </a:lnSpc>
                        <a:spcAft>
                          <a:spcPts val="0"/>
                        </a:spcAft>
                      </a:pPr>
                      <a:r>
                        <a:rPr lang="en-IN" sz="700">
                          <a:effectLst/>
                          <a:latin typeface="Berlin Sans FB" panose="020E0602020502020306" pitchFamily="34" charset="0"/>
                        </a:rPr>
                        <a:t>40 years – 60 years</a:t>
                      </a:r>
                      <a:endParaRPr lang="en-IN" sz="700">
                        <a:effectLst/>
                        <a:latin typeface="Berlin Sans FB" panose="020E0602020502020306" pitchFamily="34" charset="0"/>
                        <a:ea typeface="Calibri" panose="020F0502020204030204" pitchFamily="34" charset="0"/>
                        <a:cs typeface="Arial" panose="020B0604020202020204" pitchFamily="34" charset="0"/>
                      </a:endParaRPr>
                    </a:p>
                  </a:txBody>
                  <a:tcPr marL="68580" marR="68580" marT="0" marB="0" anchor="ctr"/>
                </a:tc>
                <a:tc>
                  <a:txBody>
                    <a:bodyPr/>
                    <a:lstStyle/>
                    <a:p>
                      <a:pPr algn="ctr">
                        <a:lnSpc>
                          <a:spcPct val="150000"/>
                        </a:lnSpc>
                        <a:spcAft>
                          <a:spcPts val="0"/>
                        </a:spcAft>
                      </a:pPr>
                      <a:r>
                        <a:rPr lang="en-IN" sz="700" dirty="0">
                          <a:effectLst/>
                          <a:latin typeface="Berlin Sans FB" panose="020E0602020502020306" pitchFamily="34" charset="0"/>
                        </a:rPr>
                        <a:t>Generativity vs. stagnation</a:t>
                      </a:r>
                      <a:endParaRPr lang="en-IN" sz="700" dirty="0">
                        <a:effectLst/>
                        <a:latin typeface="Berlin Sans FB" panose="020E0602020502020306" pitchFamily="34" charset="0"/>
                        <a:ea typeface="Calibri" panose="020F0502020204030204" pitchFamily="34" charset="0"/>
                        <a:cs typeface="Arial" panose="020B0604020202020204" pitchFamily="34" charset="0"/>
                      </a:endParaRPr>
                    </a:p>
                  </a:txBody>
                  <a:tcPr marL="68580" marR="68580" marT="0" marB="0" anchor="ctr"/>
                </a:tc>
                <a:tc>
                  <a:txBody>
                    <a:bodyPr/>
                    <a:lstStyle/>
                    <a:p>
                      <a:pPr algn="ctr">
                        <a:lnSpc>
                          <a:spcPct val="150000"/>
                        </a:lnSpc>
                        <a:spcAft>
                          <a:spcPts val="0"/>
                        </a:spcAft>
                      </a:pPr>
                      <a:r>
                        <a:rPr lang="en-IN" sz="700" dirty="0">
                          <a:effectLst/>
                          <a:latin typeface="Berlin Sans FB" panose="020E0602020502020306" pitchFamily="34" charset="0"/>
                        </a:rPr>
                        <a:t>Work and parenthood</a:t>
                      </a:r>
                      <a:endParaRPr lang="en-IN" sz="700" dirty="0">
                        <a:effectLst/>
                        <a:latin typeface="Berlin Sans FB" panose="020E0602020502020306" pitchFamily="34" charset="0"/>
                        <a:ea typeface="Calibri" panose="020F050202020403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1097256996"/>
                  </a:ext>
                </a:extLst>
              </a:tr>
              <a:tr h="320974">
                <a:tc>
                  <a:txBody>
                    <a:bodyPr/>
                    <a:lstStyle/>
                    <a:p>
                      <a:pPr>
                        <a:lnSpc>
                          <a:spcPct val="150000"/>
                        </a:lnSpc>
                        <a:spcAft>
                          <a:spcPts val="0"/>
                        </a:spcAft>
                      </a:pPr>
                      <a:r>
                        <a:rPr lang="en-IN" sz="700" dirty="0">
                          <a:solidFill>
                            <a:sysClr val="windowText" lastClr="000000"/>
                          </a:solidFill>
                          <a:effectLst/>
                          <a:latin typeface="Berlin Sans FB" panose="020E0602020502020306" pitchFamily="34" charset="0"/>
                        </a:rPr>
                        <a:t>8. Older-age adult</a:t>
                      </a:r>
                      <a:endParaRPr lang="en-IN" sz="700" dirty="0">
                        <a:solidFill>
                          <a:sysClr val="windowText" lastClr="000000"/>
                        </a:solidFill>
                        <a:effectLst/>
                        <a:latin typeface="Berlin Sans FB" panose="020E0602020502020306" pitchFamily="34" charset="0"/>
                        <a:ea typeface="Calibri" panose="020F0502020204030204" pitchFamily="34" charset="0"/>
                        <a:cs typeface="Arial" panose="020B0604020202020204" pitchFamily="34" charset="0"/>
                      </a:endParaRPr>
                    </a:p>
                  </a:txBody>
                  <a:tcPr marL="68580" marR="68580" marT="0" marB="0" anchor="ctr"/>
                </a:tc>
                <a:tc>
                  <a:txBody>
                    <a:bodyPr/>
                    <a:lstStyle/>
                    <a:p>
                      <a:pPr algn="ctr">
                        <a:lnSpc>
                          <a:spcPct val="150000"/>
                        </a:lnSpc>
                        <a:spcAft>
                          <a:spcPts val="0"/>
                        </a:spcAft>
                      </a:pPr>
                      <a:r>
                        <a:rPr lang="en-IN" sz="700">
                          <a:effectLst/>
                          <a:latin typeface="Berlin Sans FB" panose="020E0602020502020306" pitchFamily="34" charset="0"/>
                        </a:rPr>
                        <a:t>60 years – death</a:t>
                      </a:r>
                      <a:endParaRPr lang="en-IN" sz="700">
                        <a:effectLst/>
                        <a:latin typeface="Berlin Sans FB" panose="020E0602020502020306" pitchFamily="34" charset="0"/>
                        <a:ea typeface="Calibri" panose="020F0502020204030204" pitchFamily="34" charset="0"/>
                        <a:cs typeface="Arial" panose="020B0604020202020204" pitchFamily="34" charset="0"/>
                      </a:endParaRPr>
                    </a:p>
                  </a:txBody>
                  <a:tcPr marL="68580" marR="68580" marT="0" marB="0" anchor="ctr"/>
                </a:tc>
                <a:tc>
                  <a:txBody>
                    <a:bodyPr/>
                    <a:lstStyle/>
                    <a:p>
                      <a:pPr algn="ctr">
                        <a:lnSpc>
                          <a:spcPct val="150000"/>
                        </a:lnSpc>
                        <a:spcAft>
                          <a:spcPts val="0"/>
                        </a:spcAft>
                      </a:pPr>
                      <a:r>
                        <a:rPr lang="en-IN" sz="700" dirty="0">
                          <a:effectLst/>
                          <a:latin typeface="Berlin Sans FB" panose="020E0602020502020306" pitchFamily="34" charset="0"/>
                        </a:rPr>
                        <a:t>Ego identity vs. despair</a:t>
                      </a:r>
                      <a:endParaRPr lang="en-IN" sz="700" dirty="0">
                        <a:effectLst/>
                        <a:latin typeface="Berlin Sans FB" panose="020E0602020502020306" pitchFamily="34" charset="0"/>
                        <a:ea typeface="Calibri" panose="020F0502020204030204" pitchFamily="34" charset="0"/>
                        <a:cs typeface="Arial" panose="020B0604020202020204" pitchFamily="34" charset="0"/>
                      </a:endParaRPr>
                    </a:p>
                  </a:txBody>
                  <a:tcPr marL="68580" marR="68580" marT="0" marB="0" anchor="ctr"/>
                </a:tc>
                <a:tc>
                  <a:txBody>
                    <a:bodyPr/>
                    <a:lstStyle/>
                    <a:p>
                      <a:pPr algn="ctr">
                        <a:lnSpc>
                          <a:spcPct val="150000"/>
                        </a:lnSpc>
                        <a:spcAft>
                          <a:spcPts val="0"/>
                        </a:spcAft>
                      </a:pPr>
                      <a:r>
                        <a:rPr lang="en-IN" sz="700" dirty="0">
                          <a:effectLst/>
                          <a:latin typeface="Berlin Sans FB" panose="020E0602020502020306" pitchFamily="34" charset="0"/>
                        </a:rPr>
                        <a:t>Reflection on life</a:t>
                      </a:r>
                      <a:endParaRPr lang="en-IN" sz="700" dirty="0">
                        <a:effectLst/>
                        <a:latin typeface="Berlin Sans FB" panose="020E0602020502020306" pitchFamily="34" charset="0"/>
                        <a:ea typeface="Calibri" panose="020F050202020403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4052080713"/>
                  </a:ext>
                </a:extLst>
              </a:tr>
            </a:tbl>
          </a:graphicData>
        </a:graphic>
      </p:graphicFrame>
      <p:sp>
        <p:nvSpPr>
          <p:cNvPr id="36" name="Rectangle: Rounded Corners 35">
            <a:extLst>
              <a:ext uri="{FF2B5EF4-FFF2-40B4-BE49-F238E27FC236}">
                <a16:creationId xmlns:a16="http://schemas.microsoft.com/office/drawing/2014/main" id="{088A65A7-9574-470D-B1C2-FFF3603D2D22}"/>
              </a:ext>
            </a:extLst>
          </p:cNvPr>
          <p:cNvSpPr/>
          <p:nvPr/>
        </p:nvSpPr>
        <p:spPr>
          <a:xfrm>
            <a:off x="7212270" y="7451995"/>
            <a:ext cx="2290112" cy="2263834"/>
          </a:xfrm>
          <a:prstGeom prst="roundRect">
            <a:avLst/>
          </a:prstGeom>
        </p:spPr>
        <p:style>
          <a:lnRef idx="1">
            <a:schemeClr val="accent3"/>
          </a:lnRef>
          <a:fillRef idx="3">
            <a:schemeClr val="accent3"/>
          </a:fillRef>
          <a:effectRef idx="2">
            <a:schemeClr val="accent3"/>
          </a:effectRef>
          <a:fontRef idx="minor">
            <a:schemeClr val="lt1"/>
          </a:fontRef>
        </p:style>
        <p:txBody>
          <a:bodyPr rtlCol="0" anchor="ctr"/>
          <a:lstStyle/>
          <a:p>
            <a:pPr algn="ctr"/>
            <a:r>
              <a:rPr lang="en-IN" sz="900" dirty="0">
                <a:solidFill>
                  <a:schemeClr val="tx1">
                    <a:lumMod val="75000"/>
                    <a:lumOff val="25000"/>
                  </a:schemeClr>
                </a:solidFill>
                <a:latin typeface="Berlin Sans FB" panose="020E0602020502020306" pitchFamily="34" charset="0"/>
              </a:rPr>
              <a:t>The older-age adult stage is a last stage of development. It starts after 60 years or from 65 years and ends at death. Success at this stage results in wisdom. Wisdom makes person happy and proud of his achievements in life so that he has no fear of death. If a person fails at this stage and has some regrets about goals or decisions in life, he may suffer from despair. </a:t>
            </a:r>
            <a:r>
              <a:rPr lang="en-IN" sz="900" dirty="0">
                <a:solidFill>
                  <a:schemeClr val="tx1"/>
                </a:solidFill>
                <a:latin typeface="Berlin Sans FB" panose="020E0602020502020306" pitchFamily="34" charset="0"/>
              </a:rPr>
              <a:t>(Edmondson, B. M. 1998). </a:t>
            </a:r>
          </a:p>
        </p:txBody>
      </p:sp>
      <p:sp>
        <p:nvSpPr>
          <p:cNvPr id="37" name="TextBox 36">
            <a:extLst>
              <a:ext uri="{FF2B5EF4-FFF2-40B4-BE49-F238E27FC236}">
                <a16:creationId xmlns:a16="http://schemas.microsoft.com/office/drawing/2014/main" id="{1B22F832-A227-4D6B-8BFA-E8B7C984FEC0}"/>
              </a:ext>
            </a:extLst>
          </p:cNvPr>
          <p:cNvSpPr txBox="1"/>
          <p:nvPr/>
        </p:nvSpPr>
        <p:spPr>
          <a:xfrm>
            <a:off x="147478" y="1629998"/>
            <a:ext cx="2994546" cy="4124206"/>
          </a:xfrm>
          <a:prstGeom prst="rect">
            <a:avLst/>
          </a:prstGeom>
          <a:noFill/>
        </p:spPr>
        <p:txBody>
          <a:bodyPr wrap="square" rtlCol="0">
            <a:spAutoFit/>
          </a:bodyPr>
          <a:lstStyle/>
          <a:p>
            <a:pPr algn="just">
              <a:spcAft>
                <a:spcPts val="600"/>
              </a:spcAft>
            </a:pPr>
            <a:r>
              <a:rPr lang="en-IN" sz="1200" dirty="0">
                <a:latin typeface="Berlin Sans FB" panose="020E0602020502020306" pitchFamily="34" charset="0"/>
              </a:rPr>
              <a:t>Erik Erikson’s has developed a theory which involves eight developmental stages. It includes all the phases of life from birth to death.  It starts from the birth month and till the person dies. Every person cannot passes through every stage of development. Individual learns different psychological concepts in different phases of life. (</a:t>
            </a:r>
            <a:r>
              <a:rPr lang="en-IN" sz="1200" dirty="0" err="1">
                <a:latin typeface="Berlin Sans FB" panose="020E0602020502020306" pitchFamily="34" charset="0"/>
              </a:rPr>
              <a:t>Faver</a:t>
            </a:r>
            <a:r>
              <a:rPr lang="en-IN" sz="1200" dirty="0">
                <a:latin typeface="Berlin Sans FB" panose="020E0602020502020306" pitchFamily="34" charset="0"/>
              </a:rPr>
              <a:t>, L. M. 1992)</a:t>
            </a:r>
          </a:p>
          <a:p>
            <a:pPr algn="just">
              <a:spcAft>
                <a:spcPts val="600"/>
              </a:spcAft>
            </a:pPr>
            <a:r>
              <a:rPr lang="en-IN" sz="1200" dirty="0">
                <a:latin typeface="Berlin Sans FB" panose="020E0602020502020306" pitchFamily="34" charset="0"/>
              </a:rPr>
              <a:t>In every stage of life, person faces psychosocial crisis that negatively affects personality. Psychosocial issues arises when there is a conflict between needs of society and psychology. The problems need to be solved at appropriate stage which results in an healthy impact upon personality. There are some basic conflicts at each stage of development and some important events also. (Erikson, E. H. 1950)</a:t>
            </a:r>
          </a:p>
          <a:p>
            <a:pPr algn="ctr">
              <a:spcAft>
                <a:spcPts val="600"/>
              </a:spcAft>
            </a:pPr>
            <a:endParaRPr lang="en-IN" sz="2400" b="1" dirty="0">
              <a:solidFill>
                <a:schemeClr val="accent4"/>
              </a:solidFill>
              <a:latin typeface="Berlin Sans FB" panose="020E0602020502020306" pitchFamily="34" charset="0"/>
            </a:endParaRPr>
          </a:p>
        </p:txBody>
      </p:sp>
      <p:sp>
        <p:nvSpPr>
          <p:cNvPr id="42" name="TextBox 41">
            <a:extLst>
              <a:ext uri="{FF2B5EF4-FFF2-40B4-BE49-F238E27FC236}">
                <a16:creationId xmlns:a16="http://schemas.microsoft.com/office/drawing/2014/main" id="{B8C188CE-50FB-4123-A196-E25D1DCEA853}"/>
              </a:ext>
            </a:extLst>
          </p:cNvPr>
          <p:cNvSpPr txBox="1"/>
          <p:nvPr/>
        </p:nvSpPr>
        <p:spPr>
          <a:xfrm>
            <a:off x="6544258" y="9916102"/>
            <a:ext cx="4069940" cy="615553"/>
          </a:xfrm>
          <a:prstGeom prst="rect">
            <a:avLst/>
          </a:prstGeom>
          <a:noFill/>
        </p:spPr>
        <p:txBody>
          <a:bodyPr wrap="square" rtlCol="0">
            <a:spAutoFit/>
          </a:bodyPr>
          <a:lstStyle/>
          <a:p>
            <a:r>
              <a:rPr lang="en-IN" sz="1100" b="1" i="1" dirty="0">
                <a:latin typeface="Berlin Sans FB" panose="020E0602020502020306" pitchFamily="34" charset="0"/>
              </a:rPr>
              <a:t>Table 1: </a:t>
            </a:r>
            <a:r>
              <a:rPr lang="en-IN" sz="1000" i="1" dirty="0">
                <a:solidFill>
                  <a:schemeClr val="bg1"/>
                </a:solidFill>
                <a:latin typeface="Berlin Sans FB" panose="020E0602020502020306" pitchFamily="34" charset="0"/>
              </a:rPr>
              <a:t>Eight stages of psychosocial development and the basic conflicts.</a:t>
            </a:r>
            <a:r>
              <a:rPr lang="en-IN" sz="1000" dirty="0">
                <a:solidFill>
                  <a:schemeClr val="tx1">
                    <a:lumMod val="75000"/>
                    <a:lumOff val="25000"/>
                  </a:schemeClr>
                </a:solidFill>
                <a:latin typeface="Berlin Sans FB" panose="020E0602020502020306" pitchFamily="34" charset="0"/>
              </a:rPr>
              <a:t>  (</a:t>
            </a:r>
            <a:r>
              <a:rPr lang="en-IN" sz="1000" dirty="0">
                <a:latin typeface="Berlin Sans FB" panose="020E0602020502020306" pitchFamily="34" charset="0"/>
              </a:rPr>
              <a:t>Rosenthal, D.A., Gurney, R.M. &amp; Moore, S.M  1981)</a:t>
            </a:r>
          </a:p>
          <a:p>
            <a:endParaRPr lang="en-IN" sz="1200" i="1" dirty="0">
              <a:solidFill>
                <a:schemeClr val="bg1"/>
              </a:solidFill>
              <a:latin typeface="Agency FB" panose="020B0503020202020204" pitchFamily="34" charset="0"/>
            </a:endParaRPr>
          </a:p>
        </p:txBody>
      </p:sp>
      <p:grpSp>
        <p:nvGrpSpPr>
          <p:cNvPr id="72" name="Group 71">
            <a:extLst>
              <a:ext uri="{FF2B5EF4-FFF2-40B4-BE49-F238E27FC236}">
                <a16:creationId xmlns:a16="http://schemas.microsoft.com/office/drawing/2014/main" id="{A3FDAB0D-3393-498E-B65B-61FF968141B1}"/>
              </a:ext>
            </a:extLst>
          </p:cNvPr>
          <p:cNvGrpSpPr/>
          <p:nvPr/>
        </p:nvGrpSpPr>
        <p:grpSpPr>
          <a:xfrm>
            <a:off x="3244040" y="10342992"/>
            <a:ext cx="3231593" cy="2186823"/>
            <a:chOff x="633864" y="9518373"/>
            <a:chExt cx="7134962" cy="3809193"/>
          </a:xfrm>
        </p:grpSpPr>
        <p:sp>
          <p:nvSpPr>
            <p:cNvPr id="44" name="TextBox 43">
              <a:extLst>
                <a:ext uri="{FF2B5EF4-FFF2-40B4-BE49-F238E27FC236}">
                  <a16:creationId xmlns:a16="http://schemas.microsoft.com/office/drawing/2014/main" id="{96387D26-17F1-43BF-8460-8E2B48ACB548}"/>
                </a:ext>
              </a:extLst>
            </p:cNvPr>
            <p:cNvSpPr txBox="1"/>
            <p:nvPr/>
          </p:nvSpPr>
          <p:spPr>
            <a:xfrm>
              <a:off x="2636873" y="9518373"/>
              <a:ext cx="1310157" cy="402083"/>
            </a:xfrm>
            <a:prstGeom prst="rect">
              <a:avLst/>
            </a:prstGeom>
          </p:spPr>
          <p:style>
            <a:lnRef idx="0">
              <a:schemeClr val="accent4"/>
            </a:lnRef>
            <a:fillRef idx="3">
              <a:schemeClr val="accent4"/>
            </a:fillRef>
            <a:effectRef idx="3">
              <a:schemeClr val="accent4"/>
            </a:effectRef>
            <a:fontRef idx="minor">
              <a:schemeClr val="lt1"/>
            </a:fontRef>
          </p:style>
          <p:txBody>
            <a:bodyPr wrap="square" rtlCol="0">
              <a:spAutoFit/>
            </a:bodyPr>
            <a:lstStyle/>
            <a:p>
              <a:r>
                <a:rPr lang="en-IN" sz="900" dirty="0">
                  <a:ln w="0"/>
                  <a:solidFill>
                    <a:schemeClr val="tx1"/>
                  </a:solidFill>
                  <a:effectLst>
                    <a:outerShdw blurRad="38100" dist="19050" dir="2700000" algn="tl" rotWithShape="0">
                      <a:schemeClr val="dk1">
                        <a:alpha val="40000"/>
                      </a:schemeClr>
                    </a:outerShdw>
                  </a:effectLst>
                </a:rPr>
                <a:t>Toddler </a:t>
              </a:r>
            </a:p>
          </p:txBody>
        </p:sp>
        <p:sp>
          <p:nvSpPr>
            <p:cNvPr id="48" name="TextBox 47">
              <a:extLst>
                <a:ext uri="{FF2B5EF4-FFF2-40B4-BE49-F238E27FC236}">
                  <a16:creationId xmlns:a16="http://schemas.microsoft.com/office/drawing/2014/main" id="{7A5F5AB3-3140-42DC-A772-445CC26B30BB}"/>
                </a:ext>
              </a:extLst>
            </p:cNvPr>
            <p:cNvSpPr txBox="1"/>
            <p:nvPr/>
          </p:nvSpPr>
          <p:spPr>
            <a:xfrm>
              <a:off x="5031997" y="12806750"/>
              <a:ext cx="1745550" cy="402083"/>
            </a:xfrm>
            <a:prstGeom prst="rect">
              <a:avLst/>
            </a:prstGeom>
          </p:spPr>
          <p:style>
            <a:lnRef idx="0">
              <a:schemeClr val="accent4"/>
            </a:lnRef>
            <a:fillRef idx="3">
              <a:schemeClr val="accent4"/>
            </a:fillRef>
            <a:effectRef idx="3">
              <a:schemeClr val="accent4"/>
            </a:effectRef>
            <a:fontRef idx="minor">
              <a:schemeClr val="lt1"/>
            </a:fontRef>
          </p:style>
          <p:txBody>
            <a:bodyPr wrap="none" rtlCol="0">
              <a:spAutoFit/>
            </a:bodyPr>
            <a:lstStyle/>
            <a:p>
              <a:r>
                <a:rPr lang="en-IN" sz="900" dirty="0">
                  <a:ln w="0"/>
                  <a:solidFill>
                    <a:schemeClr val="tx1"/>
                  </a:solidFill>
                  <a:effectLst>
                    <a:outerShdw blurRad="38100" dist="19050" dir="2700000" algn="tl" rotWithShape="0">
                      <a:schemeClr val="dk1">
                        <a:alpha val="40000"/>
                      </a:schemeClr>
                    </a:outerShdw>
                  </a:effectLst>
                </a:rPr>
                <a:t>Young adults</a:t>
              </a:r>
            </a:p>
          </p:txBody>
        </p:sp>
        <p:grpSp>
          <p:nvGrpSpPr>
            <p:cNvPr id="71" name="Group 70">
              <a:extLst>
                <a:ext uri="{FF2B5EF4-FFF2-40B4-BE49-F238E27FC236}">
                  <a16:creationId xmlns:a16="http://schemas.microsoft.com/office/drawing/2014/main" id="{DE096814-BC0F-47DA-BF4C-4854523EEF52}"/>
                </a:ext>
              </a:extLst>
            </p:cNvPr>
            <p:cNvGrpSpPr/>
            <p:nvPr/>
          </p:nvGrpSpPr>
          <p:grpSpPr>
            <a:xfrm>
              <a:off x="633864" y="9697123"/>
              <a:ext cx="7134962" cy="3630443"/>
              <a:chOff x="-235151" y="9443389"/>
              <a:chExt cx="9015330" cy="4002451"/>
            </a:xfrm>
          </p:grpSpPr>
          <p:sp>
            <p:nvSpPr>
              <p:cNvPr id="43" name="TextBox 42">
                <a:extLst>
                  <a:ext uri="{FF2B5EF4-FFF2-40B4-BE49-F238E27FC236}">
                    <a16:creationId xmlns:a16="http://schemas.microsoft.com/office/drawing/2014/main" id="{6D74DEA4-D1EB-49F8-BB3D-E7A91665FB37}"/>
                  </a:ext>
                </a:extLst>
              </p:cNvPr>
              <p:cNvSpPr txBox="1"/>
              <p:nvPr/>
            </p:nvSpPr>
            <p:spPr>
              <a:xfrm>
                <a:off x="443804" y="10390517"/>
                <a:ext cx="1594480" cy="443284"/>
              </a:xfrm>
              <a:prstGeom prst="rect">
                <a:avLst/>
              </a:prstGeom>
            </p:spPr>
            <p:style>
              <a:lnRef idx="0">
                <a:schemeClr val="accent4"/>
              </a:lnRef>
              <a:fillRef idx="3">
                <a:schemeClr val="accent4"/>
              </a:fillRef>
              <a:effectRef idx="3">
                <a:schemeClr val="accent4"/>
              </a:effectRef>
              <a:fontRef idx="minor">
                <a:schemeClr val="lt1"/>
              </a:fontRef>
            </p:style>
            <p:txBody>
              <a:bodyPr wrap="square" rtlCol="0">
                <a:spAutoFit/>
              </a:bodyPr>
              <a:lstStyle/>
              <a:p>
                <a:r>
                  <a:rPr lang="en-IN" sz="900" dirty="0">
                    <a:ln w="0"/>
                    <a:solidFill>
                      <a:schemeClr val="tx1"/>
                    </a:solidFill>
                    <a:effectLst>
                      <a:outerShdw blurRad="38100" dist="19050" dir="2700000" algn="tl" rotWithShape="0">
                        <a:schemeClr val="dk1">
                          <a:alpha val="40000"/>
                        </a:schemeClr>
                      </a:outerShdw>
                    </a:effectLst>
                  </a:rPr>
                  <a:t>Infancy</a:t>
                </a:r>
                <a:endParaRPr lang="en-IN" sz="900" dirty="0">
                  <a:ln w="0"/>
                  <a:effectLst>
                    <a:outerShdw blurRad="38100" dist="19050" dir="2700000" algn="tl" rotWithShape="0">
                      <a:schemeClr val="dk1">
                        <a:alpha val="40000"/>
                      </a:schemeClr>
                    </a:outerShdw>
                  </a:effectLst>
                </a:endParaRPr>
              </a:p>
            </p:txBody>
          </p:sp>
          <p:sp>
            <p:nvSpPr>
              <p:cNvPr id="46" name="TextBox 45">
                <a:extLst>
                  <a:ext uri="{FF2B5EF4-FFF2-40B4-BE49-F238E27FC236}">
                    <a16:creationId xmlns:a16="http://schemas.microsoft.com/office/drawing/2014/main" id="{D821C782-4FEA-4808-BEAC-D72C4ADE90AE}"/>
                  </a:ext>
                </a:extLst>
              </p:cNvPr>
              <p:cNvSpPr txBox="1"/>
              <p:nvPr/>
            </p:nvSpPr>
            <p:spPr>
              <a:xfrm>
                <a:off x="6192554" y="10414274"/>
                <a:ext cx="2587625" cy="443284"/>
              </a:xfrm>
              <a:prstGeom prst="rect">
                <a:avLst/>
              </a:prstGeom>
            </p:spPr>
            <p:style>
              <a:lnRef idx="0">
                <a:schemeClr val="accent4"/>
              </a:lnRef>
              <a:fillRef idx="3">
                <a:schemeClr val="accent4"/>
              </a:fillRef>
              <a:effectRef idx="3">
                <a:schemeClr val="accent4"/>
              </a:effectRef>
              <a:fontRef idx="minor">
                <a:schemeClr val="lt1"/>
              </a:fontRef>
            </p:style>
            <p:txBody>
              <a:bodyPr wrap="square" rtlCol="0">
                <a:spAutoFit/>
              </a:bodyPr>
              <a:lstStyle/>
              <a:p>
                <a:r>
                  <a:rPr lang="en-IN" sz="900" dirty="0">
                    <a:ln w="0"/>
                    <a:solidFill>
                      <a:schemeClr val="tx1"/>
                    </a:solidFill>
                    <a:effectLst>
                      <a:outerShdw blurRad="38100" dist="19050" dir="2700000" algn="tl" rotWithShape="0">
                        <a:schemeClr val="dk1">
                          <a:alpha val="40000"/>
                        </a:schemeClr>
                      </a:outerShdw>
                    </a:effectLst>
                  </a:rPr>
                  <a:t>Grade-schooler </a:t>
                </a:r>
              </a:p>
            </p:txBody>
          </p:sp>
          <p:sp>
            <p:nvSpPr>
              <p:cNvPr id="49" name="TextBox 48">
                <a:extLst>
                  <a:ext uri="{FF2B5EF4-FFF2-40B4-BE49-F238E27FC236}">
                    <a16:creationId xmlns:a16="http://schemas.microsoft.com/office/drawing/2014/main" id="{38B37002-1B9C-4F31-A155-60721E49CA1F}"/>
                  </a:ext>
                </a:extLst>
              </p:cNvPr>
              <p:cNvSpPr txBox="1"/>
              <p:nvPr/>
            </p:nvSpPr>
            <p:spPr>
              <a:xfrm>
                <a:off x="6185724" y="11872914"/>
                <a:ext cx="1731549" cy="413733"/>
              </a:xfrm>
              <a:prstGeom prst="rect">
                <a:avLst/>
              </a:prstGeom>
            </p:spPr>
            <p:style>
              <a:lnRef idx="0">
                <a:schemeClr val="accent4"/>
              </a:lnRef>
              <a:fillRef idx="3">
                <a:schemeClr val="accent4"/>
              </a:fillRef>
              <a:effectRef idx="3">
                <a:schemeClr val="accent4"/>
              </a:effectRef>
              <a:fontRef idx="minor">
                <a:schemeClr val="lt1"/>
              </a:fontRef>
            </p:style>
            <p:txBody>
              <a:bodyPr wrap="none" rtlCol="0">
                <a:spAutoFit/>
              </a:bodyPr>
              <a:lstStyle/>
              <a:p>
                <a:r>
                  <a:rPr lang="en-IN" sz="800" dirty="0">
                    <a:ln w="0"/>
                    <a:solidFill>
                      <a:schemeClr val="tx1"/>
                    </a:solidFill>
                    <a:effectLst>
                      <a:outerShdw blurRad="38100" dist="19050" dir="2700000" algn="tl" rotWithShape="0">
                        <a:schemeClr val="dk1">
                          <a:alpha val="40000"/>
                        </a:schemeClr>
                      </a:outerShdw>
                    </a:effectLst>
                  </a:rPr>
                  <a:t>Teenager  </a:t>
                </a:r>
              </a:p>
            </p:txBody>
          </p:sp>
          <p:sp>
            <p:nvSpPr>
              <p:cNvPr id="50" name="TextBox 49">
                <a:extLst>
                  <a:ext uri="{FF2B5EF4-FFF2-40B4-BE49-F238E27FC236}">
                    <a16:creationId xmlns:a16="http://schemas.microsoft.com/office/drawing/2014/main" id="{491F0E22-B1CA-4156-AA20-F1F687BB02FD}"/>
                  </a:ext>
                </a:extLst>
              </p:cNvPr>
              <p:cNvSpPr txBox="1"/>
              <p:nvPr/>
            </p:nvSpPr>
            <p:spPr>
              <a:xfrm>
                <a:off x="2186841" y="13061659"/>
                <a:ext cx="2343369" cy="384181"/>
              </a:xfrm>
              <a:prstGeom prst="rect">
                <a:avLst/>
              </a:prstGeom>
            </p:spPr>
            <p:style>
              <a:lnRef idx="0">
                <a:schemeClr val="accent4"/>
              </a:lnRef>
              <a:fillRef idx="3">
                <a:schemeClr val="accent4"/>
              </a:fillRef>
              <a:effectRef idx="3">
                <a:schemeClr val="accent4"/>
              </a:effectRef>
              <a:fontRef idx="minor">
                <a:schemeClr val="lt1"/>
              </a:fontRef>
            </p:style>
            <p:txBody>
              <a:bodyPr wrap="square" rtlCol="0">
                <a:spAutoFit/>
              </a:bodyPr>
              <a:lstStyle/>
              <a:p>
                <a:r>
                  <a:rPr lang="en-IN" sz="700" dirty="0">
                    <a:ln w="0"/>
                    <a:solidFill>
                      <a:schemeClr val="tx1"/>
                    </a:solidFill>
                    <a:effectLst>
                      <a:outerShdw blurRad="38100" dist="19050" dir="2700000" algn="tl" rotWithShape="0">
                        <a:schemeClr val="dk1">
                          <a:alpha val="40000"/>
                        </a:schemeClr>
                      </a:outerShdw>
                    </a:effectLst>
                  </a:rPr>
                  <a:t>Middle-age adult  </a:t>
                </a:r>
              </a:p>
            </p:txBody>
          </p:sp>
          <p:sp>
            <p:nvSpPr>
              <p:cNvPr id="51" name="TextBox 50">
                <a:extLst>
                  <a:ext uri="{FF2B5EF4-FFF2-40B4-BE49-F238E27FC236}">
                    <a16:creationId xmlns:a16="http://schemas.microsoft.com/office/drawing/2014/main" id="{71CA80F7-FF8E-4DAF-9B82-4BD010BB5D4A}"/>
                  </a:ext>
                </a:extLst>
              </p:cNvPr>
              <p:cNvSpPr txBox="1"/>
              <p:nvPr/>
            </p:nvSpPr>
            <p:spPr>
              <a:xfrm>
                <a:off x="-235151" y="12223165"/>
                <a:ext cx="2725988" cy="443284"/>
              </a:xfrm>
              <a:prstGeom prst="rect">
                <a:avLst/>
              </a:prstGeom>
            </p:spPr>
            <p:style>
              <a:lnRef idx="0">
                <a:schemeClr val="accent4"/>
              </a:lnRef>
              <a:fillRef idx="3">
                <a:schemeClr val="accent4"/>
              </a:fillRef>
              <a:effectRef idx="3">
                <a:schemeClr val="accent4"/>
              </a:effectRef>
              <a:fontRef idx="minor">
                <a:schemeClr val="lt1"/>
              </a:fontRef>
            </p:style>
            <p:txBody>
              <a:bodyPr wrap="square" rtlCol="0">
                <a:spAutoFit/>
              </a:bodyPr>
              <a:lstStyle/>
              <a:p>
                <a:r>
                  <a:rPr lang="en-IN" sz="900" dirty="0">
                    <a:ln w="0"/>
                    <a:solidFill>
                      <a:schemeClr val="tx1"/>
                    </a:solidFill>
                    <a:effectLst>
                      <a:outerShdw blurRad="38100" dist="19050" dir="2700000" algn="tl" rotWithShape="0">
                        <a:schemeClr val="dk1">
                          <a:alpha val="40000"/>
                        </a:schemeClr>
                      </a:outerShdw>
                    </a:effectLst>
                  </a:rPr>
                  <a:t>Older-age adult </a:t>
                </a:r>
              </a:p>
            </p:txBody>
          </p:sp>
          <p:pic>
            <p:nvPicPr>
              <p:cNvPr id="11" name="Picture 10">
                <a:extLst>
                  <a:ext uri="{FF2B5EF4-FFF2-40B4-BE49-F238E27FC236}">
                    <a16:creationId xmlns:a16="http://schemas.microsoft.com/office/drawing/2014/main" id="{A944EF3E-8235-45A0-92F5-C11F1D7AC5C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241044" y="9527327"/>
                <a:ext cx="5583455" cy="3726025"/>
              </a:xfrm>
              <a:prstGeom prst="rect">
                <a:avLst/>
              </a:prstGeom>
            </p:spPr>
          </p:pic>
          <p:sp>
            <p:nvSpPr>
              <p:cNvPr id="45" name="TextBox 44">
                <a:extLst>
                  <a:ext uri="{FF2B5EF4-FFF2-40B4-BE49-F238E27FC236}">
                    <a16:creationId xmlns:a16="http://schemas.microsoft.com/office/drawing/2014/main" id="{3D21D7E3-AC79-42F8-B4A9-448B737088E3}"/>
                  </a:ext>
                </a:extLst>
              </p:cNvPr>
              <p:cNvSpPr txBox="1"/>
              <p:nvPr/>
            </p:nvSpPr>
            <p:spPr>
              <a:xfrm>
                <a:off x="4530207" y="9443389"/>
                <a:ext cx="2229553" cy="451363"/>
              </a:xfrm>
              <a:prstGeom prst="rect">
                <a:avLst/>
              </a:prstGeom>
            </p:spPr>
            <p:style>
              <a:lnRef idx="0">
                <a:schemeClr val="accent4"/>
              </a:lnRef>
              <a:fillRef idx="3">
                <a:schemeClr val="accent4"/>
              </a:fillRef>
              <a:effectRef idx="3">
                <a:schemeClr val="accent4"/>
              </a:effectRef>
              <a:fontRef idx="minor">
                <a:schemeClr val="lt1"/>
              </a:fontRef>
            </p:style>
            <p:txBody>
              <a:bodyPr wrap="square" rtlCol="0">
                <a:spAutoFit/>
              </a:bodyPr>
              <a:lstStyle/>
              <a:p>
                <a:r>
                  <a:rPr lang="en-IN" sz="900" dirty="0">
                    <a:ln w="0"/>
                    <a:solidFill>
                      <a:schemeClr val="tx1"/>
                    </a:solidFill>
                    <a:effectLst>
                      <a:outerShdw blurRad="38100" dist="19050" dir="2700000" algn="tl" rotWithShape="0">
                        <a:schemeClr val="dk1">
                          <a:alpha val="40000"/>
                        </a:schemeClr>
                      </a:outerShdw>
                    </a:effectLst>
                  </a:rPr>
                  <a:t>Pre-schooler </a:t>
                </a:r>
              </a:p>
            </p:txBody>
          </p:sp>
          <p:sp>
            <p:nvSpPr>
              <p:cNvPr id="63" name="Arrow: Right 62">
                <a:extLst>
                  <a:ext uri="{FF2B5EF4-FFF2-40B4-BE49-F238E27FC236}">
                    <a16:creationId xmlns:a16="http://schemas.microsoft.com/office/drawing/2014/main" id="{F606EFE2-9676-4FCA-9E35-6BDF2F2DC77B}"/>
                  </a:ext>
                </a:extLst>
              </p:cNvPr>
              <p:cNvSpPr/>
              <p:nvPr/>
            </p:nvSpPr>
            <p:spPr>
              <a:xfrm rot="1167744">
                <a:off x="5584530" y="11730872"/>
                <a:ext cx="558384" cy="332005"/>
              </a:xfrm>
              <a:prstGeom prst="rightArrow">
                <a:avLst/>
              </a:prstGeom>
              <a:ln>
                <a:solidFill>
                  <a:schemeClr val="tx1"/>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IN" sz="1992"/>
              </a:p>
            </p:txBody>
          </p:sp>
          <p:sp>
            <p:nvSpPr>
              <p:cNvPr id="64" name="Arrow: Right 63">
                <a:extLst>
                  <a:ext uri="{FF2B5EF4-FFF2-40B4-BE49-F238E27FC236}">
                    <a16:creationId xmlns:a16="http://schemas.microsoft.com/office/drawing/2014/main" id="{168C0384-D4A3-4C15-9DD8-FDD331D9C11B}"/>
                  </a:ext>
                </a:extLst>
              </p:cNvPr>
              <p:cNvSpPr/>
              <p:nvPr/>
            </p:nvSpPr>
            <p:spPr>
              <a:xfrm rot="20570512">
                <a:off x="5673711" y="10628716"/>
                <a:ext cx="558384" cy="332005"/>
              </a:xfrm>
              <a:prstGeom prst="rightArrow">
                <a:avLst/>
              </a:prstGeom>
              <a:ln>
                <a:solidFill>
                  <a:schemeClr val="tx1"/>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IN" sz="1992"/>
              </a:p>
            </p:txBody>
          </p:sp>
          <p:sp>
            <p:nvSpPr>
              <p:cNvPr id="65" name="Arrow: Right 64">
                <a:extLst>
                  <a:ext uri="{FF2B5EF4-FFF2-40B4-BE49-F238E27FC236}">
                    <a16:creationId xmlns:a16="http://schemas.microsoft.com/office/drawing/2014/main" id="{59420960-C130-446C-A15A-2CFBAEFFFD7B}"/>
                  </a:ext>
                </a:extLst>
              </p:cNvPr>
              <p:cNvSpPr/>
              <p:nvPr/>
            </p:nvSpPr>
            <p:spPr>
              <a:xfrm rot="18320782">
                <a:off x="4809922" y="10063973"/>
                <a:ext cx="558384" cy="332005"/>
              </a:xfrm>
              <a:prstGeom prst="rightArrow">
                <a:avLst/>
              </a:prstGeom>
              <a:ln>
                <a:solidFill>
                  <a:schemeClr val="tx1"/>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IN" sz="1992"/>
              </a:p>
            </p:txBody>
          </p:sp>
          <p:sp>
            <p:nvSpPr>
              <p:cNvPr id="66" name="Arrow: Right 65">
                <a:extLst>
                  <a:ext uri="{FF2B5EF4-FFF2-40B4-BE49-F238E27FC236}">
                    <a16:creationId xmlns:a16="http://schemas.microsoft.com/office/drawing/2014/main" id="{1CE65EBC-8CBB-4AEC-836E-AF704941268A}"/>
                  </a:ext>
                </a:extLst>
              </p:cNvPr>
              <p:cNvSpPr/>
              <p:nvPr/>
            </p:nvSpPr>
            <p:spPr>
              <a:xfrm rot="1167744">
                <a:off x="4672742" y="12525888"/>
                <a:ext cx="558384" cy="332005"/>
              </a:xfrm>
              <a:prstGeom prst="rightArrow">
                <a:avLst/>
              </a:prstGeom>
              <a:ln>
                <a:solidFill>
                  <a:schemeClr val="tx1"/>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IN" sz="1992"/>
              </a:p>
            </p:txBody>
          </p:sp>
          <p:sp>
            <p:nvSpPr>
              <p:cNvPr id="67" name="Arrow: Right 66">
                <a:extLst>
                  <a:ext uri="{FF2B5EF4-FFF2-40B4-BE49-F238E27FC236}">
                    <a16:creationId xmlns:a16="http://schemas.microsoft.com/office/drawing/2014/main" id="{9408A9DE-73C3-45F1-9FC0-6F00E4A692FD}"/>
                  </a:ext>
                </a:extLst>
              </p:cNvPr>
              <p:cNvSpPr/>
              <p:nvPr/>
            </p:nvSpPr>
            <p:spPr>
              <a:xfrm rot="6851506">
                <a:off x="2925776" y="12678978"/>
                <a:ext cx="558384" cy="332005"/>
              </a:xfrm>
              <a:prstGeom prst="rightArrow">
                <a:avLst/>
              </a:prstGeom>
              <a:ln>
                <a:solidFill>
                  <a:schemeClr val="tx1"/>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IN" sz="1992"/>
              </a:p>
            </p:txBody>
          </p:sp>
          <p:sp>
            <p:nvSpPr>
              <p:cNvPr id="68" name="Arrow: Right 67">
                <a:extLst>
                  <a:ext uri="{FF2B5EF4-FFF2-40B4-BE49-F238E27FC236}">
                    <a16:creationId xmlns:a16="http://schemas.microsoft.com/office/drawing/2014/main" id="{3ECA0266-6A9D-4A85-B8A5-2476364A252B}"/>
                  </a:ext>
                </a:extLst>
              </p:cNvPr>
              <p:cNvSpPr/>
              <p:nvPr/>
            </p:nvSpPr>
            <p:spPr>
              <a:xfrm rot="14167787">
                <a:off x="3054503" y="9902119"/>
                <a:ext cx="558384" cy="332005"/>
              </a:xfrm>
              <a:prstGeom prst="rightArrow">
                <a:avLst/>
              </a:prstGeom>
              <a:ln>
                <a:solidFill>
                  <a:schemeClr val="tx1"/>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IN" sz="1992"/>
              </a:p>
            </p:txBody>
          </p:sp>
          <p:sp>
            <p:nvSpPr>
              <p:cNvPr id="69" name="Arrow: Right 68">
                <a:extLst>
                  <a:ext uri="{FF2B5EF4-FFF2-40B4-BE49-F238E27FC236}">
                    <a16:creationId xmlns:a16="http://schemas.microsoft.com/office/drawing/2014/main" id="{EB5CF13E-7F7E-484D-A56C-EBA7C27D7EE5}"/>
                  </a:ext>
                </a:extLst>
              </p:cNvPr>
              <p:cNvSpPr/>
              <p:nvPr/>
            </p:nvSpPr>
            <p:spPr>
              <a:xfrm rot="11726048">
                <a:off x="2086154" y="10526587"/>
                <a:ext cx="558384" cy="332005"/>
              </a:xfrm>
              <a:prstGeom prst="rightArrow">
                <a:avLst/>
              </a:prstGeom>
              <a:ln>
                <a:solidFill>
                  <a:schemeClr val="tx1"/>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IN" sz="1992"/>
              </a:p>
            </p:txBody>
          </p:sp>
          <p:sp>
            <p:nvSpPr>
              <p:cNvPr id="70" name="Arrow: Right 69">
                <a:extLst>
                  <a:ext uri="{FF2B5EF4-FFF2-40B4-BE49-F238E27FC236}">
                    <a16:creationId xmlns:a16="http://schemas.microsoft.com/office/drawing/2014/main" id="{1C4F5BA8-31F5-40D6-B771-E5B5CE9EE9DD}"/>
                  </a:ext>
                </a:extLst>
              </p:cNvPr>
              <p:cNvSpPr/>
              <p:nvPr/>
            </p:nvSpPr>
            <p:spPr>
              <a:xfrm rot="8582967">
                <a:off x="1874159" y="11823042"/>
                <a:ext cx="558384" cy="332005"/>
              </a:xfrm>
              <a:prstGeom prst="rightArrow">
                <a:avLst/>
              </a:prstGeom>
              <a:ln>
                <a:solidFill>
                  <a:schemeClr val="tx1"/>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IN" sz="1992"/>
              </a:p>
            </p:txBody>
          </p:sp>
        </p:grpSp>
      </p:grpSp>
      <p:sp>
        <p:nvSpPr>
          <p:cNvPr id="58" name="TextBox 57">
            <a:extLst>
              <a:ext uri="{FF2B5EF4-FFF2-40B4-BE49-F238E27FC236}">
                <a16:creationId xmlns:a16="http://schemas.microsoft.com/office/drawing/2014/main" id="{A6AEADE6-B39D-4A20-9B11-A29D39CEDF1A}"/>
              </a:ext>
            </a:extLst>
          </p:cNvPr>
          <p:cNvSpPr txBox="1"/>
          <p:nvPr/>
        </p:nvSpPr>
        <p:spPr>
          <a:xfrm>
            <a:off x="86501" y="5743044"/>
            <a:ext cx="2993445" cy="1061829"/>
          </a:xfrm>
          <a:prstGeom prst="rect">
            <a:avLst/>
          </a:prstGeom>
          <a:noFill/>
        </p:spPr>
        <p:txBody>
          <a:bodyPr wrap="square" rtlCol="0">
            <a:spAutoFit/>
          </a:bodyPr>
          <a:lstStyle/>
          <a:p>
            <a:pPr algn="just">
              <a:spcAft>
                <a:spcPts val="600"/>
              </a:spcAft>
            </a:pPr>
            <a:r>
              <a:rPr lang="en-IN" sz="1050" dirty="0">
                <a:latin typeface="Berlin Sans FB" panose="020E0602020502020306" pitchFamily="34" charset="0"/>
              </a:rPr>
              <a:t>Piaget’s theory (1936) explains the four stages of cognitive development. Children are in phase of continuous learning and they learn through observation. When they interact socially, they learn through new experiences and accommodate new information into the previous one. (</a:t>
            </a:r>
            <a:r>
              <a:rPr lang="en-IN" sz="1050" dirty="0" err="1">
                <a:latin typeface="Berlin Sans FB" panose="020E0602020502020306" pitchFamily="34" charset="0"/>
              </a:rPr>
              <a:t>Dasen</a:t>
            </a:r>
            <a:r>
              <a:rPr lang="en-IN" sz="1050" dirty="0">
                <a:latin typeface="Berlin Sans FB" panose="020E0602020502020306" pitchFamily="34" charset="0"/>
              </a:rPr>
              <a:t>, P. 1994). </a:t>
            </a:r>
            <a:endParaRPr lang="en-IN" sz="1400" dirty="0">
              <a:latin typeface="Berlin Sans FB" panose="020E0602020502020306" pitchFamily="34" charset="0"/>
            </a:endParaRPr>
          </a:p>
        </p:txBody>
      </p:sp>
      <p:grpSp>
        <p:nvGrpSpPr>
          <p:cNvPr id="12" name="Group 11">
            <a:extLst>
              <a:ext uri="{FF2B5EF4-FFF2-40B4-BE49-F238E27FC236}">
                <a16:creationId xmlns:a16="http://schemas.microsoft.com/office/drawing/2014/main" id="{1CB4FF94-3121-445B-A24C-9A964C68E288}"/>
              </a:ext>
            </a:extLst>
          </p:cNvPr>
          <p:cNvGrpSpPr/>
          <p:nvPr/>
        </p:nvGrpSpPr>
        <p:grpSpPr>
          <a:xfrm>
            <a:off x="77439" y="7014260"/>
            <a:ext cx="2256498" cy="1342368"/>
            <a:chOff x="4520128" y="10236796"/>
            <a:chExt cx="2256498" cy="1342368"/>
          </a:xfrm>
        </p:grpSpPr>
        <p:grpSp>
          <p:nvGrpSpPr>
            <p:cNvPr id="9" name="Group 8">
              <a:extLst>
                <a:ext uri="{FF2B5EF4-FFF2-40B4-BE49-F238E27FC236}">
                  <a16:creationId xmlns:a16="http://schemas.microsoft.com/office/drawing/2014/main" id="{24D41604-CC7B-48AA-ABB4-C8DA026B4A66}"/>
                </a:ext>
              </a:extLst>
            </p:cNvPr>
            <p:cNvGrpSpPr/>
            <p:nvPr/>
          </p:nvGrpSpPr>
          <p:grpSpPr>
            <a:xfrm>
              <a:off x="4537400" y="10236796"/>
              <a:ext cx="2097502" cy="325004"/>
              <a:chOff x="4537400" y="10236796"/>
              <a:chExt cx="2097502" cy="325004"/>
            </a:xfrm>
          </p:grpSpPr>
          <p:sp>
            <p:nvSpPr>
              <p:cNvPr id="60" name="TextBox 59">
                <a:extLst>
                  <a:ext uri="{FF2B5EF4-FFF2-40B4-BE49-F238E27FC236}">
                    <a16:creationId xmlns:a16="http://schemas.microsoft.com/office/drawing/2014/main" id="{A2B8FFDF-E877-4C18-994E-C269F20E0E67}"/>
                  </a:ext>
                </a:extLst>
              </p:cNvPr>
              <p:cNvSpPr txBox="1"/>
              <p:nvPr/>
            </p:nvSpPr>
            <p:spPr>
              <a:xfrm>
                <a:off x="4807548" y="10284801"/>
                <a:ext cx="1827354" cy="276999"/>
              </a:xfrm>
              <a:prstGeom prst="rect">
                <a:avLst/>
              </a:prstGeom>
              <a:noFill/>
              <a:ln w="19050">
                <a:solidFill>
                  <a:schemeClr val="tx1"/>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rtlCol="0">
                <a:spAutoFit/>
              </a:bodyPr>
              <a:lstStyle/>
              <a:p>
                <a:pPr algn="just">
                  <a:spcAft>
                    <a:spcPts val="600"/>
                  </a:spcAft>
                </a:pPr>
                <a:r>
                  <a:rPr lang="en-IN" sz="1200" dirty="0">
                    <a:latin typeface="Berlin Sans FB" panose="020E0602020502020306" pitchFamily="34" charset="0"/>
                  </a:rPr>
                  <a:t>The Sensorimotor Stage</a:t>
                </a:r>
              </a:p>
            </p:txBody>
          </p:sp>
          <p:sp>
            <p:nvSpPr>
              <p:cNvPr id="8" name="Oval 7">
                <a:extLst>
                  <a:ext uri="{FF2B5EF4-FFF2-40B4-BE49-F238E27FC236}">
                    <a16:creationId xmlns:a16="http://schemas.microsoft.com/office/drawing/2014/main" id="{89F70042-EEE5-42F1-AA85-649BAD0CD628}"/>
                  </a:ext>
                </a:extLst>
              </p:cNvPr>
              <p:cNvSpPr/>
              <p:nvPr/>
            </p:nvSpPr>
            <p:spPr>
              <a:xfrm>
                <a:off x="4537400" y="10236796"/>
                <a:ext cx="322871" cy="318050"/>
              </a:xfrm>
              <a:prstGeom prst="ellipse">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4"/>
              </a:lnRef>
              <a:fillRef idx="3">
                <a:schemeClr val="accent4"/>
              </a:fillRef>
              <a:effectRef idx="2">
                <a:schemeClr val="accent4"/>
              </a:effectRef>
              <a:fontRef idx="minor">
                <a:schemeClr val="lt1"/>
              </a:fontRef>
            </p:style>
            <p:txBody>
              <a:bodyPr rtlCol="0" anchor="ctr"/>
              <a:lstStyle/>
              <a:p>
                <a:pPr algn="ctr"/>
                <a:r>
                  <a:rPr lang="en-IN" sz="1400" dirty="0">
                    <a:ln w="0"/>
                    <a:solidFill>
                      <a:schemeClr val="tx1"/>
                    </a:solidFill>
                    <a:effectLst>
                      <a:outerShdw blurRad="38100" dist="19050" dir="2700000" algn="tl" rotWithShape="0">
                        <a:schemeClr val="dk1">
                          <a:alpha val="40000"/>
                        </a:schemeClr>
                      </a:outerShdw>
                    </a:effectLst>
                    <a:latin typeface="Berlin Sans FB" panose="020E0602020502020306" pitchFamily="34" charset="0"/>
                  </a:rPr>
                  <a:t>1</a:t>
                </a:r>
              </a:p>
            </p:txBody>
          </p:sp>
        </p:grpSp>
        <p:grpSp>
          <p:nvGrpSpPr>
            <p:cNvPr id="61" name="Group 60">
              <a:extLst>
                <a:ext uri="{FF2B5EF4-FFF2-40B4-BE49-F238E27FC236}">
                  <a16:creationId xmlns:a16="http://schemas.microsoft.com/office/drawing/2014/main" id="{A6859561-8EF6-408C-AA5E-FD34BB6E8E63}"/>
                </a:ext>
              </a:extLst>
            </p:cNvPr>
            <p:cNvGrpSpPr/>
            <p:nvPr/>
          </p:nvGrpSpPr>
          <p:grpSpPr>
            <a:xfrm>
              <a:off x="4520128" y="10602130"/>
              <a:ext cx="2114774" cy="304879"/>
              <a:chOff x="4538551" y="10267431"/>
              <a:chExt cx="2114774" cy="304879"/>
            </a:xfrm>
          </p:grpSpPr>
          <p:sp>
            <p:nvSpPr>
              <p:cNvPr id="62" name="TextBox 61">
                <a:extLst>
                  <a:ext uri="{FF2B5EF4-FFF2-40B4-BE49-F238E27FC236}">
                    <a16:creationId xmlns:a16="http://schemas.microsoft.com/office/drawing/2014/main" id="{0DF6EB69-DDD6-4A93-B814-229F948F816D}"/>
                  </a:ext>
                </a:extLst>
              </p:cNvPr>
              <p:cNvSpPr txBox="1"/>
              <p:nvPr/>
            </p:nvSpPr>
            <p:spPr>
              <a:xfrm>
                <a:off x="4807548" y="10295311"/>
                <a:ext cx="1845777" cy="276999"/>
              </a:xfrm>
              <a:prstGeom prst="rect">
                <a:avLst/>
              </a:prstGeom>
              <a:noFill/>
              <a:ln w="19050">
                <a:solidFill>
                  <a:schemeClr val="tx1"/>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rtlCol="0">
                <a:spAutoFit/>
              </a:bodyPr>
              <a:lstStyle/>
              <a:p>
                <a:pPr algn="just">
                  <a:spcAft>
                    <a:spcPts val="600"/>
                  </a:spcAft>
                </a:pPr>
                <a:r>
                  <a:rPr lang="en-IN" sz="1200" dirty="0">
                    <a:latin typeface="Berlin Sans FB" panose="020E0602020502020306" pitchFamily="34" charset="0"/>
                  </a:rPr>
                  <a:t>Pre-operational Stage</a:t>
                </a:r>
              </a:p>
            </p:txBody>
          </p:sp>
          <p:sp>
            <p:nvSpPr>
              <p:cNvPr id="73" name="Oval 72">
                <a:extLst>
                  <a:ext uri="{FF2B5EF4-FFF2-40B4-BE49-F238E27FC236}">
                    <a16:creationId xmlns:a16="http://schemas.microsoft.com/office/drawing/2014/main" id="{2AA7DC2D-9D6D-406A-972D-1C5225920DCE}"/>
                  </a:ext>
                </a:extLst>
              </p:cNvPr>
              <p:cNvSpPr/>
              <p:nvPr/>
            </p:nvSpPr>
            <p:spPr>
              <a:xfrm>
                <a:off x="4538551" y="10267431"/>
                <a:ext cx="328496" cy="300224"/>
              </a:xfrm>
              <a:prstGeom prst="ellipse">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4"/>
              </a:lnRef>
              <a:fillRef idx="3">
                <a:schemeClr val="accent4"/>
              </a:fillRef>
              <a:effectRef idx="2">
                <a:schemeClr val="accent4"/>
              </a:effectRef>
              <a:fontRef idx="minor">
                <a:schemeClr val="lt1"/>
              </a:fontRef>
            </p:style>
            <p:txBody>
              <a:bodyPr rtlCol="0" anchor="ctr"/>
              <a:lstStyle/>
              <a:p>
                <a:pPr algn="ctr"/>
                <a:r>
                  <a:rPr lang="en-IN" sz="1400" dirty="0">
                    <a:ln w="0"/>
                    <a:solidFill>
                      <a:schemeClr val="tx1"/>
                    </a:solidFill>
                    <a:effectLst>
                      <a:outerShdw blurRad="38100" dist="19050" dir="2700000" algn="tl" rotWithShape="0">
                        <a:schemeClr val="dk1">
                          <a:alpha val="40000"/>
                        </a:schemeClr>
                      </a:outerShdw>
                    </a:effectLst>
                    <a:latin typeface="Berlin Sans FB" panose="020E0602020502020306" pitchFamily="34" charset="0"/>
                  </a:rPr>
                  <a:t>2</a:t>
                </a:r>
              </a:p>
            </p:txBody>
          </p:sp>
        </p:grpSp>
        <p:grpSp>
          <p:nvGrpSpPr>
            <p:cNvPr id="74" name="Group 73">
              <a:extLst>
                <a:ext uri="{FF2B5EF4-FFF2-40B4-BE49-F238E27FC236}">
                  <a16:creationId xmlns:a16="http://schemas.microsoft.com/office/drawing/2014/main" id="{6933A768-98F3-4034-B8B8-1F3269D13676}"/>
                </a:ext>
              </a:extLst>
            </p:cNvPr>
            <p:cNvGrpSpPr/>
            <p:nvPr/>
          </p:nvGrpSpPr>
          <p:grpSpPr>
            <a:xfrm>
              <a:off x="4520128" y="10916359"/>
              <a:ext cx="2256498" cy="304880"/>
              <a:chOff x="4555498" y="10267430"/>
              <a:chExt cx="2256498" cy="304880"/>
            </a:xfrm>
          </p:grpSpPr>
          <p:sp>
            <p:nvSpPr>
              <p:cNvPr id="75" name="TextBox 74">
                <a:extLst>
                  <a:ext uri="{FF2B5EF4-FFF2-40B4-BE49-F238E27FC236}">
                    <a16:creationId xmlns:a16="http://schemas.microsoft.com/office/drawing/2014/main" id="{D8755924-1799-440C-A8CA-5481C053F96D}"/>
                  </a:ext>
                </a:extLst>
              </p:cNvPr>
              <p:cNvSpPr txBox="1"/>
              <p:nvPr/>
            </p:nvSpPr>
            <p:spPr>
              <a:xfrm>
                <a:off x="4807548" y="10295311"/>
                <a:ext cx="2004448" cy="276999"/>
              </a:xfrm>
              <a:prstGeom prst="rect">
                <a:avLst/>
              </a:prstGeom>
              <a:noFill/>
              <a:ln w="19050">
                <a:solidFill>
                  <a:schemeClr val="tx1"/>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rtlCol="0">
                <a:spAutoFit/>
              </a:bodyPr>
              <a:lstStyle/>
              <a:p>
                <a:pPr algn="just">
                  <a:spcAft>
                    <a:spcPts val="600"/>
                  </a:spcAft>
                </a:pPr>
                <a:r>
                  <a:rPr lang="en-IN" sz="1200" dirty="0">
                    <a:latin typeface="Berlin Sans FB" panose="020E0602020502020306" pitchFamily="34" charset="0"/>
                  </a:rPr>
                  <a:t>Concrete operational Stage</a:t>
                </a:r>
              </a:p>
            </p:txBody>
          </p:sp>
          <p:sp>
            <p:nvSpPr>
              <p:cNvPr id="76" name="Oval 75">
                <a:extLst>
                  <a:ext uri="{FF2B5EF4-FFF2-40B4-BE49-F238E27FC236}">
                    <a16:creationId xmlns:a16="http://schemas.microsoft.com/office/drawing/2014/main" id="{44560839-B91A-4824-90D0-65D1FEE4C0F5}"/>
                  </a:ext>
                </a:extLst>
              </p:cNvPr>
              <p:cNvSpPr/>
              <p:nvPr/>
            </p:nvSpPr>
            <p:spPr>
              <a:xfrm>
                <a:off x="4555498" y="10267430"/>
                <a:ext cx="311550" cy="290875"/>
              </a:xfrm>
              <a:prstGeom prst="ellipse">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4"/>
              </a:lnRef>
              <a:fillRef idx="3">
                <a:schemeClr val="accent4"/>
              </a:fillRef>
              <a:effectRef idx="2">
                <a:schemeClr val="accent4"/>
              </a:effectRef>
              <a:fontRef idx="minor">
                <a:schemeClr val="lt1"/>
              </a:fontRef>
            </p:style>
            <p:txBody>
              <a:bodyPr rtlCol="0" anchor="ctr"/>
              <a:lstStyle/>
              <a:p>
                <a:pPr algn="ctr"/>
                <a:r>
                  <a:rPr lang="en-IN" sz="1400" dirty="0">
                    <a:ln w="0"/>
                    <a:solidFill>
                      <a:schemeClr val="tx1"/>
                    </a:solidFill>
                    <a:effectLst>
                      <a:outerShdw blurRad="38100" dist="19050" dir="2700000" algn="tl" rotWithShape="0">
                        <a:schemeClr val="dk1">
                          <a:alpha val="40000"/>
                        </a:schemeClr>
                      </a:outerShdw>
                    </a:effectLst>
                    <a:latin typeface="Berlin Sans FB" panose="020E0602020502020306" pitchFamily="34" charset="0"/>
                  </a:rPr>
                  <a:t>3</a:t>
                </a:r>
              </a:p>
            </p:txBody>
          </p:sp>
        </p:grpSp>
        <p:grpSp>
          <p:nvGrpSpPr>
            <p:cNvPr id="77" name="Group 76">
              <a:extLst>
                <a:ext uri="{FF2B5EF4-FFF2-40B4-BE49-F238E27FC236}">
                  <a16:creationId xmlns:a16="http://schemas.microsoft.com/office/drawing/2014/main" id="{6B63C9C3-6C54-4E4B-A11D-B4D11D4CFA8A}"/>
                </a:ext>
              </a:extLst>
            </p:cNvPr>
            <p:cNvGrpSpPr/>
            <p:nvPr/>
          </p:nvGrpSpPr>
          <p:grpSpPr>
            <a:xfrm>
              <a:off x="4520128" y="11250258"/>
              <a:ext cx="2255346" cy="328906"/>
              <a:chOff x="4538551" y="10267431"/>
              <a:chExt cx="2255346" cy="328906"/>
            </a:xfrm>
          </p:grpSpPr>
          <p:sp>
            <p:nvSpPr>
              <p:cNvPr id="78" name="TextBox 77">
                <a:extLst>
                  <a:ext uri="{FF2B5EF4-FFF2-40B4-BE49-F238E27FC236}">
                    <a16:creationId xmlns:a16="http://schemas.microsoft.com/office/drawing/2014/main" id="{2EB4251F-C137-4356-8DBC-CE7310D8E004}"/>
                  </a:ext>
                </a:extLst>
              </p:cNvPr>
              <p:cNvSpPr txBox="1"/>
              <p:nvPr/>
            </p:nvSpPr>
            <p:spPr>
              <a:xfrm>
                <a:off x="4807549" y="10295311"/>
                <a:ext cx="1986348" cy="276999"/>
              </a:xfrm>
              <a:prstGeom prst="rect">
                <a:avLst/>
              </a:prstGeom>
              <a:noFill/>
              <a:ln w="19050">
                <a:solidFill>
                  <a:schemeClr val="tx1"/>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rtlCol="0">
                <a:spAutoFit/>
              </a:bodyPr>
              <a:lstStyle/>
              <a:p>
                <a:pPr algn="just">
                  <a:spcAft>
                    <a:spcPts val="600"/>
                  </a:spcAft>
                </a:pPr>
                <a:r>
                  <a:rPr lang="en-IN" sz="1200" dirty="0">
                    <a:latin typeface="Berlin Sans FB" panose="020E0602020502020306" pitchFamily="34" charset="0"/>
                  </a:rPr>
                  <a:t>Formal operational Stage</a:t>
                </a:r>
              </a:p>
            </p:txBody>
          </p:sp>
          <p:sp>
            <p:nvSpPr>
              <p:cNvPr id="79" name="Oval 78">
                <a:extLst>
                  <a:ext uri="{FF2B5EF4-FFF2-40B4-BE49-F238E27FC236}">
                    <a16:creationId xmlns:a16="http://schemas.microsoft.com/office/drawing/2014/main" id="{7D117F9C-5E08-4F70-8C6C-EBBAC898F34C}"/>
                  </a:ext>
                </a:extLst>
              </p:cNvPr>
              <p:cNvSpPr/>
              <p:nvPr/>
            </p:nvSpPr>
            <p:spPr>
              <a:xfrm>
                <a:off x="4538551" y="10267431"/>
                <a:ext cx="328497" cy="328906"/>
              </a:xfrm>
              <a:prstGeom prst="ellipse">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4"/>
              </a:lnRef>
              <a:fillRef idx="3">
                <a:schemeClr val="accent4"/>
              </a:fillRef>
              <a:effectRef idx="2">
                <a:schemeClr val="accent4"/>
              </a:effectRef>
              <a:fontRef idx="minor">
                <a:schemeClr val="lt1"/>
              </a:fontRef>
            </p:style>
            <p:txBody>
              <a:bodyPr rtlCol="0" anchor="ctr"/>
              <a:lstStyle/>
              <a:p>
                <a:pPr algn="ctr"/>
                <a:r>
                  <a:rPr lang="en-IN" sz="1400" dirty="0">
                    <a:ln w="0"/>
                    <a:solidFill>
                      <a:schemeClr val="tx1"/>
                    </a:solidFill>
                    <a:effectLst>
                      <a:outerShdw blurRad="38100" dist="19050" dir="2700000" algn="tl" rotWithShape="0">
                        <a:schemeClr val="dk1">
                          <a:alpha val="40000"/>
                        </a:schemeClr>
                      </a:outerShdw>
                    </a:effectLst>
                    <a:latin typeface="Berlin Sans FB" panose="020E0602020502020306" pitchFamily="34" charset="0"/>
                  </a:rPr>
                  <a:t>4</a:t>
                </a:r>
              </a:p>
            </p:txBody>
          </p:sp>
        </p:grpSp>
      </p:grpSp>
      <p:sp>
        <p:nvSpPr>
          <p:cNvPr id="80" name="TextBox 79">
            <a:extLst>
              <a:ext uri="{FF2B5EF4-FFF2-40B4-BE49-F238E27FC236}">
                <a16:creationId xmlns:a16="http://schemas.microsoft.com/office/drawing/2014/main" id="{827E2C56-C5EE-4E17-BEEC-1A153ED22045}"/>
              </a:ext>
            </a:extLst>
          </p:cNvPr>
          <p:cNvSpPr txBox="1"/>
          <p:nvPr/>
        </p:nvSpPr>
        <p:spPr>
          <a:xfrm>
            <a:off x="77439" y="8513669"/>
            <a:ext cx="3064549" cy="4016484"/>
          </a:xfrm>
          <a:prstGeom prst="rect">
            <a:avLst/>
          </a:prstGeom>
          <a:noFill/>
        </p:spPr>
        <p:txBody>
          <a:bodyPr wrap="square" rtlCol="0">
            <a:spAutoFit/>
          </a:bodyPr>
          <a:lstStyle/>
          <a:p>
            <a:pPr algn="just">
              <a:spcAft>
                <a:spcPts val="600"/>
              </a:spcAft>
            </a:pPr>
            <a:r>
              <a:rPr lang="en-IN" sz="1100" b="1" u="sng" dirty="0">
                <a:latin typeface="Berlin Sans FB" panose="020E0602020502020306" pitchFamily="34" charset="0"/>
              </a:rPr>
              <a:t>Sensorimotor stage</a:t>
            </a:r>
            <a:r>
              <a:rPr lang="en-IN" sz="1100" b="1" dirty="0">
                <a:latin typeface="Berlin Sans FB" panose="020E0602020502020306" pitchFamily="34" charset="0"/>
              </a:rPr>
              <a:t> </a:t>
            </a:r>
            <a:r>
              <a:rPr lang="en-IN" sz="1100" dirty="0">
                <a:latin typeface="Berlin Sans FB" panose="020E0602020502020306" pitchFamily="34" charset="0"/>
              </a:rPr>
              <a:t>(age= birth-2 years)</a:t>
            </a:r>
          </a:p>
          <a:p>
            <a:pPr algn="just">
              <a:spcAft>
                <a:spcPts val="600"/>
              </a:spcAft>
            </a:pPr>
            <a:r>
              <a:rPr lang="en-IN" sz="1100" dirty="0">
                <a:latin typeface="Berlin Sans FB" panose="020E0602020502020306" pitchFamily="34" charset="0"/>
              </a:rPr>
              <a:t>Children learn by listening and looking to the surroundings. They learn about actions and reactions and about senses and motor reflexes. (McLeod, S. A. 2018) </a:t>
            </a:r>
          </a:p>
          <a:p>
            <a:pPr algn="just">
              <a:spcAft>
                <a:spcPts val="600"/>
              </a:spcAft>
            </a:pPr>
            <a:r>
              <a:rPr lang="en-IN" sz="1100" b="1" u="sng" dirty="0">
                <a:latin typeface="Berlin Sans FB" panose="020E0602020502020306" pitchFamily="34" charset="0"/>
              </a:rPr>
              <a:t>Pre-operational stage </a:t>
            </a:r>
            <a:r>
              <a:rPr lang="en-IN" sz="1100" dirty="0">
                <a:latin typeface="Berlin Sans FB" panose="020E0602020502020306" pitchFamily="34" charset="0"/>
              </a:rPr>
              <a:t>(2-7 years)</a:t>
            </a:r>
          </a:p>
          <a:p>
            <a:pPr algn="just">
              <a:spcAft>
                <a:spcPts val="600"/>
              </a:spcAft>
            </a:pPr>
            <a:r>
              <a:rPr lang="en-IN" sz="1100" dirty="0">
                <a:latin typeface="Berlin Sans FB" panose="020E0602020502020306" pitchFamily="34" charset="0"/>
              </a:rPr>
              <a:t>At this stage. Children are dependent on others in terms of decisions. They become egocentric and symbolize things around them.</a:t>
            </a:r>
          </a:p>
          <a:p>
            <a:pPr algn="just">
              <a:spcAft>
                <a:spcPts val="600"/>
              </a:spcAft>
            </a:pPr>
            <a:r>
              <a:rPr lang="en-IN" sz="1100" b="1" u="sng" dirty="0">
                <a:latin typeface="Berlin Sans FB" panose="020E0602020502020306" pitchFamily="34" charset="0"/>
              </a:rPr>
              <a:t>Concrete operational stage </a:t>
            </a:r>
            <a:r>
              <a:rPr lang="en-IN" sz="1100" dirty="0">
                <a:latin typeface="Berlin Sans FB" panose="020E0602020502020306" pitchFamily="34" charset="0"/>
              </a:rPr>
              <a:t>(7-12 years)</a:t>
            </a:r>
          </a:p>
          <a:p>
            <a:pPr algn="just">
              <a:spcAft>
                <a:spcPts val="600"/>
              </a:spcAft>
            </a:pPr>
            <a:r>
              <a:rPr lang="en-IN" sz="1100" dirty="0">
                <a:latin typeface="Berlin Sans FB" panose="020E0602020502020306" pitchFamily="34" charset="0"/>
              </a:rPr>
              <a:t>Children learn to think in an organized and logical manner in concrete operational stage. They use inductive reasoning to understand the logics. (Piaget, J., &amp; Cook, M. T. 1952)</a:t>
            </a:r>
          </a:p>
          <a:p>
            <a:pPr algn="just">
              <a:spcAft>
                <a:spcPts val="600"/>
              </a:spcAft>
            </a:pPr>
            <a:r>
              <a:rPr lang="en-IN" sz="1100" b="1" u="sng" dirty="0">
                <a:latin typeface="Berlin Sans FB" panose="020E0602020502020306" pitchFamily="34" charset="0"/>
              </a:rPr>
              <a:t>Formal operational stage </a:t>
            </a:r>
            <a:r>
              <a:rPr lang="en-IN" sz="1100" dirty="0">
                <a:latin typeface="Berlin Sans FB" panose="020E0602020502020306" pitchFamily="34" charset="0"/>
              </a:rPr>
              <a:t>(12 years&lt;)</a:t>
            </a:r>
          </a:p>
          <a:p>
            <a:pPr algn="just">
              <a:spcAft>
                <a:spcPts val="600"/>
              </a:spcAft>
            </a:pPr>
            <a:r>
              <a:rPr lang="en-IN" sz="1100" dirty="0">
                <a:latin typeface="Berlin Sans FB" panose="020E0602020502020306" pitchFamily="34" charset="0"/>
              </a:rPr>
              <a:t>Children start thinking about reasonings (deductive)and tries to find out the solutions of the problems. They start thinking about moral and ethical issues and find some logical answers to their thinking. (Wadsworth, B. J. 1996).</a:t>
            </a:r>
          </a:p>
        </p:txBody>
      </p:sp>
      <p:sp>
        <p:nvSpPr>
          <p:cNvPr id="14" name="Rectangle: Rounded Corners 13">
            <a:extLst>
              <a:ext uri="{FF2B5EF4-FFF2-40B4-BE49-F238E27FC236}">
                <a16:creationId xmlns:a16="http://schemas.microsoft.com/office/drawing/2014/main" id="{F826320B-788F-49A3-9D14-D2640EB62186}"/>
              </a:ext>
            </a:extLst>
          </p:cNvPr>
          <p:cNvSpPr/>
          <p:nvPr/>
        </p:nvSpPr>
        <p:spPr>
          <a:xfrm>
            <a:off x="205195" y="1175132"/>
            <a:ext cx="2877338" cy="288553"/>
          </a:xfrm>
          <a:prstGeom prst="round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0">
            <a:schemeClr val="accent4"/>
          </a:lnRef>
          <a:fillRef idx="3">
            <a:schemeClr val="accent4"/>
          </a:fillRef>
          <a:effectRef idx="3">
            <a:schemeClr val="accent4"/>
          </a:effectRef>
          <a:fontRef idx="minor">
            <a:schemeClr val="lt1"/>
          </a:fontRef>
        </p:style>
        <p:txBody>
          <a:bodyPr rtlCol="0" anchor="ctr"/>
          <a:lstStyle/>
          <a:p>
            <a:pPr algn="ctr"/>
            <a:r>
              <a:rPr lang="en-IN" sz="1200" dirty="0">
                <a:ln w="0"/>
                <a:solidFill>
                  <a:schemeClr val="tx1"/>
                </a:solidFill>
                <a:effectLst>
                  <a:outerShdw blurRad="38100" dist="19050" dir="2700000" algn="tl" rotWithShape="0">
                    <a:schemeClr val="dk1">
                      <a:alpha val="40000"/>
                    </a:schemeClr>
                  </a:outerShdw>
                </a:effectLst>
                <a:latin typeface="Berlin Sans FB Demi" panose="020E0802020502020306" pitchFamily="34" charset="0"/>
              </a:rPr>
              <a:t>Erikson’s Theory</a:t>
            </a:r>
          </a:p>
        </p:txBody>
      </p:sp>
      <p:sp>
        <p:nvSpPr>
          <p:cNvPr id="81" name="Rectangle: Rounded Corners 80">
            <a:extLst>
              <a:ext uri="{FF2B5EF4-FFF2-40B4-BE49-F238E27FC236}">
                <a16:creationId xmlns:a16="http://schemas.microsoft.com/office/drawing/2014/main" id="{69F64377-4508-46BD-ADC0-6E5864D76A4F}"/>
              </a:ext>
            </a:extLst>
          </p:cNvPr>
          <p:cNvSpPr/>
          <p:nvPr/>
        </p:nvSpPr>
        <p:spPr>
          <a:xfrm>
            <a:off x="5315282" y="1169055"/>
            <a:ext cx="3074271" cy="384234"/>
          </a:xfrm>
          <a:prstGeom prst="round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0">
            <a:schemeClr val="accent4"/>
          </a:lnRef>
          <a:fillRef idx="3">
            <a:schemeClr val="accent4"/>
          </a:fillRef>
          <a:effectRef idx="3">
            <a:schemeClr val="accent4"/>
          </a:effectRef>
          <a:fontRef idx="minor">
            <a:schemeClr val="lt1"/>
          </a:fontRef>
        </p:style>
        <p:txBody>
          <a:bodyPr rtlCol="0" anchor="ctr"/>
          <a:lstStyle/>
          <a:p>
            <a:pPr algn="ctr"/>
            <a:r>
              <a:rPr lang="en-IN" sz="1200" dirty="0">
                <a:ln w="0"/>
                <a:solidFill>
                  <a:schemeClr val="tx1"/>
                </a:solidFill>
                <a:effectLst>
                  <a:outerShdw blurRad="38100" dist="19050" dir="2700000" algn="tl" rotWithShape="0">
                    <a:schemeClr val="dk1">
                      <a:alpha val="40000"/>
                    </a:schemeClr>
                  </a:outerShdw>
                </a:effectLst>
                <a:latin typeface="Berlin Sans FB Demi" panose="020E0802020502020306" pitchFamily="34" charset="0"/>
              </a:rPr>
              <a:t>Psychological stages of development</a:t>
            </a:r>
          </a:p>
        </p:txBody>
      </p:sp>
      <p:sp>
        <p:nvSpPr>
          <p:cNvPr id="82" name="Rectangle: Rounded Corners 81">
            <a:extLst>
              <a:ext uri="{FF2B5EF4-FFF2-40B4-BE49-F238E27FC236}">
                <a16:creationId xmlns:a16="http://schemas.microsoft.com/office/drawing/2014/main" id="{C0FE04E7-6F5A-4851-9DC5-CA344BF10868}"/>
              </a:ext>
            </a:extLst>
          </p:cNvPr>
          <p:cNvSpPr/>
          <p:nvPr/>
        </p:nvSpPr>
        <p:spPr>
          <a:xfrm>
            <a:off x="115342" y="5299900"/>
            <a:ext cx="2935761" cy="342104"/>
          </a:xfrm>
          <a:prstGeom prst="round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0">
            <a:schemeClr val="accent4"/>
          </a:lnRef>
          <a:fillRef idx="3">
            <a:schemeClr val="accent4"/>
          </a:fillRef>
          <a:effectRef idx="3">
            <a:schemeClr val="accent4"/>
          </a:effectRef>
          <a:fontRef idx="minor">
            <a:schemeClr val="lt1"/>
          </a:fontRef>
        </p:style>
        <p:txBody>
          <a:bodyPr rtlCol="0" anchor="ctr"/>
          <a:lstStyle/>
          <a:p>
            <a:pPr algn="ctr"/>
            <a:r>
              <a:rPr lang="en-IN" sz="1200" dirty="0">
                <a:ln w="0"/>
                <a:solidFill>
                  <a:schemeClr val="tx1"/>
                </a:solidFill>
                <a:effectLst>
                  <a:outerShdw blurRad="38100" dist="19050" dir="2700000" algn="tl" rotWithShape="0">
                    <a:schemeClr val="dk1">
                      <a:alpha val="40000"/>
                    </a:schemeClr>
                  </a:outerShdw>
                </a:effectLst>
                <a:latin typeface="Berlin Sans FB Demi" panose="020E0802020502020306" pitchFamily="34" charset="0"/>
              </a:rPr>
              <a:t>Piaget’s Cognitive Development Theory</a:t>
            </a:r>
          </a:p>
        </p:txBody>
      </p:sp>
      <p:sp>
        <p:nvSpPr>
          <p:cNvPr id="83" name="TextBox 82">
            <a:extLst>
              <a:ext uri="{FF2B5EF4-FFF2-40B4-BE49-F238E27FC236}">
                <a16:creationId xmlns:a16="http://schemas.microsoft.com/office/drawing/2014/main" id="{0B508FA5-7C05-482F-A1EC-F92468D95992}"/>
              </a:ext>
            </a:extLst>
          </p:cNvPr>
          <p:cNvSpPr txBox="1"/>
          <p:nvPr/>
        </p:nvSpPr>
        <p:spPr>
          <a:xfrm>
            <a:off x="3514196" y="13496406"/>
            <a:ext cx="7038324" cy="1615827"/>
          </a:xfrm>
          <a:prstGeom prst="rect">
            <a:avLst/>
          </a:prstGeom>
          <a:noFill/>
        </p:spPr>
        <p:txBody>
          <a:bodyPr wrap="square" rtlCol="0">
            <a:spAutoFit/>
          </a:bodyPr>
          <a:lstStyle/>
          <a:p>
            <a:pPr algn="just">
              <a:spcAft>
                <a:spcPts val="600"/>
              </a:spcAft>
            </a:pPr>
            <a:r>
              <a:rPr lang="en-IN" sz="1100" dirty="0">
                <a:latin typeface="Berlin Sans FB" panose="020E0602020502020306" pitchFamily="34" charset="0"/>
              </a:rPr>
              <a:t>People can help older adults to develop themselves successfully. It is the stage of ego integrity and despair. Success at his stage 8 leads to virtue of wisdom. They may feel proud of their past experiences or may feel disappointment. So, staff could help them to develop in a positive manner by listening to their experiences and boosting their morale. Older people face short-memory problems, staff could help them to remember things through cue cards. They can also engage them in activities in which they have to be active also improves their mental capabilities. Attention towards them also makes them happy. Driving is considered as a good activity for them which requires full attention. (</a:t>
            </a:r>
            <a:r>
              <a:rPr lang="en-IN" sz="1100" dirty="0" err="1">
                <a:latin typeface="Berlin Sans FB" panose="020E0602020502020306" pitchFamily="34" charset="0"/>
              </a:rPr>
              <a:t>Strough</a:t>
            </a:r>
            <a:r>
              <a:rPr lang="en-IN" sz="1100" dirty="0">
                <a:latin typeface="Berlin Sans FB" panose="020E0602020502020306" pitchFamily="34" charset="0"/>
              </a:rPr>
              <a:t> et al., 2003)They could also increase their integrity by satisfying them that they have done a great job in their life. They can give them respect which brings them honour and pleasure. (Salthouse TA 1996) Older people take time in processing things so they should be given a margin.</a:t>
            </a:r>
          </a:p>
        </p:txBody>
      </p:sp>
      <p:sp>
        <p:nvSpPr>
          <p:cNvPr id="84" name="Rectangle: Rounded Corners 83">
            <a:extLst>
              <a:ext uri="{FF2B5EF4-FFF2-40B4-BE49-F238E27FC236}">
                <a16:creationId xmlns:a16="http://schemas.microsoft.com/office/drawing/2014/main" id="{ED9FE4CF-2120-46FF-B9E4-5498AD53081A}"/>
              </a:ext>
            </a:extLst>
          </p:cNvPr>
          <p:cNvSpPr/>
          <p:nvPr/>
        </p:nvSpPr>
        <p:spPr>
          <a:xfrm>
            <a:off x="5241457" y="13077745"/>
            <a:ext cx="3983746" cy="334862"/>
          </a:xfrm>
          <a:prstGeom prst="round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0">
            <a:schemeClr val="accent4"/>
          </a:lnRef>
          <a:fillRef idx="3">
            <a:schemeClr val="accent4"/>
          </a:fillRef>
          <a:effectRef idx="3">
            <a:schemeClr val="accent4"/>
          </a:effectRef>
          <a:fontRef idx="minor">
            <a:schemeClr val="lt1"/>
          </a:fontRef>
        </p:style>
        <p:txBody>
          <a:bodyPr rtlCol="0" anchor="ctr"/>
          <a:lstStyle/>
          <a:p>
            <a:pPr algn="ctr"/>
            <a:r>
              <a:rPr lang="en-IN" sz="1200" dirty="0">
                <a:ln w="0"/>
                <a:solidFill>
                  <a:schemeClr val="tx1"/>
                </a:solidFill>
                <a:effectLst>
                  <a:outerShdw blurRad="38100" dist="19050" dir="2700000" algn="tl" rotWithShape="0">
                    <a:schemeClr val="dk1">
                      <a:alpha val="40000"/>
                    </a:schemeClr>
                  </a:outerShdw>
                </a:effectLst>
                <a:latin typeface="Berlin Sans FB Demi" panose="020E0802020502020306" pitchFamily="34" charset="0"/>
              </a:rPr>
              <a:t>How to support older-adults to develop in stage 8? </a:t>
            </a:r>
          </a:p>
        </p:txBody>
      </p:sp>
      <p:sp>
        <p:nvSpPr>
          <p:cNvPr id="5" name="Rectangle 4">
            <a:extLst>
              <a:ext uri="{FF2B5EF4-FFF2-40B4-BE49-F238E27FC236}">
                <a16:creationId xmlns:a16="http://schemas.microsoft.com/office/drawing/2014/main" id="{856493F0-4459-4C49-9006-D0D5406E36CF}"/>
              </a:ext>
            </a:extLst>
          </p:cNvPr>
          <p:cNvSpPr/>
          <p:nvPr/>
        </p:nvSpPr>
        <p:spPr>
          <a:xfrm>
            <a:off x="10908" y="12553837"/>
            <a:ext cx="3523214" cy="2616101"/>
          </a:xfrm>
          <a:prstGeom prst="rect">
            <a:avLst/>
          </a:prstGeom>
        </p:spPr>
        <p:txBody>
          <a:bodyPr wrap="square">
            <a:spAutoFit/>
          </a:bodyPr>
          <a:lstStyle/>
          <a:p>
            <a:pPr algn="just">
              <a:spcAft>
                <a:spcPts val="600"/>
              </a:spcAft>
            </a:pPr>
            <a:r>
              <a:rPr lang="en-IN" sz="1100" b="1" dirty="0">
                <a:latin typeface="Berlin Sans FB" panose="020E0602020502020306" pitchFamily="34" charset="0"/>
              </a:rPr>
              <a:t>Comparison of Piaget’s and Erikson’s theories </a:t>
            </a:r>
          </a:p>
          <a:p>
            <a:pPr algn="just">
              <a:spcAft>
                <a:spcPts val="600"/>
              </a:spcAft>
            </a:pPr>
            <a:r>
              <a:rPr lang="en-IN" sz="1100" dirty="0">
                <a:latin typeface="Berlin Sans FB" panose="020E0602020502020306" pitchFamily="34" charset="0"/>
              </a:rPr>
              <a:t>Both have explained about different stages of life through which every person passes. They have to face many challenges at each stage which has a direct impact on development process. Both of them were agreed that personality is developed by nurture not by nature. </a:t>
            </a:r>
          </a:p>
          <a:p>
            <a:pPr algn="just">
              <a:spcAft>
                <a:spcPts val="600"/>
              </a:spcAft>
            </a:pPr>
            <a:r>
              <a:rPr lang="en-IN" sz="1100" dirty="0">
                <a:latin typeface="Berlin Sans FB" panose="020E0602020502020306" pitchFamily="34" charset="0"/>
              </a:rPr>
              <a:t>But Piaget focussed on learning stages up to teenage and Erikson has told about all stages throughout life. According to Erikson, each stage of life is affected by the challenges and the success is dependent on challenges. While Piaget told about the thought processes of children and focussed on cognitive development of child. Erikson has explained about the mental development process. (Thomas, R. M. 2000).</a:t>
            </a:r>
          </a:p>
        </p:txBody>
      </p:sp>
      <p:sp>
        <p:nvSpPr>
          <p:cNvPr id="85" name="Rectangle: Rounded Corners 84">
            <a:extLst>
              <a:ext uri="{FF2B5EF4-FFF2-40B4-BE49-F238E27FC236}">
                <a16:creationId xmlns:a16="http://schemas.microsoft.com/office/drawing/2014/main" id="{9E0B1817-0121-4181-B29F-E2411A683F12}"/>
              </a:ext>
            </a:extLst>
          </p:cNvPr>
          <p:cNvSpPr/>
          <p:nvPr/>
        </p:nvSpPr>
        <p:spPr>
          <a:xfrm>
            <a:off x="3758685" y="1713512"/>
            <a:ext cx="1522225" cy="285742"/>
          </a:xfrm>
          <a:prstGeom prst="roundRect">
            <a:avLst/>
          </a:prstGeom>
          <a:ln/>
        </p:spPr>
        <p:style>
          <a:lnRef idx="0">
            <a:schemeClr val="accent4"/>
          </a:lnRef>
          <a:fillRef idx="3">
            <a:schemeClr val="accent4"/>
          </a:fillRef>
          <a:effectRef idx="3">
            <a:schemeClr val="accent4"/>
          </a:effectRef>
          <a:fontRef idx="minor">
            <a:schemeClr val="lt1"/>
          </a:fontRef>
        </p:style>
        <p:txBody>
          <a:bodyPr rtlCol="0" anchor="ctr"/>
          <a:lstStyle/>
          <a:p>
            <a:pPr algn="ctr"/>
            <a:r>
              <a:rPr lang="en-IN" sz="1200" b="1" dirty="0">
                <a:solidFill>
                  <a:schemeClr val="tx1"/>
                </a:solidFill>
                <a:latin typeface="Berlin Sans FB" panose="020E0602020502020306" pitchFamily="34" charset="0"/>
              </a:rPr>
              <a:t>1. Infant stage</a:t>
            </a:r>
          </a:p>
        </p:txBody>
      </p:sp>
      <p:sp>
        <p:nvSpPr>
          <p:cNvPr id="86" name="Rectangle: Rounded Corners 85">
            <a:extLst>
              <a:ext uri="{FF2B5EF4-FFF2-40B4-BE49-F238E27FC236}">
                <a16:creationId xmlns:a16="http://schemas.microsoft.com/office/drawing/2014/main" id="{AE2D0C1D-DD2B-42C2-8F08-9ED01DB3FFAF}"/>
              </a:ext>
            </a:extLst>
          </p:cNvPr>
          <p:cNvSpPr/>
          <p:nvPr/>
        </p:nvSpPr>
        <p:spPr>
          <a:xfrm>
            <a:off x="6280483" y="1698084"/>
            <a:ext cx="1592581" cy="296310"/>
          </a:xfrm>
          <a:prstGeom prst="roundRect">
            <a:avLst/>
          </a:prstGeom>
          <a:ln/>
        </p:spPr>
        <p:style>
          <a:lnRef idx="0">
            <a:schemeClr val="accent4"/>
          </a:lnRef>
          <a:fillRef idx="3">
            <a:schemeClr val="accent4"/>
          </a:fillRef>
          <a:effectRef idx="3">
            <a:schemeClr val="accent4"/>
          </a:effectRef>
          <a:fontRef idx="minor">
            <a:schemeClr val="lt1"/>
          </a:fontRef>
        </p:style>
        <p:txBody>
          <a:bodyPr rtlCol="0" anchor="ctr"/>
          <a:lstStyle/>
          <a:p>
            <a:pPr algn="ctr"/>
            <a:r>
              <a:rPr lang="en-IN" sz="1200" b="1" dirty="0">
                <a:solidFill>
                  <a:schemeClr val="tx1"/>
                </a:solidFill>
                <a:latin typeface="Berlin Sans FB" panose="020E0602020502020306" pitchFamily="34" charset="0"/>
              </a:rPr>
              <a:t>2. Toddler stage</a:t>
            </a:r>
          </a:p>
        </p:txBody>
      </p:sp>
      <p:sp>
        <p:nvSpPr>
          <p:cNvPr id="87" name="Rectangle: Rounded Corners 86">
            <a:extLst>
              <a:ext uri="{FF2B5EF4-FFF2-40B4-BE49-F238E27FC236}">
                <a16:creationId xmlns:a16="http://schemas.microsoft.com/office/drawing/2014/main" id="{947F1A12-456C-4A69-93BF-AFBDF844935E}"/>
              </a:ext>
            </a:extLst>
          </p:cNvPr>
          <p:cNvSpPr/>
          <p:nvPr/>
        </p:nvSpPr>
        <p:spPr>
          <a:xfrm>
            <a:off x="8575794" y="1707335"/>
            <a:ext cx="1784919" cy="239494"/>
          </a:xfrm>
          <a:prstGeom prst="roundRect">
            <a:avLst/>
          </a:prstGeom>
          <a:ln/>
        </p:spPr>
        <p:style>
          <a:lnRef idx="0">
            <a:schemeClr val="accent4"/>
          </a:lnRef>
          <a:fillRef idx="3">
            <a:schemeClr val="accent4"/>
          </a:fillRef>
          <a:effectRef idx="3">
            <a:schemeClr val="accent4"/>
          </a:effectRef>
          <a:fontRef idx="minor">
            <a:schemeClr val="lt1"/>
          </a:fontRef>
        </p:style>
        <p:txBody>
          <a:bodyPr rtlCol="0" anchor="ctr"/>
          <a:lstStyle/>
          <a:p>
            <a:pPr algn="ctr"/>
            <a:r>
              <a:rPr lang="en-IN" sz="1200" b="1" dirty="0">
                <a:solidFill>
                  <a:schemeClr val="tx1"/>
                </a:solidFill>
                <a:latin typeface="Berlin Sans FB" panose="020E0602020502020306" pitchFamily="34" charset="0"/>
              </a:rPr>
              <a:t>3. Pre-schooler stage</a:t>
            </a:r>
          </a:p>
        </p:txBody>
      </p:sp>
      <p:sp>
        <p:nvSpPr>
          <p:cNvPr id="88" name="Rectangle: Rounded Corners 87">
            <a:extLst>
              <a:ext uri="{FF2B5EF4-FFF2-40B4-BE49-F238E27FC236}">
                <a16:creationId xmlns:a16="http://schemas.microsoft.com/office/drawing/2014/main" id="{02CDB7D3-44BF-4414-A713-008C71F02F91}"/>
              </a:ext>
            </a:extLst>
          </p:cNvPr>
          <p:cNvSpPr/>
          <p:nvPr/>
        </p:nvSpPr>
        <p:spPr>
          <a:xfrm>
            <a:off x="6195682" y="4430004"/>
            <a:ext cx="1715204" cy="350015"/>
          </a:xfrm>
          <a:prstGeom prst="roundRect">
            <a:avLst/>
          </a:prstGeom>
          <a:ln/>
        </p:spPr>
        <p:style>
          <a:lnRef idx="0">
            <a:schemeClr val="accent4"/>
          </a:lnRef>
          <a:fillRef idx="3">
            <a:schemeClr val="accent4"/>
          </a:fillRef>
          <a:effectRef idx="3">
            <a:schemeClr val="accent4"/>
          </a:effectRef>
          <a:fontRef idx="minor">
            <a:schemeClr val="lt1"/>
          </a:fontRef>
        </p:style>
        <p:txBody>
          <a:bodyPr rtlCol="0" anchor="ctr"/>
          <a:lstStyle/>
          <a:p>
            <a:pPr algn="ctr"/>
            <a:r>
              <a:rPr lang="en-IN" sz="1200" b="1" dirty="0">
                <a:solidFill>
                  <a:schemeClr val="tx1"/>
                </a:solidFill>
                <a:latin typeface="Berlin Sans FB" panose="020E0602020502020306" pitchFamily="34" charset="0"/>
              </a:rPr>
              <a:t>5. Teenager stage</a:t>
            </a:r>
          </a:p>
        </p:txBody>
      </p:sp>
      <p:sp>
        <p:nvSpPr>
          <p:cNvPr id="89" name="Rectangle: Rounded Corners 88">
            <a:extLst>
              <a:ext uri="{FF2B5EF4-FFF2-40B4-BE49-F238E27FC236}">
                <a16:creationId xmlns:a16="http://schemas.microsoft.com/office/drawing/2014/main" id="{65A66698-832D-4991-A8C7-F7AF1ADD213C}"/>
              </a:ext>
            </a:extLst>
          </p:cNvPr>
          <p:cNvSpPr/>
          <p:nvPr/>
        </p:nvSpPr>
        <p:spPr>
          <a:xfrm>
            <a:off x="8514295" y="4442579"/>
            <a:ext cx="1922105" cy="312025"/>
          </a:xfrm>
          <a:prstGeom prst="roundRect">
            <a:avLst/>
          </a:prstGeom>
          <a:ln/>
        </p:spPr>
        <p:style>
          <a:lnRef idx="0">
            <a:schemeClr val="accent4"/>
          </a:lnRef>
          <a:fillRef idx="3">
            <a:schemeClr val="accent4"/>
          </a:fillRef>
          <a:effectRef idx="3">
            <a:schemeClr val="accent4"/>
          </a:effectRef>
          <a:fontRef idx="minor">
            <a:schemeClr val="lt1"/>
          </a:fontRef>
        </p:style>
        <p:txBody>
          <a:bodyPr rtlCol="0" anchor="ctr"/>
          <a:lstStyle/>
          <a:p>
            <a:pPr algn="ctr"/>
            <a:r>
              <a:rPr lang="en-IN" sz="1200" b="1" dirty="0">
                <a:solidFill>
                  <a:schemeClr val="tx1"/>
                </a:solidFill>
                <a:latin typeface="Berlin Sans FB" panose="020E0602020502020306" pitchFamily="34" charset="0"/>
              </a:rPr>
              <a:t>6. Young adult stage</a:t>
            </a:r>
          </a:p>
        </p:txBody>
      </p:sp>
      <p:sp>
        <p:nvSpPr>
          <p:cNvPr id="90" name="Rectangle: Rounded Corners 89">
            <a:extLst>
              <a:ext uri="{FF2B5EF4-FFF2-40B4-BE49-F238E27FC236}">
                <a16:creationId xmlns:a16="http://schemas.microsoft.com/office/drawing/2014/main" id="{5E1AE584-2F0B-4378-B2DC-91C3688C58C7}"/>
              </a:ext>
            </a:extLst>
          </p:cNvPr>
          <p:cNvSpPr/>
          <p:nvPr/>
        </p:nvSpPr>
        <p:spPr>
          <a:xfrm>
            <a:off x="4350557" y="7404574"/>
            <a:ext cx="2446133" cy="354648"/>
          </a:xfrm>
          <a:prstGeom prst="roundRect">
            <a:avLst/>
          </a:prstGeom>
          <a:ln/>
        </p:spPr>
        <p:style>
          <a:lnRef idx="0">
            <a:schemeClr val="accent4"/>
          </a:lnRef>
          <a:fillRef idx="3">
            <a:schemeClr val="accent4"/>
          </a:fillRef>
          <a:effectRef idx="3">
            <a:schemeClr val="accent4"/>
          </a:effectRef>
          <a:fontRef idx="minor">
            <a:schemeClr val="lt1"/>
          </a:fontRef>
        </p:style>
        <p:txBody>
          <a:bodyPr rtlCol="0" anchor="ctr"/>
          <a:lstStyle/>
          <a:p>
            <a:pPr algn="ctr"/>
            <a:r>
              <a:rPr lang="en-IN" sz="1200" b="1" dirty="0">
                <a:solidFill>
                  <a:schemeClr val="tx1"/>
                </a:solidFill>
                <a:latin typeface="Berlin Sans FB" panose="020E0602020502020306" pitchFamily="34" charset="0"/>
              </a:rPr>
              <a:t>7. Middle-age adult stage </a:t>
            </a:r>
          </a:p>
        </p:txBody>
      </p:sp>
      <p:sp>
        <p:nvSpPr>
          <p:cNvPr id="91" name="Rectangle: Rounded Corners 90">
            <a:extLst>
              <a:ext uri="{FF2B5EF4-FFF2-40B4-BE49-F238E27FC236}">
                <a16:creationId xmlns:a16="http://schemas.microsoft.com/office/drawing/2014/main" id="{7255576F-D812-4BC0-835C-642C6F3B056E}"/>
              </a:ext>
            </a:extLst>
          </p:cNvPr>
          <p:cNvSpPr/>
          <p:nvPr/>
        </p:nvSpPr>
        <p:spPr>
          <a:xfrm>
            <a:off x="7597268" y="7355756"/>
            <a:ext cx="1595162" cy="314939"/>
          </a:xfrm>
          <a:prstGeom prst="roundRect">
            <a:avLst/>
          </a:prstGeom>
          <a:ln/>
        </p:spPr>
        <p:style>
          <a:lnRef idx="0">
            <a:schemeClr val="accent4"/>
          </a:lnRef>
          <a:fillRef idx="3">
            <a:schemeClr val="accent4"/>
          </a:fillRef>
          <a:effectRef idx="3">
            <a:schemeClr val="accent4"/>
          </a:effectRef>
          <a:fontRef idx="minor">
            <a:schemeClr val="lt1"/>
          </a:fontRef>
        </p:style>
        <p:txBody>
          <a:bodyPr rtlCol="0" anchor="ctr"/>
          <a:lstStyle/>
          <a:p>
            <a:pPr algn="ctr"/>
            <a:r>
              <a:rPr lang="en-IN" sz="1200" b="1" dirty="0">
                <a:solidFill>
                  <a:schemeClr val="tx1"/>
                </a:solidFill>
                <a:latin typeface="Berlin Sans FB" panose="020E0602020502020306" pitchFamily="34" charset="0"/>
              </a:rPr>
              <a:t>8. Older-age adult</a:t>
            </a:r>
          </a:p>
        </p:txBody>
      </p:sp>
    </p:spTree>
    <p:extLst>
      <p:ext uri="{BB962C8B-B14F-4D97-AF65-F5344CB8AC3E}">
        <p14:creationId xmlns:p14="http://schemas.microsoft.com/office/powerpoint/2010/main" val="12661205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3">
                <a:lumMod val="67000"/>
              </a:schemeClr>
            </a:gs>
            <a:gs pos="48000">
              <a:schemeClr val="accent3">
                <a:lumMod val="97000"/>
                <a:lumOff val="3000"/>
              </a:schemeClr>
            </a:gs>
            <a:gs pos="100000">
              <a:schemeClr val="accent3">
                <a:lumMod val="60000"/>
                <a:lumOff val="40000"/>
              </a:schemeClr>
            </a:gs>
          </a:gsLst>
          <a:lin ang="1620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9792B66-822D-4B5B-81B6-4AFEA03A7964}"/>
              </a:ext>
            </a:extLst>
          </p:cNvPr>
          <p:cNvSpPr>
            <a:spLocks noGrp="1"/>
          </p:cNvSpPr>
          <p:nvPr>
            <p:ph idx="1"/>
          </p:nvPr>
        </p:nvSpPr>
        <p:spPr>
          <a:xfrm>
            <a:off x="647079" y="500803"/>
            <a:ext cx="9221689" cy="9594096"/>
          </a:xfrm>
        </p:spPr>
        <p:txBody>
          <a:bodyPr>
            <a:normAutofit/>
          </a:bodyPr>
          <a:lstStyle/>
          <a:p>
            <a:pPr marL="0" indent="0">
              <a:buNone/>
            </a:pPr>
            <a:r>
              <a:rPr lang="en-IN" sz="1000" dirty="0">
                <a:latin typeface="Berlin Sans FB" panose="020E0602020502020306" pitchFamily="34" charset="0"/>
              </a:rPr>
              <a:t>References</a:t>
            </a:r>
          </a:p>
          <a:p>
            <a:pPr marL="0" indent="0">
              <a:buNone/>
            </a:pPr>
            <a:r>
              <a:rPr lang="en-IN" sz="1000" dirty="0" err="1">
                <a:latin typeface="Berlin Sans FB" panose="020E0602020502020306" pitchFamily="34" charset="0"/>
              </a:rPr>
              <a:t>Dasen</a:t>
            </a:r>
            <a:r>
              <a:rPr lang="en-IN" sz="1000" dirty="0">
                <a:latin typeface="Berlin Sans FB" panose="020E0602020502020306" pitchFamily="34" charset="0"/>
              </a:rPr>
              <a:t>, P. (1994). Culture and cognitive development from a Piagetian perspective. In W .J. </a:t>
            </a:r>
            <a:r>
              <a:rPr lang="en-IN" sz="1000" dirty="0" err="1">
                <a:latin typeface="Berlin Sans FB" panose="020E0602020502020306" pitchFamily="34" charset="0"/>
              </a:rPr>
              <a:t>Lonner</a:t>
            </a:r>
            <a:r>
              <a:rPr lang="en-IN" sz="1000" dirty="0">
                <a:latin typeface="Berlin Sans FB" panose="020E0602020502020306" pitchFamily="34" charset="0"/>
              </a:rPr>
              <a:t> &amp; R.S. </a:t>
            </a:r>
            <a:r>
              <a:rPr lang="en-IN" sz="1000" dirty="0" err="1">
                <a:latin typeface="Berlin Sans FB" panose="020E0602020502020306" pitchFamily="34" charset="0"/>
              </a:rPr>
              <a:t>Malpass</a:t>
            </a:r>
            <a:r>
              <a:rPr lang="en-IN" sz="1000" dirty="0">
                <a:latin typeface="Berlin Sans FB" panose="020E0602020502020306" pitchFamily="34" charset="0"/>
              </a:rPr>
              <a:t> (Eds.), Psychology and culture pp. 145–149. Boston, MA: </a:t>
            </a:r>
            <a:r>
              <a:rPr lang="en-IN" sz="1000" dirty="0" err="1">
                <a:latin typeface="Berlin Sans FB" panose="020E0602020502020306" pitchFamily="34" charset="0"/>
              </a:rPr>
              <a:t>Allyn</a:t>
            </a:r>
            <a:r>
              <a:rPr lang="en-IN" sz="1000" dirty="0">
                <a:latin typeface="Berlin Sans FB" panose="020E0602020502020306" pitchFamily="34" charset="0"/>
              </a:rPr>
              <a:t> and Bacon.  </a:t>
            </a:r>
          </a:p>
          <a:p>
            <a:pPr marL="0" indent="0">
              <a:buNone/>
            </a:pPr>
            <a:r>
              <a:rPr lang="en-IN" sz="1000" dirty="0">
                <a:latin typeface="Berlin Sans FB" panose="020E0602020502020306" pitchFamily="34" charset="0"/>
              </a:rPr>
              <a:t>Piaget, J., &amp; Cook, M. T. (1952). The origins of intelligence in children. New York, NY: International University Press.</a:t>
            </a:r>
          </a:p>
          <a:p>
            <a:pPr marL="0" indent="0">
              <a:buNone/>
            </a:pPr>
            <a:r>
              <a:rPr lang="en-IN" sz="1000" dirty="0">
                <a:latin typeface="Berlin Sans FB" panose="020E0602020502020306" pitchFamily="34" charset="0"/>
              </a:rPr>
              <a:t>McLeod, S. A. (2018) Jean Piaget's theory of cognitive development</a:t>
            </a:r>
            <a:r>
              <a:rPr lang="en-IN" sz="1000">
                <a:latin typeface="Berlin Sans FB" panose="020E0602020502020306" pitchFamily="34" charset="0"/>
              </a:rPr>
              <a:t>.  </a:t>
            </a:r>
            <a:r>
              <a:rPr lang="en-IN" sz="1000" dirty="0">
                <a:latin typeface="Berlin Sans FB" panose="020E0602020502020306" pitchFamily="34" charset="0"/>
                <a:hlinkClick r:id="rId2"/>
              </a:rPr>
              <a:t>https://www.simplypsychology.org/piaget.html</a:t>
            </a:r>
            <a:endParaRPr lang="en-IN" sz="1000" dirty="0">
              <a:latin typeface="Berlin Sans FB" panose="020E0602020502020306" pitchFamily="34" charset="0"/>
            </a:endParaRPr>
          </a:p>
          <a:p>
            <a:pPr marL="0" indent="0">
              <a:buNone/>
            </a:pPr>
            <a:r>
              <a:rPr lang="en-IN" sz="1000" dirty="0">
                <a:latin typeface="Berlin Sans FB" panose="020E0602020502020306" pitchFamily="34" charset="0"/>
              </a:rPr>
              <a:t>Wadsworth, B. J. (1996). </a:t>
            </a:r>
            <a:r>
              <a:rPr lang="en-IN" sz="1000" i="1" dirty="0">
                <a:latin typeface="Berlin Sans FB" panose="020E0602020502020306" pitchFamily="34" charset="0"/>
              </a:rPr>
              <a:t>Piaget's theory of cognitive and affective development: Foundations of constructivism</a:t>
            </a:r>
            <a:r>
              <a:rPr lang="en-IN" sz="1000" dirty="0">
                <a:latin typeface="Berlin Sans FB" panose="020E0602020502020306" pitchFamily="34" charset="0"/>
              </a:rPr>
              <a:t> (5th ed.). Longman Publishing.</a:t>
            </a:r>
          </a:p>
          <a:p>
            <a:pPr marL="0" indent="0">
              <a:buNone/>
            </a:pPr>
            <a:r>
              <a:rPr lang="en-IN" sz="1000" dirty="0">
                <a:latin typeface="Berlin Sans FB" panose="020E0602020502020306" pitchFamily="34" charset="0"/>
              </a:rPr>
              <a:t>Rosenthal, D.A., Gurney, R.M. &amp; Moore, S.M. (1981) From trust on intimacy: A new inventory for examining </a:t>
            </a:r>
            <a:r>
              <a:rPr lang="en-IN" sz="1000" dirty="0" err="1">
                <a:latin typeface="Berlin Sans FB" panose="020E0602020502020306" pitchFamily="34" charset="0"/>
              </a:rPr>
              <a:t>erikson's</a:t>
            </a:r>
            <a:r>
              <a:rPr lang="en-IN" sz="1000" dirty="0">
                <a:latin typeface="Berlin Sans FB" panose="020E0602020502020306" pitchFamily="34" charset="0"/>
              </a:rPr>
              <a:t> stages of psychosocial development. </a:t>
            </a:r>
            <a:r>
              <a:rPr lang="en-IN" sz="1000" i="1" dirty="0">
                <a:latin typeface="Berlin Sans FB" panose="020E0602020502020306" pitchFamily="34" charset="0"/>
              </a:rPr>
              <a:t>J Youth Adolescence</a:t>
            </a:r>
            <a:r>
              <a:rPr lang="en-IN" sz="1000" dirty="0">
                <a:latin typeface="Berlin Sans FB" panose="020E0602020502020306" pitchFamily="34" charset="0"/>
              </a:rPr>
              <a:t> 10, 525–537. </a:t>
            </a:r>
            <a:r>
              <a:rPr lang="en-IN" sz="1000" dirty="0">
                <a:latin typeface="Berlin Sans FB" panose="020E0602020502020306" pitchFamily="34" charset="0"/>
                <a:hlinkClick r:id="rId3"/>
              </a:rPr>
              <a:t>https://doi.org/10.1007/BF02087944</a:t>
            </a:r>
            <a:endParaRPr lang="en-IN" sz="1000" dirty="0">
              <a:latin typeface="Berlin Sans FB" panose="020E0602020502020306" pitchFamily="34" charset="0"/>
            </a:endParaRPr>
          </a:p>
          <a:p>
            <a:pPr marL="0" indent="0">
              <a:buNone/>
            </a:pPr>
            <a:r>
              <a:rPr lang="en-IN" sz="1000" dirty="0">
                <a:latin typeface="Berlin Sans FB" panose="020E0602020502020306" pitchFamily="34" charset="0"/>
              </a:rPr>
              <a:t>Gurney, R. M. (1980). The effects of unemployment on the psychosocial development of school-</a:t>
            </a:r>
            <a:r>
              <a:rPr lang="en-IN" sz="1000" dirty="0" err="1">
                <a:latin typeface="Berlin Sans FB" panose="020E0602020502020306" pitchFamily="34" charset="0"/>
              </a:rPr>
              <a:t>leavers.</a:t>
            </a:r>
            <a:r>
              <a:rPr lang="en-IN" sz="1000" i="1" dirty="0" err="1">
                <a:latin typeface="Berlin Sans FB" panose="020E0602020502020306" pitchFamily="34" charset="0"/>
              </a:rPr>
              <a:t>J</a:t>
            </a:r>
            <a:r>
              <a:rPr lang="en-IN" sz="1000" i="1" dirty="0">
                <a:latin typeface="Berlin Sans FB" panose="020E0602020502020306" pitchFamily="34" charset="0"/>
              </a:rPr>
              <a:t>. </a:t>
            </a:r>
            <a:r>
              <a:rPr lang="en-IN" sz="1000" i="1" dirty="0" err="1">
                <a:latin typeface="Berlin Sans FB" panose="020E0602020502020306" pitchFamily="34" charset="0"/>
              </a:rPr>
              <a:t>Occupat</a:t>
            </a:r>
            <a:r>
              <a:rPr lang="en-IN" sz="1000" i="1" dirty="0">
                <a:latin typeface="Berlin Sans FB" panose="020E0602020502020306" pitchFamily="34" charset="0"/>
              </a:rPr>
              <a:t>. Psychol.</a:t>
            </a:r>
            <a:r>
              <a:rPr lang="en-IN" sz="1000" dirty="0">
                <a:latin typeface="Berlin Sans FB" panose="020E0602020502020306" pitchFamily="34" charset="0"/>
              </a:rPr>
              <a:t> 53: 205–213.</a:t>
            </a:r>
          </a:p>
          <a:p>
            <a:pPr marL="0" indent="0">
              <a:buNone/>
            </a:pPr>
            <a:r>
              <a:rPr lang="en-IN" sz="1000" dirty="0">
                <a:latin typeface="Berlin Sans FB" panose="020E0602020502020306" pitchFamily="34" charset="0"/>
              </a:rPr>
              <a:t>Hodgson, J. W., and Fischer, J. L. (1979). Sex differences in identity and intimacy development in college </a:t>
            </a:r>
            <a:r>
              <a:rPr lang="en-IN" sz="1000" dirty="0" err="1">
                <a:latin typeface="Berlin Sans FB" panose="020E0602020502020306" pitchFamily="34" charset="0"/>
              </a:rPr>
              <a:t>youth.</a:t>
            </a:r>
            <a:r>
              <a:rPr lang="en-IN" sz="1000" i="1" dirty="0" err="1">
                <a:latin typeface="Berlin Sans FB" panose="020E0602020502020306" pitchFamily="34" charset="0"/>
              </a:rPr>
              <a:t>J</a:t>
            </a:r>
            <a:r>
              <a:rPr lang="en-IN" sz="1000" i="1" dirty="0">
                <a:latin typeface="Berlin Sans FB" panose="020E0602020502020306" pitchFamily="34" charset="0"/>
              </a:rPr>
              <a:t>. Youth </a:t>
            </a:r>
            <a:r>
              <a:rPr lang="en-IN" sz="1000" i="1" dirty="0" err="1">
                <a:latin typeface="Berlin Sans FB" panose="020E0602020502020306" pitchFamily="34" charset="0"/>
              </a:rPr>
              <a:t>Adoles</a:t>
            </a:r>
            <a:r>
              <a:rPr lang="en-IN" sz="1000" i="1" dirty="0">
                <a:latin typeface="Berlin Sans FB" panose="020E0602020502020306" pitchFamily="34" charset="0"/>
              </a:rPr>
              <a:t>.</a:t>
            </a:r>
            <a:r>
              <a:rPr lang="en-IN" sz="1000" dirty="0">
                <a:latin typeface="Berlin Sans FB" panose="020E0602020502020306" pitchFamily="34" charset="0"/>
              </a:rPr>
              <a:t> 8: 37–50.</a:t>
            </a:r>
          </a:p>
          <a:p>
            <a:pPr marL="0" indent="0">
              <a:buNone/>
            </a:pPr>
            <a:r>
              <a:rPr lang="en-IN" sz="1000" dirty="0">
                <a:latin typeface="Berlin Sans FB" panose="020E0602020502020306" pitchFamily="34" charset="0"/>
              </a:rPr>
              <a:t>Edmondson, B. M. (1998). The interrelationship of the </a:t>
            </a:r>
            <a:r>
              <a:rPr lang="en-IN" sz="1000" dirty="0" err="1">
                <a:latin typeface="Berlin Sans FB" panose="020E0602020502020306" pitchFamily="34" charset="0"/>
              </a:rPr>
              <a:t>Eriksonian</a:t>
            </a:r>
            <a:r>
              <a:rPr lang="en-IN" sz="1000" dirty="0">
                <a:latin typeface="Berlin Sans FB" panose="020E0602020502020306" pitchFamily="34" charset="0"/>
              </a:rPr>
              <a:t> psychosocial stages and the relationship of psychosocial stage attributes to ego identity development in late adolescents. Unpublished doctoral dissertation, The George Washington University. </a:t>
            </a:r>
          </a:p>
          <a:p>
            <a:pPr marL="0" indent="0">
              <a:buNone/>
            </a:pPr>
            <a:r>
              <a:rPr lang="en-IN" sz="1000" dirty="0">
                <a:latin typeface="Berlin Sans FB" panose="020E0602020502020306" pitchFamily="34" charset="0"/>
              </a:rPr>
              <a:t>Erikson, E. H. (1950). Childhood and society. New York: Norton. </a:t>
            </a:r>
          </a:p>
          <a:p>
            <a:pPr marL="0" indent="0">
              <a:buNone/>
            </a:pPr>
            <a:r>
              <a:rPr lang="en-IN" sz="1000" dirty="0">
                <a:latin typeface="Berlin Sans FB" panose="020E0602020502020306" pitchFamily="34" charset="0"/>
              </a:rPr>
              <a:t>Erikson, E. H. (1968). Identity: Youth and crisis. NY: Norton.</a:t>
            </a:r>
          </a:p>
          <a:p>
            <a:pPr marL="0" indent="0">
              <a:buNone/>
            </a:pPr>
            <a:r>
              <a:rPr lang="en-IN" sz="1000" dirty="0">
                <a:latin typeface="Berlin Sans FB" panose="020E0602020502020306" pitchFamily="34" charset="0"/>
              </a:rPr>
              <a:t> </a:t>
            </a:r>
            <a:r>
              <a:rPr lang="en-IN" sz="1000" dirty="0" err="1">
                <a:latin typeface="Berlin Sans FB" panose="020E0602020502020306" pitchFamily="34" charset="0"/>
              </a:rPr>
              <a:t>Faver</a:t>
            </a:r>
            <a:r>
              <a:rPr lang="en-IN" sz="1000" dirty="0">
                <a:latin typeface="Berlin Sans FB" panose="020E0602020502020306" pitchFamily="34" charset="0"/>
              </a:rPr>
              <a:t>, L. M. (1992). Psychosocial development, boundaries and intimacy. Unpublished doctoral dissertation, State University of New York at Buffalo</a:t>
            </a:r>
          </a:p>
          <a:p>
            <a:pPr marL="0" indent="0">
              <a:buNone/>
            </a:pPr>
            <a:r>
              <a:rPr lang="en-IN" sz="1000" dirty="0">
                <a:latin typeface="Berlin Sans FB" panose="020E0602020502020306" pitchFamily="34" charset="0"/>
              </a:rPr>
              <a:t>Thomas, R. M. (2000). </a:t>
            </a:r>
            <a:r>
              <a:rPr lang="en-IN" sz="1000" i="1" dirty="0">
                <a:latin typeface="Berlin Sans FB" panose="020E0602020502020306" pitchFamily="34" charset="0"/>
              </a:rPr>
              <a:t>Comparing theories of child development</a:t>
            </a:r>
            <a:r>
              <a:rPr lang="en-IN" sz="1000" dirty="0">
                <a:latin typeface="Berlin Sans FB" panose="020E0602020502020306" pitchFamily="34" charset="0"/>
              </a:rPr>
              <a:t> (5th ed.). Wadsworth/Thomson Learning.</a:t>
            </a:r>
          </a:p>
          <a:p>
            <a:pPr marL="0" indent="0">
              <a:buNone/>
            </a:pPr>
            <a:r>
              <a:rPr lang="en-IN" sz="1200" dirty="0">
                <a:latin typeface="Berlin Sans FB" panose="020E0602020502020306" pitchFamily="34" charset="0"/>
              </a:rPr>
              <a:t>Salthouse TA. (1996)The processing-speed theory of adult age differences in cognition. </a:t>
            </a:r>
            <a:r>
              <a:rPr lang="en-IN" sz="1200" dirty="0" err="1">
                <a:latin typeface="Berlin Sans FB" panose="020E0602020502020306" pitchFamily="34" charset="0"/>
              </a:rPr>
              <a:t>Psychol</a:t>
            </a:r>
            <a:r>
              <a:rPr lang="en-IN" sz="1200" dirty="0">
                <a:latin typeface="Berlin Sans FB" panose="020E0602020502020306" pitchFamily="34" charset="0"/>
              </a:rPr>
              <a:t> Rev. 103(3):403-28. </a:t>
            </a:r>
            <a:r>
              <a:rPr lang="en-IN" sz="1200" dirty="0" err="1">
                <a:latin typeface="Berlin Sans FB" panose="020E0602020502020306" pitchFamily="34" charset="0"/>
              </a:rPr>
              <a:t>doi</a:t>
            </a:r>
            <a:r>
              <a:rPr lang="en-IN" sz="1200" dirty="0">
                <a:latin typeface="Berlin Sans FB" panose="020E0602020502020306" pitchFamily="34" charset="0"/>
              </a:rPr>
              <a:t>: 10.1037/0033-295x.103.3.403. </a:t>
            </a:r>
            <a:endParaRPr lang="en-IN" sz="200" dirty="0">
              <a:latin typeface="Berlin Sans FB" panose="020E0602020502020306" pitchFamily="34" charset="0"/>
            </a:endParaRPr>
          </a:p>
        </p:txBody>
      </p:sp>
    </p:spTree>
    <p:extLst>
      <p:ext uri="{BB962C8B-B14F-4D97-AF65-F5344CB8AC3E}">
        <p14:creationId xmlns:p14="http://schemas.microsoft.com/office/powerpoint/2010/main" val="25290011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36181D7-7DF3-499E-BBF3-243ACD8B39C1}"/>
              </a:ext>
            </a:extLst>
          </p:cNvPr>
          <p:cNvSpPr txBox="1"/>
          <p:nvPr/>
        </p:nvSpPr>
        <p:spPr>
          <a:xfrm>
            <a:off x="533400" y="1143000"/>
            <a:ext cx="9772650" cy="13942278"/>
          </a:xfrm>
          <a:prstGeom prst="rect">
            <a:avLst/>
          </a:prstGeom>
          <a:noFill/>
        </p:spPr>
        <p:txBody>
          <a:bodyPr wrap="square" rtlCol="0">
            <a:spAutoFit/>
          </a:bodyPr>
          <a:lstStyle/>
          <a:p>
            <a:pPr algn="l"/>
            <a:r>
              <a:rPr lang="en-GB" b="0" i="0" dirty="0">
                <a:solidFill>
                  <a:srgbClr val="000000"/>
                </a:solidFill>
                <a:effectLst/>
                <a:latin typeface="Times New Roman" panose="02020603050405020304" pitchFamily="18" charset="0"/>
              </a:rPr>
              <a:t>1. Carrey N. (2010) The Two </a:t>
            </a:r>
            <a:r>
              <a:rPr lang="en-GB" b="0" i="0" dirty="0" err="1">
                <a:solidFill>
                  <a:srgbClr val="000000"/>
                </a:solidFill>
                <a:effectLst/>
                <a:latin typeface="Times New Roman" panose="02020603050405020304" pitchFamily="18" charset="0"/>
              </a:rPr>
              <a:t>Ericksons</a:t>
            </a:r>
            <a:r>
              <a:rPr lang="en-GB" b="0" i="0" dirty="0">
                <a:solidFill>
                  <a:srgbClr val="000000"/>
                </a:solidFill>
                <a:effectLst/>
                <a:latin typeface="Times New Roman" panose="02020603050405020304" pitchFamily="18" charset="0"/>
              </a:rPr>
              <a:t>: Forgotten Concepts and what Constitutes an Appropriate Professional Knowledge Base in Psychiatry. J Can </a:t>
            </a:r>
            <a:r>
              <a:rPr lang="en-GB" b="0" i="0" dirty="0" err="1">
                <a:solidFill>
                  <a:srgbClr val="000000"/>
                </a:solidFill>
                <a:effectLst/>
                <a:latin typeface="Times New Roman" panose="02020603050405020304" pitchFamily="18" charset="0"/>
              </a:rPr>
              <a:t>Acad</a:t>
            </a:r>
            <a:r>
              <a:rPr lang="en-GB" b="0" i="0" dirty="0">
                <a:solidFill>
                  <a:srgbClr val="000000"/>
                </a:solidFill>
                <a:effectLst/>
                <a:latin typeface="Times New Roman" panose="02020603050405020304" pitchFamily="18" charset="0"/>
              </a:rPr>
              <a:t> Child </a:t>
            </a:r>
            <a:r>
              <a:rPr lang="en-GB" b="0" i="0" dirty="0" err="1">
                <a:solidFill>
                  <a:srgbClr val="000000"/>
                </a:solidFill>
                <a:effectLst/>
                <a:latin typeface="Times New Roman" panose="02020603050405020304" pitchFamily="18" charset="0"/>
              </a:rPr>
              <a:t>Adolesc</a:t>
            </a:r>
            <a:r>
              <a:rPr lang="en-GB" b="0" i="0" dirty="0">
                <a:solidFill>
                  <a:srgbClr val="000000"/>
                </a:solidFill>
                <a:effectLst/>
                <a:latin typeface="Times New Roman" panose="02020603050405020304" pitchFamily="18" charset="0"/>
              </a:rPr>
              <a:t> Psychiatry. 19(4):248.</a:t>
            </a:r>
          </a:p>
          <a:p>
            <a:pPr algn="l"/>
            <a:r>
              <a:rPr lang="en-GB" b="0" i="0" dirty="0">
                <a:solidFill>
                  <a:srgbClr val="000000"/>
                </a:solidFill>
                <a:effectLst/>
                <a:latin typeface="Times New Roman" panose="02020603050405020304" pitchFamily="18" charset="0"/>
              </a:rPr>
              <a:t>In 1950s a psychiatrist and psychologist named Erik Erikson developed a hypothesis that explained the Psychosocial Development stages. This hypothesis expanded and overemphasized the Freud’s theory of psychological development that was derived by the resemblances and correlations of not only childhood stages but also extended it with development in adulthood psychosocially, in addition with some social dynamic effects on all stages. His hypothesis proposed eight developmental stages of an individual human that are greatly affected by many some social influences, psychological issues and some biological issues as well in the life span of an individual. His bio-psychosocial discipline covers all other disciplines like personality development, life cycle development, gerontology and identity creation.</a:t>
            </a:r>
          </a:p>
          <a:p>
            <a:pPr algn="l"/>
            <a:endParaRPr lang="en-GB" b="0" i="0" dirty="0">
              <a:solidFill>
                <a:srgbClr val="000000"/>
              </a:solidFill>
              <a:effectLst/>
              <a:latin typeface="Times New Roman" panose="02020603050405020304" pitchFamily="18" charset="0"/>
            </a:endParaRPr>
          </a:p>
          <a:p>
            <a:pPr algn="l"/>
            <a:r>
              <a:rPr lang="en-GB" b="0" i="0" dirty="0">
                <a:solidFill>
                  <a:srgbClr val="000000"/>
                </a:solidFill>
                <a:effectLst/>
                <a:latin typeface="Times New Roman" panose="02020603050405020304" pitchFamily="18" charset="0"/>
              </a:rPr>
              <a:t>2. Vogel-</a:t>
            </a:r>
            <a:r>
              <a:rPr lang="en-GB" b="0" i="0" dirty="0" err="1">
                <a:solidFill>
                  <a:srgbClr val="000000"/>
                </a:solidFill>
                <a:effectLst/>
                <a:latin typeface="Times New Roman" panose="02020603050405020304" pitchFamily="18" charset="0"/>
              </a:rPr>
              <a:t>Scibilia</a:t>
            </a:r>
            <a:r>
              <a:rPr lang="en-GB" b="0" i="0" dirty="0">
                <a:solidFill>
                  <a:srgbClr val="000000"/>
                </a:solidFill>
                <a:effectLst/>
                <a:latin typeface="Times New Roman" panose="02020603050405020304" pitchFamily="18" charset="0"/>
              </a:rPr>
              <a:t> SE, McNulty KC, Baxter B, Miller S, Dine M, </a:t>
            </a:r>
            <a:r>
              <a:rPr lang="en-GB" b="0" i="0" dirty="0" err="1">
                <a:solidFill>
                  <a:srgbClr val="000000"/>
                </a:solidFill>
                <a:effectLst/>
                <a:latin typeface="Times New Roman" panose="02020603050405020304" pitchFamily="18" charset="0"/>
              </a:rPr>
              <a:t>Frese</a:t>
            </a:r>
            <a:r>
              <a:rPr lang="en-GB" b="0" i="0" dirty="0">
                <a:solidFill>
                  <a:srgbClr val="000000"/>
                </a:solidFill>
                <a:effectLst/>
                <a:latin typeface="Times New Roman" panose="02020603050405020304" pitchFamily="18" charset="0"/>
              </a:rPr>
              <a:t> FJ. (2009) The recovery process utilizing Erikson's stages of human development. Community </a:t>
            </a:r>
            <a:r>
              <a:rPr lang="en-GB" b="0" i="0" dirty="0" err="1">
                <a:solidFill>
                  <a:srgbClr val="000000"/>
                </a:solidFill>
                <a:effectLst/>
                <a:latin typeface="Times New Roman" panose="02020603050405020304" pitchFamily="18" charset="0"/>
              </a:rPr>
              <a:t>Ment</a:t>
            </a:r>
            <a:r>
              <a:rPr lang="en-GB" b="0" i="0" dirty="0">
                <a:solidFill>
                  <a:srgbClr val="000000"/>
                </a:solidFill>
                <a:effectLst/>
                <a:latin typeface="Times New Roman" panose="02020603050405020304" pitchFamily="18" charset="0"/>
              </a:rPr>
              <a:t> Health J. 45(6):405-14.</a:t>
            </a:r>
          </a:p>
          <a:p>
            <a:pPr algn="l"/>
            <a:r>
              <a:rPr lang="en-GB" b="0" i="0" dirty="0">
                <a:solidFill>
                  <a:srgbClr val="000000"/>
                </a:solidFill>
                <a:effectLst/>
                <a:latin typeface="Times New Roman" panose="02020603050405020304" pitchFamily="18" charset="0"/>
              </a:rPr>
              <a:t>Psychological development</a:t>
            </a:r>
          </a:p>
          <a:p>
            <a:pPr algn="l"/>
            <a:r>
              <a:rPr lang="en-GB" b="0" i="0" dirty="0">
                <a:solidFill>
                  <a:srgbClr val="000000"/>
                </a:solidFill>
                <a:effectLst/>
                <a:latin typeface="Times New Roman" panose="02020603050405020304" pitchFamily="18" charset="0"/>
              </a:rPr>
              <a:t>Ø Two psychologists had developed psychosocial concepts: Freud, and Erikson.</a:t>
            </a:r>
          </a:p>
          <a:p>
            <a:pPr algn="l"/>
            <a:r>
              <a:rPr lang="en-GB" b="0" i="0" dirty="0">
                <a:solidFill>
                  <a:srgbClr val="000000"/>
                </a:solidFill>
                <a:effectLst/>
                <a:latin typeface="Times New Roman" panose="02020603050405020304" pitchFamily="18" charset="0"/>
              </a:rPr>
              <a:t>Ø According to Erikson personality develops in a sequence of phases. But the Freud’s theory is well known and is controversial.</a:t>
            </a:r>
          </a:p>
          <a:p>
            <a:pPr algn="l"/>
            <a:r>
              <a:rPr lang="en-GB" b="0" i="0" dirty="0">
                <a:solidFill>
                  <a:srgbClr val="000000"/>
                </a:solidFill>
                <a:effectLst/>
                <a:latin typeface="Times New Roman" panose="02020603050405020304" pitchFamily="18" charset="0"/>
              </a:rPr>
              <a:t>Erikson’s development theory</a:t>
            </a:r>
          </a:p>
          <a:p>
            <a:pPr algn="l"/>
            <a:r>
              <a:rPr lang="en-GB" b="0" i="0" dirty="0">
                <a:solidFill>
                  <a:srgbClr val="000000"/>
                </a:solidFill>
                <a:effectLst/>
                <a:latin typeface="Times New Roman" panose="02020603050405020304" pitchFamily="18" charset="0"/>
              </a:rPr>
              <a:t>v His theory shows the impact of social understandings across one’s whole life.</a:t>
            </a:r>
          </a:p>
          <a:p>
            <a:pPr algn="l"/>
            <a:r>
              <a:rPr lang="en-GB" b="0" i="0" dirty="0">
                <a:solidFill>
                  <a:srgbClr val="000000"/>
                </a:solidFill>
                <a:effectLst/>
                <a:latin typeface="Times New Roman" panose="02020603050405020304" pitchFamily="18" charset="0"/>
              </a:rPr>
              <a:t>v This theory describes 8 stages over a lifespan which shows the development.</a:t>
            </a:r>
          </a:p>
          <a:p>
            <a:pPr algn="l"/>
            <a:r>
              <a:rPr lang="en-GB" b="0" i="0" dirty="0">
                <a:solidFill>
                  <a:srgbClr val="000000"/>
                </a:solidFill>
                <a:effectLst/>
                <a:latin typeface="Times New Roman" panose="02020603050405020304" pitchFamily="18" charset="0"/>
              </a:rPr>
              <a:t>v Identity of one’s ego is the foremost component of his theory.</a:t>
            </a:r>
          </a:p>
          <a:p>
            <a:pPr algn="l"/>
            <a:endParaRPr lang="en-GB" dirty="0">
              <a:solidFill>
                <a:srgbClr val="000000"/>
              </a:solidFill>
              <a:latin typeface="Times New Roman" panose="02020603050405020304" pitchFamily="18" charset="0"/>
            </a:endParaRPr>
          </a:p>
          <a:p>
            <a:pPr algn="l"/>
            <a:r>
              <a:rPr lang="en-GB" b="0" i="0" dirty="0">
                <a:solidFill>
                  <a:srgbClr val="000000"/>
                </a:solidFill>
                <a:effectLst/>
                <a:latin typeface="Times New Roman" panose="02020603050405020304" pitchFamily="18" charset="0"/>
              </a:rPr>
              <a:t>3. </a:t>
            </a:r>
            <a:r>
              <a:rPr lang="en-GB" b="0" i="0" dirty="0" err="1">
                <a:solidFill>
                  <a:srgbClr val="000000"/>
                </a:solidFill>
                <a:effectLst/>
                <a:latin typeface="Times New Roman" panose="02020603050405020304" pitchFamily="18" charset="0"/>
              </a:rPr>
              <a:t>Gilleard</a:t>
            </a:r>
            <a:r>
              <a:rPr lang="en-GB" b="0" i="0" dirty="0">
                <a:solidFill>
                  <a:srgbClr val="000000"/>
                </a:solidFill>
                <a:effectLst/>
                <a:latin typeface="Times New Roman" panose="02020603050405020304" pitchFamily="18" charset="0"/>
              </a:rPr>
              <a:t> C, Higgs P. (2016) Connecting Life Span Development with the Sociology of the Life Course: A New Direction. Sociology. 50(2):301-315.</a:t>
            </a:r>
          </a:p>
          <a:p>
            <a:pPr algn="l"/>
            <a:r>
              <a:rPr lang="en-GB" b="0" i="0" dirty="0">
                <a:solidFill>
                  <a:srgbClr val="000000"/>
                </a:solidFill>
                <a:effectLst/>
                <a:latin typeface="Times New Roman" panose="02020603050405020304" pitchFamily="18" charset="0"/>
              </a:rPr>
              <a:t>During Each Stage, There Will Be Conflict</a:t>
            </a:r>
          </a:p>
          <a:p>
            <a:pPr algn="l"/>
            <a:r>
              <a:rPr lang="en-GB" b="0" i="0" dirty="0">
                <a:solidFill>
                  <a:srgbClr val="000000"/>
                </a:solidFill>
                <a:effectLst/>
                <a:latin typeface="Times New Roman" panose="02020603050405020304" pitchFamily="18" charset="0"/>
              </a:rPr>
              <a:t>Theory of Erikson is basically based on the early stages and also paves the way for successive developmental stages. He understands that if an individual continuously do struggle at different stages of development they will act as the turning point in any developmental stage. Erikson thinks that these struggles will turn either in the successful development of a psychological trail or the complete failure in adopting it.</a:t>
            </a:r>
          </a:p>
          <a:p>
            <a:pPr algn="l"/>
            <a:r>
              <a:rPr lang="en-GB" b="0" i="0" dirty="0">
                <a:solidFill>
                  <a:srgbClr val="000000"/>
                </a:solidFill>
                <a:effectLst/>
                <a:latin typeface="Times New Roman" panose="02020603050405020304" pitchFamily="18" charset="0"/>
              </a:rPr>
              <a:t>When a person emerges with the adaptation of that specific psychological trait then this strength will help him in the rest of his life. If they are failed in adopting the psychological strength in the form of trait then they will not be able to deal successfully with these conflicts.</a:t>
            </a:r>
          </a:p>
          <a:p>
            <a:pPr algn="l"/>
            <a:endParaRPr lang="en-GB" b="0" i="0" dirty="0">
              <a:solidFill>
                <a:srgbClr val="000000"/>
              </a:solidFill>
              <a:effectLst/>
              <a:latin typeface="Times New Roman" panose="02020603050405020304" pitchFamily="18" charset="0"/>
            </a:endParaRPr>
          </a:p>
          <a:p>
            <a:pPr algn="l"/>
            <a:endParaRPr lang="en-GB" dirty="0">
              <a:solidFill>
                <a:srgbClr val="000000"/>
              </a:solidFill>
              <a:latin typeface="Times New Roman" panose="02020603050405020304" pitchFamily="18" charset="0"/>
            </a:endParaRPr>
          </a:p>
          <a:p>
            <a:pPr algn="l"/>
            <a:r>
              <a:rPr lang="en-GB" b="0" i="0" dirty="0">
                <a:solidFill>
                  <a:srgbClr val="000000"/>
                </a:solidFill>
                <a:effectLst/>
                <a:latin typeface="Times New Roman" panose="02020603050405020304" pitchFamily="18" charset="0"/>
              </a:rPr>
              <a:t>Coles R (1970) Erik H. Erikson: The Growth of his Work. Boston: Little Brown, Pg:180</a:t>
            </a:r>
          </a:p>
          <a:p>
            <a:pPr algn="l"/>
            <a:r>
              <a:rPr lang="en-GB" b="0" i="0" dirty="0">
                <a:solidFill>
                  <a:srgbClr val="000000"/>
                </a:solidFill>
                <a:effectLst/>
                <a:latin typeface="Times New Roman" panose="02020603050405020304" pitchFamily="18" charset="0"/>
              </a:rPr>
              <a:t>Ego Strength is a result of mastery.</a:t>
            </a:r>
          </a:p>
          <a:p>
            <a:pPr algn="l"/>
            <a:r>
              <a:rPr lang="en-GB" b="0" i="0" dirty="0">
                <a:solidFill>
                  <a:srgbClr val="000000"/>
                </a:solidFill>
                <a:effectLst/>
                <a:latin typeface="Times New Roman" panose="02020603050405020304" pitchFamily="18" charset="0"/>
              </a:rPr>
              <a:t>According to Erikson this understating of competency inspires a person and help in improving acts and </a:t>
            </a:r>
            <a:r>
              <a:rPr lang="en-GB" b="0" i="0" dirty="0" err="1">
                <a:solidFill>
                  <a:srgbClr val="000000"/>
                </a:solidFill>
                <a:effectLst/>
                <a:latin typeface="Times New Roman" panose="02020603050405020304" pitchFamily="18" charset="0"/>
              </a:rPr>
              <a:t>behaviors</a:t>
            </a:r>
            <a:r>
              <a:rPr lang="en-GB" b="0" i="0" dirty="0">
                <a:solidFill>
                  <a:srgbClr val="000000"/>
                </a:solidFill>
                <a:effectLst/>
                <a:latin typeface="Times New Roman" panose="02020603050405020304" pitchFamily="18" charset="0"/>
              </a:rPr>
              <a:t>. The division of Erikson’s theory in different stages help individual to gain competency in every stage or area of life. If every stage of life is well planned and properly managed then a person has a sense of mastery which is sometimes termed as ego quality or sometimes called ego strength. And if all the stages are not handled cautiously or properly then person will lag behind in that specific or relevant stage of life.</a:t>
            </a:r>
          </a:p>
          <a:p>
            <a:pPr algn="l"/>
            <a:r>
              <a:rPr lang="en-GB" b="0" i="0" dirty="0">
                <a:solidFill>
                  <a:srgbClr val="000000"/>
                </a:solidFill>
                <a:effectLst/>
                <a:latin typeface="Times New Roman" panose="02020603050405020304" pitchFamily="18" charset="0"/>
              </a:rPr>
              <a:t>5. </a:t>
            </a:r>
            <a:r>
              <a:rPr lang="en-GB" b="0" i="0" dirty="0" err="1">
                <a:solidFill>
                  <a:srgbClr val="000000"/>
                </a:solidFill>
                <a:effectLst/>
                <a:latin typeface="Times New Roman" panose="02020603050405020304" pitchFamily="18" charset="0"/>
              </a:rPr>
              <a:t>Kivnick</a:t>
            </a:r>
            <a:r>
              <a:rPr lang="en-GB" b="0" i="0" dirty="0">
                <a:solidFill>
                  <a:srgbClr val="000000"/>
                </a:solidFill>
                <a:effectLst/>
                <a:latin typeface="Times New Roman" panose="02020603050405020304" pitchFamily="18" charset="0"/>
              </a:rPr>
              <a:t> HQ, Wells CK. (2014) Untapped richness in Erik H. Erikson's rootstock. Gerontologist. 54(1):40-50</a:t>
            </a:r>
          </a:p>
          <a:p>
            <a:pPr algn="l"/>
            <a:r>
              <a:rPr lang="en-GB" b="0" i="0" dirty="0">
                <a:solidFill>
                  <a:srgbClr val="000000"/>
                </a:solidFill>
                <a:effectLst/>
                <a:latin typeface="Times New Roman" panose="02020603050405020304" pitchFamily="18" charset="0"/>
              </a:rPr>
              <a:t>6. Knight ZG. (2017) A proposed model of psychodynamic psychotherapy linked to Erik Erikson's eight stages of psychosocial development. Clin </a:t>
            </a:r>
            <a:r>
              <a:rPr lang="en-GB" b="0" i="0" dirty="0" err="1">
                <a:solidFill>
                  <a:srgbClr val="000000"/>
                </a:solidFill>
                <a:effectLst/>
                <a:latin typeface="Times New Roman" panose="02020603050405020304" pitchFamily="18" charset="0"/>
              </a:rPr>
              <a:t>Psychol</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Psychother</a:t>
            </a:r>
            <a:r>
              <a:rPr lang="en-GB" b="0" i="0" dirty="0">
                <a:solidFill>
                  <a:srgbClr val="000000"/>
                </a:solidFill>
                <a:effectLst/>
                <a:latin typeface="Times New Roman" panose="02020603050405020304" pitchFamily="18" charset="0"/>
              </a:rPr>
              <a:t>. 24(5):1047-1058.</a:t>
            </a:r>
          </a:p>
          <a:p>
            <a:pPr algn="l"/>
            <a:r>
              <a:rPr lang="en-GB" b="0" i="0" dirty="0">
                <a:solidFill>
                  <a:srgbClr val="000000"/>
                </a:solidFill>
                <a:effectLst/>
                <a:latin typeface="Times New Roman" panose="02020603050405020304" pitchFamily="18" charset="0"/>
              </a:rPr>
              <a:t>7. Stark PA, Traxler AJ. (1974) Empirical validation of Erikson's theory of identity crises in late adolescence. J Psychol. 86(1):25-33.</a:t>
            </a:r>
          </a:p>
          <a:p>
            <a:pPr algn="l"/>
            <a:endParaRPr lang="en-GB" b="0" i="0" dirty="0">
              <a:solidFill>
                <a:srgbClr val="000000"/>
              </a:solidFill>
              <a:effectLst/>
              <a:latin typeface="Times New Roman" panose="02020603050405020304" pitchFamily="18" charset="0"/>
            </a:endParaRPr>
          </a:p>
        </p:txBody>
      </p:sp>
    </p:spTree>
    <p:extLst>
      <p:ext uri="{BB962C8B-B14F-4D97-AF65-F5344CB8AC3E}">
        <p14:creationId xmlns:p14="http://schemas.microsoft.com/office/powerpoint/2010/main" val="1180539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FD9F889-7154-44AC-9C2C-88E5BC6650FC}"/>
              </a:ext>
            </a:extLst>
          </p:cNvPr>
          <p:cNvSpPr txBox="1"/>
          <p:nvPr/>
        </p:nvSpPr>
        <p:spPr>
          <a:xfrm>
            <a:off x="628650" y="1200150"/>
            <a:ext cx="9639300" cy="12003286"/>
          </a:xfrm>
          <a:prstGeom prst="rect">
            <a:avLst/>
          </a:prstGeom>
          <a:noFill/>
        </p:spPr>
        <p:txBody>
          <a:bodyPr wrap="square" rtlCol="0">
            <a:spAutoFit/>
          </a:bodyPr>
          <a:lstStyle/>
          <a:p>
            <a:pPr algn="l"/>
            <a:r>
              <a:rPr lang="en-GB" b="0" i="0" dirty="0">
                <a:solidFill>
                  <a:srgbClr val="000000"/>
                </a:solidFill>
                <a:effectLst/>
                <a:latin typeface="Times New Roman" panose="02020603050405020304" pitchFamily="18" charset="0"/>
              </a:rPr>
              <a:t>Eight stages of development Stage 1: Trust vs. Mistrust</a:t>
            </a:r>
          </a:p>
          <a:p>
            <a:pPr algn="l"/>
            <a:r>
              <a:rPr lang="en-GB" b="0" i="0" dirty="0">
                <a:solidFill>
                  <a:srgbClr val="000000"/>
                </a:solidFill>
                <a:effectLst/>
                <a:latin typeface="Times New Roman" panose="02020603050405020304" pitchFamily="18" charset="0"/>
              </a:rPr>
              <a:t>The confidence of trust in an infant for an adult must be developed from its birth to within 1 year of his age. This confidence develops when an adult take responsibility of very basic needs of infants that are necessary for their survival. As the infants totally rely on the caretaker during early stages and fulfilling their demands will make the confidence more and most strong. Stage 2: Autonomy vs. Shame and Doubt</a:t>
            </a:r>
          </a:p>
          <a:p>
            <a:pPr algn="l"/>
            <a:r>
              <a:rPr lang="en-GB" b="0" i="0" dirty="0">
                <a:solidFill>
                  <a:srgbClr val="000000"/>
                </a:solidFill>
                <a:effectLst/>
                <a:latin typeface="Times New Roman" panose="02020603050405020304" pitchFamily="18" charset="0"/>
              </a:rPr>
              <a:t>Toddlers at the age of one to three years have an internal curiosity to discover thing and explore them and they have control on them and their actions and act on environment in different ways. Now at this age they have their own preferences and definitely they express them in choosing food to eat, clothes to wear, and toys to play. During this stage a toddler is in a state between guilt and autonomy where they give attempts to be independent and this stage is “let me do it” stage.</a:t>
            </a:r>
          </a:p>
          <a:p>
            <a:pPr algn="l"/>
            <a:endParaRPr lang="en-GB" dirty="0">
              <a:solidFill>
                <a:srgbClr val="000000"/>
              </a:solidFill>
              <a:latin typeface="Times New Roman" panose="02020603050405020304" pitchFamily="18" charset="0"/>
            </a:endParaRPr>
          </a:p>
          <a:p>
            <a:pPr algn="l"/>
            <a:r>
              <a:rPr lang="en-GB" b="0" i="0" dirty="0">
                <a:solidFill>
                  <a:srgbClr val="000000"/>
                </a:solidFill>
                <a:effectLst/>
                <a:latin typeface="Times New Roman" panose="02020603050405020304" pitchFamily="18" charset="0"/>
              </a:rPr>
              <a:t>Stage 3: Initiative vs. Guilt</a:t>
            </a:r>
          </a:p>
          <a:p>
            <a:pPr algn="l"/>
            <a:r>
              <a:rPr lang="en-GB" b="0" i="0" dirty="0">
                <a:solidFill>
                  <a:srgbClr val="000000"/>
                </a:solidFill>
                <a:effectLst/>
                <a:latin typeface="Times New Roman" panose="02020603050405020304" pitchFamily="18" charset="0"/>
              </a:rPr>
              <a:t>At the Age of three to six years the </a:t>
            </a:r>
            <a:r>
              <a:rPr lang="en-GB" b="0" i="0" dirty="0" err="1">
                <a:solidFill>
                  <a:srgbClr val="000000"/>
                </a:solidFill>
                <a:effectLst/>
                <a:latin typeface="Times New Roman" panose="02020603050405020304" pitchFamily="18" charset="0"/>
              </a:rPr>
              <a:t>preschooler</a:t>
            </a:r>
            <a:r>
              <a:rPr lang="en-GB" b="0" i="0" dirty="0">
                <a:solidFill>
                  <a:srgbClr val="000000"/>
                </a:solidFill>
                <a:effectLst/>
                <a:latin typeface="Times New Roman" panose="02020603050405020304" pitchFamily="18" charset="0"/>
              </a:rPr>
              <a:t> are taking initiative to express their control on the environment start other activities , interact socially and play with others. According to Erikson they must have a complete understanding of initiative as well as guilt. At this stage toddlers have adventurous nature and they can master this task of understanding guilt and initiative by learning, staying engaged in activities and setting their goals and consequently achieving them. Stage 4: Industry vs. Inferiority</a:t>
            </a:r>
          </a:p>
          <a:p>
            <a:pPr algn="l"/>
            <a:r>
              <a:rPr lang="en-GB" b="0" i="0" dirty="0">
                <a:solidFill>
                  <a:srgbClr val="000000"/>
                </a:solidFill>
                <a:effectLst/>
                <a:latin typeface="Times New Roman" panose="02020603050405020304" pitchFamily="18" charset="0"/>
              </a:rPr>
              <a:t>Children at the age of six to twelve years when they are in elementary they have enough understanding about inferiority and industry so that they can adopt any one after perception. They compare themselves with others they try to give their best at schooling, family lives, social </a:t>
            </a:r>
            <a:r>
              <a:rPr lang="en-GB" b="0" i="0" dirty="0" err="1">
                <a:solidFill>
                  <a:srgbClr val="000000"/>
                </a:solidFill>
                <a:effectLst/>
                <a:latin typeface="Times New Roman" panose="02020603050405020304" pitchFamily="18" charset="0"/>
              </a:rPr>
              <a:t>behaviors</a:t>
            </a:r>
            <a:r>
              <a:rPr lang="en-GB" b="0" i="0" dirty="0">
                <a:solidFill>
                  <a:srgbClr val="000000"/>
                </a:solidFill>
                <a:effectLst/>
                <a:latin typeface="Times New Roman" panose="02020603050405020304" pitchFamily="18" charset="0"/>
              </a:rPr>
              <a:t> and activities and athletics and try to accomplish otherwise they may feel inferior. Stage 5: Identity vs. Confusion</a:t>
            </a:r>
          </a:p>
          <a:p>
            <a:pPr algn="l"/>
            <a:r>
              <a:rPr lang="en-GB" b="0" i="0" dirty="0">
                <a:solidFill>
                  <a:srgbClr val="000000"/>
                </a:solidFill>
                <a:effectLst/>
                <a:latin typeface="Times New Roman" panose="02020603050405020304" pitchFamily="18" charset="0"/>
              </a:rPr>
              <a:t>Children at the age of twelve and eighteen go through some difficult situation of role confusion and identity. The major role of a child at this age is to develop self sense. They have to set their life goals and must have answer to questions e.g. what is the aim of my life? Who actually am I? Stage 6: Intimacy vs. Isolation</a:t>
            </a:r>
          </a:p>
          <a:p>
            <a:pPr algn="l"/>
            <a:r>
              <a:rPr lang="en-GB" b="0" i="0" dirty="0">
                <a:solidFill>
                  <a:srgbClr val="000000"/>
                </a:solidFill>
                <a:effectLst/>
                <a:latin typeface="Times New Roman" panose="02020603050405020304" pitchFamily="18" charset="0"/>
              </a:rPr>
              <a:t>Solitude and intimacy are the major problems of people at the age of twenty to early forty. At this age they are unable to choose any one of them. They are ready to have the healthy connections as compared to young who consider them difficult.</a:t>
            </a:r>
          </a:p>
          <a:p>
            <a:pPr algn="l"/>
            <a:endParaRPr lang="en-GB" b="0" i="0" dirty="0">
              <a:solidFill>
                <a:srgbClr val="000000"/>
              </a:solidFill>
              <a:effectLst/>
              <a:latin typeface="Times New Roman" panose="02020603050405020304" pitchFamily="18" charset="0"/>
            </a:endParaRPr>
          </a:p>
          <a:p>
            <a:pPr algn="l"/>
            <a:r>
              <a:rPr lang="en-GB" b="0" i="0" dirty="0">
                <a:solidFill>
                  <a:srgbClr val="000000"/>
                </a:solidFill>
                <a:effectLst/>
                <a:latin typeface="Times New Roman" panose="02020603050405020304" pitchFamily="18" charset="0"/>
              </a:rPr>
              <a:t>Stage 7: Generativity vs. Stagnation</a:t>
            </a:r>
          </a:p>
          <a:p>
            <a:pPr algn="l"/>
            <a:r>
              <a:rPr lang="en-GB" b="0" i="0" dirty="0">
                <a:solidFill>
                  <a:srgbClr val="000000"/>
                </a:solidFill>
                <a:effectLst/>
                <a:latin typeface="Times New Roman" panose="02020603050405020304" pitchFamily="18" charset="0"/>
              </a:rPr>
              <a:t>The middle adulthood that starts from forties and lasts till mid sixties have the social challenge that what they have to choose from stagnation and generativity. The contribution at this age towards others is really important to show generosity by mentoring, cheering, volunteering and raising children. Stage 8: Integrity vs. Despair</a:t>
            </a:r>
          </a:p>
          <a:p>
            <a:pPr algn="l"/>
            <a:r>
              <a:rPr lang="en-GB" b="0" i="0" dirty="0">
                <a:solidFill>
                  <a:srgbClr val="000000"/>
                </a:solidFill>
                <a:effectLst/>
                <a:latin typeface="Times New Roman" panose="02020603050405020304" pitchFamily="18" charset="0"/>
              </a:rPr>
              <a:t>This stage includes the end of life from mid-60s where according to Erikson they have to understand about despair and integrity. This stage of life is really very critical where they memorize their life events and either feel disappointed or satisfied.</a:t>
            </a:r>
          </a:p>
          <a:p>
            <a:pPr algn="l"/>
            <a:endParaRPr lang="en-GB" dirty="0">
              <a:solidFill>
                <a:srgbClr val="000000"/>
              </a:solidFill>
              <a:latin typeface="Times New Roman" panose="02020603050405020304" pitchFamily="18" charset="0"/>
            </a:endParaRPr>
          </a:p>
          <a:p>
            <a:pPr algn="l"/>
            <a:endParaRPr lang="en-GB" b="0" i="0" dirty="0">
              <a:solidFill>
                <a:srgbClr val="000000"/>
              </a:solidFill>
              <a:effectLst/>
              <a:latin typeface="Times New Roman" panose="02020603050405020304" pitchFamily="18" charset="0"/>
            </a:endParaRPr>
          </a:p>
          <a:p>
            <a:endParaRPr lang="en-GB" dirty="0"/>
          </a:p>
        </p:txBody>
      </p:sp>
    </p:spTree>
    <p:extLst>
      <p:ext uri="{BB962C8B-B14F-4D97-AF65-F5344CB8AC3E}">
        <p14:creationId xmlns:p14="http://schemas.microsoft.com/office/powerpoint/2010/main" val="38540587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16A0159-C069-418F-9F3D-8F43304EC1FC}"/>
              </a:ext>
            </a:extLst>
          </p:cNvPr>
          <p:cNvSpPr txBox="1"/>
          <p:nvPr/>
        </p:nvSpPr>
        <p:spPr>
          <a:xfrm>
            <a:off x="857250" y="1085850"/>
            <a:ext cx="9163050" cy="13111282"/>
          </a:xfrm>
          <a:prstGeom prst="rect">
            <a:avLst/>
          </a:prstGeom>
          <a:noFill/>
        </p:spPr>
        <p:txBody>
          <a:bodyPr wrap="square" rtlCol="0">
            <a:spAutoFit/>
          </a:bodyPr>
          <a:lstStyle/>
          <a:p>
            <a:pPr algn="l"/>
            <a:r>
              <a:rPr lang="en-GB" b="0" i="0" dirty="0">
                <a:solidFill>
                  <a:srgbClr val="000000"/>
                </a:solidFill>
                <a:effectLst/>
                <a:latin typeface="Times New Roman" panose="02020603050405020304" pitchFamily="18" charset="0"/>
              </a:rPr>
              <a:t>McLeod, S. A. (2018). Erik </a:t>
            </a:r>
            <a:r>
              <a:rPr lang="en-GB" b="0" i="0" dirty="0" err="1">
                <a:solidFill>
                  <a:srgbClr val="000000"/>
                </a:solidFill>
                <a:effectLst/>
                <a:latin typeface="Times New Roman" panose="02020603050405020304" pitchFamily="18" charset="0"/>
              </a:rPr>
              <a:t>erikson's</a:t>
            </a:r>
            <a:r>
              <a:rPr lang="en-GB" b="0" i="0" dirty="0">
                <a:solidFill>
                  <a:srgbClr val="000000"/>
                </a:solidFill>
                <a:effectLst/>
                <a:latin typeface="Times New Roman" panose="02020603050405020304" pitchFamily="18" charset="0"/>
              </a:rPr>
              <a:t> stages of psychosocial development. Simply Psychology. https://www.simplypsychology.org/Erik-Erikson.html</a:t>
            </a:r>
          </a:p>
          <a:p>
            <a:pPr algn="l"/>
            <a:r>
              <a:rPr lang="en-GB" b="0" i="0" dirty="0">
                <a:solidFill>
                  <a:srgbClr val="000000"/>
                </a:solidFill>
                <a:effectLst/>
                <a:latin typeface="Times New Roman" panose="02020603050405020304" pitchFamily="18" charset="0"/>
              </a:rPr>
              <a:t>Components</a:t>
            </a:r>
          </a:p>
          <a:p>
            <a:pPr algn="l"/>
            <a:r>
              <a:rPr lang="en-GB" b="0" i="0" dirty="0">
                <a:solidFill>
                  <a:srgbClr val="000000"/>
                </a:solidFill>
                <a:effectLst/>
                <a:latin typeface="Times New Roman" panose="02020603050405020304" pitchFamily="18" charset="0"/>
              </a:rPr>
              <a:t>Different stages of life from childhood to maturity are divided into various phases where everyone can develop a positive trait and that can further be developed.</a:t>
            </a:r>
          </a:p>
          <a:p>
            <a:pPr algn="l"/>
            <a:r>
              <a:rPr lang="en-GB" b="0" i="0" dirty="0">
                <a:solidFill>
                  <a:srgbClr val="000000"/>
                </a:solidFill>
                <a:effectLst/>
                <a:latin typeface="Times New Roman" panose="02020603050405020304" pitchFamily="18" charset="0"/>
              </a:rPr>
              <a:t>Stages of Childhood</a:t>
            </a:r>
          </a:p>
          <a:p>
            <a:pPr algn="l"/>
            <a:r>
              <a:rPr lang="en-GB" b="0" i="0" dirty="0">
                <a:solidFill>
                  <a:srgbClr val="000000"/>
                </a:solidFill>
                <a:effectLst/>
                <a:latin typeface="Times New Roman" panose="02020603050405020304" pitchFamily="18" charset="0"/>
              </a:rPr>
              <a:t>Stage 1 – Infancy period: consisting of Trust and Mistrust</a:t>
            </a:r>
          </a:p>
          <a:p>
            <a:pPr algn="l"/>
            <a:r>
              <a:rPr lang="en-GB" b="0" i="0" dirty="0">
                <a:solidFill>
                  <a:srgbClr val="000000"/>
                </a:solidFill>
                <a:effectLst/>
                <a:latin typeface="Times New Roman" panose="02020603050405020304" pitchFamily="18" charset="0"/>
              </a:rPr>
              <a:t>· Virtue : faith, Hope</a:t>
            </a:r>
          </a:p>
          <a:p>
            <a:pPr algn="l"/>
            <a:r>
              <a:rPr lang="en-GB" b="0" i="0" dirty="0">
                <a:solidFill>
                  <a:srgbClr val="000000"/>
                </a:solidFill>
                <a:effectLst/>
                <a:latin typeface="Times New Roman" panose="02020603050405020304" pitchFamily="18" charset="0"/>
              </a:rPr>
              <a:t>· Example: Caregiver must provide with all facilities and secure environment also the pure love and all basic needs.</a:t>
            </a:r>
          </a:p>
          <a:p>
            <a:pPr algn="l"/>
            <a:r>
              <a:rPr lang="en-GB" b="0" i="0" dirty="0">
                <a:solidFill>
                  <a:srgbClr val="000000"/>
                </a:solidFill>
                <a:effectLst/>
                <a:latin typeface="Times New Roman" panose="02020603050405020304" pitchFamily="18" charset="0"/>
              </a:rPr>
              <a:t>Stage 2 – Stage of early childhood: Doubt, shame and autonomy</a:t>
            </a:r>
          </a:p>
          <a:p>
            <a:pPr algn="l"/>
            <a:r>
              <a:rPr lang="en-GB" b="0" i="0" dirty="0">
                <a:solidFill>
                  <a:srgbClr val="000000"/>
                </a:solidFill>
                <a:effectLst/>
                <a:latin typeface="Times New Roman" panose="02020603050405020304" pitchFamily="18" charset="0"/>
              </a:rPr>
              <a:t>Virtue: Motivation, determination and Will</a:t>
            </a:r>
          </a:p>
          <a:p>
            <a:pPr algn="l"/>
            <a:r>
              <a:rPr lang="en-GB" b="0" i="0" dirty="0">
                <a:solidFill>
                  <a:srgbClr val="000000"/>
                </a:solidFill>
                <a:effectLst/>
                <a:latin typeface="Times New Roman" panose="02020603050405020304" pitchFamily="18" charset="0"/>
              </a:rPr>
              <a:t>· Example: Caregiver must provide the sense of security and self sufficiency</a:t>
            </a:r>
          </a:p>
          <a:p>
            <a:pPr algn="l"/>
            <a:r>
              <a:rPr lang="en-GB" b="0" i="0" dirty="0">
                <a:solidFill>
                  <a:srgbClr val="000000"/>
                </a:solidFill>
                <a:effectLst/>
                <a:latin typeface="Times New Roman" panose="02020603050405020304" pitchFamily="18" charset="0"/>
              </a:rPr>
              <a:t>Stage 3 – Stage of play age: Guilt and initiative</a:t>
            </a:r>
          </a:p>
          <a:p>
            <a:pPr algn="l"/>
            <a:r>
              <a:rPr lang="en-GB" b="0" i="0" dirty="0">
                <a:solidFill>
                  <a:srgbClr val="000000"/>
                </a:solidFill>
                <a:effectLst/>
                <a:latin typeface="Times New Roman" panose="02020603050405020304" pitchFamily="18" charset="0"/>
              </a:rPr>
              <a:t>· Virtue: Persistence, Resolution and Purpose</a:t>
            </a:r>
          </a:p>
          <a:p>
            <a:pPr algn="l"/>
            <a:r>
              <a:rPr lang="en-GB" b="0" i="0" dirty="0">
                <a:solidFill>
                  <a:srgbClr val="000000"/>
                </a:solidFill>
                <a:effectLst/>
                <a:latin typeface="Times New Roman" panose="02020603050405020304" pitchFamily="18" charset="0"/>
              </a:rPr>
              <a:t>· Example: Caregiver must have a firm attitude towards </a:t>
            </a:r>
            <a:r>
              <a:rPr lang="en-GB" b="0" i="0" dirty="0" err="1">
                <a:solidFill>
                  <a:srgbClr val="000000"/>
                </a:solidFill>
                <a:effectLst/>
                <a:latin typeface="Times New Roman" panose="02020603050405020304" pitchFamily="18" charset="0"/>
              </a:rPr>
              <a:t>counseling</a:t>
            </a:r>
            <a:r>
              <a:rPr lang="en-GB" b="0" i="0" dirty="0">
                <a:solidFill>
                  <a:srgbClr val="000000"/>
                </a:solidFill>
                <a:effectLst/>
                <a:latin typeface="Times New Roman" panose="02020603050405020304" pitchFamily="18" charset="0"/>
              </a:rPr>
              <a:t> to encourage them, to guide and support for their interest and initiatives.</a:t>
            </a:r>
          </a:p>
          <a:p>
            <a:pPr algn="l"/>
            <a:r>
              <a:rPr lang="en-GB" b="0" i="0" dirty="0">
                <a:solidFill>
                  <a:srgbClr val="000000"/>
                </a:solidFill>
                <a:effectLst/>
                <a:latin typeface="Times New Roman" panose="02020603050405020304" pitchFamily="18" charset="0"/>
              </a:rPr>
              <a:t>Stage 4 – Stage of school age: Inferiority and industry</a:t>
            </a:r>
          </a:p>
          <a:p>
            <a:pPr algn="l"/>
            <a:r>
              <a:rPr lang="en-GB" b="0" i="0" dirty="0">
                <a:solidFill>
                  <a:srgbClr val="000000"/>
                </a:solidFill>
                <a:effectLst/>
                <a:latin typeface="Times New Roman" panose="02020603050405020304" pitchFamily="18" charset="0"/>
              </a:rPr>
              <a:t>· Virtue: Aptitude, Competence, Capabilities</a:t>
            </a:r>
          </a:p>
          <a:p>
            <a:pPr algn="l"/>
            <a:r>
              <a:rPr lang="en-GB" b="0" i="0" dirty="0">
                <a:solidFill>
                  <a:srgbClr val="000000"/>
                </a:solidFill>
                <a:effectLst/>
                <a:latin typeface="Times New Roman" panose="02020603050405020304" pitchFamily="18" charset="0"/>
              </a:rPr>
              <a:t>· Example: Expect them according to their capability and praise them a lot on their accomplishments and achievements</a:t>
            </a:r>
          </a:p>
          <a:p>
            <a:pPr algn="l"/>
            <a:r>
              <a:rPr lang="en-GB" b="0" i="0" dirty="0">
                <a:solidFill>
                  <a:srgbClr val="000000"/>
                </a:solidFill>
                <a:effectLst/>
                <a:latin typeface="Times New Roman" panose="02020603050405020304" pitchFamily="18" charset="0"/>
              </a:rPr>
              <a:t>Adolescence stage</a:t>
            </a:r>
          </a:p>
          <a:p>
            <a:pPr algn="l"/>
            <a:r>
              <a:rPr lang="en-GB" b="0" i="0" dirty="0">
                <a:solidFill>
                  <a:srgbClr val="000000"/>
                </a:solidFill>
                <a:effectLst/>
                <a:latin typeface="Times New Roman" panose="02020603050405020304" pitchFamily="18" charset="0"/>
              </a:rPr>
              <a:t>Stage 5 – Adolescence stage: identity confusion and identity</a:t>
            </a:r>
          </a:p>
          <a:p>
            <a:pPr algn="l"/>
            <a:r>
              <a:rPr lang="en-GB" b="0" i="0" dirty="0">
                <a:solidFill>
                  <a:srgbClr val="000000"/>
                </a:solidFill>
                <a:effectLst/>
                <a:latin typeface="Times New Roman" panose="02020603050405020304" pitchFamily="18" charset="0"/>
              </a:rPr>
              <a:t>· Virtue: Dependability, Devotion and Fidelity</a:t>
            </a:r>
          </a:p>
          <a:p>
            <a:pPr algn="l"/>
            <a:r>
              <a:rPr lang="en-GB" b="0" i="0" dirty="0">
                <a:solidFill>
                  <a:srgbClr val="000000"/>
                </a:solidFill>
                <a:effectLst/>
                <a:latin typeface="Times New Roman" panose="02020603050405020304" pitchFamily="18" charset="0"/>
              </a:rPr>
              <a:t>· Example: they try to eight out their experiences and expectations and inspire themselves to have values and try to find themselves.</a:t>
            </a:r>
          </a:p>
          <a:p>
            <a:pPr algn="l"/>
            <a:r>
              <a:rPr lang="en-GB" b="0" i="0" dirty="0">
                <a:solidFill>
                  <a:srgbClr val="000000"/>
                </a:solidFill>
                <a:effectLst/>
                <a:latin typeface="Times New Roman" panose="02020603050405020304" pitchFamily="18" charset="0"/>
              </a:rPr>
              <a:t>Adulthood stage</a:t>
            </a:r>
          </a:p>
          <a:p>
            <a:pPr algn="l"/>
            <a:r>
              <a:rPr lang="en-GB" b="0" i="0" dirty="0">
                <a:solidFill>
                  <a:srgbClr val="000000"/>
                </a:solidFill>
                <a:effectLst/>
                <a:latin typeface="Times New Roman" panose="02020603050405020304" pitchFamily="18" charset="0"/>
              </a:rPr>
              <a:t>Stage 6 – Young Adulthood stage: Solitude and intimacy</a:t>
            </a:r>
          </a:p>
          <a:p>
            <a:pPr algn="l"/>
            <a:r>
              <a:rPr lang="en-GB" b="0" i="0" dirty="0">
                <a:solidFill>
                  <a:srgbClr val="000000"/>
                </a:solidFill>
                <a:effectLst/>
                <a:latin typeface="Times New Roman" panose="02020603050405020304" pitchFamily="18" charset="0"/>
              </a:rPr>
              <a:t>· Virtue: Affection, Adoration and Love</a:t>
            </a:r>
          </a:p>
          <a:p>
            <a:pPr algn="l"/>
            <a:r>
              <a:rPr lang="en-GB" b="0" i="0" dirty="0">
                <a:solidFill>
                  <a:srgbClr val="000000"/>
                </a:solidFill>
                <a:effectLst/>
                <a:latin typeface="Times New Roman" panose="02020603050405020304" pitchFamily="18" charset="0"/>
              </a:rPr>
              <a:t>· Example: people have healthy and strong relationships, connections and friendships</a:t>
            </a:r>
          </a:p>
          <a:p>
            <a:pPr algn="l"/>
            <a:endParaRPr lang="en-GB" b="0" i="0" dirty="0">
              <a:solidFill>
                <a:srgbClr val="000000"/>
              </a:solidFill>
              <a:effectLst/>
              <a:latin typeface="Times New Roman" panose="02020603050405020304" pitchFamily="18" charset="0"/>
            </a:endParaRPr>
          </a:p>
          <a:p>
            <a:pPr algn="l"/>
            <a:r>
              <a:rPr lang="en-GB" b="0" i="0" dirty="0">
                <a:solidFill>
                  <a:srgbClr val="000000"/>
                </a:solidFill>
                <a:effectLst/>
                <a:latin typeface="Times New Roman" panose="02020603050405020304" pitchFamily="18" charset="0"/>
              </a:rPr>
              <a:t>Stage 7 – Adulthood Stage: Stagnation and generativity</a:t>
            </a:r>
          </a:p>
          <a:p>
            <a:pPr algn="l"/>
            <a:r>
              <a:rPr lang="en-GB" b="0" i="0" dirty="0">
                <a:solidFill>
                  <a:srgbClr val="000000"/>
                </a:solidFill>
                <a:effectLst/>
                <a:latin typeface="Times New Roman" panose="02020603050405020304" pitchFamily="18" charset="0"/>
              </a:rPr>
              <a:t>· Virtue: Attention and Care</a:t>
            </a:r>
          </a:p>
          <a:p>
            <a:pPr algn="l"/>
            <a:r>
              <a:rPr lang="en-GB" b="0" i="0" dirty="0">
                <a:solidFill>
                  <a:srgbClr val="000000"/>
                </a:solidFill>
                <a:effectLst/>
                <a:latin typeface="Times New Roman" panose="02020603050405020304" pitchFamily="18" charset="0"/>
              </a:rPr>
              <a:t>· Example: spending time I shoeing generosity by building careers of children mentoring them and providing them with facilities.</a:t>
            </a:r>
          </a:p>
          <a:p>
            <a:pPr algn="l"/>
            <a:r>
              <a:rPr lang="en-GB" b="0" i="0" dirty="0">
                <a:solidFill>
                  <a:srgbClr val="000000"/>
                </a:solidFill>
                <a:effectLst/>
                <a:latin typeface="Times New Roman" panose="02020603050405020304" pitchFamily="18" charset="0"/>
              </a:rPr>
              <a:t>Stage 8 – Old Age stage: Despair and integrity</a:t>
            </a:r>
          </a:p>
          <a:p>
            <a:pPr algn="l"/>
            <a:r>
              <a:rPr lang="en-GB" b="0" i="0" dirty="0">
                <a:solidFill>
                  <a:srgbClr val="000000"/>
                </a:solidFill>
                <a:effectLst/>
                <a:latin typeface="Times New Roman" panose="02020603050405020304" pitchFamily="18" charset="0"/>
              </a:rPr>
              <a:t>· Virtue: Perception, understanding and Wisdom</a:t>
            </a:r>
          </a:p>
          <a:p>
            <a:pPr algn="l"/>
            <a:r>
              <a:rPr lang="en-GB" b="0" i="0" dirty="0">
                <a:solidFill>
                  <a:srgbClr val="000000"/>
                </a:solidFill>
                <a:effectLst/>
                <a:latin typeface="Times New Roman" panose="02020603050405020304" pitchFamily="18" charset="0"/>
              </a:rPr>
              <a:t>· Example: Understanding and praising the accomplished life tasks</a:t>
            </a:r>
          </a:p>
          <a:p>
            <a:endParaRPr lang="en-GB" dirty="0"/>
          </a:p>
          <a:p>
            <a:pPr algn="l"/>
            <a:r>
              <a:rPr lang="en-GB" b="0" i="0" dirty="0" err="1">
                <a:solidFill>
                  <a:srgbClr val="000000"/>
                </a:solidFill>
                <a:effectLst/>
                <a:latin typeface="Times New Roman" panose="02020603050405020304" pitchFamily="18" charset="0"/>
              </a:rPr>
              <a:t>Douvan</a:t>
            </a:r>
            <a:r>
              <a:rPr lang="en-GB" b="0" i="0" dirty="0">
                <a:solidFill>
                  <a:srgbClr val="000000"/>
                </a:solidFill>
                <a:effectLst/>
                <a:latin typeface="Times New Roman" panose="02020603050405020304" pitchFamily="18" charset="0"/>
              </a:rPr>
              <a:t>, E. (1997) Erik Erikson: Critical Times, Critical Theory. Child Psychiatry Hum Dev 28, 15–21. https://doi.org/10.1023/A:1025188901554</a:t>
            </a:r>
          </a:p>
          <a:p>
            <a:pPr algn="l"/>
            <a:r>
              <a:rPr lang="en-GB" b="0" i="0" dirty="0">
                <a:solidFill>
                  <a:srgbClr val="000000"/>
                </a:solidFill>
                <a:effectLst/>
                <a:latin typeface="Times New Roman" panose="02020603050405020304" pitchFamily="18" charset="0"/>
              </a:rPr>
              <a:t>Critical Evaluation</a:t>
            </a:r>
          </a:p>
          <a:p>
            <a:pPr algn="l"/>
            <a:r>
              <a:rPr lang="en-GB" b="0" i="0" dirty="0">
                <a:solidFill>
                  <a:srgbClr val="000000"/>
                </a:solidFill>
                <a:effectLst/>
                <a:latin typeface="Times New Roman" panose="02020603050405020304" pitchFamily="18" charset="0"/>
              </a:rPr>
              <a:t>This approach of describing developmental stages bio-psychologically is really showing the realistic thinking of Erikson. He explained well the adaptation of psychological traits is important in all the stages of life to getting accomplished all life tasks well. He explained everything is consequential in the growth stages of an individual.</a:t>
            </a:r>
          </a:p>
          <a:p>
            <a:endParaRPr lang="en-GB" dirty="0"/>
          </a:p>
        </p:txBody>
      </p:sp>
    </p:spTree>
    <p:extLst>
      <p:ext uri="{BB962C8B-B14F-4D97-AF65-F5344CB8AC3E}">
        <p14:creationId xmlns:p14="http://schemas.microsoft.com/office/powerpoint/2010/main" val="355340580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552</TotalTime>
  <Words>3828</Words>
  <Application>Microsoft Office PowerPoint</Application>
  <PresentationFormat>Custom</PresentationFormat>
  <Paragraphs>177</Paragraphs>
  <Slides>5</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vt:i4>
      </vt:variant>
    </vt:vector>
  </HeadingPairs>
  <TitlesOfParts>
    <vt:vector size="13" baseType="lpstr">
      <vt:lpstr>Agency FB</vt:lpstr>
      <vt:lpstr>Arial</vt:lpstr>
      <vt:lpstr>Berlin Sans FB</vt:lpstr>
      <vt:lpstr>Berlin Sans FB Demi</vt:lpstr>
      <vt:lpstr>Calibri</vt:lpstr>
      <vt:lpstr>Calibri Light</vt:lpstr>
      <vt:lpstr>Times New Roman</vt:lpstr>
      <vt:lpstr>Office Theme</vt:lpstr>
      <vt:lpstr>Understanding psychological development across the lifespan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anum javaid</dc:creator>
  <cp:lastModifiedBy>Rebecca Kavanagh</cp:lastModifiedBy>
  <cp:revision>72</cp:revision>
  <dcterms:created xsi:type="dcterms:W3CDTF">2021-06-14T10:48:12Z</dcterms:created>
  <dcterms:modified xsi:type="dcterms:W3CDTF">2021-06-19T08:28:29Z</dcterms:modified>
</cp:coreProperties>
</file>