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9" r:id="rId12"/>
    <p:sldId id="265" r:id="rId13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80859ED-B642-4260-8AE4-E85E6DA0E892}">
  <a:tblStyle styleId="{880859ED-B642-4260-8AE4-E85E6DA0E89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19" autoAdjust="0"/>
    <p:restoredTop sz="94892" autoAdjust="0"/>
  </p:normalViewPr>
  <p:slideViewPr>
    <p:cSldViewPr snapToGrid="0">
      <p:cViewPr varScale="1">
        <p:scale>
          <a:sx n="101" d="100"/>
          <a:sy n="101" d="100"/>
        </p:scale>
        <p:origin x="874" y="6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114a67a58ce_1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114a67a58ce_1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114a67a58ce_1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114a67a58ce_1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118c17e8023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118c17e8023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114a67a58ce_1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114a67a58ce_1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1191fcd92e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1191fcd92e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114a67a58ce_1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114a67a58ce_1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1191fcd92ef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1191fcd92ef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1191fcd92ef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1191fcd92ef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1191fcd92ef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1191fcd92ef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900280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1191fcd92ef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1191fcd92ef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9846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114a67a58ce_1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114a67a58ce_1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 rotWithShape="1">
          <a:blip r:embed="rId3">
            <a:alphaModFix/>
          </a:blip>
          <a:srcRect l="25825" t="7212" r="27013" b="6304"/>
          <a:stretch/>
        </p:blipFill>
        <p:spPr>
          <a:xfrm>
            <a:off x="262575" y="556050"/>
            <a:ext cx="4309427" cy="4448425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/>
        </p:nvSpPr>
        <p:spPr>
          <a:xfrm>
            <a:off x="4649225" y="3000550"/>
            <a:ext cx="4170300" cy="1302300"/>
          </a:xfrm>
          <a:prstGeom prst="rect">
            <a:avLst/>
          </a:prstGeom>
          <a:solidFill>
            <a:srgbClr val="A4C2F4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/>
              <a:t>Student name: Joan Hird </a:t>
            </a:r>
            <a:endParaRPr sz="240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/>
              <a:t>Student number: 2028356</a:t>
            </a:r>
            <a:endParaRPr sz="240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/>
              <a:t>Lecturer name: Dr Chijioke </a:t>
            </a:r>
            <a:endParaRPr sz="2400"/>
          </a:p>
        </p:txBody>
      </p:sp>
      <p:sp>
        <p:nvSpPr>
          <p:cNvPr id="56" name="Google Shape;56;p13"/>
          <p:cNvSpPr txBox="1"/>
          <p:nvPr/>
        </p:nvSpPr>
        <p:spPr>
          <a:xfrm>
            <a:off x="4610675" y="895850"/>
            <a:ext cx="4247400" cy="1353000"/>
          </a:xfrm>
          <a:prstGeom prst="rect">
            <a:avLst/>
          </a:prstGeom>
          <a:solidFill>
            <a:srgbClr val="A4C2F4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300" b="1"/>
              <a:t>Addressing staff absenteeism at mid cheshire hospital</a:t>
            </a:r>
            <a:endParaRPr sz="2300" b="1"/>
          </a:p>
        </p:txBody>
      </p:sp>
      <p:sp>
        <p:nvSpPr>
          <p:cNvPr id="57" name="Google Shape;57;p13"/>
          <p:cNvSpPr txBox="1"/>
          <p:nvPr/>
        </p:nvSpPr>
        <p:spPr>
          <a:xfrm>
            <a:off x="2964050" y="112250"/>
            <a:ext cx="5790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Problem Solving and Decision Making 4004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4"/>
          <p:cNvSpPr txBox="1">
            <a:spLocks noGrp="1"/>
          </p:cNvSpPr>
          <p:nvPr>
            <p:ph type="title"/>
          </p:nvPr>
        </p:nvSpPr>
        <p:spPr>
          <a:xfrm>
            <a:off x="311700" y="275125"/>
            <a:ext cx="8520600" cy="5727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Scenario </a:t>
            </a:r>
            <a:endParaRPr b="1"/>
          </a:p>
        </p:txBody>
      </p:sp>
      <p:sp>
        <p:nvSpPr>
          <p:cNvPr id="63" name="Google Shape;63;p14"/>
          <p:cNvSpPr txBox="1">
            <a:spLocks noGrp="1"/>
          </p:cNvSpPr>
          <p:nvPr>
            <p:ph type="body" idx="1"/>
          </p:nvPr>
        </p:nvSpPr>
        <p:spPr>
          <a:xfrm>
            <a:off x="311700" y="1184750"/>
            <a:ext cx="8520600" cy="309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dk1"/>
                </a:solidFill>
              </a:rPr>
              <a:t>The Mid Cheshire Hospital foundation</a:t>
            </a:r>
            <a:endParaRPr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>
                <a:solidFill>
                  <a:schemeClr val="dk1"/>
                </a:solidFill>
              </a:rPr>
              <a:t>Like many similar medium-sized districts, general hospital trust has a problem with staff absenteeism. The trust rolling average, despite being well within the target of 4.51% which was previously set by clinical commissioning group CCGs and NHS north west steadily increasing from 2007 to 2012. Absence was coasting the trust more than 1 million each year per percent point and a high level of Absenteeism was also leading to poorer quality of service, due to a resultant increase in the use of temporary and agency staff. 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>
            <a:spLocks noGrp="1"/>
          </p:cNvSpPr>
          <p:nvPr>
            <p:ph type="title"/>
          </p:nvPr>
        </p:nvSpPr>
        <p:spPr>
          <a:xfrm>
            <a:off x="311700" y="230700"/>
            <a:ext cx="8520600" cy="5727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The nature of the problem  </a:t>
            </a:r>
            <a:endParaRPr b="1"/>
          </a:p>
        </p:txBody>
      </p:sp>
      <p:sp>
        <p:nvSpPr>
          <p:cNvPr id="69" name="Google Shape;69;p15"/>
          <p:cNvSpPr txBox="1">
            <a:spLocks noGrp="1"/>
          </p:cNvSpPr>
          <p:nvPr>
            <p:ph type="body" idx="1"/>
          </p:nvPr>
        </p:nvSpPr>
        <p:spPr>
          <a:xfrm>
            <a:off x="219950" y="952850"/>
            <a:ext cx="4423500" cy="4007100"/>
          </a:xfrm>
          <a:prstGeom prst="rect">
            <a:avLst/>
          </a:prstGeom>
          <a:solidFill>
            <a:srgbClr val="D0E0E3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Staff absenteeism is when an employee habitually absent from work</a:t>
            </a:r>
            <a:endParaRPr sz="1600">
              <a:solidFill>
                <a:schemeClr val="dk1"/>
              </a:solidFill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This is happening in Mid cheshire hospital, and others in the UK</a:t>
            </a:r>
            <a:endParaRPr sz="1600">
              <a:solidFill>
                <a:schemeClr val="dk1"/>
              </a:solidFill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A</a:t>
            </a:r>
            <a:r>
              <a:rPr lang="en-GB" sz="1700">
                <a:solidFill>
                  <a:schemeClr val="dk1"/>
                </a:solidFill>
              </a:rPr>
              <a:t>nxiety, stress, depression and other psychiatric illness accounts for nearly a quarter of staff absences. </a:t>
            </a:r>
            <a:endParaRPr sz="1700">
              <a:solidFill>
                <a:schemeClr val="dk1"/>
              </a:solidFill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●"/>
            </a:pPr>
            <a:r>
              <a:rPr lang="en-GB" sz="1700">
                <a:solidFill>
                  <a:schemeClr val="dk1"/>
                </a:solidFill>
              </a:rPr>
              <a:t>Illness among managers are 32.5% psychiatric illness has risen over the past 7 years among nurses as well as front line workers. </a:t>
            </a:r>
            <a:endParaRPr sz="1700">
              <a:solidFill>
                <a:schemeClr val="dk1"/>
              </a:solidFill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●"/>
            </a:pPr>
            <a:r>
              <a:rPr lang="en-GB" sz="1700">
                <a:solidFill>
                  <a:schemeClr val="dk1"/>
                </a:solidFill>
              </a:rPr>
              <a:t>Absenteeism impacts negatively on employees and their organisation</a:t>
            </a:r>
            <a:endParaRPr sz="1700">
              <a:solidFill>
                <a:schemeClr val="dk1"/>
              </a:solidFill>
            </a:endParaRPr>
          </a:p>
        </p:txBody>
      </p:sp>
      <p:pic>
        <p:nvPicPr>
          <p:cNvPr id="70" name="Google Shape;70;p15"/>
          <p:cNvPicPr preferRelativeResize="0"/>
          <p:nvPr/>
        </p:nvPicPr>
        <p:blipFill rotWithShape="1">
          <a:blip r:embed="rId3">
            <a:alphaModFix/>
          </a:blip>
          <a:srcRect l="9036" t="12301" r="41743" b="17444"/>
          <a:stretch/>
        </p:blipFill>
        <p:spPr>
          <a:xfrm>
            <a:off x="4643450" y="1050050"/>
            <a:ext cx="4500552" cy="37359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>
            <a:spLocks noGrp="1"/>
          </p:cNvSpPr>
          <p:nvPr>
            <p:ph type="title"/>
          </p:nvPr>
        </p:nvSpPr>
        <p:spPr>
          <a:xfrm>
            <a:off x="363575" y="159750"/>
            <a:ext cx="8520600" cy="5727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Impact of the staff absenteeism at Mid Cheshire Hospital</a:t>
            </a:r>
            <a:endParaRPr/>
          </a:p>
        </p:txBody>
      </p:sp>
      <p:sp>
        <p:nvSpPr>
          <p:cNvPr id="76" name="Google Shape;76;p16"/>
          <p:cNvSpPr txBox="1">
            <a:spLocks noGrp="1"/>
          </p:cNvSpPr>
          <p:nvPr>
            <p:ph type="body" idx="1"/>
          </p:nvPr>
        </p:nvSpPr>
        <p:spPr>
          <a:xfrm>
            <a:off x="311700" y="858575"/>
            <a:ext cx="8520600" cy="572700"/>
          </a:xfrm>
          <a:prstGeom prst="rect">
            <a:avLst/>
          </a:prstGeom>
          <a:solidFill>
            <a:srgbClr val="A2C4C9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Impact: Can be considered from employee and Hospital trust perspectives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graphicFrame>
        <p:nvGraphicFramePr>
          <p:cNvPr id="77" name="Google Shape;77;p16"/>
          <p:cNvGraphicFramePr/>
          <p:nvPr/>
        </p:nvGraphicFramePr>
        <p:xfrm>
          <a:off x="769975" y="1665625"/>
          <a:ext cx="7604050" cy="3169860"/>
        </p:xfrm>
        <a:graphic>
          <a:graphicData uri="http://schemas.openxmlformats.org/drawingml/2006/table">
            <a:tbl>
              <a:tblPr>
                <a:noFill/>
                <a:tableStyleId>{880859ED-B642-4260-8AE4-E85E6DA0E892}</a:tableStyleId>
              </a:tblPr>
              <a:tblGrid>
                <a:gridCol w="3802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020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13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b="1"/>
                        <a:t>Impact on employees</a:t>
                      </a:r>
                      <a:endParaRPr b="1"/>
                    </a:p>
                  </a:txBody>
                  <a:tcPr marL="91425" marR="91425" marT="91425" marB="91425">
                    <a:solidFill>
                      <a:srgbClr val="A2C4C9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b="1"/>
                        <a:t>Impact on Mid Cheshire trust</a:t>
                      </a:r>
                      <a:endParaRPr b="1"/>
                    </a:p>
                  </a:txBody>
                  <a:tcPr marL="91425" marR="91425" marT="91425" marB="91425">
                    <a:solidFill>
                      <a:srgbClr val="A2C4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57925">
                <a:tc>
                  <a:txBody>
                    <a:bodyPr/>
                    <a:lstStyle/>
                    <a:p>
                      <a:pPr marL="457200" lvl="0" indent="-3365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700"/>
                        <a:buChar char="●"/>
                      </a:pPr>
                      <a:r>
                        <a:rPr lang="en-GB" sz="1700"/>
                        <a:t>Long working hours</a:t>
                      </a:r>
                      <a:endParaRPr sz="1700"/>
                    </a:p>
                    <a:p>
                      <a:pPr marL="457200" lvl="0" indent="-3365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700"/>
                        <a:buChar char="●"/>
                      </a:pPr>
                      <a:r>
                        <a:rPr lang="en-GB" sz="1700"/>
                        <a:t>Obesity</a:t>
                      </a:r>
                      <a:endParaRPr sz="1700"/>
                    </a:p>
                    <a:p>
                      <a:pPr marL="457200" lvl="0" indent="-3365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700"/>
                        <a:buChar char="●"/>
                      </a:pPr>
                      <a:r>
                        <a:rPr lang="en-GB" sz="1700"/>
                        <a:t>Injuries and a wide range of chronic diseases. In addition, fatigue related errors. </a:t>
                      </a:r>
                      <a:endParaRPr sz="1700"/>
                    </a:p>
                    <a:p>
                      <a:pPr marL="457200" lvl="0" indent="-3365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700"/>
                        <a:buChar char="●"/>
                      </a:pPr>
                      <a:r>
                        <a:rPr lang="en-GB" sz="1700"/>
                        <a:t>Could harm patient fatigued nurse also endanger others during their commute to and from work </a:t>
                      </a:r>
                      <a:endParaRPr sz="1700"/>
                    </a:p>
                    <a:p>
                      <a:pPr marL="45720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/>
                        <a:t> </a:t>
                      </a:r>
                      <a:endParaRPr sz="170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457200" lvl="0" indent="-3365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700"/>
                        <a:buChar char="●"/>
                      </a:pPr>
                      <a:r>
                        <a:rPr lang="en-GB" sz="1700"/>
                        <a:t>Costs them money </a:t>
                      </a:r>
                      <a:endParaRPr sz="1700"/>
                    </a:p>
                    <a:p>
                      <a:pPr marL="457200" lvl="0" indent="-3365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700"/>
                        <a:buChar char="●"/>
                      </a:pPr>
                      <a:r>
                        <a:rPr lang="en-GB" sz="1700"/>
                        <a:t>Reputation of the trust could be jeopardised</a:t>
                      </a:r>
                      <a:endParaRPr sz="1700"/>
                    </a:p>
                    <a:p>
                      <a:pPr marL="457200" lvl="0" indent="-3365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700"/>
                        <a:buChar char="●"/>
                      </a:pPr>
                      <a:r>
                        <a:rPr lang="en-GB" sz="1700"/>
                        <a:t>Poor quality of service  </a:t>
                      </a:r>
                      <a:endParaRPr sz="170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>
            <a:spLocks noGrp="1"/>
          </p:cNvSpPr>
          <p:nvPr>
            <p:ph type="title"/>
          </p:nvPr>
        </p:nvSpPr>
        <p:spPr>
          <a:xfrm>
            <a:off x="311700" y="159275"/>
            <a:ext cx="8520600" cy="5727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Case studies to highlight impact of absenteeism </a:t>
            </a:r>
            <a:endParaRPr b="1"/>
          </a:p>
        </p:txBody>
      </p:sp>
      <p:sp>
        <p:nvSpPr>
          <p:cNvPr id="83" name="Google Shape;83;p17"/>
          <p:cNvSpPr txBox="1">
            <a:spLocks noGrp="1"/>
          </p:cNvSpPr>
          <p:nvPr>
            <p:ph type="body" idx="1"/>
          </p:nvPr>
        </p:nvSpPr>
        <p:spPr>
          <a:xfrm>
            <a:off x="311700" y="915675"/>
            <a:ext cx="8520600" cy="1941900"/>
          </a:xfrm>
          <a:prstGeom prst="rect">
            <a:avLst/>
          </a:prstGeom>
          <a:solidFill>
            <a:srgbClr val="D0E0E3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A study (Caruso, 2014)was conducted to find out the impact of working long hours on quality of care and performance. </a:t>
            </a:r>
            <a:endParaRPr sz="16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It was found that long work hours increase the risk for reduced performance on the job, obesity, injuries, and a wide range of chronic diseases. In addition, fatigue-related errors could harm patients. Fatigued nurses also endanger others during their commute to and from work.</a:t>
            </a:r>
            <a:endParaRPr sz="16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84" name="Google Shape;84;p17"/>
          <p:cNvSpPr txBox="1"/>
          <p:nvPr/>
        </p:nvSpPr>
        <p:spPr>
          <a:xfrm>
            <a:off x="311700" y="3041275"/>
            <a:ext cx="8520600" cy="7143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/>
              <a:t>Rosekind et al (2010)</a:t>
            </a:r>
            <a:r>
              <a:rPr lang="en-GB" sz="1600"/>
              <a:t> supported these findings and estimated annual fatigue-related productivity losses for four employers were almost $2000 per employee. </a:t>
            </a:r>
            <a:endParaRPr sz="1600"/>
          </a:p>
        </p:txBody>
      </p:sp>
      <p:sp>
        <p:nvSpPr>
          <p:cNvPr id="85" name="Google Shape;85;p17"/>
          <p:cNvSpPr txBox="1"/>
          <p:nvPr/>
        </p:nvSpPr>
        <p:spPr>
          <a:xfrm>
            <a:off x="337200" y="3939275"/>
            <a:ext cx="8469600" cy="1280700"/>
          </a:xfrm>
          <a:prstGeom prst="rect">
            <a:avLst/>
          </a:prstGeom>
          <a:solidFill>
            <a:srgbClr val="EAD1DC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As a result of absence employers are also at risk for loss of nurses because they become disabled and unable to work (</a:t>
            </a:r>
            <a:r>
              <a:rPr lang="en-GB" sz="1600" b="1"/>
              <a:t>Tüchsen, Christensen, Lund, &amp; Feveile, 2008</a:t>
            </a:r>
            <a:r>
              <a:rPr lang="en-GB" sz="1600"/>
              <a:t>)</a:t>
            </a:r>
            <a:endParaRPr sz="160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/>
              <a:t>These studies highlight the need for Hospitals like Mid Cheshire to solve the problem</a:t>
            </a:r>
            <a:endParaRPr sz="1600" u="sng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8"/>
          <p:cNvSpPr txBox="1">
            <a:spLocks noGrp="1"/>
          </p:cNvSpPr>
          <p:nvPr>
            <p:ph type="title"/>
          </p:nvPr>
        </p:nvSpPr>
        <p:spPr>
          <a:xfrm>
            <a:off x="311700" y="270675"/>
            <a:ext cx="8520600" cy="873600"/>
          </a:xfrm>
          <a:prstGeom prst="rect">
            <a:avLst/>
          </a:prstGeom>
          <a:solidFill>
            <a:srgbClr val="C9DAF8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/>
              <a:t>Pestle analysis to understand external factors linked to staff absenteeism </a:t>
            </a:r>
            <a:endParaRPr b="1" dirty="0"/>
          </a:p>
        </p:txBody>
      </p:sp>
      <p:pic>
        <p:nvPicPr>
          <p:cNvPr id="91" name="Google Shape;9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7787" y="1417725"/>
            <a:ext cx="1917925" cy="1722975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8"/>
          <p:cNvSpPr txBox="1"/>
          <p:nvPr/>
        </p:nvSpPr>
        <p:spPr>
          <a:xfrm>
            <a:off x="2656799" y="1230526"/>
            <a:ext cx="6156000" cy="4185731"/>
          </a:xfrm>
          <a:prstGeom prst="rect">
            <a:avLst/>
          </a:prstGeom>
          <a:solidFill>
            <a:srgbClr val="A2C4C9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91440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dirty="0"/>
              <a:t>Three PESTLE factors link to the problem</a:t>
            </a:r>
          </a:p>
          <a:p>
            <a:pPr marL="91440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n-GB" sz="2000" b="1" dirty="0"/>
          </a:p>
          <a:p>
            <a:pPr marL="1371600" lvl="0" indent="-355600" algn="just" rtl="0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-GB" sz="2000" b="1" dirty="0"/>
              <a:t>Political - Government budgets cuts putting pressure on existing staff</a:t>
            </a:r>
          </a:p>
          <a:p>
            <a:pPr marL="1371600" lvl="0" indent="-355600" algn="just" rtl="0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endParaRPr lang="en-GB" sz="2000" b="1" dirty="0"/>
          </a:p>
          <a:p>
            <a:pPr marL="1371600" lvl="0" indent="-355600" algn="just" rtl="0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-GB" sz="2000" b="1" dirty="0"/>
              <a:t>Social - Health consciousness, illnesses and obesity</a:t>
            </a:r>
          </a:p>
          <a:p>
            <a:pPr marL="1371600" lvl="0" indent="-355600" algn="just" rtl="0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endParaRPr lang="en-GB" sz="2000" b="1" dirty="0"/>
          </a:p>
          <a:p>
            <a:pPr marL="1371600" lvl="0" indent="-355600" algn="just" rtl="0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-GB" sz="2000" b="1" dirty="0"/>
              <a:t>Environmental Covid pandemic social   distancing</a:t>
            </a:r>
          </a:p>
          <a:p>
            <a:pPr marL="1371600" lvl="0" indent="-355600" algn="just" rtl="0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endParaRPr lang="en-GB" sz="2000" b="1" dirty="0"/>
          </a:p>
          <a:p>
            <a:pPr marL="1016000" lvl="0" algn="just" rtl="0">
              <a:spcBef>
                <a:spcPts val="0"/>
              </a:spcBef>
              <a:spcAft>
                <a:spcPts val="0"/>
              </a:spcAft>
              <a:buSzPts val="2000"/>
            </a:pPr>
            <a:endParaRPr sz="2000" b="1" dirty="0"/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2000" b="1" dirty="0"/>
          </a:p>
        </p:txBody>
      </p:sp>
      <p:sp>
        <p:nvSpPr>
          <p:cNvPr id="93" name="Google Shape;93;p18"/>
          <p:cNvSpPr txBox="1"/>
          <p:nvPr/>
        </p:nvSpPr>
        <p:spPr>
          <a:xfrm>
            <a:off x="145875" y="2757000"/>
            <a:ext cx="235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9"/>
          <p:cNvSpPr txBox="1">
            <a:spLocks noGrp="1"/>
          </p:cNvSpPr>
          <p:nvPr>
            <p:ph type="title"/>
          </p:nvPr>
        </p:nvSpPr>
        <p:spPr>
          <a:xfrm>
            <a:off x="270875" y="179700"/>
            <a:ext cx="8520600" cy="8529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2020" b="1"/>
              <a:t>Fish bone effect diagram highlighting absenteeism at the cheshire hospital</a:t>
            </a:r>
            <a:endParaRPr sz="2020" b="1"/>
          </a:p>
        </p:txBody>
      </p:sp>
      <p:sp>
        <p:nvSpPr>
          <p:cNvPr id="99" name="Google Shape;99;p19"/>
          <p:cNvSpPr txBox="1"/>
          <p:nvPr/>
        </p:nvSpPr>
        <p:spPr>
          <a:xfrm>
            <a:off x="270875" y="1122575"/>
            <a:ext cx="2040900" cy="4002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Low staff morale </a:t>
            </a:r>
            <a:endParaRPr/>
          </a:p>
        </p:txBody>
      </p:sp>
      <p:sp>
        <p:nvSpPr>
          <p:cNvPr id="100" name="Google Shape;100;p19"/>
          <p:cNvSpPr txBox="1"/>
          <p:nvPr/>
        </p:nvSpPr>
        <p:spPr>
          <a:xfrm>
            <a:off x="270875" y="1658225"/>
            <a:ext cx="2040900" cy="4002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Overworked staff  </a:t>
            </a:r>
            <a:endParaRPr/>
          </a:p>
        </p:txBody>
      </p:sp>
      <p:sp>
        <p:nvSpPr>
          <p:cNvPr id="101" name="Google Shape;101;p19"/>
          <p:cNvSpPr txBox="1"/>
          <p:nvPr/>
        </p:nvSpPr>
        <p:spPr>
          <a:xfrm>
            <a:off x="270875" y="2193875"/>
            <a:ext cx="2040900" cy="4002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Staff abuse   </a:t>
            </a:r>
            <a:endParaRPr/>
          </a:p>
        </p:txBody>
      </p:sp>
      <p:sp>
        <p:nvSpPr>
          <p:cNvPr id="102" name="Google Shape;102;p19"/>
          <p:cNvSpPr txBox="1"/>
          <p:nvPr/>
        </p:nvSpPr>
        <p:spPr>
          <a:xfrm>
            <a:off x="3418800" y="1602250"/>
            <a:ext cx="1949100" cy="400200"/>
          </a:xfrm>
          <a:prstGeom prst="rect">
            <a:avLst/>
          </a:prstGeom>
          <a:solidFill>
            <a:srgbClr val="D0E0E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Budget cuts </a:t>
            </a:r>
            <a:endParaRPr/>
          </a:p>
        </p:txBody>
      </p:sp>
      <p:sp>
        <p:nvSpPr>
          <p:cNvPr id="103" name="Google Shape;103;p19"/>
          <p:cNvSpPr txBox="1"/>
          <p:nvPr/>
        </p:nvSpPr>
        <p:spPr>
          <a:xfrm>
            <a:off x="3418800" y="2130725"/>
            <a:ext cx="1949100" cy="400200"/>
          </a:xfrm>
          <a:prstGeom prst="rect">
            <a:avLst/>
          </a:prstGeom>
          <a:solidFill>
            <a:srgbClr val="D0E0E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Distance to work  </a:t>
            </a:r>
            <a:endParaRPr/>
          </a:p>
        </p:txBody>
      </p:sp>
      <p:sp>
        <p:nvSpPr>
          <p:cNvPr id="104" name="Google Shape;104;p19"/>
          <p:cNvSpPr txBox="1"/>
          <p:nvPr/>
        </p:nvSpPr>
        <p:spPr>
          <a:xfrm>
            <a:off x="4771050" y="3469875"/>
            <a:ext cx="1857300" cy="400200"/>
          </a:xfrm>
          <a:prstGeom prst="rect">
            <a:avLst/>
          </a:prstGeom>
          <a:solidFill>
            <a:srgbClr val="D9EAD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Lack of trained staff </a:t>
            </a:r>
            <a:endParaRPr/>
          </a:p>
        </p:txBody>
      </p:sp>
      <p:sp>
        <p:nvSpPr>
          <p:cNvPr id="105" name="Google Shape;105;p19"/>
          <p:cNvSpPr txBox="1"/>
          <p:nvPr/>
        </p:nvSpPr>
        <p:spPr>
          <a:xfrm>
            <a:off x="7317250" y="1826750"/>
            <a:ext cx="1643100" cy="17859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lt1"/>
                </a:solidFill>
              </a:rPr>
              <a:t>Hospital NHS absenteeism </a:t>
            </a:r>
            <a:endParaRPr sz="2000">
              <a:solidFill>
                <a:schemeClr val="lt1"/>
              </a:solidFill>
            </a:endParaRPr>
          </a:p>
        </p:txBody>
      </p:sp>
      <p:sp>
        <p:nvSpPr>
          <p:cNvPr id="106" name="Google Shape;106;p19"/>
          <p:cNvSpPr/>
          <p:nvPr/>
        </p:nvSpPr>
        <p:spPr>
          <a:xfrm>
            <a:off x="306150" y="2684000"/>
            <a:ext cx="7011000" cy="400200"/>
          </a:xfrm>
          <a:prstGeom prst="rightArrow">
            <a:avLst>
              <a:gd name="adj1" fmla="val 50000"/>
              <a:gd name="adj2" fmla="val 107078"/>
            </a:avLst>
          </a:prstGeom>
          <a:solidFill>
            <a:schemeClr val="dk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07" name="Google Shape;107;p19"/>
          <p:cNvCxnSpPr>
            <a:endCxn id="101" idx="3"/>
          </p:cNvCxnSpPr>
          <p:nvPr/>
        </p:nvCxnSpPr>
        <p:spPr>
          <a:xfrm rot="10800000">
            <a:off x="2311775" y="2393975"/>
            <a:ext cx="566100" cy="4023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8" name="Google Shape;108;p19"/>
          <p:cNvCxnSpPr>
            <a:endCxn id="100" idx="3"/>
          </p:cNvCxnSpPr>
          <p:nvPr/>
        </p:nvCxnSpPr>
        <p:spPr>
          <a:xfrm rot="10800000">
            <a:off x="2311775" y="1858325"/>
            <a:ext cx="759900" cy="9684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9" name="Google Shape;109;p19"/>
          <p:cNvCxnSpPr>
            <a:endCxn id="99" idx="3"/>
          </p:cNvCxnSpPr>
          <p:nvPr/>
        </p:nvCxnSpPr>
        <p:spPr>
          <a:xfrm rot="10800000">
            <a:off x="2311775" y="1322675"/>
            <a:ext cx="913200" cy="14736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0" name="Google Shape;110;p19"/>
          <p:cNvCxnSpPr>
            <a:endCxn id="102" idx="3"/>
          </p:cNvCxnSpPr>
          <p:nvPr/>
        </p:nvCxnSpPr>
        <p:spPr>
          <a:xfrm rot="5400000" flipH="1">
            <a:off x="5022150" y="2148100"/>
            <a:ext cx="987600" cy="296100"/>
          </a:xfrm>
          <a:prstGeom prst="bentConnector2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1" name="Google Shape;111;p19"/>
          <p:cNvCxnSpPr>
            <a:endCxn id="103" idx="3"/>
          </p:cNvCxnSpPr>
          <p:nvPr/>
        </p:nvCxnSpPr>
        <p:spPr>
          <a:xfrm rot="5400000" flipH="1">
            <a:off x="5227200" y="2471525"/>
            <a:ext cx="465300" cy="183900"/>
          </a:xfrm>
          <a:prstGeom prst="bentConnector2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2" name="Google Shape;112;p19"/>
          <p:cNvCxnSpPr/>
          <p:nvPr/>
        </p:nvCxnSpPr>
        <p:spPr>
          <a:xfrm>
            <a:off x="5704800" y="2969750"/>
            <a:ext cx="0" cy="500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3" name="Google Shape;113;p19"/>
          <p:cNvSpPr txBox="1"/>
          <p:nvPr/>
        </p:nvSpPr>
        <p:spPr>
          <a:xfrm>
            <a:off x="306150" y="3174125"/>
            <a:ext cx="4543200" cy="1847100"/>
          </a:xfrm>
          <a:prstGeom prst="rect">
            <a:avLst/>
          </a:prstGeom>
          <a:solidFill>
            <a:srgbClr val="D9D2E9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❖"/>
            </a:pPr>
            <a:r>
              <a:rPr lang="en-GB" sz="1600"/>
              <a:t>The fish bone effect is just one way of demonstrating problem impacts on employees and organisation. </a:t>
            </a:r>
            <a:endParaRPr sz="1600"/>
          </a:p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❖"/>
            </a:pPr>
            <a:r>
              <a:rPr lang="en-GB" sz="1600"/>
              <a:t>Staff are the driving force but once they are not efficient it has an rippling effect on the wider organisation.  </a:t>
            </a:r>
            <a:endParaRPr sz="16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0"/>
          <p:cNvSpPr txBox="1">
            <a:spLocks noGrp="1"/>
          </p:cNvSpPr>
          <p:nvPr>
            <p:ph type="title"/>
          </p:nvPr>
        </p:nvSpPr>
        <p:spPr>
          <a:xfrm>
            <a:off x="311700" y="183500"/>
            <a:ext cx="8520600" cy="8578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/>
              <a:t>The Solutions targeting the main causes from PESTLE and </a:t>
            </a:r>
            <a:r>
              <a:rPr lang="en-GB" b="1" dirty="0" err="1"/>
              <a:t>Fishbne</a:t>
            </a:r>
            <a:r>
              <a:rPr lang="en-GB" b="1" dirty="0"/>
              <a:t> analysis </a:t>
            </a:r>
            <a:endParaRPr b="1" dirty="0"/>
          </a:p>
        </p:txBody>
      </p:sp>
      <p:sp>
        <p:nvSpPr>
          <p:cNvPr id="119" name="Google Shape;119;p20"/>
          <p:cNvSpPr txBox="1"/>
          <p:nvPr/>
        </p:nvSpPr>
        <p:spPr>
          <a:xfrm>
            <a:off x="3301875" y="1199700"/>
            <a:ext cx="5160300" cy="2215961"/>
          </a:xfrm>
          <a:prstGeom prst="rect">
            <a:avLst/>
          </a:prstGeom>
          <a:solidFill>
            <a:srgbClr val="D0E0E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683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 dirty="0"/>
              <a:t>Create a clear attendance policy and set expectations</a:t>
            </a:r>
            <a:endParaRPr sz="2200" dirty="0"/>
          </a:p>
          <a:p>
            <a:pPr marL="457200" lvl="0" indent="-3683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 dirty="0"/>
              <a:t>Provide support</a:t>
            </a:r>
            <a:endParaRPr sz="2200" dirty="0"/>
          </a:p>
          <a:p>
            <a:pPr marL="457200" lvl="0" indent="-3683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 dirty="0"/>
              <a:t>Reduce workplace stress</a:t>
            </a:r>
            <a:endParaRPr sz="2200" dirty="0"/>
          </a:p>
        </p:txBody>
      </p:sp>
      <p:pic>
        <p:nvPicPr>
          <p:cNvPr id="120" name="Google Shape;120;p20"/>
          <p:cNvPicPr preferRelativeResize="0"/>
          <p:nvPr/>
        </p:nvPicPr>
        <p:blipFill rotWithShape="1">
          <a:blip r:embed="rId3">
            <a:alphaModFix/>
          </a:blip>
          <a:srcRect l="3947"/>
          <a:stretch/>
        </p:blipFill>
        <p:spPr>
          <a:xfrm>
            <a:off x="217950" y="1169050"/>
            <a:ext cx="2165250" cy="2055950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20"/>
          <p:cNvSpPr txBox="1"/>
          <p:nvPr/>
        </p:nvSpPr>
        <p:spPr>
          <a:xfrm>
            <a:off x="217950" y="4195000"/>
            <a:ext cx="8614500" cy="8619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/>
              <a:t>PMI used to evaluate these solutions to determine the most appropriate solution</a:t>
            </a:r>
            <a:endParaRPr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1"/>
          <p:cNvSpPr txBox="1">
            <a:spLocks noGrp="1"/>
          </p:cNvSpPr>
          <p:nvPr>
            <p:ph type="title"/>
          </p:nvPr>
        </p:nvSpPr>
        <p:spPr>
          <a:xfrm>
            <a:off x="355300" y="180000"/>
            <a:ext cx="8520600" cy="5727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PMI table for solution number 1</a:t>
            </a:r>
            <a:endParaRPr dirty="0"/>
          </a:p>
        </p:txBody>
      </p:sp>
      <p:graphicFrame>
        <p:nvGraphicFramePr>
          <p:cNvPr id="127" name="Google Shape;127;p21"/>
          <p:cNvGraphicFramePr/>
          <p:nvPr>
            <p:extLst>
              <p:ext uri="{D42A27DB-BD31-4B8C-83A1-F6EECF244321}">
                <p14:modId xmlns:p14="http://schemas.microsoft.com/office/powerpoint/2010/main" val="1212039580"/>
              </p:ext>
            </p:extLst>
          </p:nvPr>
        </p:nvGraphicFramePr>
        <p:xfrm>
          <a:off x="1138650" y="1717172"/>
          <a:ext cx="6866700" cy="2516556"/>
        </p:xfrm>
        <a:graphic>
          <a:graphicData uri="http://schemas.openxmlformats.org/drawingml/2006/table">
            <a:tbl>
              <a:tblPr>
                <a:noFill/>
                <a:tableStyleId>{880859ED-B642-4260-8AE4-E85E6DA0E892}</a:tableStyleId>
              </a:tblPr>
              <a:tblGrid>
                <a:gridCol w="2040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13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13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1311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PLUS </a:t>
                      </a:r>
                      <a:r>
                        <a:rPr lang="en-GB" sz="1600" b="1" dirty="0" err="1"/>
                        <a:t>atio</a:t>
                      </a:r>
                      <a:endParaRPr sz="1600" b="1"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/>
                        <a:t>MINUS </a:t>
                      </a:r>
                      <a:endParaRPr sz="1600" b="1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/>
                        <a:t>INTERESTING </a:t>
                      </a:r>
                      <a:endParaRPr sz="1600" b="1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89866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Create a clear attendance policy</a:t>
                      </a: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( 5)</a:t>
                      </a: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Poor quality of care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( 1  )</a:t>
                      </a:r>
                      <a:endParaRPr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Cost-effectiveness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(3 )</a:t>
                      </a:r>
                      <a:endParaRPr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322322D-56E5-40F7-8653-A9F0C5D902E5}"/>
              </a:ext>
            </a:extLst>
          </p:cNvPr>
          <p:cNvSpPr txBox="1"/>
          <p:nvPr/>
        </p:nvSpPr>
        <p:spPr>
          <a:xfrm>
            <a:off x="1138650" y="989333"/>
            <a:ext cx="7164060" cy="3098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 a ratio of 1 to 5. 5 being the highest Solution number  1 ,7 points the highest marks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1"/>
          <p:cNvSpPr txBox="1">
            <a:spLocks noGrp="1"/>
          </p:cNvSpPr>
          <p:nvPr>
            <p:ph type="title"/>
          </p:nvPr>
        </p:nvSpPr>
        <p:spPr>
          <a:xfrm>
            <a:off x="355300" y="180000"/>
            <a:ext cx="8520600" cy="5727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PMI table for solution number 2</a:t>
            </a:r>
            <a:endParaRPr dirty="0"/>
          </a:p>
        </p:txBody>
      </p:sp>
      <p:graphicFrame>
        <p:nvGraphicFramePr>
          <p:cNvPr id="127" name="Google Shape;127;p21"/>
          <p:cNvGraphicFramePr/>
          <p:nvPr>
            <p:extLst>
              <p:ext uri="{D42A27DB-BD31-4B8C-83A1-F6EECF244321}">
                <p14:modId xmlns:p14="http://schemas.microsoft.com/office/powerpoint/2010/main" val="1024669882"/>
              </p:ext>
            </p:extLst>
          </p:nvPr>
        </p:nvGraphicFramePr>
        <p:xfrm>
          <a:off x="1130400" y="1640550"/>
          <a:ext cx="6745750" cy="3002535"/>
        </p:xfrm>
        <a:graphic>
          <a:graphicData uri="http://schemas.openxmlformats.org/drawingml/2006/table">
            <a:tbl>
              <a:tblPr>
                <a:noFill/>
                <a:tableStyleId>{880859ED-B642-4260-8AE4-E85E6DA0E892}</a:tableStyleId>
              </a:tblPr>
              <a:tblGrid>
                <a:gridCol w="1919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13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13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27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PLUS </a:t>
                      </a:r>
                      <a:endParaRPr sz="1600" b="1"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/>
                        <a:t>MINUS </a:t>
                      </a:r>
                      <a:endParaRPr sz="1600" b="1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/>
                        <a:t>INTERESTING </a:t>
                      </a:r>
                      <a:endParaRPr sz="1600" b="1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5006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Provide Support (4)</a:t>
                      </a: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Long working hours (2)</a:t>
                      </a:r>
                      <a:endParaRPr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Reduce long working   hours  (3)</a:t>
                      </a:r>
                      <a:endParaRPr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DCFC9E41-3772-443A-8779-3B1671BB576D}"/>
              </a:ext>
            </a:extLst>
          </p:cNvPr>
          <p:cNvSpPr txBox="1"/>
          <p:nvPr/>
        </p:nvSpPr>
        <p:spPr>
          <a:xfrm>
            <a:off x="551663" y="888847"/>
            <a:ext cx="73244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 a ratio of 1to 5. 5 being the highest Total is 4Solution number 2 gets 4 points</a:t>
            </a:r>
          </a:p>
        </p:txBody>
      </p:sp>
    </p:spTree>
    <p:extLst>
      <p:ext uri="{BB962C8B-B14F-4D97-AF65-F5344CB8AC3E}">
        <p14:creationId xmlns:p14="http://schemas.microsoft.com/office/powerpoint/2010/main" val="269368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1"/>
          <p:cNvSpPr txBox="1">
            <a:spLocks noGrp="1"/>
          </p:cNvSpPr>
          <p:nvPr>
            <p:ph type="title"/>
          </p:nvPr>
        </p:nvSpPr>
        <p:spPr>
          <a:xfrm>
            <a:off x="355300" y="180000"/>
            <a:ext cx="8520600" cy="5727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PMI table for solution number 3</a:t>
            </a:r>
            <a:endParaRPr dirty="0"/>
          </a:p>
        </p:txBody>
      </p:sp>
      <p:graphicFrame>
        <p:nvGraphicFramePr>
          <p:cNvPr id="127" name="Google Shape;127;p21"/>
          <p:cNvGraphicFramePr/>
          <p:nvPr>
            <p:extLst>
              <p:ext uri="{D42A27DB-BD31-4B8C-83A1-F6EECF244321}">
                <p14:modId xmlns:p14="http://schemas.microsoft.com/office/powerpoint/2010/main" val="2914671322"/>
              </p:ext>
            </p:extLst>
          </p:nvPr>
        </p:nvGraphicFramePr>
        <p:xfrm>
          <a:off x="1138650" y="1747605"/>
          <a:ext cx="6866700" cy="3215895"/>
        </p:xfrm>
        <a:graphic>
          <a:graphicData uri="http://schemas.openxmlformats.org/drawingml/2006/table">
            <a:tbl>
              <a:tblPr>
                <a:noFill/>
                <a:tableStyleId>{880859ED-B642-4260-8AE4-E85E6DA0E892}</a:tableStyleId>
              </a:tblPr>
              <a:tblGrid>
                <a:gridCol w="19085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51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13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27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PLUS </a:t>
                      </a:r>
                      <a:endParaRPr sz="1600" b="1"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/>
                        <a:t>MINUS </a:t>
                      </a:r>
                      <a:endParaRPr sz="1600" b="1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/>
                        <a:t>INTERESTING </a:t>
                      </a:r>
                      <a:endParaRPr sz="1600" b="1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48029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Reduce workplace stress ( 4 )</a:t>
                      </a: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Poor quality of Service (2 )</a:t>
                      </a:r>
                      <a:endParaRPr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Employ more quality staff on a permanent basis( 3 )</a:t>
                      </a:r>
                      <a:endParaRPr dirty="0"/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985263E-AEED-4C5B-91C0-F69304641409}"/>
              </a:ext>
            </a:extLst>
          </p:cNvPr>
          <p:cNvSpPr txBox="1"/>
          <p:nvPr/>
        </p:nvSpPr>
        <p:spPr>
          <a:xfrm>
            <a:off x="774595" y="1096264"/>
            <a:ext cx="75948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 a ratio of 1 to 5. 5 being the hipster solution number 3 score 5 points</a:t>
            </a:r>
          </a:p>
        </p:txBody>
      </p:sp>
    </p:spTree>
    <p:extLst>
      <p:ext uri="{BB962C8B-B14F-4D97-AF65-F5344CB8AC3E}">
        <p14:creationId xmlns:p14="http://schemas.microsoft.com/office/powerpoint/2010/main" val="5618777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2"/>
          <p:cNvSpPr txBox="1">
            <a:spLocks noGrp="1"/>
          </p:cNvSpPr>
          <p:nvPr>
            <p:ph type="title"/>
          </p:nvPr>
        </p:nvSpPr>
        <p:spPr>
          <a:xfrm>
            <a:off x="311700" y="169475"/>
            <a:ext cx="8520600" cy="572700"/>
          </a:xfrm>
          <a:prstGeom prst="rect">
            <a:avLst/>
          </a:prstGeom>
          <a:solidFill>
            <a:srgbClr val="A4C2F4"/>
          </a:solidFill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The Impact </a:t>
            </a:r>
            <a:endParaRPr b="1"/>
          </a:p>
        </p:txBody>
      </p:sp>
      <p:sp>
        <p:nvSpPr>
          <p:cNvPr id="133" name="Google Shape;133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Lack of trained staff, leading to poorer quality of service due to a resultant increase in the use of temporary and agency staff the trusts rolling average, is still within the target of 4.51% which was previously set by the clinical commissioning group.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Absenteeism is costing the trust more than £1.million each year per percentage point  ( workforce information network eWIN) 2007 to 2012  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802</Words>
  <Application>Microsoft Office PowerPoint</Application>
  <PresentationFormat>On-screen Show (16:9)</PresentationFormat>
  <Paragraphs>106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Arial</vt:lpstr>
      <vt:lpstr>Simple Light</vt:lpstr>
      <vt:lpstr>PowerPoint Presentation</vt:lpstr>
      <vt:lpstr>Scenario </vt:lpstr>
      <vt:lpstr>The nature of the problem  </vt:lpstr>
      <vt:lpstr>Impact of the staff absenteeism at Mid Cheshire Hospital</vt:lpstr>
      <vt:lpstr>Case studies to highlight impact of absenteeism </vt:lpstr>
      <vt:lpstr>Pestle analysis to understand external factors linked to staff absenteeism </vt:lpstr>
      <vt:lpstr>Fish bone effect diagram highlighting absenteeism at the cheshire hospital</vt:lpstr>
      <vt:lpstr>The Solutions targeting the main causes from PESTLE and Fishbne analysis </vt:lpstr>
      <vt:lpstr>PMI table for solution number 1</vt:lpstr>
      <vt:lpstr>PMI table for solution number 2</vt:lpstr>
      <vt:lpstr>PMI table for solution number 3</vt:lpstr>
      <vt:lpstr>The Impact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44783</dc:creator>
  <cp:lastModifiedBy>Joan Hird (2028356)</cp:lastModifiedBy>
  <cp:revision>4</cp:revision>
  <dcterms:modified xsi:type="dcterms:W3CDTF">2022-03-13T15:07:07Z</dcterms:modified>
</cp:coreProperties>
</file>