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65" r:id="rId2"/>
    <p:sldId id="264" r:id="rId3"/>
    <p:sldId id="266" r:id="rId4"/>
    <p:sldId id="280" r:id="rId5"/>
    <p:sldId id="279" r:id="rId6"/>
    <p:sldId id="267" r:id="rId7"/>
    <p:sldId id="268" r:id="rId8"/>
    <p:sldId id="26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0" autoAdjust="0"/>
    <p:restoredTop sz="94660"/>
  </p:normalViewPr>
  <p:slideViewPr>
    <p:cSldViewPr snapToGrid="0">
      <p:cViewPr varScale="1">
        <p:scale>
          <a:sx n="85" d="100"/>
          <a:sy n="85" d="100"/>
        </p:scale>
        <p:origin x="6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27070A-68D4-4C41-B541-95A5AAAF6909}" type="datetimeFigureOut">
              <a:rPr lang="en-GB" smtClean="0"/>
              <a:t>06/11/2021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AF9361-0450-4DC1-937D-1DAFBF00221A}" type="slidenum">
              <a:rPr lang="en-GB" smtClean="0"/>
              <a:t>‹#›</a:t>
            </a:fld>
            <a:endParaRPr lang="en-GB"/>
          </a:p>
        </p:txBody>
      </p:sp>
    </p:spTree>
    <p:extLst>
      <p:ext uri="{BB962C8B-B14F-4D97-AF65-F5344CB8AC3E}">
        <p14:creationId xmlns:p14="http://schemas.microsoft.com/office/powerpoint/2010/main" val="1699295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624585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17335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1914269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60C8B3-8822-4501-8018-670318D19ECA}" type="datetimeFigureOut">
              <a:rPr lang="en-GB" smtClean="0"/>
              <a:t>06/11/2021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277529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60C8B3-8822-4501-8018-670318D19ECA}" type="datetimeFigureOut">
              <a:rPr lang="en-GB" smtClean="0"/>
              <a:t>06/11/2021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2095408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623396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916964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752177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60C8B3-8822-4501-8018-670318D19ECA}" type="datetimeFigureOut">
              <a:rPr lang="en-GB" smtClean="0"/>
              <a:t>06/11/2021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181513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60C8B3-8822-4501-8018-670318D19ECA}" type="datetimeFigureOut">
              <a:rPr lang="en-GB" smtClean="0"/>
              <a:t>06/11/2021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2909533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4219867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83974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13186719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0712150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6051342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050488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60C8B3-8822-4501-8018-670318D19ECA}" type="datetimeFigureOut">
              <a:rPr lang="en-GB" smtClean="0"/>
              <a:t>06/11/2021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8ECF1-02CE-4003-9EF3-860370990711}" type="slidenum">
              <a:rPr lang="en-GB" smtClean="0"/>
              <a:t>‹#›</a:t>
            </a:fld>
            <a:endParaRPr lang="en-GB"/>
          </a:p>
        </p:txBody>
      </p:sp>
    </p:spTree>
    <p:extLst>
      <p:ext uri="{BB962C8B-B14F-4D97-AF65-F5344CB8AC3E}">
        <p14:creationId xmlns:p14="http://schemas.microsoft.com/office/powerpoint/2010/main" val="3397626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B60C8B3-8822-4501-8018-670318D19ECA}" type="datetimeFigureOut">
              <a:rPr lang="en-GB" smtClean="0"/>
              <a:t>06/11/2021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548ECF1-02CE-4003-9EF3-860370990711}" type="slidenum">
              <a:rPr lang="en-GB" smtClean="0"/>
              <a:t>‹#›</a:t>
            </a:fld>
            <a:endParaRPr lang="en-GB"/>
          </a:p>
        </p:txBody>
      </p:sp>
    </p:spTree>
    <p:extLst>
      <p:ext uri="{BB962C8B-B14F-4D97-AF65-F5344CB8AC3E}">
        <p14:creationId xmlns:p14="http://schemas.microsoft.com/office/powerpoint/2010/main" val="10280189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38">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4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3" name="Picture 42">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5" name="Picture 44">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7" name="Rectangle 46">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1" name="Rectangle 5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3" name="Straight Connector 52">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55" name="Picture 54">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57"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extBox 1">
            <a:extLst>
              <a:ext uri="{FF2B5EF4-FFF2-40B4-BE49-F238E27FC236}">
                <a16:creationId xmlns:a16="http://schemas.microsoft.com/office/drawing/2014/main" id="{917A0359-1D45-4C76-B194-6BA275A4DD4E}"/>
              </a:ext>
            </a:extLst>
          </p:cNvPr>
          <p:cNvSpPr txBox="1"/>
          <p:nvPr/>
        </p:nvSpPr>
        <p:spPr>
          <a:xfrm>
            <a:off x="806195" y="804672"/>
            <a:ext cx="3521359" cy="5248656"/>
          </a:xfrm>
          <a:prstGeom prst="rect">
            <a:avLst/>
          </a:prstGeom>
        </p:spPr>
        <p:txBody>
          <a:bodyPr vert="horz" lIns="91440" tIns="45720" rIns="91440" bIns="45720" rtlCol="0" anchor="ctr">
            <a:normAutofit/>
          </a:bodyPr>
          <a:lstStyle/>
          <a:p>
            <a:pPr algn="ctr">
              <a:spcBef>
                <a:spcPct val="0"/>
              </a:spcBef>
              <a:spcAft>
                <a:spcPts val="600"/>
              </a:spcAft>
            </a:pPr>
            <a:r>
              <a:rPr lang="en-US" sz="4200" b="0" i="0" kern="1200" dirty="0">
                <a:solidFill>
                  <a:schemeClr val="tx2"/>
                </a:solidFill>
                <a:latin typeface="+mj-lt"/>
                <a:ea typeface="+mj-ea"/>
                <a:cs typeface="+mj-cs"/>
              </a:rPr>
              <a:t>Model Four: The Process Model</a:t>
            </a:r>
          </a:p>
        </p:txBody>
      </p:sp>
      <p:sp>
        <p:nvSpPr>
          <p:cNvPr id="32" name="TextBox 2">
            <a:extLst>
              <a:ext uri="{FF2B5EF4-FFF2-40B4-BE49-F238E27FC236}">
                <a16:creationId xmlns:a16="http://schemas.microsoft.com/office/drawing/2014/main" id="{7B451F66-A569-42C7-9997-988F87F40E31}"/>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indent="-22860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Also called the ‘Double Matrix’ or ‘Seven-eyed Supervisor’ was designed by Hawkins &amp; Shohet (1989).  It is a method of reflecting on the process of supervision.  It is also a means of understanding the wider context in which supervision is taking place.  This model was initially developed for counselling and therapy supervision contexts, it has also been used in work with young people, and adapted for that context.</a:t>
            </a:r>
          </a:p>
          <a:p>
            <a:pPr>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It’s focus is the supervisory relationship.  The model breaks this down into four key elements:</a:t>
            </a:r>
          </a:p>
          <a:p>
            <a:pPr indent="-2286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2860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 supervisor</a:t>
            </a:r>
          </a:p>
          <a:p>
            <a:pPr indent="-2286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2860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 Practitioner/Worker  </a:t>
            </a:r>
          </a:p>
          <a:p>
            <a:pPr indent="-2286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2860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Young Person/People</a:t>
            </a:r>
          </a:p>
          <a:p>
            <a:pPr marL="285750" indent="-2286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2860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 Work Context</a:t>
            </a:r>
          </a:p>
          <a:p>
            <a:pPr indent="-2286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2860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p:txBody>
      </p:sp>
    </p:spTree>
    <p:extLst>
      <p:ext uri="{BB962C8B-B14F-4D97-AF65-F5344CB8AC3E}">
        <p14:creationId xmlns:p14="http://schemas.microsoft.com/office/powerpoint/2010/main" val="2684038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459E1C-186A-473A-B6FC-15EDB9A160B8}"/>
              </a:ext>
            </a:extLst>
          </p:cNvPr>
          <p:cNvSpPr txBox="1"/>
          <p:nvPr/>
        </p:nvSpPr>
        <p:spPr>
          <a:xfrm>
            <a:off x="1211283" y="1104405"/>
            <a:ext cx="8550234" cy="2308324"/>
          </a:xfrm>
          <a:prstGeom prst="rect">
            <a:avLst/>
          </a:prstGeom>
          <a:noFill/>
        </p:spPr>
        <p:txBody>
          <a:bodyPr wrap="square" rtlCol="0">
            <a:spAutoFit/>
          </a:bodyPr>
          <a:lstStyle/>
          <a:p>
            <a:r>
              <a:rPr lang="en-GB" dirty="0"/>
              <a:t>These four elements have two interlocking systems</a:t>
            </a:r>
          </a:p>
          <a:p>
            <a:endParaRPr lang="en-GB" dirty="0"/>
          </a:p>
          <a:p>
            <a:pPr marL="342900" indent="-342900">
              <a:buAutoNum type="arabicPeriod"/>
            </a:pPr>
            <a:r>
              <a:rPr lang="en-GB" dirty="0"/>
              <a:t>The Practitioner and the Young Person/People:  the supervision process concentrates on the interventions with the young person or young people.  Supervisor and practitioner reflect upon the work with young people.</a:t>
            </a:r>
          </a:p>
          <a:p>
            <a:pPr marL="342900" indent="-342900">
              <a:buAutoNum type="arabicPeriod"/>
            </a:pPr>
            <a:endParaRPr lang="en-GB" dirty="0"/>
          </a:p>
          <a:p>
            <a:pPr marL="342900" indent="-342900">
              <a:buAutoNum type="arabicPeriod"/>
            </a:pPr>
            <a:r>
              <a:rPr lang="en-GB" dirty="0"/>
              <a:t>The Practitioner and the Supervisor:  The focus here is on this parallel process and the dynamics of that relationship in terms of e.g. power, anti-oppressive practice</a:t>
            </a:r>
          </a:p>
        </p:txBody>
      </p:sp>
    </p:spTree>
    <p:extLst>
      <p:ext uri="{BB962C8B-B14F-4D97-AF65-F5344CB8AC3E}">
        <p14:creationId xmlns:p14="http://schemas.microsoft.com/office/powerpoint/2010/main" val="566937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809C9E-8173-4F1E-A5B1-306B5CB66767}"/>
              </a:ext>
            </a:extLst>
          </p:cNvPr>
          <p:cNvSpPr txBox="1"/>
          <p:nvPr/>
        </p:nvSpPr>
        <p:spPr>
          <a:xfrm>
            <a:off x="570015" y="674400"/>
            <a:ext cx="10153403" cy="5262979"/>
          </a:xfrm>
          <a:prstGeom prst="rect">
            <a:avLst/>
          </a:prstGeom>
          <a:noFill/>
        </p:spPr>
        <p:txBody>
          <a:bodyPr wrap="square" rtlCol="0">
            <a:spAutoFit/>
          </a:bodyPr>
          <a:lstStyle/>
          <a:p>
            <a:r>
              <a:rPr lang="en-GB" sz="2000" dirty="0"/>
              <a:t>The Process Model – Breakdown of the Seven Processes</a:t>
            </a:r>
          </a:p>
          <a:p>
            <a:endParaRPr lang="en-GB" sz="2000" dirty="0"/>
          </a:p>
          <a:p>
            <a:endParaRPr lang="en-GB" sz="2000" dirty="0"/>
          </a:p>
          <a:p>
            <a:endParaRPr lang="en-GB" sz="2000" dirty="0"/>
          </a:p>
          <a:p>
            <a:pPr marL="342900" indent="-342900">
              <a:buAutoNum type="arabicPeriod"/>
            </a:pPr>
            <a:r>
              <a:rPr lang="en-GB" sz="2000" dirty="0"/>
              <a:t>The Young Person: The focus here is on the young people/person that the supervisee is working with and may  encompass their personal circumstances and history, their views and expectations, and  any needs assessments that have been carried out.</a:t>
            </a:r>
          </a:p>
          <a:p>
            <a:endParaRPr lang="en-GB" sz="2000" dirty="0"/>
          </a:p>
          <a:p>
            <a:endParaRPr lang="en-GB" sz="2000" dirty="0"/>
          </a:p>
          <a:p>
            <a:pPr marL="342900" indent="-342900">
              <a:buAutoNum type="arabicPeriod" startAt="2"/>
            </a:pPr>
            <a:r>
              <a:rPr lang="en-GB" sz="2000" dirty="0"/>
              <a:t>Interventions:  what has the practitioner done and said during their interaction with the young person or young  people? An opportunity then to examine current practice and the methods employed, and to assess their effectiveness. This may involve the application of theory and the learning on the part of the supervisee (and supervisor) about possible new techniques or methods of practice.</a:t>
            </a:r>
          </a:p>
          <a:p>
            <a:endParaRPr lang="en-GB" sz="1600" dirty="0"/>
          </a:p>
        </p:txBody>
      </p:sp>
    </p:spTree>
    <p:extLst>
      <p:ext uri="{BB962C8B-B14F-4D97-AF65-F5344CB8AC3E}">
        <p14:creationId xmlns:p14="http://schemas.microsoft.com/office/powerpoint/2010/main" val="905894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4A13ED-5B2F-4F52-A3B9-197A31A1F212}"/>
              </a:ext>
            </a:extLst>
          </p:cNvPr>
          <p:cNvSpPr/>
          <p:nvPr/>
        </p:nvSpPr>
        <p:spPr>
          <a:xfrm>
            <a:off x="1151907" y="696110"/>
            <a:ext cx="9619013" cy="5078313"/>
          </a:xfrm>
          <a:prstGeom prst="rect">
            <a:avLst/>
          </a:prstGeom>
        </p:spPr>
        <p:txBody>
          <a:bodyPr wrap="square">
            <a:spAutoFit/>
          </a:bodyPr>
          <a:lstStyle/>
          <a:p>
            <a:endParaRPr lang="en-GB" dirty="0"/>
          </a:p>
          <a:p>
            <a:pPr marL="342900" indent="-342900">
              <a:buAutoNum type="arabicPeriod" startAt="3"/>
            </a:pPr>
            <a:r>
              <a:rPr lang="en-GB" dirty="0"/>
              <a:t>The Relationship:  the supervisor is assisting the practitioner reflect upon the quality of the relationship with the Young person or young people. How does it feel to work with this young person or these young people?  Has a good relationship  developed between practitioner and young person, or are there difficulties?  How and where can the relationship be improved?</a:t>
            </a:r>
          </a:p>
          <a:p>
            <a:endParaRPr lang="en-GB" dirty="0"/>
          </a:p>
          <a:p>
            <a:endParaRPr lang="en-GB" dirty="0"/>
          </a:p>
          <a:p>
            <a:endParaRPr lang="en-GB" dirty="0"/>
          </a:p>
          <a:p>
            <a:endParaRPr lang="en-GB" dirty="0"/>
          </a:p>
          <a:p>
            <a:pPr marL="342900" indent="-342900">
              <a:buAutoNum type="arabicPeriod" startAt="4"/>
            </a:pPr>
            <a:r>
              <a:rPr lang="en-GB" dirty="0"/>
              <a:t>The Supervisee: this an opportunity to reflect upon how the supervisee or practitioner feels about themselves.  This can be both personal and professional in nature.  How do they feel about the work that they are doing?  How do they feel about the young people that they are working with?  There is a particular focus here on the support element of the  Supervision process:  a time to be able to offload and explore emotions,  but also to identify themes or patterns within  the work being undertaken with young people.  It is also an opportunity to identify areas for development and to celebrate successes</a:t>
            </a:r>
          </a:p>
        </p:txBody>
      </p:sp>
    </p:spTree>
    <p:extLst>
      <p:ext uri="{BB962C8B-B14F-4D97-AF65-F5344CB8AC3E}">
        <p14:creationId xmlns:p14="http://schemas.microsoft.com/office/powerpoint/2010/main" val="3671558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F413E260-74F9-45AE-A4E6-A1DCF2501A15}"/>
              </a:ext>
            </a:extLst>
          </p:cNvPr>
          <p:cNvSpPr txBox="1"/>
          <p:nvPr/>
        </p:nvSpPr>
        <p:spPr>
          <a:xfrm>
            <a:off x="4320210" y="3167390"/>
            <a:ext cx="424071"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Calibri"/>
              </a:rPr>
              <a:t>7</a:t>
            </a:r>
          </a:p>
        </p:txBody>
      </p:sp>
      <p:sp>
        <p:nvSpPr>
          <p:cNvPr id="3" name="Oval 7">
            <a:extLst>
              <a:ext uri="{FF2B5EF4-FFF2-40B4-BE49-F238E27FC236}">
                <a16:creationId xmlns:a16="http://schemas.microsoft.com/office/drawing/2014/main" id="{895DD249-E9A8-467B-8C62-99B39029F9D1}"/>
              </a:ext>
            </a:extLst>
          </p:cNvPr>
          <p:cNvSpPr/>
          <p:nvPr/>
        </p:nvSpPr>
        <p:spPr>
          <a:xfrm>
            <a:off x="3379302" y="172282"/>
            <a:ext cx="4691265" cy="654657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00B0F0"/>
          </a:solidFill>
          <a:ln w="12701" cap="flat">
            <a:solidFill>
              <a:srgbClr val="000000"/>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alibri"/>
              </a:rPr>
              <a:t>7</a:t>
            </a:r>
          </a:p>
        </p:txBody>
      </p:sp>
      <p:sp>
        <p:nvSpPr>
          <p:cNvPr id="4" name="Oval 8">
            <a:extLst>
              <a:ext uri="{FF2B5EF4-FFF2-40B4-BE49-F238E27FC236}">
                <a16:creationId xmlns:a16="http://schemas.microsoft.com/office/drawing/2014/main" id="{21F94206-DFA2-40F0-84E1-2D93C4161384}"/>
              </a:ext>
            </a:extLst>
          </p:cNvPr>
          <p:cNvSpPr/>
          <p:nvPr/>
        </p:nvSpPr>
        <p:spPr>
          <a:xfrm>
            <a:off x="4422916" y="310356"/>
            <a:ext cx="2577547" cy="394276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7E6E6"/>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Oval 9">
            <a:extLst>
              <a:ext uri="{FF2B5EF4-FFF2-40B4-BE49-F238E27FC236}">
                <a16:creationId xmlns:a16="http://schemas.microsoft.com/office/drawing/2014/main" id="{ACE76C26-7E89-4CDB-B7D3-479C4E97EA7F}"/>
              </a:ext>
            </a:extLst>
          </p:cNvPr>
          <p:cNvSpPr/>
          <p:nvPr/>
        </p:nvSpPr>
        <p:spPr>
          <a:xfrm>
            <a:off x="4422916" y="2817495"/>
            <a:ext cx="2577547" cy="384976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7E6E6"/>
          </a:solidFill>
          <a:ln w="12701" cap="flat">
            <a:solidFill>
              <a:srgbClr val="000000"/>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2</a:t>
            </a:r>
          </a:p>
        </p:txBody>
      </p:sp>
      <p:sp>
        <p:nvSpPr>
          <p:cNvPr id="6" name="Oval 10">
            <a:extLst>
              <a:ext uri="{FF2B5EF4-FFF2-40B4-BE49-F238E27FC236}">
                <a16:creationId xmlns:a16="http://schemas.microsoft.com/office/drawing/2014/main" id="{1BFEBA37-3407-46EE-AC12-E963A76CC39C}"/>
              </a:ext>
            </a:extLst>
          </p:cNvPr>
          <p:cNvSpPr/>
          <p:nvPr/>
        </p:nvSpPr>
        <p:spPr>
          <a:xfrm>
            <a:off x="4817168" y="912991"/>
            <a:ext cx="1789041" cy="177008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8FAADC"/>
          </a:solidFill>
          <a:ln w="12701" cap="flat">
            <a:solidFill>
              <a:srgbClr val="000000"/>
            </a:solidFill>
            <a:prstDash val="solid"/>
            <a:miter/>
          </a:ln>
        </p:spPr>
        <p:txBody>
          <a:bodyPr vert="horz" wrap="square" lIns="91440" tIns="45720" rIns="91440" bIns="45720" anchor="ctr" anchorCtr="0"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Supervisor</a:t>
            </a:r>
          </a:p>
        </p:txBody>
      </p:sp>
      <p:sp>
        <p:nvSpPr>
          <p:cNvPr id="7" name="Arc 11">
            <a:extLst>
              <a:ext uri="{FF2B5EF4-FFF2-40B4-BE49-F238E27FC236}">
                <a16:creationId xmlns:a16="http://schemas.microsoft.com/office/drawing/2014/main" id="{D7874952-3AA2-42C5-8F47-2BBE3D46C39B}"/>
              </a:ext>
            </a:extLst>
          </p:cNvPr>
          <p:cNvSpPr/>
          <p:nvPr/>
        </p:nvSpPr>
        <p:spPr>
          <a:xfrm flipV="1">
            <a:off x="4744282" y="2444538"/>
            <a:ext cx="1934815" cy="1968922"/>
          </a:xfrm>
          <a:custGeom>
            <a:avLst>
              <a:gd name="f12" fmla="val 94"/>
              <a:gd name="f13" fmla="val 270"/>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94"/>
              <a:gd name="f13" fmla="val 270"/>
              <a:gd name="f14" fmla="+- 0 0 -184"/>
              <a:gd name="f15" fmla="+- 0 0 -182"/>
              <a:gd name="f16" fmla="+- 0 0 -180"/>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2">
            <a:extLst>
              <a:ext uri="{FF2B5EF4-FFF2-40B4-BE49-F238E27FC236}">
                <a16:creationId xmlns:a16="http://schemas.microsoft.com/office/drawing/2014/main" id="{2B1D8741-FAA7-43C4-B5BC-67F95A3F182D}"/>
              </a:ext>
            </a:extLst>
          </p:cNvPr>
          <p:cNvSpPr/>
          <p:nvPr/>
        </p:nvSpPr>
        <p:spPr>
          <a:xfrm>
            <a:off x="4912412" y="2872020"/>
            <a:ext cx="1594402" cy="149184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FFFF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Calibri"/>
            </a:endParaRPr>
          </a:p>
        </p:txBody>
      </p:sp>
      <p:sp>
        <p:nvSpPr>
          <p:cNvPr id="9" name="Oval 13">
            <a:extLst>
              <a:ext uri="{FF2B5EF4-FFF2-40B4-BE49-F238E27FC236}">
                <a16:creationId xmlns:a16="http://schemas.microsoft.com/office/drawing/2014/main" id="{A1056C8D-28AB-4503-8C09-66B695203F69}"/>
              </a:ext>
            </a:extLst>
          </p:cNvPr>
          <p:cNvSpPr/>
          <p:nvPr/>
        </p:nvSpPr>
        <p:spPr>
          <a:xfrm>
            <a:off x="4912412" y="4602403"/>
            <a:ext cx="1766675" cy="171556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FFFFFF"/>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 Young Person</a:t>
            </a:r>
          </a:p>
        </p:txBody>
      </p:sp>
      <p:sp>
        <p:nvSpPr>
          <p:cNvPr id="10" name="TextBox 9">
            <a:extLst>
              <a:ext uri="{FF2B5EF4-FFF2-40B4-BE49-F238E27FC236}">
                <a16:creationId xmlns:a16="http://schemas.microsoft.com/office/drawing/2014/main" id="{AB03E4F1-B6E1-4FF4-9028-8029FB7FD485}"/>
              </a:ext>
            </a:extLst>
          </p:cNvPr>
          <p:cNvSpPr txBox="1"/>
          <p:nvPr/>
        </p:nvSpPr>
        <p:spPr>
          <a:xfrm flipH="1">
            <a:off x="8173273" y="1130968"/>
            <a:ext cx="3758668" cy="2031325"/>
          </a:xfrm>
          <a:prstGeom prst="rect">
            <a:avLst/>
          </a:prstGeom>
          <a:noFill/>
        </p:spPr>
        <p:txBody>
          <a:bodyPr wrap="square" rtlCol="0">
            <a:spAutoFit/>
          </a:bodyPr>
          <a:lstStyle/>
          <a:p>
            <a:r>
              <a:rPr lang="en-GB" dirty="0"/>
              <a:t>1 :  Young Person</a:t>
            </a:r>
          </a:p>
          <a:p>
            <a:r>
              <a:rPr lang="en-GB" dirty="0"/>
              <a:t>2 :  Interventions</a:t>
            </a:r>
          </a:p>
          <a:p>
            <a:r>
              <a:rPr lang="en-GB" dirty="0"/>
              <a:t>3 :  The Relationship</a:t>
            </a:r>
          </a:p>
          <a:p>
            <a:r>
              <a:rPr lang="en-GB" dirty="0"/>
              <a:t>4 :  The Participant</a:t>
            </a:r>
          </a:p>
          <a:p>
            <a:r>
              <a:rPr lang="en-GB" dirty="0"/>
              <a:t>5 :  The Parallel Process</a:t>
            </a:r>
          </a:p>
          <a:p>
            <a:r>
              <a:rPr lang="en-GB" dirty="0"/>
              <a:t>6 :  The Supervisor</a:t>
            </a:r>
          </a:p>
          <a:p>
            <a:r>
              <a:rPr lang="en-GB" dirty="0"/>
              <a:t>7 :  The Social/Cultural Context</a:t>
            </a:r>
          </a:p>
        </p:txBody>
      </p:sp>
      <p:sp>
        <p:nvSpPr>
          <p:cNvPr id="11" name="TextBox 10">
            <a:extLst>
              <a:ext uri="{FF2B5EF4-FFF2-40B4-BE49-F238E27FC236}">
                <a16:creationId xmlns:a16="http://schemas.microsoft.com/office/drawing/2014/main" id="{A72C1A14-6312-4F11-8ADF-EA6DFCF32845}"/>
              </a:ext>
            </a:extLst>
          </p:cNvPr>
          <p:cNvSpPr txBox="1"/>
          <p:nvPr/>
        </p:nvSpPr>
        <p:spPr>
          <a:xfrm>
            <a:off x="5092457" y="3228944"/>
            <a:ext cx="1284280" cy="646331"/>
          </a:xfrm>
          <a:prstGeom prst="rect">
            <a:avLst/>
          </a:prstGeom>
          <a:noFill/>
        </p:spPr>
        <p:txBody>
          <a:bodyPr wrap="square" rtlCol="0">
            <a:spAutoFit/>
          </a:bodyPr>
          <a:lstStyle/>
          <a:p>
            <a:r>
              <a:rPr lang="en-GB" dirty="0"/>
              <a:t>4. Participant</a:t>
            </a:r>
          </a:p>
        </p:txBody>
      </p:sp>
      <p:sp>
        <p:nvSpPr>
          <p:cNvPr id="12" name="TextBox 11">
            <a:extLst>
              <a:ext uri="{FF2B5EF4-FFF2-40B4-BE49-F238E27FC236}">
                <a16:creationId xmlns:a16="http://schemas.microsoft.com/office/drawing/2014/main" id="{428D715D-1F67-4AC0-9FEC-CA25C5243B2E}"/>
              </a:ext>
            </a:extLst>
          </p:cNvPr>
          <p:cNvSpPr txBox="1"/>
          <p:nvPr/>
        </p:nvSpPr>
        <p:spPr>
          <a:xfrm>
            <a:off x="7230979" y="3690609"/>
            <a:ext cx="301686" cy="369332"/>
          </a:xfrm>
          <a:prstGeom prst="rect">
            <a:avLst/>
          </a:prstGeom>
          <a:noFill/>
        </p:spPr>
        <p:txBody>
          <a:bodyPr wrap="none" rtlCol="0">
            <a:spAutoFit/>
          </a:bodyPr>
          <a:lstStyle/>
          <a:p>
            <a:r>
              <a:rPr lang="en-GB" dirty="0"/>
              <a:t>5</a:t>
            </a:r>
          </a:p>
        </p:txBody>
      </p:sp>
      <p:sp>
        <p:nvSpPr>
          <p:cNvPr id="13" name="TextBox 12">
            <a:extLst>
              <a:ext uri="{FF2B5EF4-FFF2-40B4-BE49-F238E27FC236}">
                <a16:creationId xmlns:a16="http://schemas.microsoft.com/office/drawing/2014/main" id="{D3F35F85-AF52-4E9F-A3BD-F91FB9D0C67C}"/>
              </a:ext>
            </a:extLst>
          </p:cNvPr>
          <p:cNvSpPr txBox="1"/>
          <p:nvPr/>
        </p:nvSpPr>
        <p:spPr>
          <a:xfrm>
            <a:off x="601578" y="912991"/>
            <a:ext cx="2911643" cy="369332"/>
          </a:xfrm>
          <a:prstGeom prst="rect">
            <a:avLst/>
          </a:prstGeom>
          <a:noFill/>
        </p:spPr>
        <p:txBody>
          <a:bodyPr wrap="square" rtlCol="0">
            <a:spAutoFit/>
          </a:bodyPr>
          <a:lstStyle/>
          <a:p>
            <a:r>
              <a:rPr lang="en-GB" dirty="0"/>
              <a:t>The Process Model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F10450-0331-4152-9C9B-BF258D9BF05E}"/>
              </a:ext>
            </a:extLst>
          </p:cNvPr>
          <p:cNvSpPr txBox="1"/>
          <p:nvPr/>
        </p:nvSpPr>
        <p:spPr>
          <a:xfrm>
            <a:off x="676894" y="819397"/>
            <a:ext cx="10818420" cy="5355312"/>
          </a:xfrm>
          <a:prstGeom prst="rect">
            <a:avLst/>
          </a:prstGeom>
          <a:noFill/>
        </p:spPr>
        <p:txBody>
          <a:bodyPr wrap="square" rtlCol="0">
            <a:spAutoFit/>
          </a:bodyPr>
          <a:lstStyle/>
          <a:p>
            <a:r>
              <a:rPr lang="en-GB" dirty="0"/>
              <a:t>5. The Parallel Process: what happens in the supervision sessions, between supervisor and supervisee (practitioner) that might be a clue to the relationship between supervisee and young person/ people? Feelings that have not been addressed or unexpressed thoughts from the supervisee/ young person relationship are sometimes expressed in the supervision session without being fully acknowledged. For example irritation, sadness, anxiety or boredom with the young person they are discussing may be expressed to the supervisor in manner of  speaking, monotony of tone, argumentative attitude etc. Here supervisors need to pay attention to their own experiences of the supervisory relationship for clues to parallel processes. Similarly what the supervisee (practitioner) experiences with the supervisor, they will take into the work with young people. If you practice anti-oppressively and challenge prejudice, they will be motivated to do the same. If you are able to accept anger or challenge unethical behaviour, you will offer a model for them to follow.</a:t>
            </a:r>
          </a:p>
          <a:p>
            <a:endParaRPr lang="en-GB" dirty="0"/>
          </a:p>
          <a:p>
            <a:r>
              <a:rPr lang="en-GB" dirty="0"/>
              <a:t>6. The Supervisor: here the supervisor is hoping to stimulate self-reflection in the supervisee (practitioner), the supervisor should be prepared to engage in reflection on their own practice.</a:t>
            </a:r>
          </a:p>
          <a:p>
            <a:r>
              <a:rPr lang="en-GB" dirty="0"/>
              <a:t>How is the supervisor feeling? What are the limits of their competence? Is the supervisor able to put aside their own concerns and focus on the needs of the supervisee and the young people they work with? What thoughts and feelings are being stimulated for the supervisor as they listen to the story/ history of a young person and the supervisee’s (practitioner’s) responses?</a:t>
            </a:r>
          </a:p>
        </p:txBody>
      </p:sp>
    </p:spTree>
    <p:extLst>
      <p:ext uri="{BB962C8B-B14F-4D97-AF65-F5344CB8AC3E}">
        <p14:creationId xmlns:p14="http://schemas.microsoft.com/office/powerpoint/2010/main" val="127280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0FF779-34AF-4280-943A-7F84B873A685}"/>
              </a:ext>
            </a:extLst>
          </p:cNvPr>
          <p:cNvSpPr txBox="1"/>
          <p:nvPr/>
        </p:nvSpPr>
        <p:spPr>
          <a:xfrm>
            <a:off x="795646" y="866899"/>
            <a:ext cx="10842171" cy="5355312"/>
          </a:xfrm>
          <a:prstGeom prst="rect">
            <a:avLst/>
          </a:prstGeom>
          <a:noFill/>
        </p:spPr>
        <p:txBody>
          <a:bodyPr wrap="square" rtlCol="0">
            <a:spAutoFit/>
          </a:bodyPr>
          <a:lstStyle/>
          <a:p>
            <a:r>
              <a:rPr lang="en-GB" dirty="0"/>
              <a:t>The Socio-Cultural Context: here the work of the supervisee (practitioner) and the supervision relationship take place in a wider organisational, social and cultural context. For example</a:t>
            </a:r>
          </a:p>
          <a:p>
            <a:endParaRPr lang="en-GB" dirty="0"/>
          </a:p>
          <a:p>
            <a:r>
              <a:rPr lang="en-GB" dirty="0"/>
              <a:t>        The Young Person e.g.:</a:t>
            </a:r>
          </a:p>
          <a:p>
            <a:pPr marL="742950" lvl="1" indent="-285750">
              <a:buFont typeface="Arial" panose="020B0604020202020204" pitchFamily="34" charset="0"/>
              <a:buChar char="•"/>
            </a:pPr>
            <a:r>
              <a:rPr lang="en-GB" dirty="0"/>
              <a:t>Family</a:t>
            </a:r>
          </a:p>
          <a:p>
            <a:pPr marL="742950" lvl="1" indent="-285750">
              <a:buFont typeface="Arial" panose="020B0604020202020204" pitchFamily="34" charset="0"/>
              <a:buChar char="•"/>
            </a:pPr>
            <a:r>
              <a:rPr lang="en-GB" dirty="0"/>
              <a:t>Education </a:t>
            </a:r>
          </a:p>
          <a:p>
            <a:pPr marL="742950" lvl="1" indent="-285750">
              <a:buFont typeface="Arial" panose="020B0604020202020204" pitchFamily="34" charset="0"/>
              <a:buChar char="•"/>
            </a:pPr>
            <a:r>
              <a:rPr lang="en-GB" dirty="0"/>
              <a:t>Peer group</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p>
          <a:p>
            <a:pPr lvl="1"/>
            <a:r>
              <a:rPr lang="en-GB" dirty="0"/>
              <a:t>The Supervisee/Practitioner e.g.:</a:t>
            </a:r>
          </a:p>
          <a:p>
            <a:pPr marL="742950" lvl="1" indent="-285750">
              <a:buFont typeface="Arial" panose="020B0604020202020204" pitchFamily="34" charset="0"/>
              <a:buChar char="•"/>
            </a:pPr>
            <a:r>
              <a:rPr lang="en-GB" dirty="0"/>
              <a:t>Employee</a:t>
            </a:r>
          </a:p>
          <a:p>
            <a:pPr marL="742950" lvl="1" indent="-285750">
              <a:buFont typeface="Arial" panose="020B0604020202020204" pitchFamily="34" charset="0"/>
              <a:buChar char="•"/>
            </a:pPr>
            <a:r>
              <a:rPr lang="en-GB" dirty="0"/>
              <a:t>Peer Group</a:t>
            </a:r>
          </a:p>
          <a:p>
            <a:pPr marL="742950" lvl="1" indent="-285750">
              <a:buFont typeface="Arial" panose="020B0604020202020204" pitchFamily="34" charset="0"/>
              <a:buChar char="•"/>
            </a:pPr>
            <a:r>
              <a:rPr lang="en-GB" dirty="0"/>
              <a:t>Ethnic Group</a:t>
            </a:r>
          </a:p>
          <a:p>
            <a:pPr lvl="1"/>
            <a:endParaRPr lang="en-GB" dirty="0"/>
          </a:p>
          <a:p>
            <a:pPr lvl="1"/>
            <a:r>
              <a:rPr lang="en-GB" dirty="0"/>
              <a:t>The Supervisor e.g.:</a:t>
            </a:r>
          </a:p>
          <a:p>
            <a:pPr marL="742950" lvl="1" indent="-285750">
              <a:buFont typeface="Arial" panose="020B0604020202020204" pitchFamily="34" charset="0"/>
              <a:buChar char="•"/>
            </a:pPr>
            <a:r>
              <a:rPr lang="en-GB" dirty="0"/>
              <a:t>Awareness of Govt Strategy/Policy</a:t>
            </a:r>
          </a:p>
          <a:p>
            <a:pPr marL="742950" lvl="1" indent="-285750">
              <a:buFont typeface="Arial" panose="020B0604020202020204" pitchFamily="34" charset="0"/>
              <a:buChar char="•"/>
            </a:pPr>
            <a:r>
              <a:rPr lang="en-GB" dirty="0"/>
              <a:t>Political Affinity</a:t>
            </a:r>
          </a:p>
          <a:p>
            <a:pPr marL="742950" lvl="1" indent="-285750">
              <a:buFont typeface="Arial" panose="020B0604020202020204" pitchFamily="34" charset="0"/>
              <a:buChar char="•"/>
            </a:pPr>
            <a:r>
              <a:rPr lang="en-GB" dirty="0"/>
              <a:t>Gender/sexual orientation</a:t>
            </a:r>
          </a:p>
          <a:p>
            <a:pPr lvl="1"/>
            <a:endParaRPr lang="en-GB" dirty="0"/>
          </a:p>
        </p:txBody>
      </p:sp>
    </p:spTree>
    <p:extLst>
      <p:ext uri="{BB962C8B-B14F-4D97-AF65-F5344CB8AC3E}">
        <p14:creationId xmlns:p14="http://schemas.microsoft.com/office/powerpoint/2010/main" val="44946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584B29-4532-4807-A252-B6C70B7211E1}"/>
              </a:ext>
            </a:extLst>
          </p:cNvPr>
          <p:cNvSpPr txBox="1"/>
          <p:nvPr/>
        </p:nvSpPr>
        <p:spPr>
          <a:xfrm>
            <a:off x="592345" y="1175657"/>
            <a:ext cx="9917611" cy="4524315"/>
          </a:xfrm>
          <a:prstGeom prst="rect">
            <a:avLst/>
          </a:prstGeom>
          <a:noFill/>
        </p:spPr>
        <p:txBody>
          <a:bodyPr wrap="square" rtlCol="0">
            <a:spAutoFit/>
          </a:bodyPr>
          <a:lstStyle/>
          <a:p>
            <a:r>
              <a:rPr lang="en-GB" dirty="0"/>
              <a:t>Within the supervision session it is important to refer to the wider context within which the work is taking place. </a:t>
            </a:r>
          </a:p>
          <a:p>
            <a:endParaRPr lang="en-GB" dirty="0"/>
          </a:p>
          <a:p>
            <a:r>
              <a:rPr lang="en-GB" dirty="0"/>
              <a:t>Sometimes this awareness may remain unconscious. For example the supervisor is white female, the practitioner is  white male, the young person Somali female: what are the political, cultural and gender considerations here?</a:t>
            </a:r>
          </a:p>
          <a:p>
            <a:endParaRPr lang="en-GB" dirty="0"/>
          </a:p>
          <a:p>
            <a:endParaRPr lang="en-GB" dirty="0"/>
          </a:p>
          <a:p>
            <a:r>
              <a:rPr lang="en-GB" dirty="0"/>
              <a:t> Would these identities be considered within the supervision process?</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717022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955</Words>
  <Application>Microsoft Office PowerPoint</Application>
  <PresentationFormat>Widescreen</PresentationFormat>
  <Paragraphs>80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new</dc:creator>
  <cp:lastModifiedBy>new</cp:lastModifiedBy>
  <cp:revision>4</cp:revision>
  <dcterms:created xsi:type="dcterms:W3CDTF">2021-11-08T12:03:03Z</dcterms:created>
  <dcterms:modified xsi:type="dcterms:W3CDTF">2021-11-08T13:17:12Z</dcterms:modified>
</cp:coreProperties>
</file>