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78" r:id="rId5"/>
    <p:sldId id="257" r:id="rId6"/>
    <p:sldId id="261" r:id="rId7"/>
    <p:sldId id="264" r:id="rId8"/>
    <p:sldId id="263" r:id="rId9"/>
    <p:sldId id="265" r:id="rId10"/>
    <p:sldId id="262" r:id="rId11"/>
    <p:sldId id="266" r:id="rId12"/>
    <p:sldId id="268" r:id="rId13"/>
    <p:sldId id="267" r:id="rId14"/>
    <p:sldId id="269" r:id="rId15"/>
    <p:sldId id="270" r:id="rId16"/>
    <p:sldId id="286" r:id="rId17"/>
    <p:sldId id="287" r:id="rId18"/>
    <p:sldId id="281" r:id="rId19"/>
    <p:sldId id="276" r:id="rId20"/>
    <p:sldId id="277" r:id="rId21"/>
    <p:sldId id="279" r:id="rId22"/>
    <p:sldId id="282" r:id="rId23"/>
    <p:sldId id="283" r:id="rId24"/>
    <p:sldId id="284" r:id="rId25"/>
    <p:sldId id="285" r:id="rId26"/>
  </p:sldIdLst>
  <p:sldSz cx="10058400" cy="7772400"/>
  <p:notesSz cx="6858000" cy="9144000"/>
  <p:defaultTextStyle>
    <a:defPPr>
      <a:defRPr lang="en-US"/>
    </a:defPPr>
    <a:lvl1pPr marL="0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1pPr>
    <a:lvl2pPr marL="509412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2pPr>
    <a:lvl3pPr marL="1018824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3pPr>
    <a:lvl4pPr marL="1528237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4pPr>
    <a:lvl5pPr marL="2037649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5pPr>
    <a:lvl6pPr marL="2547061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6pPr>
    <a:lvl7pPr marL="3056473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7pPr>
    <a:lvl8pPr marL="3565886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8pPr>
    <a:lvl9pPr marL="4075298" algn="l" defTabSz="1018824" rtl="0" eaLnBrk="1" latinLnBrk="0" hangingPunct="1">
      <a:defRPr sz="2006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48" userDrawn="1">
          <p15:clr>
            <a:srgbClr val="A4A3A4"/>
          </p15:clr>
        </p15:guide>
        <p15:guide id="2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961" autoAdjust="0"/>
    <p:restoredTop sz="94643" autoAdjust="0"/>
  </p:normalViewPr>
  <p:slideViewPr>
    <p:cSldViewPr snapToGrid="0">
      <p:cViewPr varScale="1">
        <p:scale>
          <a:sx n="84" d="100"/>
          <a:sy n="84" d="100"/>
        </p:scale>
        <p:origin x="1336" y="200"/>
      </p:cViewPr>
      <p:guideLst>
        <p:guide orient="horz" pos="2448"/>
        <p:guide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3" d="100"/>
          <a:sy n="63" d="100"/>
        </p:scale>
        <p:origin x="2366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CC32456-4FF3-435F-B03B-B8D0CE646C5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AAF674-F26D-473E-9D53-48E35C0805D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871CB-7D37-4FAB-B9ED-4377A4D8FB20}" type="datetimeFigureOut">
              <a:rPr lang="en-US" smtClean="0"/>
              <a:t>5/15/20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45A715-4835-402B-BB1A-CF0CABC0453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6AE5A0-5322-48C1-AAD9-D4F92B3C7E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8DA370-3937-44ED-9988-7642B6F3E4B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8697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3EEF79-99CC-4F81-B4D6-D8238D76DBFC}" type="datetimeFigureOut">
              <a:rPr lang="en-US" smtClean="0"/>
              <a:t>5/15/20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0C5344-2AF1-4DB7-89C3-3B38D8B6B9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94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1pPr>
    <a:lvl2pPr marL="509412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2pPr>
    <a:lvl3pPr marL="1018824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3pPr>
    <a:lvl4pPr marL="1528237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4pPr>
    <a:lvl5pPr marL="2037649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5pPr>
    <a:lvl6pPr marL="2547061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6pPr>
    <a:lvl7pPr marL="3056473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7pPr>
    <a:lvl8pPr marL="3565886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8pPr>
    <a:lvl9pPr marL="4075298" algn="l" defTabSz="1018824" rtl="0" eaLnBrk="1" latinLnBrk="0" hangingPunct="1">
      <a:defRPr sz="133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431925" y="1143000"/>
            <a:ext cx="399415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0C5344-2AF1-4DB7-89C3-3B38D8B6B99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400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C1084-4980-48F0-8491-4EDFEE9D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703" y="154727"/>
            <a:ext cx="9154994" cy="1502305"/>
          </a:xfrm>
        </p:spPr>
        <p:txBody>
          <a:bodyPr>
            <a:normAutofit/>
          </a:bodyPr>
          <a:lstStyle>
            <a:lvl1pPr algn="ctr">
              <a:defRPr sz="48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7EDC26-1C8A-49E6-8649-DC237393B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EBECA-3212-4A5B-B9AF-C03EDE72AD91}" type="datetimeFigureOut">
              <a:rPr lang="en-US" smtClean="0"/>
              <a:t>5/15/20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9BE249-3B9F-4033-B1C5-264A0EBCF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E5DA54-7512-48DD-9777-1C5EF5EA8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7BE8F-0DAB-48BB-B5ED-43D873A94FC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7AFF38DF-3722-4EE9-AE05-26B3C079942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1703" y="1543006"/>
            <a:ext cx="6163056" cy="581558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F9E3191-4C97-4E96-BDCA-9CFAAF733D6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26238" y="1543006"/>
            <a:ext cx="3244850" cy="5815583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377190" indent="0">
              <a:buNone/>
              <a:defRPr/>
            </a:lvl2pPr>
            <a:lvl3pPr marL="754380" indent="0">
              <a:buNone/>
              <a:defRPr/>
            </a:lvl3pPr>
            <a:lvl4pPr marL="1131570" indent="0">
              <a:buNone/>
              <a:defRPr/>
            </a:lvl4pPr>
            <a:lvl5pPr marL="1508760" indent="0">
              <a:buNone/>
              <a:defRPr/>
            </a:lvl5pPr>
          </a:lstStyle>
          <a:p>
            <a:pPr lvl="0"/>
            <a:r>
              <a:rPr lang="en-US" dirty="0"/>
              <a:t>Click to add text </a:t>
            </a:r>
          </a:p>
        </p:txBody>
      </p:sp>
    </p:spTree>
    <p:extLst>
      <p:ext uri="{BB962C8B-B14F-4D97-AF65-F5344CB8AC3E}">
        <p14:creationId xmlns:p14="http://schemas.microsoft.com/office/powerpoint/2010/main" val="22789445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87FA025-9CE5-4D24-88F3-5B393073121B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50876" y="116586"/>
            <a:ext cx="9756648" cy="753922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BEC44-041F-4312-9B0C-3A67D7B6D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" y="116587"/>
            <a:ext cx="9756648" cy="768604"/>
          </a:xfrm>
        </p:spPr>
        <p:txBody>
          <a:bodyPr anchor="t">
            <a:normAutofit/>
          </a:bodyPr>
          <a:lstStyle>
            <a:lvl1pPr algn="ctr">
              <a:defRPr sz="198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BB180C-9C77-4695-AFDF-D7E0EAD24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EBECA-3212-4A5B-B9AF-C03EDE72AD91}" type="datetimeFigureOut">
              <a:rPr lang="en-US" smtClean="0"/>
              <a:t>5/15/20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80EC47-D9D3-466D-8977-9CE5E7E1D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42C35B-B517-42A0-BADD-6AF6A83CA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7BE8F-0DAB-48BB-B5ED-43D873A94F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4542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FC5AF8-D558-466F-A592-16B2A4D39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5" y="413810"/>
            <a:ext cx="8675370" cy="1502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B6FAB-E45B-4FEF-8078-5C0BD67291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515" y="2069042"/>
            <a:ext cx="8675370" cy="4931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AEDAE-1AB7-4054-8DD3-4591873A6A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1515" y="7203865"/>
            <a:ext cx="226314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EBECA-3212-4A5B-B9AF-C03EDE72AD91}" type="datetimeFigureOut">
              <a:rPr lang="en-US" smtClean="0"/>
              <a:t>5/15/20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9C897-D318-432C-9927-F3D50FB367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31845" y="7203865"/>
            <a:ext cx="339471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17AD6-49F1-4CCF-BF69-04E62D41C9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103745" y="7203865"/>
            <a:ext cx="226314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7BE8F-0DAB-48BB-B5ED-43D873A94F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640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0" r:id="rId2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xStyles>
    <p:titleStyle>
      <a:lvl1pPr algn="l" defTabSz="754380" rtl="0" eaLnBrk="1" latinLnBrk="0" hangingPunct="1">
        <a:lnSpc>
          <a:spcPct val="90000"/>
        </a:lnSpc>
        <a:spcBef>
          <a:spcPct val="0"/>
        </a:spcBef>
        <a:buNone/>
        <a:defRPr sz="363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595" indent="-188595" algn="l" defTabSz="754380" rtl="0" eaLnBrk="1" latinLnBrk="0" hangingPunct="1">
        <a:lnSpc>
          <a:spcPct val="90000"/>
        </a:lnSpc>
        <a:spcBef>
          <a:spcPts val="825"/>
        </a:spcBef>
        <a:buFont typeface="Arial" panose="020B0604020202020204" pitchFamily="34" charset="0"/>
        <a:buChar char="•"/>
        <a:defRPr sz="2310" kern="1200">
          <a:solidFill>
            <a:schemeClr val="tx1"/>
          </a:solidFill>
          <a:latin typeface="+mn-lt"/>
          <a:ea typeface="+mn-ea"/>
          <a:cs typeface="+mn-cs"/>
        </a:defRPr>
      </a:lvl1pPr>
      <a:lvl2pPr marL="56578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94297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3pPr>
      <a:lvl4pPr marL="132016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69735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207454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45173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82892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206115" indent="-188595" algn="l" defTabSz="754380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1pPr>
      <a:lvl2pPr marL="37719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2pPr>
      <a:lvl3pPr marL="75438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3pPr>
      <a:lvl4pPr marL="113157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50876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26314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64033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01752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image" Target="../media/image24.tiff"/><Relationship Id="rId3" Type="http://schemas.openxmlformats.org/officeDocument/2006/relationships/image" Target="../media/image14.tiff"/><Relationship Id="rId7" Type="http://schemas.openxmlformats.org/officeDocument/2006/relationships/image" Target="../media/image18.jpeg"/><Relationship Id="rId12" Type="http://schemas.openxmlformats.org/officeDocument/2006/relationships/image" Target="../media/image23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5" Type="http://schemas.openxmlformats.org/officeDocument/2006/relationships/image" Target="../media/image26.tiff"/><Relationship Id="rId10" Type="http://schemas.openxmlformats.org/officeDocument/2006/relationships/image" Target="../media/image21.jpeg"/><Relationship Id="rId4" Type="http://schemas.openxmlformats.org/officeDocument/2006/relationships/image" Target="../media/image15.tiff"/><Relationship Id="rId9" Type="http://schemas.openxmlformats.org/officeDocument/2006/relationships/image" Target="../media/image20.jpeg"/><Relationship Id="rId14" Type="http://schemas.openxmlformats.org/officeDocument/2006/relationships/image" Target="../media/image2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A7CEC929-C01C-6143-A86E-A188784FE93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36972" y="611776"/>
            <a:ext cx="7786007" cy="157489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25CFA43-4177-DB4F-B6E1-A96723C47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23541" y="3611880"/>
            <a:ext cx="10869478" cy="400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2622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59D10E-9031-4F70-8246-55A5BB214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 CREATURES COLORING BOOK – PICTURE 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F3326B-0A10-8445-A83E-F8BE00B4BC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23839" y="334981"/>
            <a:ext cx="6944801" cy="52375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23FBBF7-F56F-594C-9BEF-3C72F9AE72D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32667" y="967140"/>
            <a:ext cx="2727297" cy="55944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BD4D0FF-D5BF-EA43-849B-55EFD510296B}"/>
              </a:ext>
            </a:extLst>
          </p:cNvPr>
          <p:cNvSpPr txBox="1"/>
          <p:nvPr/>
        </p:nvSpPr>
        <p:spPr>
          <a:xfrm>
            <a:off x="1632667" y="1634986"/>
            <a:ext cx="5904180" cy="5664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FONT</a:t>
            </a:r>
          </a:p>
          <a:p>
            <a:r>
              <a:rPr lang="en-US" sz="1400" dirty="0"/>
              <a:t>     has to reflect the designer and their work but also must be </a:t>
            </a:r>
          </a:p>
          <a:p>
            <a:r>
              <a:rPr lang="en-US" sz="1400" dirty="0"/>
              <a:t>     </a:t>
            </a:r>
            <a:r>
              <a:rPr lang="en-US" sz="1400" dirty="0" err="1"/>
              <a:t>recogniseable</a:t>
            </a:r>
            <a:r>
              <a:rPr lang="en-US" sz="1400" dirty="0"/>
              <a:t> to the target audience.</a:t>
            </a:r>
          </a:p>
          <a:p>
            <a:endParaRPr lang="en-US" sz="1400" dirty="0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COLOUR PALETTE</a:t>
            </a:r>
          </a:p>
          <a:p>
            <a:r>
              <a:rPr lang="en-US" sz="1400" dirty="0"/>
              <a:t>     must be eye catching to the audience but also memorable for the </a:t>
            </a:r>
          </a:p>
          <a:p>
            <a:r>
              <a:rPr lang="en-US" sz="1400" dirty="0"/>
              <a:t>     target audience. </a:t>
            </a:r>
          </a:p>
          <a:p>
            <a:endParaRPr lang="en-US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STYLE</a:t>
            </a:r>
          </a:p>
          <a:p>
            <a:r>
              <a:rPr lang="en-US" sz="1400" dirty="0"/>
              <a:t>     Gives the designer an identity and gives the audience an idea of</a:t>
            </a:r>
          </a:p>
          <a:p>
            <a:r>
              <a:rPr lang="en-US" sz="1400" dirty="0"/>
              <a:t>     their work.</a:t>
            </a:r>
          </a:p>
          <a:p>
            <a:r>
              <a:rPr lang="en-US" sz="1400" dirty="0"/>
              <a:t>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IMAGERY</a:t>
            </a:r>
          </a:p>
          <a:p>
            <a:r>
              <a:rPr lang="en-US" sz="1400" dirty="0"/>
              <a:t>     Some Imagery of the designers work would be an effective way of</a:t>
            </a:r>
          </a:p>
          <a:p>
            <a:r>
              <a:rPr lang="en-US" sz="1400" dirty="0"/>
              <a:t>     portraying the designers style and creative abilities.</a:t>
            </a:r>
          </a:p>
          <a:p>
            <a:r>
              <a:rPr lang="en-US" sz="1400" dirty="0"/>
              <a:t>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400" dirty="0"/>
              <a:t>TARGET AUDIENCE</a:t>
            </a:r>
          </a:p>
          <a:p>
            <a:r>
              <a:rPr lang="en-US" sz="1400" dirty="0"/>
              <a:t>      It is important to consider who the target audience is to ensure that </a:t>
            </a:r>
          </a:p>
          <a:p>
            <a:r>
              <a:rPr lang="en-US" sz="1400" dirty="0"/>
              <a:t>      your brand identity fits the right aesthetic.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BRAND NAME</a:t>
            </a:r>
          </a:p>
          <a:p>
            <a:r>
              <a:rPr lang="en-US" sz="1400" dirty="0"/>
              <a:t>     has to be professional but also have an element which is personal to </a:t>
            </a:r>
          </a:p>
          <a:p>
            <a:r>
              <a:rPr lang="en-US" sz="1400" dirty="0"/>
              <a:t>     the designer, this is essential in building a design identity.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D540924-4006-8B48-9C42-A625C450DAB0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52451" y="5783360"/>
            <a:ext cx="1977080" cy="186106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3F3B674-37FE-B944-AE6D-2465FCE6F30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6847" y="4585252"/>
            <a:ext cx="2208320" cy="271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2047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A7C5C7F-1E5D-8A44-B211-EE2C69DDB38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71407" y="275799"/>
            <a:ext cx="2385391" cy="6210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EC23A9-918E-AA43-880E-46B744A0156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8463" y="896848"/>
            <a:ext cx="2068720" cy="13457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C5C433-7539-B04F-A959-3ED31B48C0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463" y="2377193"/>
            <a:ext cx="4756978" cy="213995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2E914F-3D03-9747-9515-05E56E7898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463" y="4651740"/>
            <a:ext cx="4416781" cy="286844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55712D1-8860-7041-AE81-19C1DD5A995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10972" y="1223334"/>
            <a:ext cx="3924576" cy="282294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E24ED93-F48D-5047-9FD0-3217AAC58D52}"/>
              </a:ext>
            </a:extLst>
          </p:cNvPr>
          <p:cNvSpPr txBox="1"/>
          <p:nvPr/>
        </p:nvSpPr>
        <p:spPr>
          <a:xfrm>
            <a:off x="5658678" y="4225405"/>
            <a:ext cx="4847344" cy="291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96" dirty="0"/>
              <a:t>https://</a:t>
            </a:r>
            <a:r>
              <a:rPr lang="en-US" sz="1296" dirty="0" err="1"/>
              <a:t>www.youtube.com</a:t>
            </a:r>
            <a:r>
              <a:rPr lang="en-US" sz="1296" dirty="0"/>
              <a:t>/</a:t>
            </a:r>
            <a:r>
              <a:rPr lang="en-US" sz="1296" dirty="0" err="1"/>
              <a:t>watch?v</a:t>
            </a:r>
            <a:r>
              <a:rPr lang="en-US" sz="1296" dirty="0"/>
              <a:t>=Me3MLxGDpX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EA915ED-CAA4-8343-89D2-D50DF3FE45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3378" y="4714269"/>
            <a:ext cx="4799765" cy="246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9435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5D4C100-1C8F-C442-AB86-7A37B3E3AD2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54018" y="172278"/>
            <a:ext cx="3604591" cy="86139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776BD90-CEB3-C04F-A12A-D685AD90990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8726" y="1693810"/>
            <a:ext cx="2011587" cy="17601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E51532-C354-9A40-9A1A-ED1CA18DEE3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7901" y="1145420"/>
            <a:ext cx="1828490" cy="2810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4980B6-1FD3-2A4A-B89D-E9B15F6444D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9987" y="4078304"/>
            <a:ext cx="2910840" cy="4572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6837DB9-E05F-CA4E-B8EC-F205D289A71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1481" y="6173901"/>
            <a:ext cx="1524000" cy="7307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B9AA18-C722-284A-8EE1-230081531F8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36105" y="1326803"/>
            <a:ext cx="3799399" cy="9061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ECD4AEB-6A63-0C40-BFA5-B400C439ABC6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16781" y="1929757"/>
            <a:ext cx="4018723" cy="7895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A017B63-BA63-8747-8A35-A6D500753352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78167" y="2719268"/>
            <a:ext cx="2997637" cy="74174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5468BAD-D4D4-2349-9641-54320B5BBEB0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1481" y="5107601"/>
            <a:ext cx="2941320" cy="45200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C228C59-AA1F-2D4B-A94D-EF88774D03B9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2527" y="5612471"/>
            <a:ext cx="2609089" cy="46724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07AD7AF-DB8F-AD4D-A03E-94AA12E2F606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2527" y="4477429"/>
            <a:ext cx="2519238" cy="63621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7376F9C-F1B4-5D47-B3BD-EDB3FC32A1CC}"/>
              </a:ext>
            </a:extLst>
          </p:cNvPr>
          <p:cNvPicPr>
            <a:picLocks noChangeAspect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49586" y="3545501"/>
            <a:ext cx="3327400" cy="15621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9D6E34E-0DA2-364F-B0B1-9E4920488844}"/>
              </a:ext>
            </a:extLst>
          </p:cNvPr>
          <p:cNvPicPr>
            <a:picLocks noChangeAspect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50109" y="5523055"/>
            <a:ext cx="1580204" cy="178803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343BEAA-89EC-234E-9DF7-407C2AF5B94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4495" y="5199153"/>
            <a:ext cx="1904351" cy="219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4604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44F349D-0564-2642-B7BC-7CE6739E0C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53547"/>
            <a:ext cx="3889086" cy="38890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2A2CDED-BFF3-9346-989F-087F5CF476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91408" y="212033"/>
            <a:ext cx="4956391" cy="10734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4E3AD6-50B2-624F-9536-4EAED1F485B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52192" y="2464904"/>
            <a:ext cx="3345207" cy="33452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EE0347-C366-D144-A0AE-755E2AAC31F8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3955" y="2053547"/>
            <a:ext cx="4311037" cy="454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9733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2192E82-EDED-4B41-9082-C19DD837BC9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792" y="609360"/>
            <a:ext cx="9660835" cy="683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7605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86FE1DD-3CD8-8E44-8672-BD40460A008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241757"/>
            <a:ext cx="10058400" cy="7116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4250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0A184A3-10FA-224E-82F9-56A2366CFBA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12720" y="228601"/>
            <a:ext cx="4175760" cy="102644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7B9D2AB-B547-8246-A996-64BF63CC500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960" y="1255045"/>
            <a:ext cx="8389582" cy="5935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1614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6541377-23E0-D148-825A-0C83D3D7743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8730" y="953416"/>
            <a:ext cx="2651760" cy="6976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80E1C61-E665-FF4E-B2CA-EB21CCD67C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" y="1651078"/>
            <a:ext cx="5394960" cy="496018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F699808-D6F7-744F-9304-EEE7BCA7752A}"/>
              </a:ext>
            </a:extLst>
          </p:cNvPr>
          <p:cNvSpPr txBox="1"/>
          <p:nvPr/>
        </p:nvSpPr>
        <p:spPr>
          <a:xfrm>
            <a:off x="4632960" y="1999909"/>
            <a:ext cx="4251485" cy="47224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 The logo is successful but</a:t>
            </a:r>
          </a:p>
          <a:p>
            <a:r>
              <a:rPr lang="en-US" dirty="0"/>
              <a:t>       visually based off of my </a:t>
            </a:r>
          </a:p>
          <a:p>
            <a:r>
              <a:rPr lang="en-US" dirty="0"/>
              <a:t>       current project inspired by </a:t>
            </a:r>
          </a:p>
          <a:p>
            <a:r>
              <a:rPr lang="en-US" dirty="0"/>
              <a:t>       the sea, I feel the starfish </a:t>
            </a:r>
          </a:p>
          <a:p>
            <a:r>
              <a:rPr lang="en-US" dirty="0"/>
              <a:t>       imagery is a bit too specific</a:t>
            </a:r>
          </a:p>
          <a:p>
            <a:r>
              <a:rPr lang="en-US" dirty="0"/>
              <a:t>       to the project and would</a:t>
            </a:r>
          </a:p>
          <a:p>
            <a:r>
              <a:rPr lang="en-US" dirty="0"/>
              <a:t>       suggest to the target audience</a:t>
            </a:r>
          </a:p>
          <a:p>
            <a:r>
              <a:rPr lang="en-US" dirty="0"/>
              <a:t>       that I only design patterns</a:t>
            </a:r>
          </a:p>
          <a:p>
            <a:r>
              <a:rPr lang="en-US" dirty="0"/>
              <a:t>       in this context.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 The static circular shape in </a:t>
            </a:r>
          </a:p>
          <a:p>
            <a:r>
              <a:rPr lang="en-US" dirty="0"/>
              <a:t>       the background does not </a:t>
            </a:r>
          </a:p>
          <a:p>
            <a:r>
              <a:rPr lang="en-US" dirty="0"/>
              <a:t>       reflect the free flowing drawing/</a:t>
            </a:r>
          </a:p>
          <a:p>
            <a:r>
              <a:rPr lang="en-US" dirty="0"/>
              <a:t>       painting style that I like to </a:t>
            </a:r>
          </a:p>
          <a:p>
            <a:r>
              <a:rPr lang="en-US" dirty="0"/>
              <a:t>       incorporate into my designs</a:t>
            </a:r>
          </a:p>
          <a:p>
            <a:r>
              <a:rPr lang="en-US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3997100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F016E3E9-C141-0846-85AC-465F8616DA2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51374" y="349456"/>
            <a:ext cx="3932767" cy="762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50A7865-B173-4142-83A1-3CB8A7E25A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344" y="1051560"/>
            <a:ext cx="4570936" cy="457093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570968E-C45D-614F-9C78-92FB943E9D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9564" y="4038600"/>
            <a:ext cx="3593672" cy="35936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E4CE4C4-CF9E-8942-99D3-C33894CC7B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050" y="1230726"/>
            <a:ext cx="4210260" cy="421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1594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8C282EA-C0A0-144E-A191-8E1934A002F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86990" y="200446"/>
            <a:ext cx="4762500" cy="9753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991EE7-24E1-954D-8D5F-67EBE667D48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339" y="1044522"/>
            <a:ext cx="9064487" cy="6413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872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0ABB52-ABB8-444D-BF80-2DB3C034B36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12719" y="137160"/>
            <a:ext cx="4480561" cy="8659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B523DD-99C8-7E40-A7D6-51AA1B6A8E2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2184" y="1192516"/>
            <a:ext cx="3006830" cy="29375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9343CD-A945-6D4F-BA96-419D0A202C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120" y="1192516"/>
            <a:ext cx="4023361" cy="610744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A6A2FB-0587-274D-8516-1C57522AFE5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2184" y="4130040"/>
            <a:ext cx="3006830" cy="3054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4836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1BFFB67-47DC-9946-9ABE-F13EB4F2B8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78480" y="228600"/>
            <a:ext cx="3960876" cy="701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6BFBD7-8F69-4E4D-A476-D641D6FD1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79" y="1463040"/>
            <a:ext cx="5615781" cy="54863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7819BD-ADEC-3747-AC34-D7976D53FF8C}"/>
              </a:ext>
            </a:extLst>
          </p:cNvPr>
          <p:cNvSpPr txBox="1"/>
          <p:nvPr/>
        </p:nvSpPr>
        <p:spPr>
          <a:xfrm>
            <a:off x="6156960" y="1356360"/>
            <a:ext cx="3961341" cy="6574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imagery displayed on</a:t>
            </a:r>
          </a:p>
          <a:p>
            <a:r>
              <a:rPr lang="en-US" dirty="0"/>
              <a:t>     both the back and front of</a:t>
            </a:r>
          </a:p>
          <a:p>
            <a:r>
              <a:rPr lang="en-US" dirty="0"/>
              <a:t>     the card is eye catching</a:t>
            </a:r>
          </a:p>
          <a:p>
            <a:r>
              <a:rPr lang="en-US" dirty="0"/>
              <a:t>     but not too overpowering.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card is made for a spa</a:t>
            </a:r>
          </a:p>
          <a:p>
            <a:r>
              <a:rPr lang="en-US" dirty="0"/>
              <a:t>     and salon, the leaf imagery</a:t>
            </a:r>
          </a:p>
          <a:p>
            <a:r>
              <a:rPr lang="en-US" dirty="0"/>
              <a:t>     on the back and front</a:t>
            </a:r>
          </a:p>
          <a:p>
            <a:r>
              <a:rPr lang="en-US" dirty="0"/>
              <a:t>     combined with the simple</a:t>
            </a:r>
          </a:p>
          <a:p>
            <a:r>
              <a:rPr lang="en-US" dirty="0"/>
              <a:t>     white background is relaxing </a:t>
            </a:r>
          </a:p>
          <a:p>
            <a:r>
              <a:rPr lang="en-US" dirty="0"/>
              <a:t>     and gives a good hint towards</a:t>
            </a:r>
          </a:p>
          <a:p>
            <a:r>
              <a:rPr lang="en-US" dirty="0"/>
              <a:t>     the ethos of a spa and salon.</a:t>
            </a:r>
          </a:p>
          <a:p>
            <a:r>
              <a:rPr lang="en-US" dirty="0"/>
              <a:t>     If bolder </a:t>
            </a:r>
            <a:r>
              <a:rPr lang="en-US" dirty="0" err="1"/>
              <a:t>colours</a:t>
            </a:r>
            <a:r>
              <a:rPr lang="en-US" dirty="0"/>
              <a:t> were used it</a:t>
            </a:r>
          </a:p>
          <a:p>
            <a:r>
              <a:rPr lang="en-US" dirty="0"/>
              <a:t>     would not have given off this</a:t>
            </a:r>
          </a:p>
          <a:p>
            <a:r>
              <a:rPr lang="en-US" dirty="0"/>
              <a:t>     relaxing aesthetic.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The brand name is in the </a:t>
            </a:r>
          </a:p>
          <a:p>
            <a:r>
              <a:rPr lang="en-US" dirty="0"/>
              <a:t>      </a:t>
            </a:r>
            <a:r>
              <a:rPr lang="en-US" dirty="0" err="1"/>
              <a:t>centre</a:t>
            </a:r>
            <a:r>
              <a:rPr lang="en-US" dirty="0"/>
              <a:t> of the card which is </a:t>
            </a:r>
          </a:p>
          <a:p>
            <a:r>
              <a:rPr lang="en-US" dirty="0"/>
              <a:t>      direct and legible for the </a:t>
            </a:r>
          </a:p>
          <a:p>
            <a:r>
              <a:rPr lang="en-US" dirty="0"/>
              <a:t>      viewer.</a:t>
            </a:r>
          </a:p>
          <a:p>
            <a:r>
              <a:rPr lang="en-US" dirty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30942527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E9278EA-D5C9-604B-B6AC-8D5391997D7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00" y="963916"/>
            <a:ext cx="6067698" cy="61379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177914-827D-7C41-856A-55BA6C107AE4}"/>
              </a:ext>
            </a:extLst>
          </p:cNvPr>
          <p:cNvSpPr txBox="1"/>
          <p:nvPr/>
        </p:nvSpPr>
        <p:spPr>
          <a:xfrm>
            <a:off x="6305450" y="889234"/>
            <a:ext cx="3752950" cy="68831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pattern covering the</a:t>
            </a:r>
          </a:p>
          <a:p>
            <a:r>
              <a:rPr lang="en-US" dirty="0"/>
              <a:t>      front of the card instantly</a:t>
            </a:r>
          </a:p>
          <a:p>
            <a:r>
              <a:rPr lang="en-US" dirty="0"/>
              <a:t>      tells the audience it is a </a:t>
            </a:r>
          </a:p>
          <a:p>
            <a:r>
              <a:rPr lang="en-US" dirty="0"/>
              <a:t>      creative business.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The front of the card does</a:t>
            </a:r>
          </a:p>
          <a:p>
            <a:r>
              <a:rPr lang="en-US" dirty="0"/>
              <a:t>      not have any text or logo</a:t>
            </a:r>
          </a:p>
          <a:p>
            <a:r>
              <a:rPr lang="en-US" dirty="0"/>
              <a:t>      allowing the whole design</a:t>
            </a:r>
          </a:p>
          <a:p>
            <a:r>
              <a:rPr lang="en-US" dirty="0"/>
              <a:t>      to be seen, if text was </a:t>
            </a:r>
          </a:p>
          <a:p>
            <a:r>
              <a:rPr lang="en-US" dirty="0"/>
              <a:t>      introduced this may have </a:t>
            </a:r>
          </a:p>
          <a:p>
            <a:r>
              <a:rPr lang="en-US" dirty="0"/>
              <a:t>      compromised the pattern</a:t>
            </a:r>
          </a:p>
          <a:p>
            <a:r>
              <a:rPr lang="en-US" dirty="0"/>
              <a:t>      visually, the front pattern</a:t>
            </a:r>
          </a:p>
          <a:p>
            <a:r>
              <a:rPr lang="en-US" dirty="0"/>
              <a:t>      is used to represent the</a:t>
            </a:r>
          </a:p>
          <a:p>
            <a:r>
              <a:rPr lang="en-US" dirty="0"/>
              <a:t>      brand.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 The back of the card is left</a:t>
            </a:r>
          </a:p>
          <a:p>
            <a:r>
              <a:rPr lang="en-US" dirty="0"/>
              <a:t>       white with no imagery at </a:t>
            </a:r>
          </a:p>
          <a:p>
            <a:r>
              <a:rPr lang="en-US" dirty="0"/>
              <a:t>       all this is quite a sensible</a:t>
            </a:r>
          </a:p>
          <a:p>
            <a:r>
              <a:rPr lang="en-US" dirty="0"/>
              <a:t>       idea because it looks </a:t>
            </a:r>
          </a:p>
          <a:p>
            <a:r>
              <a:rPr lang="en-US" dirty="0"/>
              <a:t>       professional and gives </a:t>
            </a:r>
          </a:p>
          <a:p>
            <a:r>
              <a:rPr lang="en-US" dirty="0"/>
              <a:t>       plenty of room for the text. </a:t>
            </a:r>
          </a:p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08311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01106F1-BF98-3C4F-B430-8278BECE0B7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78105" y="437321"/>
            <a:ext cx="5744457" cy="15505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7FC8E1-773D-7E43-9989-5D72ADE4AE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616" y="2608332"/>
            <a:ext cx="6869872" cy="3454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D5EEC1-A899-C647-AD76-E20E8C33028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0616" y="6223557"/>
            <a:ext cx="2116388" cy="4976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E600B39-FAD0-334E-81D8-A051EE9229F4}"/>
              </a:ext>
            </a:extLst>
          </p:cNvPr>
          <p:cNvSpPr txBox="1"/>
          <p:nvPr/>
        </p:nvSpPr>
        <p:spPr>
          <a:xfrm>
            <a:off x="670616" y="6791600"/>
            <a:ext cx="6582371" cy="690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96" dirty="0"/>
              <a:t>https://</a:t>
            </a:r>
            <a:r>
              <a:rPr lang="en-US" sz="1296" dirty="0" err="1"/>
              <a:t>www.vistaprint.com</a:t>
            </a:r>
            <a:r>
              <a:rPr lang="en-US" sz="1296" dirty="0"/>
              <a:t>/hub/</a:t>
            </a:r>
            <a:r>
              <a:rPr lang="en-US" sz="1296" dirty="0" err="1"/>
              <a:t>business-card-design-rules?couponAutoload</a:t>
            </a:r>
            <a:r>
              <a:rPr lang="en-US" sz="1296" dirty="0"/>
              <a:t>=1&amp;GP=04%2f25%2f2020+07%3a42%3a31&amp;GPS=5666074830&amp;GNF=0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A3E22D4-0A48-8C4B-A680-2B212BC4FAF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22562" y="5541843"/>
            <a:ext cx="1977080" cy="18610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391F2C4-B35C-6E46-BE07-1EC3977E2402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6847" y="4585252"/>
            <a:ext cx="2208320" cy="271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0382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418B7556-4A75-4A89-A358-961F2FB87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 CREATURES COLORING BOOK</a:t>
            </a:r>
            <a:r>
              <a:rPr lang="en-US" baseline="0" dirty="0"/>
              <a:t> – PICTURE 14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65D023-6ECA-8D44-B264-2157DD992F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89" y="884461"/>
            <a:ext cx="4258863" cy="48537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C3C545-E405-A847-B10E-C16628495E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56637" y="1356166"/>
            <a:ext cx="4226064" cy="238413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FD10BF1-F382-5847-A7AD-44DF9E76877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56637" y="3817823"/>
            <a:ext cx="4215572" cy="23937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B328B9D-65F5-A84B-B3A4-71F6D08CAEEF}"/>
              </a:ext>
            </a:extLst>
          </p:cNvPr>
          <p:cNvSpPr txBox="1"/>
          <p:nvPr/>
        </p:nvSpPr>
        <p:spPr>
          <a:xfrm>
            <a:off x="631189" y="6506817"/>
            <a:ext cx="8579913" cy="10183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Taking inspiration from the business card design on the left I have tried to </a:t>
            </a:r>
          </a:p>
          <a:p>
            <a:r>
              <a:rPr lang="en-US" dirty="0"/>
              <a:t>incorporate the same placement of motifs and a similar style of font, the </a:t>
            </a:r>
          </a:p>
          <a:p>
            <a:r>
              <a:rPr lang="en-US" dirty="0"/>
              <a:t>back of the business card is very simple and clear but effective.</a:t>
            </a:r>
          </a:p>
        </p:txBody>
      </p:sp>
    </p:spTree>
    <p:extLst>
      <p:ext uri="{BB962C8B-B14F-4D97-AF65-F5344CB8AC3E}">
        <p14:creationId xmlns:p14="http://schemas.microsoft.com/office/powerpoint/2010/main" val="74947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418B7556-4A75-4A89-A358-961F2FB87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 CREATURES COLORING BOOK – PICTURE 15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C6CB9E-D700-A244-9F9F-A0586664C28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6428" y="212034"/>
            <a:ext cx="9304407" cy="7279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1969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0B6CB2-95CC-9F41-B2C0-E6697F29E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783" y="604959"/>
            <a:ext cx="4031973" cy="506616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06B4B5D-3A76-AD42-B9ED-3D0F9D4C6E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54586" y="3171480"/>
            <a:ext cx="4353065" cy="249964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DFE67B9-8099-AD4F-8EDD-9E71BFA555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17774" y="604959"/>
            <a:ext cx="4386470" cy="2694832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EB0FCE2-0B56-8D46-B5B5-2B0ECC23AEA4}"/>
              </a:ext>
            </a:extLst>
          </p:cNvPr>
          <p:cNvSpPr txBox="1"/>
          <p:nvPr/>
        </p:nvSpPr>
        <p:spPr>
          <a:xfrm>
            <a:off x="715617" y="6202017"/>
            <a:ext cx="9139040" cy="1327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This is a very simple business card idea with a minimal </a:t>
            </a:r>
            <a:r>
              <a:rPr lang="en-US" dirty="0" err="1"/>
              <a:t>colour</a:t>
            </a:r>
            <a:r>
              <a:rPr lang="en-US" dirty="0"/>
              <a:t> palette, it is very </a:t>
            </a:r>
          </a:p>
          <a:p>
            <a:r>
              <a:rPr lang="en-US" dirty="0" err="1"/>
              <a:t>proffesional</a:t>
            </a:r>
            <a:r>
              <a:rPr lang="en-US" dirty="0"/>
              <a:t> and sleek but still shows my style of work with the relaxed </a:t>
            </a:r>
          </a:p>
          <a:p>
            <a:r>
              <a:rPr lang="en-US" dirty="0"/>
              <a:t>choice of font. I have chosen to make my my final logo design the </a:t>
            </a:r>
            <a:r>
              <a:rPr lang="en-US" dirty="0" err="1"/>
              <a:t>centre</a:t>
            </a:r>
            <a:r>
              <a:rPr lang="en-US" dirty="0"/>
              <a:t> of </a:t>
            </a:r>
          </a:p>
          <a:p>
            <a:r>
              <a:rPr lang="en-US" dirty="0"/>
              <a:t>attention in this design much like the business card on the left.</a:t>
            </a:r>
          </a:p>
        </p:txBody>
      </p:sp>
    </p:spTree>
    <p:extLst>
      <p:ext uri="{BB962C8B-B14F-4D97-AF65-F5344CB8AC3E}">
        <p14:creationId xmlns:p14="http://schemas.microsoft.com/office/powerpoint/2010/main" val="1260786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5AF3700-A297-6840-835F-F68E35F0BB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599" y="410816"/>
            <a:ext cx="8799444" cy="693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406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BC6A2F-A7FF-4F43-98E1-88FC65D70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4664" y="776095"/>
            <a:ext cx="4354996" cy="24831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5B769A-136E-6446-9D5F-3E3466EAB5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44664" y="3351871"/>
            <a:ext cx="4354996" cy="24782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F18FCF6-7092-EC4F-8C50-7FB9AB8D8F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569" y="715617"/>
            <a:ext cx="4707006" cy="511451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79E5E27-6024-CC47-91DE-21AFCAA2989A}"/>
              </a:ext>
            </a:extLst>
          </p:cNvPr>
          <p:cNvSpPr txBox="1"/>
          <p:nvPr/>
        </p:nvSpPr>
        <p:spPr>
          <a:xfrm>
            <a:off x="315569" y="6003235"/>
            <a:ext cx="9791719" cy="16357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My inspiration for this design came from the bold pattern and circular shape within</a:t>
            </a:r>
          </a:p>
          <a:p>
            <a:r>
              <a:rPr lang="en-US" dirty="0"/>
              <a:t>the </a:t>
            </a:r>
            <a:r>
              <a:rPr lang="en-US" dirty="0" err="1"/>
              <a:t>centre</a:t>
            </a:r>
            <a:r>
              <a:rPr lang="en-US" dirty="0"/>
              <a:t> of the business card to the left. I was really drawn to the placement of the</a:t>
            </a:r>
          </a:p>
          <a:p>
            <a:r>
              <a:rPr lang="en-US" dirty="0"/>
              <a:t>pattern as it is a very direct approach to show your style of work as a designer. I also</a:t>
            </a:r>
          </a:p>
          <a:p>
            <a:r>
              <a:rPr lang="en-US" dirty="0"/>
              <a:t>think the name in the </a:t>
            </a:r>
            <a:r>
              <a:rPr lang="en-US" dirty="0" err="1"/>
              <a:t>centre</a:t>
            </a:r>
            <a:r>
              <a:rPr lang="en-US" dirty="0"/>
              <a:t> of the card is very successful because the audience</a:t>
            </a:r>
          </a:p>
          <a:p>
            <a:r>
              <a:rPr lang="en-US" dirty="0"/>
              <a:t>immediately get to know the brand name with a quick glance.</a:t>
            </a:r>
          </a:p>
        </p:txBody>
      </p:sp>
    </p:spTree>
    <p:extLst>
      <p:ext uri="{BB962C8B-B14F-4D97-AF65-F5344CB8AC3E}">
        <p14:creationId xmlns:p14="http://schemas.microsoft.com/office/powerpoint/2010/main" val="31748235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C86878-5023-B341-A2AF-D4BEED08BB4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0087" y="410817"/>
            <a:ext cx="8971722" cy="689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672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AE3EDD5-AD3F-F94F-903D-E9ABCFF8FCB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82906" y="238538"/>
            <a:ext cx="4762500" cy="6626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2D04C7E-2339-1744-BABE-97A12EBBE03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81363" y="3644474"/>
            <a:ext cx="4431123" cy="25262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4A2C62-9C6B-CF47-B03D-517E179381C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03207" y="1020543"/>
            <a:ext cx="4409279" cy="250453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8E5D745-DB17-DB42-8BC0-DC582240A40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813" y="1020543"/>
            <a:ext cx="4434307" cy="510196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22CBC41-D10B-5E42-9E54-E3D286F70C71}"/>
              </a:ext>
            </a:extLst>
          </p:cNvPr>
          <p:cNvSpPr txBox="1"/>
          <p:nvPr/>
        </p:nvSpPr>
        <p:spPr>
          <a:xfrm>
            <a:off x="422429" y="6268405"/>
            <a:ext cx="9692077" cy="1327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 have incorporated a number of different elements from each business card in my</a:t>
            </a:r>
          </a:p>
          <a:p>
            <a:r>
              <a:rPr lang="en-US" dirty="0"/>
              <a:t>research. The patterned border for the front and the more simple back has been </a:t>
            </a:r>
          </a:p>
          <a:p>
            <a:r>
              <a:rPr lang="en-US" dirty="0"/>
              <a:t>inspired by the first business card I researched. Then further inspiration was taken </a:t>
            </a:r>
          </a:p>
          <a:p>
            <a:r>
              <a:rPr lang="en-US" dirty="0"/>
              <a:t>from the last business card for a statement </a:t>
            </a:r>
            <a:r>
              <a:rPr lang="en-US" dirty="0" err="1"/>
              <a:t>centre</a:t>
            </a:r>
            <a:r>
              <a:rPr lang="en-US" dirty="0"/>
              <a:t> piece containing my brand name.</a:t>
            </a:r>
          </a:p>
        </p:txBody>
      </p:sp>
    </p:spTree>
    <p:extLst>
      <p:ext uri="{BB962C8B-B14F-4D97-AF65-F5344CB8AC3E}">
        <p14:creationId xmlns:p14="http://schemas.microsoft.com/office/powerpoint/2010/main" val="11110693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Defaul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ea Creatures Coloring Book_Win32_SL_v1" id="{32E4BAB8-1F7B-4769-9B5A-2D68C940B762}" vid="{E3B1AAB9-3C34-4F3E-B955-2A74DB8F1C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63597ffe504ac265edad30776f92abe7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c1fbb79cae71899274aec0ef068c36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97E6DF-2BA1-41F9-A8B7-2DD3790A1B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A18BA93-89D4-4C32-8BEE-ABB0288E35B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698919B8-C3BE-4432-9B69-E0B1716668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746</Words>
  <Application>Microsoft Macintosh PowerPoint</Application>
  <PresentationFormat>Custom</PresentationFormat>
  <Paragraphs>103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PowerPoint Presentation</vt:lpstr>
      <vt:lpstr>SEA CREATURES COLORING BOOK – PICTURE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SEA CREATURES COLORING BOOK – PICTURE 14</vt:lpstr>
      <vt:lpstr>SEA CREATURES COLORING BOOK – PICTURE 15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Microsoft Office User</dc:creator>
  <cp:keywords/>
  <dc:description/>
  <cp:lastModifiedBy/>
  <cp:revision>1</cp:revision>
  <dcterms:created xsi:type="dcterms:W3CDTF">2020-04-24T10:40:58Z</dcterms:created>
  <dcterms:modified xsi:type="dcterms:W3CDTF">2020-05-15T10:26:34Z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