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20"/>
  </p:notesMasterIdLst>
  <p:sldIdLst>
    <p:sldId id="256" r:id="rId5"/>
    <p:sldId id="267" r:id="rId6"/>
    <p:sldId id="278" r:id="rId7"/>
    <p:sldId id="279" r:id="rId8"/>
    <p:sldId id="261" r:id="rId9"/>
    <p:sldId id="300" r:id="rId10"/>
    <p:sldId id="258" r:id="rId11"/>
    <p:sldId id="268" r:id="rId12"/>
    <p:sldId id="276" r:id="rId13"/>
    <p:sldId id="269" r:id="rId14"/>
    <p:sldId id="270" r:id="rId15"/>
    <p:sldId id="295" r:id="rId16"/>
    <p:sldId id="282" r:id="rId17"/>
    <p:sldId id="302" r:id="rId18"/>
    <p:sldId id="29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ADAB8-3CD5-4594-98A0-46E71DA7BD6F}" v="70" dt="2025-02-03T15:27:02.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06" autoAdjust="0"/>
    <p:restoredTop sz="94660"/>
  </p:normalViewPr>
  <p:slideViewPr>
    <p:cSldViewPr snapToGrid="0">
      <p:cViewPr varScale="1">
        <p:scale>
          <a:sx n="86" d="100"/>
          <a:sy n="86" d="100"/>
        </p:scale>
        <p:origin x="45"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2/3/2025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7</a:t>
            </a:fld>
            <a:endParaRPr lang="en-GB"/>
          </a:p>
        </p:txBody>
      </p:sp>
    </p:spTree>
    <p:extLst>
      <p:ext uri="{BB962C8B-B14F-4D97-AF65-F5344CB8AC3E}">
        <p14:creationId xmlns:p14="http://schemas.microsoft.com/office/powerpoint/2010/main" val="4169789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2/3/2025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2/3/2025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course/view.php?id=8563"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965893" y="4456046"/>
            <a:ext cx="9966960" cy="1892106"/>
          </a:xfrm>
        </p:spPr>
        <p:txBody>
          <a:bodyPr>
            <a:normAutofit fontScale="90000"/>
          </a:bodyPr>
          <a:lstStyle/>
          <a:p>
            <a:br>
              <a:rPr lang="en-GB" sz="1700" dirty="0"/>
            </a:br>
            <a:br>
              <a:rPr lang="en-GB" sz="1700" dirty="0"/>
            </a:br>
            <a:br>
              <a:rPr lang="en-GB" sz="1700" dirty="0"/>
            </a:br>
            <a:br>
              <a:rPr lang="en-GB" sz="1700" dirty="0"/>
            </a:br>
            <a:br>
              <a:rPr lang="en-GB" sz="1700" dirty="0"/>
            </a:br>
            <a:r>
              <a:rPr lang="en-GB" sz="3600" dirty="0">
                <a:cs typeface="Arial" panose="020B0604020202020204" pitchFamily="34" charset="0"/>
              </a:rPr>
              <a:t>Mental Health in Children and Young People Module Code:</a:t>
            </a:r>
            <a:br>
              <a:rPr lang="en-GB" sz="3600" dirty="0">
                <a:cs typeface="Arial" panose="020B0604020202020204" pitchFamily="34" charset="0"/>
              </a:rPr>
            </a:br>
            <a:r>
              <a:rPr lang="en-GB" sz="3600" dirty="0">
                <a:cs typeface="Arial" panose="020B0604020202020204" pitchFamily="34" charset="0"/>
              </a:rPr>
              <a:t>ECPS6004</a:t>
            </a:r>
            <a:br>
              <a:rPr lang="en-GB" sz="3600" dirty="0"/>
            </a:br>
            <a:br>
              <a:rPr lang="en-US" sz="3600" dirty="0"/>
            </a:br>
            <a:r>
              <a:rPr lang="en-US" sz="3600" dirty="0"/>
              <a:t>Essay Assignment Guidance 2025</a:t>
            </a:r>
            <a:endParaRPr lang="en-US" sz="3600" dirty="0">
              <a:cs typeface="Arial" panose="020B0604020202020204" pitchFamily="34" charset="0"/>
            </a:endParaRPr>
          </a:p>
        </p:txBody>
      </p:sp>
      <p:pic>
        <p:nvPicPr>
          <p:cNvPr id="7" name="Picture 6">
            <a:extLst>
              <a:ext uri="{FF2B5EF4-FFF2-40B4-BE49-F238E27FC236}">
                <a16:creationId xmlns:a16="http://schemas.microsoft.com/office/drawing/2014/main" id="{53BCC7FD-6B14-4E8B-D076-3EAEABFC418D}"/>
              </a:ext>
            </a:extLst>
          </p:cNvPr>
          <p:cNvPicPr>
            <a:picLocks noChangeAspect="1"/>
          </p:cNvPicPr>
          <p:nvPr/>
        </p:nvPicPr>
        <p:blipFill rotWithShape="1">
          <a:blip r:embed="rId2"/>
          <a:srcRect t="29711" r="1" b="22108"/>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chemeClr val="accent1">
                    <a:lumMod val="20000"/>
                    <a:lumOff val="80000"/>
                  </a:schemeClr>
                </a:solidFill>
                <a:latin typeface="+mj-lt"/>
                <a:cs typeface="Arial" panose="020B0604020202020204" pitchFamily="34" charset="0"/>
              </a:rPr>
              <a:t>Module Leader: Andrea Williams</a:t>
            </a:r>
          </a:p>
          <a:p>
            <a:pPr marL="45720"/>
            <a:r>
              <a:rPr lang="en-US" sz="2800" dirty="0">
                <a:solidFill>
                  <a:schemeClr val="accent1">
                    <a:lumMod val="20000"/>
                    <a:lumOff val="80000"/>
                  </a:schemeClr>
                </a:solidFill>
                <a:latin typeface="+mj-lt"/>
                <a:cs typeface="Arial" panose="020B0604020202020204" pitchFamily="34" charset="0"/>
              </a:rPr>
              <a:t>Email: </a:t>
            </a:r>
            <a:r>
              <a:rPr lang="en-US" sz="2800" dirty="0">
                <a:solidFill>
                  <a:schemeClr val="accent1">
                    <a:lumMod val="20000"/>
                    <a:lumOff val="80000"/>
                  </a:schemeClr>
                </a:solidFill>
                <a:latin typeface="+mj-lt"/>
                <a:cs typeface="Arial" panose="020B0604020202020204" pitchFamily="34" charset="0"/>
                <a:hlinkClick r:id="rId2">
                  <a:extLst>
                    <a:ext uri="{A12FA001-AC4F-418D-AE19-62706E023703}">
                      <ahyp:hlinkClr xmlns:ahyp="http://schemas.microsoft.com/office/drawing/2018/hyperlinkcolor" val="tx"/>
                    </a:ext>
                  </a:extLst>
                </a:hlinkClick>
              </a:rPr>
              <a:t>andrea.williams@uwtsd.ac.uk</a:t>
            </a:r>
            <a:endParaRPr lang="en-US" sz="2800" dirty="0">
              <a:solidFill>
                <a:schemeClr val="accent1">
                  <a:lumMod val="20000"/>
                  <a:lumOff val="80000"/>
                </a:schemeClr>
              </a:solidFill>
              <a:latin typeface="+mj-lt"/>
              <a:cs typeface="Arial" panose="020B0604020202020204" pitchFamily="34" charset="0"/>
            </a:endParaRPr>
          </a:p>
          <a:p>
            <a:pPr marL="45720"/>
            <a:r>
              <a:rPr lang="en-US" sz="2800" dirty="0">
                <a:solidFill>
                  <a:schemeClr val="accent1">
                    <a:lumMod val="20000"/>
                    <a:lumOff val="80000"/>
                  </a:schemeClr>
                </a:solidFill>
                <a:latin typeface="+mj-lt"/>
                <a:cs typeface="Arial" panose="020B0604020202020204" pitchFamily="34" charset="0"/>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D16D5F03-1DC9-225A-44FE-E130FEF3DD2D}"/>
              </a:ext>
            </a:extLst>
          </p:cNvPr>
          <p:cNvPicPr>
            <a:picLocks noChangeAspect="1"/>
          </p:cNvPicPr>
          <p:nvPr/>
        </p:nvPicPr>
        <p:blipFill>
          <a:blip r:embed="rId3"/>
          <a:stretch>
            <a:fillRect/>
          </a:stretch>
        </p:blipFill>
        <p:spPr>
          <a:xfrm>
            <a:off x="798023" y="709353"/>
            <a:ext cx="2825364" cy="5043054"/>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dirty="0">
                <a:solidFill>
                  <a:schemeClr val="accent1">
                    <a:lumMod val="75000"/>
                  </a:schemeClr>
                </a:solidFill>
                <a:cs typeface="Arial" panose="020B0604020202020204" pitchFamily="34" charset="0"/>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1143002" y="2546430"/>
            <a:ext cx="5084178" cy="3549570"/>
          </a:xfrm>
        </p:spPr>
        <p:txBody>
          <a:bodyPr vert="horz" lIns="91440" tIns="45720" rIns="91440" bIns="45720" rtlCol="0">
            <a:normAutofit/>
          </a:bodyPr>
          <a:lstStyle/>
          <a:p>
            <a:pPr>
              <a:lnSpc>
                <a:spcPct val="107000"/>
              </a:lnSpc>
              <a:spcAft>
                <a:spcPts val="800"/>
              </a:spcAft>
            </a:pPr>
            <a:r>
              <a:rPr lang="en-GB" sz="2800" kern="100" dirty="0">
                <a:solidFill>
                  <a:schemeClr val="accent1">
                    <a:lumMod val="75000"/>
                  </a:schemeClr>
                </a:solidFill>
                <a:effectLst/>
                <a:ea typeface="DengXian" panose="02010600030101010101" pitchFamily="2" charset="-122"/>
                <a:cs typeface="Arial" panose="020B0604020202020204" pitchFamily="34" charset="0"/>
              </a:rPr>
              <a:t>To enable students to gain a critical understanding of mental health and well-being in children and young people within an applied context.</a:t>
            </a:r>
          </a:p>
          <a:p>
            <a:endParaRPr lang="en-US" sz="1800" dirty="0"/>
          </a:p>
        </p:txBody>
      </p:sp>
      <p:pic>
        <p:nvPicPr>
          <p:cNvPr id="1026" name="Picture 2" descr="Children's Mental Health Awareness Month">
            <a:extLst>
              <a:ext uri="{FF2B5EF4-FFF2-40B4-BE49-F238E27FC236}">
                <a16:creationId xmlns:a16="http://schemas.microsoft.com/office/drawing/2014/main" id="{3AB82016-A60E-F468-635B-2CA859AFD038}"/>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846" r="19934" b="-1"/>
          <a:stretch/>
        </p:blipFill>
        <p:spPr bwMode="auto">
          <a:xfrm>
            <a:off x="6636743" y="1238487"/>
            <a:ext cx="4741120" cy="4493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978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cs typeface="Arial" panose="020B0604020202020204" pitchFamily="34" charset="0"/>
              </a:rPr>
              <a:t>Module Learning Outcome</a:t>
            </a:r>
            <a:r>
              <a:rPr lang="en-GB" dirty="0">
                <a:solidFill>
                  <a:schemeClr val="accent1">
                    <a:lumMod val="75000"/>
                  </a:schemeClr>
                </a:solidFill>
                <a:latin typeface="Arial" panose="020B0604020202020204" pitchFamily="34" charset="0"/>
                <a:cs typeface="Arial" panose="020B0604020202020204" pitchFamily="34" charset="0"/>
              </a:rPr>
              <a:t>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a:bodyPr>
          <a:lstStyle/>
          <a:p>
            <a:pPr marL="45720" indent="0">
              <a:buNone/>
            </a:pPr>
            <a:r>
              <a:rPr lang="en-GB" sz="2400" b="1" dirty="0">
                <a:solidFill>
                  <a:schemeClr val="accent1">
                    <a:lumMod val="75000"/>
                  </a:schemeClr>
                </a:solidFill>
                <a:effectLst/>
                <a:ea typeface="Times New Roman" panose="02020603050405020304" pitchFamily="18" charset="0"/>
              </a:rPr>
              <a:t>Upon the successful completion of this module, the student should be able to: </a:t>
            </a:r>
          </a:p>
          <a:p>
            <a:r>
              <a:rPr lang="en-GB" sz="2400" dirty="0">
                <a:solidFill>
                  <a:schemeClr val="accent1">
                    <a:lumMod val="75000"/>
                  </a:schemeClr>
                </a:solidFill>
                <a:ea typeface="Times New Roman" panose="02020603050405020304" pitchFamily="18" charset="0"/>
              </a:rPr>
              <a:t>D</a:t>
            </a:r>
            <a:r>
              <a:rPr lang="en-GB" sz="2400" dirty="0">
                <a:solidFill>
                  <a:schemeClr val="accent1">
                    <a:lumMod val="75000"/>
                  </a:schemeClr>
                </a:solidFill>
                <a:effectLst/>
                <a:ea typeface="Times New Roman" panose="02020603050405020304" pitchFamily="18" charset="0"/>
              </a:rPr>
              <a:t>emonstrate a critical understanding of mental health issues seen in childhood and consider appropriate support strategies and their impact on children’s well-being; </a:t>
            </a:r>
          </a:p>
          <a:p>
            <a:r>
              <a:rPr lang="en-GB" sz="2400" dirty="0">
                <a:solidFill>
                  <a:schemeClr val="accent1">
                    <a:lumMod val="75000"/>
                  </a:schemeClr>
                </a:solidFill>
                <a:ea typeface="Times New Roman" panose="02020603050405020304" pitchFamily="18" charset="0"/>
              </a:rPr>
              <a:t>C</a:t>
            </a:r>
            <a:r>
              <a:rPr lang="en-GB" sz="2400" dirty="0">
                <a:solidFill>
                  <a:schemeClr val="accent1">
                    <a:lumMod val="75000"/>
                  </a:schemeClr>
                </a:solidFill>
                <a:effectLst/>
                <a:ea typeface="Times New Roman" panose="02020603050405020304" pitchFamily="18" charset="0"/>
              </a:rPr>
              <a:t>ritically evaluate evidence-based and practice-based appropriate treatments and interventions to improve mental health and well-being in children; </a:t>
            </a:r>
          </a:p>
          <a:p>
            <a:r>
              <a:rPr lang="en-GB" sz="2400" dirty="0">
                <a:solidFill>
                  <a:schemeClr val="accent1">
                    <a:lumMod val="75000"/>
                  </a:schemeClr>
                </a:solidFill>
                <a:ea typeface="Times New Roman" panose="02020603050405020304" pitchFamily="18" charset="0"/>
              </a:rPr>
              <a:t>D</a:t>
            </a:r>
            <a:r>
              <a:rPr lang="en-GB" sz="2400" dirty="0">
                <a:solidFill>
                  <a:schemeClr val="accent1">
                    <a:lumMod val="75000"/>
                  </a:schemeClr>
                </a:solidFill>
                <a:effectLst/>
                <a:ea typeface="Times New Roman" panose="02020603050405020304" pitchFamily="18" charset="0"/>
              </a:rPr>
              <a:t>emonstrate critical awareness appropriate skilled interventions when working with children and young people; </a:t>
            </a:r>
          </a:p>
          <a:p>
            <a:r>
              <a:rPr lang="en-GB" sz="2400" dirty="0">
                <a:solidFill>
                  <a:schemeClr val="accent1">
                    <a:lumMod val="75000"/>
                  </a:schemeClr>
                </a:solidFill>
                <a:ea typeface="Times New Roman" panose="02020603050405020304" pitchFamily="18" charset="0"/>
              </a:rPr>
              <a:t>T</a:t>
            </a:r>
            <a:r>
              <a:rPr lang="en-GB" sz="2400" dirty="0">
                <a:solidFill>
                  <a:schemeClr val="accent1">
                    <a:lumMod val="75000"/>
                  </a:schemeClr>
                </a:solidFill>
                <a:effectLst/>
                <a:ea typeface="Times New Roman" panose="02020603050405020304" pitchFamily="18" charset="0"/>
              </a:rPr>
              <a:t>ake responsibility for their own learning and skill development; including effective personal planning, self-reflection and project management skills</a:t>
            </a:r>
            <a:r>
              <a:rPr lang="en-GB" sz="2400" b="1" dirty="0">
                <a:solidFill>
                  <a:schemeClr val="accent1">
                    <a:lumMod val="75000"/>
                  </a:schemeClr>
                </a:solidFill>
                <a:effectLst/>
                <a:ea typeface="Times New Roman" panose="02020603050405020304" pitchFamily="18" charset="0"/>
              </a:rPr>
              <a:t>. </a:t>
            </a:r>
          </a:p>
        </p:txBody>
      </p:sp>
    </p:spTree>
    <p:extLst>
      <p:ext uri="{BB962C8B-B14F-4D97-AF65-F5344CB8AC3E}">
        <p14:creationId xmlns:p14="http://schemas.microsoft.com/office/powerpoint/2010/main" val="372446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a:t>
            </a:r>
            <a:r>
              <a:rPr lang="en-GB" sz="4400" dirty="0"/>
              <a:t>ECPS6004</a:t>
            </a:r>
            <a:r>
              <a:rPr lang="en-GB" dirty="0"/>
              <a:t> Assessment 2025</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1790008"/>
            <a:ext cx="3718560" cy="329184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ea typeface="Times New Roman" panose="02020603050405020304" pitchFamily="18" charset="0"/>
              </a:rPr>
              <a:t>Coursework: Essay</a:t>
            </a:r>
          </a:p>
          <a:p>
            <a:pPr algn="ctr"/>
            <a:r>
              <a:rPr lang="en-GB" sz="2000" b="1" dirty="0">
                <a:solidFill>
                  <a:schemeClr val="accent1">
                    <a:lumMod val="20000"/>
                    <a:lumOff val="80000"/>
                  </a:schemeClr>
                </a:solidFill>
                <a:effectLst/>
                <a:ea typeface="Times New Roman" panose="02020603050405020304" pitchFamily="18" charset="0"/>
              </a:rPr>
              <a:t>Wordcount: 2,500 </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11</a:t>
            </a:r>
            <a:r>
              <a:rPr lang="en-GB" sz="2000" b="1" baseline="30000" dirty="0">
                <a:solidFill>
                  <a:schemeClr val="accent1">
                    <a:lumMod val="20000"/>
                    <a:lumOff val="80000"/>
                  </a:schemeClr>
                </a:solidFill>
              </a:rPr>
              <a:t>th</a:t>
            </a:r>
            <a:r>
              <a:rPr lang="en-GB" sz="2000" b="1" dirty="0">
                <a:solidFill>
                  <a:schemeClr val="accent1">
                    <a:lumMod val="20000"/>
                    <a:lumOff val="80000"/>
                  </a:schemeClr>
                </a:solidFill>
              </a:rPr>
              <a:t> March 2025   </a:t>
            </a:r>
          </a:p>
        </p:txBody>
      </p:sp>
      <p:sp>
        <p:nvSpPr>
          <p:cNvPr id="9" name="Flowchart: Predefined Process 8"/>
          <p:cNvSpPr/>
          <p:nvPr/>
        </p:nvSpPr>
        <p:spPr>
          <a:xfrm>
            <a:off x="5527963" y="1790008"/>
            <a:ext cx="3718560" cy="3253047"/>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Presentation </a:t>
            </a:r>
          </a:p>
          <a:p>
            <a:pPr algn="ctr"/>
            <a:r>
              <a:rPr lang="en-GB" sz="2000" b="1" dirty="0">
                <a:solidFill>
                  <a:schemeClr val="accent1">
                    <a:lumMod val="20000"/>
                    <a:lumOff val="80000"/>
                  </a:schemeClr>
                </a:solidFill>
              </a:rPr>
              <a:t>(20 minutes)</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 6</a:t>
            </a:r>
            <a:r>
              <a:rPr lang="en-GB" sz="2000" b="1" baseline="30000" dirty="0">
                <a:solidFill>
                  <a:schemeClr val="accent1">
                    <a:lumMod val="20000"/>
                    <a:lumOff val="80000"/>
                  </a:schemeClr>
                </a:solidFill>
              </a:rPr>
              <a:t>th</a:t>
            </a:r>
            <a:r>
              <a:rPr lang="en-GB" sz="2000" b="1" dirty="0">
                <a:solidFill>
                  <a:schemeClr val="accent1">
                    <a:lumMod val="20000"/>
                    <a:lumOff val="80000"/>
                  </a:schemeClr>
                </a:solidFill>
              </a:rPr>
              <a:t> May 2025</a:t>
            </a: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44271-FF5E-4AA7-BFFF-FEF95FBA8B4D}"/>
              </a:ext>
            </a:extLst>
          </p:cNvPr>
          <p:cNvSpPr>
            <a:spLocks noGrp="1"/>
          </p:cNvSpPr>
          <p:nvPr>
            <p:ph type="title"/>
          </p:nvPr>
        </p:nvSpPr>
        <p:spPr/>
        <p:txBody>
          <a:bodyPr/>
          <a:lstStyle/>
          <a:p>
            <a:r>
              <a:rPr lang="en-GB" dirty="0"/>
              <a:t>Assignment Component 1: Essay</a:t>
            </a:r>
          </a:p>
        </p:txBody>
      </p:sp>
      <p:sp>
        <p:nvSpPr>
          <p:cNvPr id="3" name="Content Placeholder 2">
            <a:extLst>
              <a:ext uri="{FF2B5EF4-FFF2-40B4-BE49-F238E27FC236}">
                <a16:creationId xmlns:a16="http://schemas.microsoft.com/office/drawing/2014/main" id="{EBDC0F60-283B-92FA-B387-FE15B8FD084E}"/>
              </a:ext>
            </a:extLst>
          </p:cNvPr>
          <p:cNvSpPr>
            <a:spLocks noGrp="1"/>
          </p:cNvSpPr>
          <p:nvPr>
            <p:ph idx="1"/>
          </p:nvPr>
        </p:nvSpPr>
        <p:spPr/>
        <p:txBody>
          <a:bodyPr/>
          <a:lstStyle/>
          <a:p>
            <a:r>
              <a:rPr lang="en-GB" dirty="0">
                <a:solidFill>
                  <a:schemeClr val="accent1">
                    <a:lumMod val="75000"/>
                  </a:schemeClr>
                </a:solidFill>
              </a:rPr>
              <a:t>Assignment Task: Academic Essay</a:t>
            </a:r>
          </a:p>
          <a:p>
            <a:r>
              <a:rPr lang="en-GB" dirty="0">
                <a:solidFill>
                  <a:schemeClr val="accent1">
                    <a:lumMod val="75000"/>
                  </a:schemeClr>
                </a:solidFill>
              </a:rPr>
              <a:t>Adverse Childhood Experiences (ACEs) are traumatic experiences that children experience before the age of 18 and can have a lasting impact on psychological and physical health and well-being. </a:t>
            </a:r>
          </a:p>
          <a:p>
            <a:r>
              <a:rPr lang="en-GB" dirty="0">
                <a:solidFill>
                  <a:schemeClr val="accent1">
                    <a:lumMod val="75000"/>
                  </a:schemeClr>
                </a:solidFill>
              </a:rPr>
              <a:t>Referring to the case studies provided on Moodle, critically examine one of these themes and consider the potential risk factors for Adverse Childhood Experiences and how the impact of these risks can be minimised.</a:t>
            </a:r>
          </a:p>
          <a:p>
            <a:r>
              <a:rPr lang="en-GB" dirty="0">
                <a:solidFill>
                  <a:schemeClr val="accent1">
                    <a:lumMod val="75000"/>
                  </a:schemeClr>
                </a:solidFill>
              </a:rPr>
              <a:t>Word Count 2,500 words</a:t>
            </a:r>
          </a:p>
          <a:p>
            <a:r>
              <a:rPr lang="en-GB" dirty="0">
                <a:solidFill>
                  <a:schemeClr val="accent1">
                    <a:lumMod val="75000"/>
                  </a:schemeClr>
                </a:solidFill>
              </a:rPr>
              <a:t>Submission Date: 11</a:t>
            </a:r>
            <a:r>
              <a:rPr lang="en-GB" baseline="30000" dirty="0">
                <a:solidFill>
                  <a:schemeClr val="accent1">
                    <a:lumMod val="75000"/>
                  </a:schemeClr>
                </a:solidFill>
              </a:rPr>
              <a:t>th</a:t>
            </a:r>
            <a:r>
              <a:rPr lang="en-GB" dirty="0">
                <a:solidFill>
                  <a:schemeClr val="accent1">
                    <a:lumMod val="75000"/>
                  </a:schemeClr>
                </a:solidFill>
              </a:rPr>
              <a:t> March 2025</a:t>
            </a:r>
          </a:p>
          <a:p>
            <a:r>
              <a:rPr lang="en-GB" dirty="0">
                <a:solidFill>
                  <a:schemeClr val="accent1">
                    <a:lumMod val="75000"/>
                  </a:schemeClr>
                </a:solidFill>
              </a:rPr>
              <a:t>Submission Details: Turnitin – Submit no later than 23:59</a:t>
            </a:r>
          </a:p>
          <a:p>
            <a:endParaRPr lang="en-GB" dirty="0"/>
          </a:p>
        </p:txBody>
      </p:sp>
    </p:spTree>
    <p:extLst>
      <p:ext uri="{BB962C8B-B14F-4D97-AF65-F5344CB8AC3E}">
        <p14:creationId xmlns:p14="http://schemas.microsoft.com/office/powerpoint/2010/main" val="3476197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445762"/>
          </a:xfrm>
        </p:spPr>
        <p:txBody>
          <a:bodyPr anchor="ctr">
            <a:normAutofit fontScale="90000"/>
          </a:bodyPr>
          <a:lstStyle/>
          <a:p>
            <a:r>
              <a:rPr lang="en-GB" sz="3200" dirty="0">
                <a:solidFill>
                  <a:schemeClr val="accent1">
                    <a:lumMod val="75000"/>
                  </a:schemeClr>
                </a:solidFill>
              </a:rPr>
              <a:t>Essay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3539940637"/>
              </p:ext>
            </p:extLst>
          </p:nvPr>
        </p:nvGraphicFramePr>
        <p:xfrm>
          <a:off x="238298" y="1058488"/>
          <a:ext cx="11698778" cy="5536275"/>
        </p:xfrm>
        <a:graphic>
          <a:graphicData uri="http://schemas.openxmlformats.org/drawingml/2006/table">
            <a:tbl>
              <a:tblPr firstRow="1" bandRow="1">
                <a:tableStyleId>{8799B23B-EC83-4686-B30A-512413B5E67A}</a:tableStyleId>
              </a:tblPr>
              <a:tblGrid>
                <a:gridCol w="2668895">
                  <a:extLst>
                    <a:ext uri="{9D8B030D-6E8A-4147-A177-3AD203B41FA5}">
                      <a16:colId xmlns:a16="http://schemas.microsoft.com/office/drawing/2014/main" val="1286263194"/>
                    </a:ext>
                  </a:extLst>
                </a:gridCol>
                <a:gridCol w="9029883">
                  <a:extLst>
                    <a:ext uri="{9D8B030D-6E8A-4147-A177-3AD203B41FA5}">
                      <a16:colId xmlns:a16="http://schemas.microsoft.com/office/drawing/2014/main" val="1767151099"/>
                    </a:ext>
                  </a:extLst>
                </a:gridCol>
              </a:tblGrid>
              <a:tr h="930665">
                <a:tc>
                  <a:txBody>
                    <a:bodyPr/>
                    <a:lstStyle/>
                    <a:p>
                      <a:r>
                        <a:rPr lang="en-GB" sz="1700" dirty="0">
                          <a:solidFill>
                            <a:schemeClr val="accent4">
                              <a:lumMod val="75000"/>
                            </a:schemeClr>
                          </a:solidFill>
                        </a:rPr>
                        <a:t>Word count 2,500 words</a:t>
                      </a:r>
                    </a:p>
                  </a:txBody>
                  <a:tcPr marL="88009" marR="88009" marT="44005" marB="44005"/>
                </a:tc>
                <a:tc>
                  <a:txBody>
                    <a:bodyPr/>
                    <a:lstStyle/>
                    <a:p>
                      <a:r>
                        <a:rPr lang="en-GB" sz="1700" dirty="0">
                          <a:solidFill>
                            <a:schemeClr val="accent4">
                              <a:lumMod val="75000"/>
                            </a:schemeClr>
                          </a:solidFill>
                        </a:rPr>
                        <a:t>Title Page: Essay question </a:t>
                      </a:r>
                    </a:p>
                    <a:p>
                      <a:r>
                        <a:rPr lang="en-GB" sz="1700" b="0" dirty="0">
                          <a:solidFill>
                            <a:schemeClr val="accent4">
                              <a:lumMod val="75000"/>
                            </a:schemeClr>
                          </a:solidFill>
                        </a:rPr>
                        <a:t>Include module code and title</a:t>
                      </a:r>
                    </a:p>
                    <a:p>
                      <a:r>
                        <a:rPr lang="en-GB" sz="1700" b="0" dirty="0">
                          <a:solidFill>
                            <a:schemeClr val="accent4">
                              <a:lumMod val="75000"/>
                            </a:schemeClr>
                          </a:solidFill>
                        </a:rPr>
                        <a:t>*Anonymous marking</a:t>
                      </a:r>
                    </a:p>
                  </a:txBody>
                  <a:tcPr marL="88009" marR="88009" marT="44005" marB="44005"/>
                </a:tc>
                <a:extLst>
                  <a:ext uri="{0D108BD9-81ED-4DB2-BD59-A6C34878D82A}">
                    <a16:rowId xmlns:a16="http://schemas.microsoft.com/office/drawing/2014/main" val="2169499408"/>
                  </a:ext>
                </a:extLst>
              </a:tr>
              <a:tr h="1077257">
                <a:tc>
                  <a:txBody>
                    <a:bodyPr/>
                    <a:lstStyle/>
                    <a:p>
                      <a:r>
                        <a:rPr lang="en-GB" sz="1700" dirty="0">
                          <a:solidFill>
                            <a:schemeClr val="accent4">
                              <a:lumMod val="75000"/>
                            </a:schemeClr>
                          </a:solidFill>
                        </a:rPr>
                        <a:t>250 words</a:t>
                      </a:r>
                    </a:p>
                  </a:txBody>
                  <a:tcPr marL="88009" marR="88009" marT="44005" marB="44005"/>
                </a:tc>
                <a:tc>
                  <a:txBody>
                    <a:bodyPr/>
                    <a:lstStyle/>
                    <a:p>
                      <a:r>
                        <a:rPr lang="en-GB" sz="1700" b="1" dirty="0">
                          <a:solidFill>
                            <a:schemeClr val="accent4">
                              <a:lumMod val="75000"/>
                            </a:schemeClr>
                          </a:solidFill>
                        </a:rPr>
                        <a:t>Introduction</a:t>
                      </a:r>
                    </a:p>
                    <a:p>
                      <a:pPr marL="285750" lvl="0" indent="-285750">
                        <a:buFont typeface="Arial" panose="020B0604020202020204" pitchFamily="34" charset="0"/>
                        <a:buChar char="•"/>
                      </a:pPr>
                      <a:r>
                        <a:rPr lang="en-GB" sz="1700" dirty="0">
                          <a:solidFill>
                            <a:schemeClr val="accent4">
                              <a:lumMod val="75000"/>
                            </a:schemeClr>
                          </a:solidFill>
                        </a:rPr>
                        <a:t>Highlight the key points that you will be bringing into the essay, i.e.  ACEs</a:t>
                      </a:r>
                    </a:p>
                    <a:p>
                      <a:pPr marL="285750" lvl="0" indent="-285750">
                        <a:buFont typeface="Arial" panose="020B0604020202020204" pitchFamily="34" charset="0"/>
                        <a:buChar char="•"/>
                      </a:pPr>
                      <a:r>
                        <a:rPr lang="en-GB" sz="1700" dirty="0">
                          <a:solidFill>
                            <a:schemeClr val="accent4">
                              <a:lumMod val="75000"/>
                            </a:schemeClr>
                          </a:solidFill>
                        </a:rPr>
                        <a:t>In the introduction you are setting the scene for the viewer.</a:t>
                      </a:r>
                    </a:p>
                  </a:txBody>
                  <a:tcPr marL="88009" marR="88009" marT="44005" marB="44005"/>
                </a:tc>
                <a:extLst>
                  <a:ext uri="{0D108BD9-81ED-4DB2-BD59-A6C34878D82A}">
                    <a16:rowId xmlns:a16="http://schemas.microsoft.com/office/drawing/2014/main" val="2566626059"/>
                  </a:ext>
                </a:extLst>
              </a:tr>
              <a:tr h="1988238">
                <a:tc>
                  <a:txBody>
                    <a:bodyPr/>
                    <a:lstStyle/>
                    <a:p>
                      <a:r>
                        <a:rPr lang="en-GB" sz="1700">
                          <a:solidFill>
                            <a:schemeClr val="accent4">
                              <a:lumMod val="75000"/>
                            </a:schemeClr>
                          </a:solidFill>
                        </a:rPr>
                        <a:t>2000 words</a:t>
                      </a:r>
                      <a:endParaRPr lang="en-GB" sz="1700" dirty="0">
                        <a:solidFill>
                          <a:schemeClr val="accent4">
                            <a:lumMod val="75000"/>
                          </a:schemeClr>
                        </a:solidFill>
                      </a:endParaRPr>
                    </a:p>
                  </a:txBody>
                  <a:tcPr marL="88009" marR="88009" marT="44005" marB="44005"/>
                </a:tc>
                <a:tc>
                  <a:txBody>
                    <a:bodyPr/>
                    <a:lstStyle/>
                    <a:p>
                      <a:r>
                        <a:rPr lang="en-GB" sz="1700" b="1" dirty="0">
                          <a:solidFill>
                            <a:schemeClr val="accent4">
                              <a:lumMod val="75000"/>
                            </a:schemeClr>
                          </a:solidFill>
                        </a:rPr>
                        <a:t>Main discussion</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concise review of relevant empirical and theoretical literature from the area under study </a:t>
                      </a:r>
                    </a:p>
                    <a:p>
                      <a:pPr marL="285750" lvl="0" indent="-285750">
                        <a:buFont typeface="Arial" panose="020B0604020202020204" pitchFamily="34" charset="0"/>
                        <a:buChar char="•"/>
                      </a:pPr>
                      <a:r>
                        <a:rPr lang="en-GB" sz="1700" b="0" u="none" strike="noStrike" noProof="0" dirty="0">
                          <a:solidFill>
                            <a:schemeClr val="accent4">
                              <a:lumMod val="75000"/>
                            </a:schemeClr>
                          </a:solidFill>
                        </a:rPr>
                        <a:t>Sets the scene for the essay– has a clear rationale</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good research question should be informed by a review of the academic literature: Relevant theory, empirical evidence.  </a:t>
                      </a:r>
                    </a:p>
                    <a:p>
                      <a:pPr marL="285750" lvl="0" indent="-285750">
                        <a:buFont typeface="Arial" panose="020B0604020202020204" pitchFamily="34" charset="0"/>
                        <a:buChar char="•"/>
                      </a:pPr>
                      <a:r>
                        <a:rPr lang="en-GB" sz="1700" b="0" u="none" strike="noStrike" noProof="0" dirty="0">
                          <a:solidFill>
                            <a:schemeClr val="accent4">
                              <a:lumMod val="75000"/>
                            </a:schemeClr>
                          </a:solidFill>
                        </a:rPr>
                        <a:t>Support your discussion with relevant theory and research informed literature</a:t>
                      </a:r>
                    </a:p>
                  </a:txBody>
                  <a:tcPr marL="88009" marR="88009" marT="44005" marB="44005"/>
                </a:tc>
                <a:extLst>
                  <a:ext uri="{0D108BD9-81ED-4DB2-BD59-A6C34878D82A}">
                    <a16:rowId xmlns:a16="http://schemas.microsoft.com/office/drawing/2014/main" val="1370388871"/>
                  </a:ext>
                </a:extLst>
              </a:tr>
              <a:tr h="1540115">
                <a:tc>
                  <a:txBody>
                    <a:bodyPr/>
                    <a:lstStyle/>
                    <a:p>
                      <a:pPr lvl="0">
                        <a:buNone/>
                      </a:pPr>
                      <a:r>
                        <a:rPr lang="en-GB" sz="1700" dirty="0">
                          <a:solidFill>
                            <a:schemeClr val="accent4">
                              <a:lumMod val="75000"/>
                            </a:schemeClr>
                          </a:solidFill>
                        </a:rPr>
                        <a:t>250 – 300 words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dirty="0">
                          <a:solidFill>
                            <a:schemeClr val="accent4">
                              <a:lumMod val="75000"/>
                            </a:schemeClr>
                          </a:solidFill>
                        </a:rPr>
                        <a:t>Conclusion</a:t>
                      </a:r>
                      <a:r>
                        <a:rPr lang="en-GB" sz="1700" dirty="0">
                          <a:solidFill>
                            <a:schemeClr val="accent4">
                              <a:lumMod val="75000"/>
                            </a:schemeClr>
                          </a:solidFill>
                        </a:rPr>
                        <a:t>. </a:t>
                      </a:r>
                      <a:r>
                        <a:rPr lang="en-GB" sz="1800" dirty="0">
                          <a:solidFill>
                            <a:schemeClr val="accent4">
                              <a:lumMod val="75000"/>
                            </a:schemeClr>
                          </a:solidFill>
                        </a:rPr>
                        <a:t>The conclusion will summarise your discussion and raise further questions.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accent4">
                              <a:lumMod val="75000"/>
                            </a:schemeClr>
                          </a:solidFill>
                        </a:rPr>
                        <a:t>It pulls your discussion together and leaves the reader wanting to know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700" dirty="0">
                          <a:solidFill>
                            <a:schemeClr val="accent4">
                              <a:lumMod val="75000"/>
                            </a:schemeClr>
                          </a:solidFill>
                        </a:rPr>
                        <a:t>What is missing from your research? Are you able to make recommendations for further research?</a:t>
                      </a:r>
                    </a:p>
                    <a:p>
                      <a:pPr lvl="0">
                        <a:buNone/>
                      </a:pPr>
                      <a:r>
                        <a:rPr lang="en-GB" sz="1700" dirty="0">
                          <a:solidFill>
                            <a:schemeClr val="accent4">
                              <a:lumMod val="75000"/>
                            </a:schemeClr>
                          </a:solidFill>
                        </a:rPr>
                        <a:t>*APA Referencing</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2506349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a:t>Writing an Academic Essay</a:t>
            </a:r>
          </a:p>
        </p:txBody>
      </p:sp>
      <p:sp>
        <p:nvSpPr>
          <p:cNvPr id="3" name="Content Placeholder 2"/>
          <p:cNvSpPr>
            <a:spLocks noGrp="1"/>
          </p:cNvSpPr>
          <p:nvPr>
            <p:ph sz="half" idx="1"/>
          </p:nvPr>
        </p:nvSpPr>
        <p:spPr>
          <a:xfrm>
            <a:off x="1143002" y="2546430"/>
            <a:ext cx="5084178" cy="3549570"/>
          </a:xfrm>
        </p:spPr>
        <p:txBody>
          <a:bodyPr vert="horz" lIns="91440" tIns="45720" rIns="91440" bIns="45720" rtlCol="0">
            <a:normAutofit/>
          </a:bodyPr>
          <a:lstStyle/>
          <a:p>
            <a:r>
              <a:rPr lang="en-US" sz="1800" dirty="0">
                <a:solidFill>
                  <a:schemeClr val="accent1">
                    <a:lumMod val="75000"/>
                  </a:schemeClr>
                </a:solidFill>
              </a:rPr>
              <a:t>Focus on the essay question. </a:t>
            </a:r>
          </a:p>
          <a:p>
            <a:r>
              <a:rPr lang="en-US" sz="1800" dirty="0">
                <a:solidFill>
                  <a:schemeClr val="accent1">
                    <a:lumMod val="75000"/>
                  </a:schemeClr>
                </a:solidFill>
              </a:rPr>
              <a:t> Read and understand the aim of the assignment, it has been designed to enable you to meet the learning outcomes for this module.</a:t>
            </a:r>
          </a:p>
          <a:p>
            <a:r>
              <a:rPr lang="en-US" sz="1800" dirty="0">
                <a:solidFill>
                  <a:schemeClr val="accent1">
                    <a:lumMod val="75000"/>
                  </a:schemeClr>
                </a:solidFill>
              </a:rPr>
              <a:t>Allow yourself plenty of time to plan, prepare</a:t>
            </a:r>
          </a:p>
          <a:p>
            <a:r>
              <a:rPr lang="en-US" sz="1800" dirty="0">
                <a:solidFill>
                  <a:schemeClr val="accent1">
                    <a:lumMod val="75000"/>
                  </a:schemeClr>
                </a:solidFill>
              </a:rPr>
              <a:t>Read and research around the topic</a:t>
            </a:r>
          </a:p>
          <a:p>
            <a:r>
              <a:rPr lang="en-US" sz="1800" dirty="0">
                <a:solidFill>
                  <a:schemeClr val="accent1">
                    <a:lumMod val="75000"/>
                  </a:schemeClr>
                </a:solidFill>
              </a:rPr>
              <a:t>Make use of the Draft Portal in Turnitin</a:t>
            </a:r>
          </a:p>
          <a:p>
            <a:r>
              <a:rPr lang="en-US" sz="1800" dirty="0">
                <a:solidFill>
                  <a:schemeClr val="accent1">
                    <a:lumMod val="75000"/>
                  </a:schemeClr>
                </a:solidFill>
              </a:rPr>
              <a:t>Draw a plan for your essay, it should have a clear beginning, middle and end</a:t>
            </a:r>
          </a:p>
        </p:txBody>
      </p:sp>
      <p:pic>
        <p:nvPicPr>
          <p:cNvPr id="6" name="Content Placeholder 5" descr="A chart of different types of diseases&#10;&#10;Description automatically generated">
            <a:extLst>
              <a:ext uri="{FF2B5EF4-FFF2-40B4-BE49-F238E27FC236}">
                <a16:creationId xmlns:a16="http://schemas.microsoft.com/office/drawing/2014/main" id="{22F16226-2FAE-8563-A908-6B4D8AC35B8A}"/>
              </a:ext>
            </a:extLst>
          </p:cNvPr>
          <p:cNvPicPr>
            <a:picLocks noGrp="1" noChangeAspect="1"/>
          </p:cNvPicPr>
          <p:nvPr>
            <p:ph sz="half" idx="2"/>
          </p:nvPr>
        </p:nvPicPr>
        <p:blipFill>
          <a:blip r:embed="rId2"/>
          <a:srcRect r="21385" b="-3"/>
          <a:stretch/>
        </p:blipFill>
        <p:spPr>
          <a:xfrm>
            <a:off x="6636743" y="1238487"/>
            <a:ext cx="4741120" cy="4493060"/>
          </a:xfrm>
          <a:prstGeom prst="rect">
            <a:avLst/>
          </a:prstGeom>
        </p:spPr>
      </p:pic>
    </p:spTree>
    <p:extLst>
      <p:ext uri="{BB962C8B-B14F-4D97-AF65-F5344CB8AC3E}">
        <p14:creationId xmlns:p14="http://schemas.microsoft.com/office/powerpoint/2010/main" val="355790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63552" y="332656"/>
            <a:ext cx="4370784" cy="5987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528048" y="1526015"/>
            <a:ext cx="3779912" cy="707886"/>
          </a:xfrm>
          <a:prstGeom prst="rect">
            <a:avLst/>
          </a:prstGeom>
          <a:noFill/>
        </p:spPr>
        <p:txBody>
          <a:bodyPr wrap="square" rtlCol="0">
            <a:spAutoFit/>
          </a:bodyPr>
          <a:lstStyle/>
          <a:p>
            <a:r>
              <a:rPr lang="en-GB" sz="2000" dirty="0">
                <a:solidFill>
                  <a:schemeClr val="accent1">
                    <a:lumMod val="75000"/>
                  </a:schemeClr>
                </a:solidFill>
              </a:rPr>
              <a:t>General introduction – broad themes/theories/evidence base</a:t>
            </a:r>
          </a:p>
        </p:txBody>
      </p:sp>
      <p:sp>
        <p:nvSpPr>
          <p:cNvPr id="6" name="TextBox 5"/>
          <p:cNvSpPr txBox="1"/>
          <p:nvPr/>
        </p:nvSpPr>
        <p:spPr>
          <a:xfrm>
            <a:off x="6528048" y="2659474"/>
            <a:ext cx="4392488" cy="1323439"/>
          </a:xfrm>
          <a:prstGeom prst="rect">
            <a:avLst/>
          </a:prstGeom>
          <a:noFill/>
        </p:spPr>
        <p:txBody>
          <a:bodyPr wrap="square" rtlCol="0">
            <a:spAutoFit/>
          </a:bodyPr>
          <a:lstStyle/>
          <a:p>
            <a:endParaRPr lang="en-GB" sz="2000" dirty="0"/>
          </a:p>
          <a:p>
            <a:r>
              <a:rPr lang="en-GB" sz="2000" dirty="0">
                <a:solidFill>
                  <a:schemeClr val="accent1">
                    <a:lumMod val="75000"/>
                  </a:schemeClr>
                </a:solidFill>
              </a:rPr>
              <a:t>Specific themes/theories/empirical studies that are directly relevant to your specific question</a:t>
            </a:r>
          </a:p>
        </p:txBody>
      </p:sp>
      <p:sp>
        <p:nvSpPr>
          <p:cNvPr id="7" name="TextBox 6"/>
          <p:cNvSpPr txBox="1"/>
          <p:nvPr/>
        </p:nvSpPr>
        <p:spPr>
          <a:xfrm>
            <a:off x="6708576" y="4869160"/>
            <a:ext cx="4211960" cy="707886"/>
          </a:xfrm>
          <a:prstGeom prst="rect">
            <a:avLst/>
          </a:prstGeom>
          <a:noFill/>
        </p:spPr>
        <p:txBody>
          <a:bodyPr wrap="square" rtlCol="0">
            <a:spAutoFit/>
          </a:bodyPr>
          <a:lstStyle/>
          <a:p>
            <a:r>
              <a:rPr lang="en-GB" sz="2000" dirty="0">
                <a:solidFill>
                  <a:schemeClr val="accent1">
                    <a:lumMod val="75000"/>
                  </a:schemeClr>
                </a:solidFill>
              </a:rPr>
              <a:t>Your specific research question/hypothesis</a:t>
            </a:r>
          </a:p>
        </p:txBody>
      </p:sp>
    </p:spTree>
    <p:extLst>
      <p:ext uri="{BB962C8B-B14F-4D97-AF65-F5344CB8AC3E}">
        <p14:creationId xmlns:p14="http://schemas.microsoft.com/office/powerpoint/2010/main" val="10769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Writing a Good Essay</a:t>
            </a:r>
          </a:p>
        </p:txBody>
      </p:sp>
      <p:sp>
        <p:nvSpPr>
          <p:cNvPr id="7" name="Content Placeholder 6"/>
          <p:cNvSpPr>
            <a:spLocks noGrp="1"/>
          </p:cNvSpPr>
          <p:nvPr>
            <p:ph idx="1"/>
          </p:nvPr>
        </p:nvSpPr>
        <p:spPr>
          <a:xfrm>
            <a:off x="626225" y="1676400"/>
            <a:ext cx="10270376" cy="5064968"/>
          </a:xfrm>
        </p:spPr>
        <p:txBody>
          <a:bodyPr>
            <a:normAutofit lnSpcReduction="10000"/>
          </a:bodyPr>
          <a:lstStyle/>
          <a:p>
            <a:pPr>
              <a:buFont typeface="Wingdings" panose="05000000000000000000" pitchFamily="2" charset="2"/>
              <a:buChar char="v"/>
            </a:pPr>
            <a:r>
              <a:rPr lang="en-GB" sz="2800" dirty="0">
                <a:solidFill>
                  <a:schemeClr val="accent1">
                    <a:lumMod val="75000"/>
                  </a:schemeClr>
                </a:solidFill>
              </a:rPr>
              <a:t>PLAN and PREPARE!!!!! </a:t>
            </a:r>
          </a:p>
          <a:p>
            <a:pPr>
              <a:buFont typeface="Wingdings" panose="05000000000000000000" pitchFamily="2" charset="2"/>
              <a:buChar char="v"/>
            </a:pPr>
            <a:r>
              <a:rPr lang="en-GB" sz="2800" dirty="0">
                <a:solidFill>
                  <a:schemeClr val="accent1">
                    <a:lumMod val="75000"/>
                  </a:schemeClr>
                </a:solidFill>
              </a:rPr>
              <a:t>Pay attention to detail - presentation is important</a:t>
            </a:r>
          </a:p>
          <a:p>
            <a:pPr>
              <a:buFont typeface="Wingdings" panose="05000000000000000000" pitchFamily="2" charset="2"/>
              <a:buChar char="v"/>
            </a:pPr>
            <a:r>
              <a:rPr lang="en-GB" sz="2800" dirty="0">
                <a:solidFill>
                  <a:schemeClr val="accent1">
                    <a:lumMod val="75000"/>
                  </a:schemeClr>
                </a:solidFill>
              </a:rPr>
              <a:t>Format the structure of your essay on MS Word: set the margins, indent paragraphs, set font size (size 12 or 14- Ariel or New Roman Times)</a:t>
            </a:r>
          </a:p>
          <a:p>
            <a:pPr>
              <a:buFont typeface="Wingdings" panose="05000000000000000000" pitchFamily="2" charset="2"/>
              <a:buChar char="v"/>
            </a:pPr>
            <a:r>
              <a:rPr lang="en-GB" sz="2800" b="1" dirty="0">
                <a:solidFill>
                  <a:schemeClr val="accent1">
                    <a:lumMod val="75000"/>
                  </a:schemeClr>
                </a:solidFill>
              </a:rPr>
              <a:t>Double Line Spacing</a:t>
            </a:r>
            <a:endParaRPr lang="en-GB" sz="2800" dirty="0">
              <a:solidFill>
                <a:schemeClr val="accent1">
                  <a:lumMod val="75000"/>
                </a:schemeClr>
              </a:solidFill>
            </a:endParaRPr>
          </a:p>
          <a:p>
            <a:pPr>
              <a:buFont typeface="Wingdings" panose="05000000000000000000" pitchFamily="2" charset="2"/>
              <a:buChar char="v"/>
            </a:pPr>
            <a:r>
              <a:rPr lang="en-GB" sz="2800" dirty="0">
                <a:solidFill>
                  <a:schemeClr val="accent1">
                    <a:lumMod val="75000"/>
                  </a:schemeClr>
                </a:solidFill>
              </a:rPr>
              <a:t>Indent first line of each paragraph, </a:t>
            </a:r>
          </a:p>
          <a:p>
            <a:pPr>
              <a:buFont typeface="Wingdings" panose="05000000000000000000" pitchFamily="2" charset="2"/>
              <a:buChar char="v"/>
            </a:pPr>
            <a:r>
              <a:rPr lang="en-GB" sz="2800" dirty="0">
                <a:solidFill>
                  <a:schemeClr val="accent1">
                    <a:lumMod val="75000"/>
                  </a:schemeClr>
                </a:solidFill>
              </a:rPr>
              <a:t>Double space between paragraphs</a:t>
            </a:r>
          </a:p>
          <a:p>
            <a:pPr>
              <a:buFont typeface="Wingdings" panose="05000000000000000000" pitchFamily="2" charset="2"/>
              <a:buChar char="v"/>
            </a:pPr>
            <a:r>
              <a:rPr lang="en-GB" sz="2800" dirty="0">
                <a:solidFill>
                  <a:schemeClr val="accent1">
                    <a:lumMod val="75000"/>
                  </a:schemeClr>
                </a:solidFill>
              </a:rPr>
              <a:t>Use Headers and Footers.  Display page numbers</a:t>
            </a:r>
          </a:p>
          <a:p>
            <a:pPr>
              <a:buFont typeface="Wingdings" panose="05000000000000000000" pitchFamily="2" charset="2"/>
              <a:buChar char="v"/>
            </a:pPr>
            <a:r>
              <a:rPr lang="en-GB" sz="2800" dirty="0">
                <a:solidFill>
                  <a:schemeClr val="accent1">
                    <a:lumMod val="75000"/>
                  </a:schemeClr>
                </a:solidFill>
              </a:rPr>
              <a:t>APA Referencing</a:t>
            </a: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381000"/>
            <a:ext cx="9601200" cy="671736"/>
          </a:xfrm>
        </p:spPr>
        <p:txBody>
          <a:bodyPr>
            <a:normAutofit fontScale="90000"/>
          </a:bodyPr>
          <a:lstStyle/>
          <a:p>
            <a:r>
              <a:rPr lang="en-GB" dirty="0"/>
              <a:t>Essay Plan</a:t>
            </a:r>
          </a:p>
        </p:txBody>
      </p:sp>
      <p:sp>
        <p:nvSpPr>
          <p:cNvPr id="3" name="Content Placeholder 2"/>
          <p:cNvSpPr>
            <a:spLocks noGrp="1"/>
          </p:cNvSpPr>
          <p:nvPr>
            <p:ph idx="1"/>
          </p:nvPr>
        </p:nvSpPr>
        <p:spPr>
          <a:xfrm>
            <a:off x="532015" y="1100565"/>
            <a:ext cx="10364586" cy="5757435"/>
          </a:xfrm>
        </p:spPr>
        <p:txBody>
          <a:bodyPr>
            <a:normAutofit/>
          </a:bodyPr>
          <a:lstStyle/>
          <a:p>
            <a:pPr marL="0" indent="0">
              <a:buNone/>
            </a:pPr>
            <a:r>
              <a:rPr lang="en-GB" sz="2400" b="1" dirty="0">
                <a:solidFill>
                  <a:schemeClr val="accent1">
                    <a:lumMod val="75000"/>
                  </a:schemeClr>
                </a:solidFill>
              </a:rPr>
              <a:t>A good essay….</a:t>
            </a:r>
          </a:p>
          <a:p>
            <a:r>
              <a:rPr lang="en-GB" sz="2400" dirty="0">
                <a:solidFill>
                  <a:schemeClr val="accent1">
                    <a:lumMod val="75000"/>
                  </a:schemeClr>
                </a:solidFill>
              </a:rPr>
              <a:t>Has a strong academic structure </a:t>
            </a:r>
          </a:p>
          <a:p>
            <a:r>
              <a:rPr lang="en-GB" sz="2400" dirty="0">
                <a:solidFill>
                  <a:schemeClr val="accent1">
                    <a:lumMod val="75000"/>
                  </a:schemeClr>
                </a:solidFill>
              </a:rPr>
              <a:t>A clear beginning, middle and end </a:t>
            </a:r>
          </a:p>
          <a:p>
            <a:r>
              <a:rPr lang="en-GB" sz="2400" dirty="0">
                <a:solidFill>
                  <a:schemeClr val="accent1">
                    <a:lumMod val="75000"/>
                  </a:schemeClr>
                </a:solidFill>
              </a:rPr>
              <a:t>It addresses the essay question. Your discussion will not only answer the question it considers it from different views and perspectives.</a:t>
            </a:r>
          </a:p>
          <a:p>
            <a:r>
              <a:rPr lang="en-GB" sz="2400" dirty="0">
                <a:solidFill>
                  <a:schemeClr val="accent1">
                    <a:lumMod val="75000"/>
                  </a:schemeClr>
                </a:solidFill>
              </a:rPr>
              <a:t>Your discussion will be supported by research informed academic literature from a wide range of sources i.e. textbooks, academic journals and articles.</a:t>
            </a:r>
          </a:p>
          <a:p>
            <a:r>
              <a:rPr lang="en-GB" sz="2400" dirty="0">
                <a:solidFill>
                  <a:schemeClr val="accent1">
                    <a:lumMod val="75000"/>
                  </a:schemeClr>
                </a:solidFill>
              </a:rPr>
              <a:t>This essay will consider mental health from an historical and philosophical perspective.</a:t>
            </a:r>
          </a:p>
          <a:p>
            <a:r>
              <a:rPr lang="en-GB" sz="2400" dirty="0">
                <a:solidFill>
                  <a:schemeClr val="accent1">
                    <a:lumMod val="75000"/>
                  </a:schemeClr>
                </a:solidFill>
              </a:rPr>
              <a:t>This is an academic essay, write in third person. </a:t>
            </a:r>
          </a:p>
          <a:p>
            <a:r>
              <a:rPr lang="en-GB" sz="2400" dirty="0">
                <a:solidFill>
                  <a:schemeClr val="accent1">
                    <a:lumMod val="75000"/>
                  </a:schemeClr>
                </a:solidFill>
              </a:rPr>
              <a:t>Write in third prose and avoid personal pronouns such as I, me, you and we!!!</a:t>
            </a:r>
          </a:p>
          <a:p>
            <a:endParaRPr lang="en-GB" dirty="0"/>
          </a:p>
          <a:p>
            <a:endParaRPr lang="en-GB" dirty="0"/>
          </a:p>
        </p:txBody>
      </p:sp>
    </p:spTree>
    <p:extLst>
      <p:ext uri="{BB962C8B-B14F-4D97-AF65-F5344CB8AC3E}">
        <p14:creationId xmlns:p14="http://schemas.microsoft.com/office/powerpoint/2010/main" val="313557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idx="1"/>
          </p:nvPr>
        </p:nvSpPr>
        <p:spPr/>
        <p:txBody>
          <a:bodyPr/>
          <a:lstStyle/>
          <a:p>
            <a:r>
              <a:rPr lang="en-GB" dirty="0">
                <a:hlinkClick r:id="rId2"/>
              </a:rPr>
              <a:t>Course: Mental Health in Children and Young People (ECPS6004) (uwtsd.ac.uk)</a:t>
            </a:r>
            <a:endParaRPr lang="en-GB" dirty="0"/>
          </a:p>
          <a:p>
            <a:endParaRPr lang="en-GB" dirty="0"/>
          </a:p>
          <a:p>
            <a:endParaRPr lang="en-GB" dirty="0"/>
          </a:p>
          <a:p>
            <a:pPr marL="45720" indent="0">
              <a:buNone/>
            </a:pPr>
            <a:endParaRPr lang="en-GB" dirty="0"/>
          </a:p>
        </p:txBody>
      </p:sp>
      <p:sp>
        <p:nvSpPr>
          <p:cNvPr id="5" name="Speech Bubble: Oval 4">
            <a:extLst>
              <a:ext uri="{FF2B5EF4-FFF2-40B4-BE49-F238E27FC236}">
                <a16:creationId xmlns:a16="http://schemas.microsoft.com/office/drawing/2014/main" id="{1843C7E9-C94F-76AC-4E19-83ABC76E4A71}"/>
              </a:ext>
            </a:extLst>
          </p:cNvPr>
          <p:cNvSpPr/>
          <p:nvPr/>
        </p:nvSpPr>
        <p:spPr>
          <a:xfrm>
            <a:off x="2687782" y="2798618"/>
            <a:ext cx="7076902" cy="278753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t>QUESTIONS?</a:t>
            </a:r>
          </a:p>
        </p:txBody>
      </p:sp>
    </p:spTree>
    <p:extLst>
      <p:ext uri="{BB962C8B-B14F-4D97-AF65-F5344CB8AC3E}">
        <p14:creationId xmlns:p14="http://schemas.microsoft.com/office/powerpoint/2010/main" val="1833551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Interactive Task</a:t>
            </a:r>
            <a:br>
              <a:rPr lang="en-GB" b="1" dirty="0"/>
            </a:br>
            <a:endParaRPr lang="en-GB" dirty="0"/>
          </a:p>
        </p:txBody>
      </p:sp>
      <p:sp>
        <p:nvSpPr>
          <p:cNvPr id="3" name="Content Placeholder 2"/>
          <p:cNvSpPr>
            <a:spLocks noGrp="1"/>
          </p:cNvSpPr>
          <p:nvPr>
            <p:ph sz="half" idx="1"/>
          </p:nvPr>
        </p:nvSpPr>
        <p:spPr>
          <a:xfrm>
            <a:off x="753687" y="1607127"/>
            <a:ext cx="5144193" cy="4473632"/>
          </a:xfrm>
        </p:spPr>
        <p:txBody>
          <a:bodyPr>
            <a:normAutofit/>
          </a:bodyPr>
          <a:lstStyle/>
          <a:p>
            <a:pPr marL="45720" indent="0">
              <a:buNone/>
            </a:pPr>
            <a:r>
              <a:rPr lang="en-GB" sz="3600" dirty="0"/>
              <a:t>Consider how you will approach this essay:</a:t>
            </a:r>
          </a:p>
          <a:p>
            <a:pPr marL="45720" indent="0">
              <a:buNone/>
            </a:pPr>
            <a:endParaRPr lang="en-GB" sz="3600" dirty="0"/>
          </a:p>
          <a:p>
            <a:r>
              <a:rPr lang="en-GB" sz="2400" dirty="0">
                <a:solidFill>
                  <a:schemeClr val="accent1">
                    <a:lumMod val="75000"/>
                  </a:schemeClr>
                </a:solidFill>
              </a:rPr>
              <a:t>How will I address this question?</a:t>
            </a:r>
          </a:p>
          <a:p>
            <a:r>
              <a:rPr lang="en-GB" sz="2400" dirty="0">
                <a:solidFill>
                  <a:schemeClr val="accent1">
                    <a:lumMod val="75000"/>
                  </a:schemeClr>
                </a:solidFill>
              </a:rPr>
              <a:t>What is the task asking me to do?</a:t>
            </a:r>
          </a:p>
          <a:p>
            <a:r>
              <a:rPr lang="en-GB" sz="2400" dirty="0">
                <a:solidFill>
                  <a:schemeClr val="accent1">
                    <a:lumMod val="75000"/>
                  </a:schemeClr>
                </a:solidFill>
              </a:rPr>
              <a:t>What are the learning outcomes?</a:t>
            </a:r>
          </a:p>
          <a:p>
            <a:r>
              <a:rPr lang="en-GB" sz="2400" dirty="0">
                <a:solidFill>
                  <a:schemeClr val="accent1">
                    <a:lumMod val="75000"/>
                  </a:schemeClr>
                </a:solidFill>
              </a:rPr>
              <a:t>What are my concerns</a:t>
            </a:r>
            <a:r>
              <a:rPr lang="en-GB" sz="2400" dirty="0">
                <a:solidFill>
                  <a:schemeClr val="bg2">
                    <a:lumMod val="25000"/>
                  </a:schemeClr>
                </a:solidFill>
              </a:rPr>
              <a:t>?</a:t>
            </a: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8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a:xfrm>
            <a:off x="443345" y="1651462"/>
            <a:ext cx="5780117" cy="4976553"/>
          </a:xfrm>
        </p:spPr>
        <p:txBody>
          <a:bodyPr>
            <a:normAutofit lnSpcReduction="10000"/>
          </a:bodyPr>
          <a:lstStyle/>
          <a:p>
            <a:pPr marL="45720" indent="0">
              <a:buNone/>
            </a:pPr>
            <a:endParaRPr lang="en-GB" dirty="0">
              <a:solidFill>
                <a:srgbClr val="F59E00"/>
              </a:solidFill>
              <a:hlinkClick r:id="rId2"/>
            </a:endParaRPr>
          </a:p>
          <a:p>
            <a:r>
              <a:rPr lang="en-GB" sz="2400" dirty="0">
                <a:solidFill>
                  <a:schemeClr val="accent1">
                    <a:lumMod val="75000"/>
                  </a:schemeClr>
                </a:solidFill>
              </a:rPr>
              <a:t>Read Assignment Proforma in the Assessment tile on Moodle page</a:t>
            </a:r>
          </a:p>
          <a:p>
            <a:r>
              <a:rPr lang="en-GB" sz="2400" dirty="0">
                <a:solidFill>
                  <a:schemeClr val="accent1">
                    <a:lumMod val="75000"/>
                  </a:schemeClr>
                </a:solidFill>
              </a:rPr>
              <a:t>Be aware of submission date and time</a:t>
            </a:r>
          </a:p>
          <a:p>
            <a:r>
              <a:rPr lang="en-GB" sz="2400" dirty="0">
                <a:solidFill>
                  <a:schemeClr val="accent1">
                    <a:lumMod val="75000"/>
                  </a:schemeClr>
                </a:solidFill>
              </a:rPr>
              <a:t>*APA Referencing</a:t>
            </a:r>
          </a:p>
          <a:p>
            <a:r>
              <a:rPr lang="en-GB" sz="2400" dirty="0">
                <a:solidFill>
                  <a:schemeClr val="accent1">
                    <a:lumMod val="75000"/>
                  </a:schemeClr>
                </a:solidFill>
              </a:rPr>
              <a:t>Make use of the Turnitin Draft portal </a:t>
            </a:r>
          </a:p>
          <a:p>
            <a:r>
              <a:rPr lang="en-GB" sz="2400" dirty="0">
                <a:solidFill>
                  <a:schemeClr val="accent1">
                    <a:lumMod val="75000"/>
                  </a:schemeClr>
                </a:solidFill>
              </a:rPr>
              <a:t>Give yourself plenty of time</a:t>
            </a:r>
          </a:p>
          <a:p>
            <a:r>
              <a:rPr lang="en-GB" dirty="0">
                <a:solidFill>
                  <a:schemeClr val="accent1">
                    <a:lumMod val="75000"/>
                  </a:schemeClr>
                </a:solidFill>
              </a:rPr>
              <a:t>Take a look at the Library and Digital Skills on the Programme Moodle page</a:t>
            </a:r>
          </a:p>
          <a:p>
            <a:r>
              <a:rPr lang="en-GB" dirty="0">
                <a:solidFill>
                  <a:schemeClr val="accent1">
                    <a:lumMod val="75000"/>
                  </a:schemeClr>
                </a:solidFill>
              </a:rPr>
              <a:t>Make use of the library and learning resources</a:t>
            </a:r>
          </a:p>
          <a:p>
            <a:r>
              <a:rPr lang="en-GB" dirty="0">
                <a:solidFill>
                  <a:schemeClr val="accent1">
                    <a:lumMod val="75000"/>
                  </a:schemeClr>
                </a:solidFill>
              </a:rPr>
              <a:t>*</a:t>
            </a:r>
            <a:r>
              <a:rPr lang="en-GB" b="1" dirty="0">
                <a:solidFill>
                  <a:schemeClr val="accent1">
                    <a:lumMod val="75000"/>
                  </a:schemeClr>
                </a:solidFill>
              </a:rPr>
              <a:t>Reach out to learning support and wellbeing services if you are struggling!!!!</a:t>
            </a:r>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3"/>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075181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92E81-C6B6-7A01-CD5F-B45E093EC3B2}"/>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194BADCD-8C41-EAB7-9CAC-E9A82E8D468C}"/>
              </a:ext>
            </a:extLst>
          </p:cNvPr>
          <p:cNvPicPr>
            <a:picLocks noGrp="1" noChangeAspect="1"/>
          </p:cNvPicPr>
          <p:nvPr>
            <p:ph idx="1"/>
          </p:nvPr>
        </p:nvPicPr>
        <p:blipFill>
          <a:blip r:embed="rId2"/>
          <a:stretch>
            <a:fillRect/>
          </a:stretch>
        </p:blipFill>
        <p:spPr>
          <a:xfrm>
            <a:off x="798021" y="613746"/>
            <a:ext cx="10701251" cy="5634654"/>
          </a:xfrm>
          <a:prstGeom prst="rect">
            <a:avLst/>
          </a:prstGeom>
        </p:spPr>
      </p:pic>
    </p:spTree>
    <p:extLst>
      <p:ext uri="{BB962C8B-B14F-4D97-AF65-F5344CB8AC3E}">
        <p14:creationId xmlns:p14="http://schemas.microsoft.com/office/powerpoint/2010/main" val="4053727249"/>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19514574-b5d9-49eb-9678-28308461b4ba" xsi:nil="true"/>
    <_activity xmlns="19514574-b5d9-49eb-9678-28308461b4b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8" ma:contentTypeDescription="Create a new document." ma:contentTypeScope="" ma:versionID="068d740546c48ba4f18c84a084fed1d3">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d52331a61bb8bdd173fa2276a7eaa8f4"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element ref="ns4:MediaLengthInSeconds" minOccurs="0"/>
                <xsd:element ref="ns4:MediaServiceSearchProperties" minOccurs="0"/>
                <xsd:element ref="ns4:_activity" minOccurs="0"/>
                <xsd:element ref="ns4:MediaServiceLocation"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2.xml><?xml version="1.0" encoding="utf-8"?>
<ds:datastoreItem xmlns:ds="http://schemas.openxmlformats.org/officeDocument/2006/customXml" ds:itemID="{E0915EF7-B9F6-4EB7-AA4F-557BE6AB702C}">
  <ds:schemaRefs>
    <ds:schemaRef ds:uri="http://www.w3.org/XML/1998/namespace"/>
    <ds:schemaRef ds:uri="http://purl.org/dc/terms/"/>
    <ds:schemaRef ds:uri="http://purl.org/dc/elements/1.1/"/>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19514574-b5d9-49eb-9678-28308461b4ba"/>
    <ds:schemaRef ds:uri="4f627824-a7cf-4e54-9661-934e5f85792b"/>
    <ds:schemaRef ds:uri="http://schemas.microsoft.com/office/2006/metadata/properties"/>
  </ds:schemaRefs>
</ds:datastoreItem>
</file>

<file path=customXml/itemProps3.xml><?xml version="1.0" encoding="utf-8"?>
<ds:datastoreItem xmlns:ds="http://schemas.openxmlformats.org/officeDocument/2006/customXml" ds:itemID="{34071A90-D279-4359-A099-6D16B84FB3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895</Words>
  <Application>Microsoft Office PowerPoint</Application>
  <PresentationFormat>Widescreen</PresentationFormat>
  <Paragraphs>112</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DengXian</vt:lpstr>
      <vt:lpstr>Arial</vt:lpstr>
      <vt:lpstr>Calibri</vt:lpstr>
      <vt:lpstr>Corbel</vt:lpstr>
      <vt:lpstr>Times New Roman</vt:lpstr>
      <vt:lpstr>Wingdings</vt:lpstr>
      <vt:lpstr>Basis</vt:lpstr>
      <vt:lpstr>     Mental Health in Children and Young People Module Code: ECPS6004  Essay Assignment Guidance 2025</vt:lpstr>
      <vt:lpstr>PowerPoint Presentation</vt:lpstr>
      <vt:lpstr>Module Aims</vt:lpstr>
      <vt:lpstr>Module Learning Outcomes</vt:lpstr>
      <vt:lpstr>Module ECPS6004 Assessment 2025</vt:lpstr>
      <vt:lpstr>Assignment Component 1: Essay</vt:lpstr>
      <vt:lpstr>Essay plan</vt:lpstr>
      <vt:lpstr>Writing an Academic Essay</vt:lpstr>
      <vt:lpstr>PowerPoint Presentation</vt:lpstr>
      <vt:lpstr>Writing a Good Essay</vt:lpstr>
      <vt:lpstr>Essay Plan</vt:lpstr>
      <vt:lpstr>MOODLE</vt:lpstr>
      <vt:lpstr>Interactive Task </vt:lpstr>
      <vt:lpstr>Summary</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2025-02-03T15:28:19Z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