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8"/>
  </p:notesMasterIdLst>
  <p:sldIdLst>
    <p:sldId id="257" r:id="rId2"/>
    <p:sldId id="258" r:id="rId3"/>
    <p:sldId id="308" r:id="rId4"/>
    <p:sldId id="259" r:id="rId5"/>
    <p:sldId id="261" r:id="rId6"/>
    <p:sldId id="282" r:id="rId7"/>
    <p:sldId id="309" r:id="rId8"/>
    <p:sldId id="310" r:id="rId9"/>
    <p:sldId id="311" r:id="rId10"/>
    <p:sldId id="312" r:id="rId11"/>
    <p:sldId id="313" r:id="rId12"/>
    <p:sldId id="314" r:id="rId13"/>
    <p:sldId id="293" r:id="rId14"/>
    <p:sldId id="316" r:id="rId15"/>
    <p:sldId id="317" r:id="rId16"/>
    <p:sldId id="328" r:id="rId17"/>
    <p:sldId id="290" r:id="rId18"/>
    <p:sldId id="292" r:id="rId19"/>
    <p:sldId id="297" r:id="rId20"/>
    <p:sldId id="296" r:id="rId21"/>
    <p:sldId id="318" r:id="rId22"/>
    <p:sldId id="329" r:id="rId23"/>
    <p:sldId id="280" r:id="rId24"/>
    <p:sldId id="279" r:id="rId25"/>
    <p:sldId id="281" r:id="rId26"/>
    <p:sldId id="319" r:id="rId27"/>
    <p:sldId id="260" r:id="rId28"/>
    <p:sldId id="283" r:id="rId29"/>
    <p:sldId id="285" r:id="rId30"/>
    <p:sldId id="286" r:id="rId31"/>
    <p:sldId id="288" r:id="rId32"/>
    <p:sldId id="330" r:id="rId33"/>
    <p:sldId id="320" r:id="rId34"/>
    <p:sldId id="321" r:id="rId35"/>
    <p:sldId id="322" r:id="rId36"/>
    <p:sldId id="323" r:id="rId37"/>
    <p:sldId id="324" r:id="rId38"/>
    <p:sldId id="325" r:id="rId39"/>
    <p:sldId id="326" r:id="rId40"/>
    <p:sldId id="327" r:id="rId41"/>
    <p:sldId id="300" r:id="rId42"/>
    <p:sldId id="303" r:id="rId43"/>
    <p:sldId id="305" r:id="rId44"/>
    <p:sldId id="306" r:id="rId45"/>
    <p:sldId id="307" r:id="rId46"/>
    <p:sldId id="262" r:id="rId4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475" autoAdjust="0"/>
    <p:restoredTop sz="86856" autoAdjust="0"/>
  </p:normalViewPr>
  <p:slideViewPr>
    <p:cSldViewPr>
      <p:cViewPr>
        <p:scale>
          <a:sx n="75" d="100"/>
          <a:sy n="75" d="100"/>
        </p:scale>
        <p:origin x="1554" y="72"/>
      </p:cViewPr>
      <p:guideLst>
        <p:guide orient="horz" pos="2160"/>
        <p:guide pos="2880"/>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1E4BB9E-7DF0-480B-896E-E486E1BBFB10}" type="datetimeFigureOut">
              <a:rPr lang="en-GB" smtClean="0"/>
              <a:t>05/12/2016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E304826-3C56-431E-90BB-FCAF14638462}" type="slidenum">
              <a:rPr lang="en-GB" smtClean="0"/>
              <a:t>‹#›</a:t>
            </a:fld>
            <a:endParaRPr lang="en-GB"/>
          </a:p>
        </p:txBody>
      </p:sp>
    </p:spTree>
    <p:extLst>
      <p:ext uri="{BB962C8B-B14F-4D97-AF65-F5344CB8AC3E}">
        <p14:creationId xmlns:p14="http://schemas.microsoft.com/office/powerpoint/2010/main" val="19570363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8196"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11666AE1-617D-4765-AA58-28F35C2A97FB}" type="slidenum">
              <a:rPr lang="en-GB" altLang="en-US" smtClean="0">
                <a:solidFill>
                  <a:srgbClr val="000000"/>
                </a:solidFill>
              </a:rPr>
              <a:pPr>
                <a:defRPr/>
              </a:pPr>
              <a:t>1</a:t>
            </a:fld>
            <a:endParaRPr lang="en-GB" altLang="en-US" smtClean="0">
              <a:solidFill>
                <a:srgbClr val="000000"/>
              </a:solidFill>
            </a:endParaRPr>
          </a:p>
        </p:txBody>
      </p:sp>
    </p:spTree>
    <p:extLst>
      <p:ext uri="{BB962C8B-B14F-4D97-AF65-F5344CB8AC3E}">
        <p14:creationId xmlns:p14="http://schemas.microsoft.com/office/powerpoint/2010/main" val="33146792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a:t>
            </a:fld>
            <a:endParaRPr lang="en-GB" altLang="en-US" smtClean="0">
              <a:solidFill>
                <a:srgbClr val="000000"/>
              </a:solidFill>
            </a:endParaRPr>
          </a:p>
        </p:txBody>
      </p:sp>
    </p:spTree>
    <p:extLst>
      <p:ext uri="{BB962C8B-B14F-4D97-AF65-F5344CB8AC3E}">
        <p14:creationId xmlns:p14="http://schemas.microsoft.com/office/powerpoint/2010/main" val="6204979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8196"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11666AE1-617D-4765-AA58-28F35C2A97FB}" type="slidenum">
              <a:rPr lang="en-GB" altLang="en-US" smtClean="0">
                <a:solidFill>
                  <a:srgbClr val="000000"/>
                </a:solidFill>
              </a:rPr>
              <a:pPr>
                <a:defRPr/>
              </a:pPr>
              <a:t>3</a:t>
            </a:fld>
            <a:endParaRPr lang="en-GB" altLang="en-US" smtClean="0">
              <a:solidFill>
                <a:srgbClr val="000000"/>
              </a:solidFill>
            </a:endParaRPr>
          </a:p>
        </p:txBody>
      </p:sp>
    </p:spTree>
    <p:extLst>
      <p:ext uri="{BB962C8B-B14F-4D97-AF65-F5344CB8AC3E}">
        <p14:creationId xmlns:p14="http://schemas.microsoft.com/office/powerpoint/2010/main" val="12051400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8196"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11666AE1-617D-4765-AA58-28F35C2A97FB}" type="slidenum">
              <a:rPr lang="en-GB" altLang="en-US" smtClean="0">
                <a:solidFill>
                  <a:srgbClr val="000000"/>
                </a:solidFill>
              </a:rPr>
              <a:pPr>
                <a:defRPr/>
              </a:pPr>
              <a:t>4</a:t>
            </a:fld>
            <a:endParaRPr lang="en-GB" altLang="en-US" smtClean="0">
              <a:solidFill>
                <a:srgbClr val="000000"/>
              </a:solidFill>
            </a:endParaRPr>
          </a:p>
        </p:txBody>
      </p:sp>
    </p:spTree>
    <p:extLst>
      <p:ext uri="{BB962C8B-B14F-4D97-AF65-F5344CB8AC3E}">
        <p14:creationId xmlns:p14="http://schemas.microsoft.com/office/powerpoint/2010/main" val="23625954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5</a:t>
            </a:fld>
            <a:endParaRPr lang="en-GB" altLang="en-US" smtClean="0">
              <a:solidFill>
                <a:srgbClr val="000000"/>
              </a:solidFill>
            </a:endParaRPr>
          </a:p>
        </p:txBody>
      </p:sp>
    </p:spTree>
    <p:extLst>
      <p:ext uri="{BB962C8B-B14F-4D97-AF65-F5344CB8AC3E}">
        <p14:creationId xmlns:p14="http://schemas.microsoft.com/office/powerpoint/2010/main" val="5424105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6</a:t>
            </a:fld>
            <a:endParaRPr lang="en-GB" altLang="en-US" smtClean="0">
              <a:solidFill>
                <a:srgbClr val="000000"/>
              </a:solidFill>
            </a:endParaRPr>
          </a:p>
        </p:txBody>
      </p:sp>
    </p:spTree>
    <p:extLst>
      <p:ext uri="{BB962C8B-B14F-4D97-AF65-F5344CB8AC3E}">
        <p14:creationId xmlns:p14="http://schemas.microsoft.com/office/powerpoint/2010/main" val="14093530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7</a:t>
            </a:fld>
            <a:endParaRPr lang="en-GB" altLang="en-US" smtClean="0">
              <a:solidFill>
                <a:srgbClr val="000000"/>
              </a:solidFill>
            </a:endParaRPr>
          </a:p>
        </p:txBody>
      </p:sp>
    </p:spTree>
    <p:extLst>
      <p:ext uri="{BB962C8B-B14F-4D97-AF65-F5344CB8AC3E}">
        <p14:creationId xmlns:p14="http://schemas.microsoft.com/office/powerpoint/2010/main" val="8134815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8</a:t>
            </a:fld>
            <a:endParaRPr lang="en-GB" altLang="en-US" smtClean="0">
              <a:solidFill>
                <a:srgbClr val="000000"/>
              </a:solidFill>
            </a:endParaRPr>
          </a:p>
        </p:txBody>
      </p:sp>
    </p:spTree>
    <p:extLst>
      <p:ext uri="{BB962C8B-B14F-4D97-AF65-F5344CB8AC3E}">
        <p14:creationId xmlns:p14="http://schemas.microsoft.com/office/powerpoint/2010/main" val="1723778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9</a:t>
            </a:fld>
            <a:endParaRPr lang="en-GB" altLang="en-US" smtClean="0">
              <a:solidFill>
                <a:srgbClr val="000000"/>
              </a:solidFill>
            </a:endParaRPr>
          </a:p>
        </p:txBody>
      </p:sp>
    </p:spTree>
    <p:extLst>
      <p:ext uri="{BB962C8B-B14F-4D97-AF65-F5344CB8AC3E}">
        <p14:creationId xmlns:p14="http://schemas.microsoft.com/office/powerpoint/2010/main" val="17156461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10</a:t>
            </a:fld>
            <a:endParaRPr lang="en-GB" altLang="en-US" smtClean="0">
              <a:solidFill>
                <a:srgbClr val="000000"/>
              </a:solidFill>
            </a:endParaRPr>
          </a:p>
        </p:txBody>
      </p:sp>
    </p:spTree>
    <p:extLst>
      <p:ext uri="{BB962C8B-B14F-4D97-AF65-F5344CB8AC3E}">
        <p14:creationId xmlns:p14="http://schemas.microsoft.com/office/powerpoint/2010/main" val="26936303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11</a:t>
            </a:fld>
            <a:endParaRPr lang="en-GB" altLang="en-US" smtClean="0">
              <a:solidFill>
                <a:srgbClr val="000000"/>
              </a:solidFill>
            </a:endParaRPr>
          </a:p>
        </p:txBody>
      </p:sp>
    </p:spTree>
    <p:extLst>
      <p:ext uri="{BB962C8B-B14F-4D97-AF65-F5344CB8AC3E}">
        <p14:creationId xmlns:p14="http://schemas.microsoft.com/office/powerpoint/2010/main" val="33876134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12</a:t>
            </a:fld>
            <a:endParaRPr lang="en-GB" altLang="en-US" smtClean="0">
              <a:solidFill>
                <a:srgbClr val="000000"/>
              </a:solidFill>
            </a:endParaRPr>
          </a:p>
        </p:txBody>
      </p:sp>
    </p:spTree>
    <p:extLst>
      <p:ext uri="{BB962C8B-B14F-4D97-AF65-F5344CB8AC3E}">
        <p14:creationId xmlns:p14="http://schemas.microsoft.com/office/powerpoint/2010/main" val="26613681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E304826-3C56-431E-90BB-FCAF14638462}" type="slidenum">
              <a:rPr lang="en-GB" smtClean="0"/>
              <a:t>13</a:t>
            </a:fld>
            <a:endParaRPr lang="en-GB"/>
          </a:p>
        </p:txBody>
      </p:sp>
    </p:spTree>
    <p:extLst>
      <p:ext uri="{BB962C8B-B14F-4D97-AF65-F5344CB8AC3E}">
        <p14:creationId xmlns:p14="http://schemas.microsoft.com/office/powerpoint/2010/main" val="16629181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E304826-3C56-431E-90BB-FCAF14638462}" type="slidenum">
              <a:rPr lang="en-GB" smtClean="0"/>
              <a:t>14</a:t>
            </a:fld>
            <a:endParaRPr lang="en-GB"/>
          </a:p>
        </p:txBody>
      </p:sp>
    </p:spTree>
    <p:extLst>
      <p:ext uri="{BB962C8B-B14F-4D97-AF65-F5344CB8AC3E}">
        <p14:creationId xmlns:p14="http://schemas.microsoft.com/office/powerpoint/2010/main" val="23617830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3F5B7CD-08A5-42A0-85E0-F459631FDC47}" type="slidenum">
              <a:rPr lang="en-GB" altLang="en-US"/>
              <a:pPr/>
              <a:t>17</a:t>
            </a:fld>
            <a:endParaRPr lang="en-GB" altLang="en-US"/>
          </a:p>
        </p:txBody>
      </p:sp>
      <p:sp>
        <p:nvSpPr>
          <p:cNvPr id="54274" name="Rectangle 2"/>
          <p:cNvSpPr>
            <a:spLocks noGrp="1" noRot="1" noChangeAspect="1" noChangeArrowheads="1" noTextEdit="1"/>
          </p:cNvSpPr>
          <p:nvPr>
            <p:ph type="sldImg"/>
          </p:nvPr>
        </p:nvSpPr>
        <p:spPr>
          <a:ln/>
        </p:spPr>
      </p:sp>
      <p:sp>
        <p:nvSpPr>
          <p:cNvPr id="54275" name="Rectangle 3"/>
          <p:cNvSpPr>
            <a:spLocks noGrp="1" noChangeArrowheads="1"/>
          </p:cNvSpPr>
          <p:nvPr>
            <p:ph type="body" idx="1"/>
          </p:nvPr>
        </p:nvSpPr>
        <p:spPr/>
        <p:txBody>
          <a:bodyPr/>
          <a:lstStyle/>
          <a:p>
            <a:endParaRPr lang="en-GB" altLang="en-US" dirty="0"/>
          </a:p>
        </p:txBody>
      </p:sp>
    </p:spTree>
    <p:extLst>
      <p:ext uri="{BB962C8B-B14F-4D97-AF65-F5344CB8AC3E}">
        <p14:creationId xmlns:p14="http://schemas.microsoft.com/office/powerpoint/2010/main" val="2128801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18</a:t>
            </a:fld>
            <a:endParaRPr lang="en-GB" altLang="en-US" smtClean="0">
              <a:solidFill>
                <a:srgbClr val="000000"/>
              </a:solidFill>
            </a:endParaRPr>
          </a:p>
        </p:txBody>
      </p:sp>
    </p:spTree>
    <p:extLst>
      <p:ext uri="{BB962C8B-B14F-4D97-AF65-F5344CB8AC3E}">
        <p14:creationId xmlns:p14="http://schemas.microsoft.com/office/powerpoint/2010/main" val="11672495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E304826-3C56-431E-90BB-FCAF14638462}" type="slidenum">
              <a:rPr lang="en-GB" smtClean="0"/>
              <a:t>20</a:t>
            </a:fld>
            <a:endParaRPr lang="en-GB"/>
          </a:p>
        </p:txBody>
      </p:sp>
    </p:spTree>
    <p:extLst>
      <p:ext uri="{BB962C8B-B14F-4D97-AF65-F5344CB8AC3E}">
        <p14:creationId xmlns:p14="http://schemas.microsoft.com/office/powerpoint/2010/main" val="36582857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eaLnBrk="1" hangingPunct="1">
              <a:spcBef>
                <a:spcPct val="0"/>
              </a:spcBef>
              <a:buFont typeface="Arial" panose="020B0604020202020204" pitchFamily="34" charset="0"/>
              <a:buChar char="•"/>
            </a:pPr>
            <a:r>
              <a:rPr lang="en-GB" altLang="en-US" dirty="0" smtClean="0"/>
              <a:t>With this targeting</a:t>
            </a:r>
            <a:r>
              <a:rPr lang="en-GB" altLang="en-US" baseline="0" dirty="0" smtClean="0"/>
              <a:t> of homosexuality in mind, it is worth recording that the 1950s was the decade which helped popularise an enduring myth of suburban familial life, based on the normative model of a stay-at-home mother and white collar father</a:t>
            </a:r>
          </a:p>
          <a:p>
            <a:pPr marL="171450" indent="-171450" eaLnBrk="1" hangingPunct="1">
              <a:spcBef>
                <a:spcPct val="0"/>
              </a:spcBef>
              <a:buFont typeface="Arial" panose="020B0604020202020204" pitchFamily="34" charset="0"/>
              <a:buChar char="•"/>
            </a:pPr>
            <a:endParaRPr lang="en-GB" altLang="en-US" baseline="0" dirty="0" smtClean="0"/>
          </a:p>
          <a:p>
            <a:pPr marL="171450" indent="-171450" eaLnBrk="1" hangingPunct="1">
              <a:spcBef>
                <a:spcPct val="0"/>
              </a:spcBef>
              <a:buFont typeface="Arial" panose="020B0604020202020204" pitchFamily="34" charset="0"/>
              <a:buChar char="•"/>
            </a:pPr>
            <a:r>
              <a:rPr lang="en-GB" altLang="en-US" baseline="0" dirty="0" smtClean="0"/>
              <a:t>And while this idyll is partly framed through the lens of post-60s nostalgia, it is certainly the case that popular culture pervasively upheld such stereotypes – thanks to advertisements and the generic tropes associated with the family sitcom and other programmes on the new mass medium: television</a:t>
            </a:r>
          </a:p>
          <a:p>
            <a:pPr marL="171450" indent="-171450" eaLnBrk="1" hangingPunct="1">
              <a:spcBef>
                <a:spcPct val="0"/>
              </a:spcBef>
              <a:buFont typeface="Arial" panose="020B0604020202020204" pitchFamily="34" charset="0"/>
              <a:buChar char="•"/>
            </a:pPr>
            <a:endParaRPr lang="en-GB" altLang="en-US" baseline="0" dirty="0" smtClean="0"/>
          </a:p>
          <a:p>
            <a:pPr marL="171450" indent="-171450" eaLnBrk="1" hangingPunct="1">
              <a:spcBef>
                <a:spcPct val="0"/>
              </a:spcBef>
              <a:buFont typeface="Arial" panose="020B0604020202020204" pitchFamily="34" charset="0"/>
              <a:buChar char="•"/>
            </a:pPr>
            <a:r>
              <a:rPr lang="en-GB" altLang="en-US" baseline="0" dirty="0" smtClean="0"/>
              <a:t>Tupperware: symbolism of standardisation and – literally – a container</a:t>
            </a:r>
          </a:p>
          <a:p>
            <a:pPr marL="171450" indent="-171450" eaLnBrk="1" hangingPunct="1">
              <a:spcBef>
                <a:spcPct val="0"/>
              </a:spcBef>
              <a:buFont typeface="Arial" panose="020B0604020202020204" pitchFamily="34" charset="0"/>
              <a:buChar char="•"/>
            </a:pPr>
            <a:endParaRPr lang="en-GB" altLang="en-US" baseline="0" dirty="0" smtClean="0"/>
          </a:p>
          <a:p>
            <a:pPr marL="171450" indent="-171450" eaLnBrk="1" hangingPunct="1">
              <a:spcBef>
                <a:spcPct val="0"/>
              </a:spcBef>
              <a:buFont typeface="Arial" panose="020B0604020202020204" pitchFamily="34" charset="0"/>
              <a:buChar char="•"/>
            </a:pPr>
            <a:r>
              <a:rPr lang="en-GB" altLang="en-US" baseline="0" dirty="0" smtClean="0"/>
              <a:t>Kitchen as a front of the </a:t>
            </a:r>
            <a:r>
              <a:rPr lang="en-GB" altLang="en-US" baseline="0" smtClean="0"/>
              <a:t>Cold War …</a:t>
            </a:r>
            <a:endParaRPr lang="en-GB" altLang="en-US" baseline="0"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22</a:t>
            </a:fld>
            <a:endParaRPr lang="en-GB" altLang="en-US" smtClean="0">
              <a:solidFill>
                <a:srgbClr val="000000"/>
              </a:solidFill>
            </a:endParaRPr>
          </a:p>
        </p:txBody>
      </p:sp>
    </p:spTree>
    <p:extLst>
      <p:ext uri="{BB962C8B-B14F-4D97-AF65-F5344CB8AC3E}">
        <p14:creationId xmlns:p14="http://schemas.microsoft.com/office/powerpoint/2010/main" val="36501328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23</a:t>
            </a:fld>
            <a:endParaRPr lang="en-GB" altLang="en-US" smtClean="0">
              <a:solidFill>
                <a:srgbClr val="000000"/>
              </a:solidFill>
            </a:endParaRPr>
          </a:p>
        </p:txBody>
      </p:sp>
    </p:spTree>
    <p:extLst>
      <p:ext uri="{BB962C8B-B14F-4D97-AF65-F5344CB8AC3E}">
        <p14:creationId xmlns:p14="http://schemas.microsoft.com/office/powerpoint/2010/main" val="6397122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24</a:t>
            </a:fld>
            <a:endParaRPr lang="en-GB" altLang="en-US" smtClean="0">
              <a:solidFill>
                <a:srgbClr val="000000"/>
              </a:solidFill>
            </a:endParaRPr>
          </a:p>
        </p:txBody>
      </p:sp>
    </p:spTree>
    <p:extLst>
      <p:ext uri="{BB962C8B-B14F-4D97-AF65-F5344CB8AC3E}">
        <p14:creationId xmlns:p14="http://schemas.microsoft.com/office/powerpoint/2010/main" val="305575598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25</a:t>
            </a:fld>
            <a:endParaRPr lang="en-GB" altLang="en-US" smtClean="0">
              <a:solidFill>
                <a:srgbClr val="000000"/>
              </a:solidFill>
            </a:endParaRPr>
          </a:p>
        </p:txBody>
      </p:sp>
    </p:spTree>
    <p:extLst>
      <p:ext uri="{BB962C8B-B14F-4D97-AF65-F5344CB8AC3E}">
        <p14:creationId xmlns:p14="http://schemas.microsoft.com/office/powerpoint/2010/main" val="299981109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27</a:t>
            </a:fld>
            <a:endParaRPr lang="en-GB" altLang="en-US" smtClean="0">
              <a:solidFill>
                <a:srgbClr val="000000"/>
              </a:solidFill>
            </a:endParaRPr>
          </a:p>
        </p:txBody>
      </p:sp>
    </p:spTree>
    <p:extLst>
      <p:ext uri="{BB962C8B-B14F-4D97-AF65-F5344CB8AC3E}">
        <p14:creationId xmlns:p14="http://schemas.microsoft.com/office/powerpoint/2010/main" val="7376928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28</a:t>
            </a:fld>
            <a:endParaRPr lang="en-GB" altLang="en-US" smtClean="0">
              <a:solidFill>
                <a:srgbClr val="000000"/>
              </a:solidFill>
            </a:endParaRPr>
          </a:p>
        </p:txBody>
      </p:sp>
    </p:spTree>
    <p:extLst>
      <p:ext uri="{BB962C8B-B14F-4D97-AF65-F5344CB8AC3E}">
        <p14:creationId xmlns:p14="http://schemas.microsoft.com/office/powerpoint/2010/main" val="11130660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29</a:t>
            </a:fld>
            <a:endParaRPr lang="en-GB" altLang="en-US" smtClean="0">
              <a:solidFill>
                <a:srgbClr val="000000"/>
              </a:solidFill>
            </a:endParaRPr>
          </a:p>
        </p:txBody>
      </p:sp>
    </p:spTree>
    <p:extLst>
      <p:ext uri="{BB962C8B-B14F-4D97-AF65-F5344CB8AC3E}">
        <p14:creationId xmlns:p14="http://schemas.microsoft.com/office/powerpoint/2010/main" val="267106184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30</a:t>
            </a:fld>
            <a:endParaRPr lang="en-GB" altLang="en-US" smtClean="0">
              <a:solidFill>
                <a:srgbClr val="000000"/>
              </a:solidFill>
            </a:endParaRPr>
          </a:p>
        </p:txBody>
      </p:sp>
    </p:spTree>
    <p:extLst>
      <p:ext uri="{BB962C8B-B14F-4D97-AF65-F5344CB8AC3E}">
        <p14:creationId xmlns:p14="http://schemas.microsoft.com/office/powerpoint/2010/main" val="169435541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31</a:t>
            </a:fld>
            <a:endParaRPr lang="en-GB" altLang="en-US" smtClean="0">
              <a:solidFill>
                <a:srgbClr val="000000"/>
              </a:solidFill>
            </a:endParaRPr>
          </a:p>
        </p:txBody>
      </p:sp>
    </p:spTree>
    <p:extLst>
      <p:ext uri="{BB962C8B-B14F-4D97-AF65-F5344CB8AC3E}">
        <p14:creationId xmlns:p14="http://schemas.microsoft.com/office/powerpoint/2010/main" val="65535439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32</a:t>
            </a:fld>
            <a:endParaRPr lang="en-GB" altLang="en-US" smtClean="0">
              <a:solidFill>
                <a:srgbClr val="000000"/>
              </a:solidFill>
            </a:endParaRPr>
          </a:p>
        </p:txBody>
      </p:sp>
    </p:spTree>
    <p:extLst>
      <p:ext uri="{BB962C8B-B14F-4D97-AF65-F5344CB8AC3E}">
        <p14:creationId xmlns:p14="http://schemas.microsoft.com/office/powerpoint/2010/main" val="167479087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33</a:t>
            </a:fld>
            <a:endParaRPr lang="en-GB" altLang="en-US" smtClean="0">
              <a:solidFill>
                <a:srgbClr val="000000"/>
              </a:solidFill>
            </a:endParaRPr>
          </a:p>
        </p:txBody>
      </p:sp>
    </p:spTree>
    <p:extLst>
      <p:ext uri="{BB962C8B-B14F-4D97-AF65-F5344CB8AC3E}">
        <p14:creationId xmlns:p14="http://schemas.microsoft.com/office/powerpoint/2010/main" val="111410905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34</a:t>
            </a:fld>
            <a:endParaRPr lang="en-GB" altLang="en-US" smtClean="0">
              <a:solidFill>
                <a:srgbClr val="000000"/>
              </a:solidFill>
            </a:endParaRPr>
          </a:p>
        </p:txBody>
      </p:sp>
    </p:spTree>
    <p:extLst>
      <p:ext uri="{BB962C8B-B14F-4D97-AF65-F5344CB8AC3E}">
        <p14:creationId xmlns:p14="http://schemas.microsoft.com/office/powerpoint/2010/main" val="242428036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35</a:t>
            </a:fld>
            <a:endParaRPr lang="en-GB" dirty="0">
              <a:solidFill>
                <a:prstClr val="black"/>
              </a:solidFill>
            </a:endParaRPr>
          </a:p>
        </p:txBody>
      </p:sp>
    </p:spTree>
    <p:extLst>
      <p:ext uri="{BB962C8B-B14F-4D97-AF65-F5344CB8AC3E}">
        <p14:creationId xmlns:p14="http://schemas.microsoft.com/office/powerpoint/2010/main" val="115360357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36</a:t>
            </a:fld>
            <a:endParaRPr lang="en-GB" altLang="en-US" smtClean="0">
              <a:solidFill>
                <a:srgbClr val="000000"/>
              </a:solidFill>
            </a:endParaRPr>
          </a:p>
        </p:txBody>
      </p:sp>
    </p:spTree>
    <p:extLst>
      <p:ext uri="{BB962C8B-B14F-4D97-AF65-F5344CB8AC3E}">
        <p14:creationId xmlns:p14="http://schemas.microsoft.com/office/powerpoint/2010/main" val="24628244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37</a:t>
            </a:fld>
            <a:endParaRPr lang="en-GB" altLang="en-US" smtClean="0">
              <a:solidFill>
                <a:srgbClr val="000000"/>
              </a:solidFill>
            </a:endParaRPr>
          </a:p>
        </p:txBody>
      </p:sp>
    </p:spTree>
    <p:extLst>
      <p:ext uri="{BB962C8B-B14F-4D97-AF65-F5344CB8AC3E}">
        <p14:creationId xmlns:p14="http://schemas.microsoft.com/office/powerpoint/2010/main" val="123578944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38</a:t>
            </a:fld>
            <a:endParaRPr lang="en-GB" altLang="en-US" smtClean="0">
              <a:solidFill>
                <a:srgbClr val="000000"/>
              </a:solidFill>
            </a:endParaRPr>
          </a:p>
        </p:txBody>
      </p:sp>
    </p:spTree>
    <p:extLst>
      <p:ext uri="{BB962C8B-B14F-4D97-AF65-F5344CB8AC3E}">
        <p14:creationId xmlns:p14="http://schemas.microsoft.com/office/powerpoint/2010/main" val="223787386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39</a:t>
            </a:fld>
            <a:endParaRPr lang="en-GB" altLang="en-US" smtClean="0">
              <a:solidFill>
                <a:srgbClr val="000000"/>
              </a:solidFill>
            </a:endParaRPr>
          </a:p>
        </p:txBody>
      </p:sp>
    </p:spTree>
    <p:extLst>
      <p:ext uri="{BB962C8B-B14F-4D97-AF65-F5344CB8AC3E}">
        <p14:creationId xmlns:p14="http://schemas.microsoft.com/office/powerpoint/2010/main" val="56030400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eaLnBrk="1" hangingPunct="1">
              <a:spcBef>
                <a:spcPct val="0"/>
              </a:spcBef>
              <a:buFont typeface="Arial" panose="020B0604020202020204" pitchFamily="34" charset="0"/>
              <a:buChar char="•"/>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40</a:t>
            </a:fld>
            <a:endParaRPr lang="en-GB" altLang="en-US" smtClean="0">
              <a:solidFill>
                <a:srgbClr val="000000"/>
              </a:solidFill>
            </a:endParaRPr>
          </a:p>
        </p:txBody>
      </p:sp>
    </p:spTree>
    <p:extLst>
      <p:ext uri="{BB962C8B-B14F-4D97-AF65-F5344CB8AC3E}">
        <p14:creationId xmlns:p14="http://schemas.microsoft.com/office/powerpoint/2010/main" val="370146061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As a prospective candidate, an important element of Carter’s appeal had been his reputation as an outsider to Washington politics –</a:t>
            </a:r>
            <a:r>
              <a:rPr lang="en-GB" sz="1200" kern="1200" baseline="0" dirty="0" smtClean="0">
                <a:solidFill>
                  <a:schemeClr val="tx1"/>
                </a:solidFill>
                <a:effectLst/>
                <a:latin typeface="+mn-lt"/>
                <a:ea typeface="+mn-ea"/>
                <a:cs typeface="+mn-cs"/>
              </a:rPr>
              <a:t> an anti-Nixon, the former Vice President and Congressmen</a:t>
            </a: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His previous office wa</a:t>
            </a:r>
            <a:r>
              <a:rPr lang="en-GB" sz="1200" kern="1200" baseline="0" dirty="0" smtClean="0">
                <a:solidFill>
                  <a:schemeClr val="tx1"/>
                </a:solidFill>
                <a:effectLst/>
                <a:latin typeface="+mn-lt"/>
                <a:ea typeface="+mn-ea"/>
                <a:cs typeface="+mn-cs"/>
              </a:rPr>
              <a:t>s</a:t>
            </a:r>
            <a:r>
              <a:rPr lang="en-GB" sz="1200" kern="1200" dirty="0" smtClean="0">
                <a:solidFill>
                  <a:schemeClr val="tx1"/>
                </a:solidFill>
                <a:effectLst/>
                <a:latin typeface="+mn-lt"/>
                <a:ea typeface="+mn-ea"/>
                <a:cs typeface="+mn-cs"/>
              </a:rPr>
              <a:t> a State Governor, and Carter came from a social background that marked him as atypical amongst previous incumbents of the White House: famously, he grew up as a peanut farmer in rural Georgia. </a:t>
            </a: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He also promised to bring a new, moral approach to American politics at a time when respect for officeholders was at a low post-Watergate – an attitude which similarly informed the foreign policy of the Carter Administration.</a:t>
            </a:r>
          </a:p>
          <a:p>
            <a:pPr marL="17145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Rejecting the need to maintain polarities that had remained largely unchanged since the end of the Second World War, Cater challenged prevailing orthodoxies by at least entertaining the possibility of harmonious</a:t>
            </a:r>
            <a:r>
              <a:rPr lang="en-GB" sz="1200" kern="1200" baseline="0" dirty="0" smtClean="0">
                <a:solidFill>
                  <a:schemeClr val="tx1"/>
                </a:solidFill>
                <a:effectLst/>
                <a:latin typeface="+mn-lt"/>
                <a:ea typeface="+mn-ea"/>
                <a:cs typeface="+mn-cs"/>
              </a:rPr>
              <a:t> relations </a:t>
            </a:r>
            <a:r>
              <a:rPr lang="en-GB" sz="1200" kern="1200" dirty="0" smtClean="0">
                <a:solidFill>
                  <a:schemeClr val="tx1"/>
                </a:solidFill>
                <a:effectLst/>
                <a:latin typeface="+mn-lt"/>
                <a:ea typeface="+mn-ea"/>
                <a:cs typeface="+mn-cs"/>
              </a:rPr>
              <a:t>between the United States and the Soviet.</a:t>
            </a:r>
          </a:p>
          <a:p>
            <a:pPr marL="17145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smtClean="0">
                <a:solidFill>
                  <a:schemeClr val="tx1"/>
                </a:solidFill>
                <a:effectLst/>
                <a:latin typeface="+mn-lt"/>
                <a:ea typeface="+mn-ea"/>
                <a:cs typeface="+mn-cs"/>
              </a:rPr>
              <a:t>“We can no longer separate the traditional issues of war and peace from the new global questions of justice, equity, and human rights.”</a:t>
            </a:r>
          </a:p>
          <a:p>
            <a:pPr marL="17145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41</a:t>
            </a:fld>
            <a:endParaRPr lang="en-GB" dirty="0">
              <a:solidFill>
                <a:prstClr val="black"/>
              </a:solidFill>
            </a:endParaRPr>
          </a:p>
        </p:txBody>
      </p:sp>
    </p:spTree>
    <p:extLst>
      <p:ext uri="{BB962C8B-B14F-4D97-AF65-F5344CB8AC3E}">
        <p14:creationId xmlns:p14="http://schemas.microsoft.com/office/powerpoint/2010/main" val="115360357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However laudable these sentiments were, though, Carter quickly received a number of setbacks to his favoured foreign policy strategy.</a:t>
            </a:r>
          </a:p>
          <a:p>
            <a:pPr marL="17145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In stark contrast to Carter’s general</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hesitancy about military intervention overseas, the Soviet Union was rather less cautious about expanding its borders, invading Afghanistan in 1980 –</a:t>
            </a:r>
            <a:r>
              <a:rPr lang="en-GB" sz="1200" kern="1200" baseline="0" dirty="0" smtClean="0">
                <a:solidFill>
                  <a:schemeClr val="tx1"/>
                </a:solidFill>
                <a:effectLst/>
                <a:latin typeface="+mn-lt"/>
                <a:ea typeface="+mn-ea"/>
                <a:cs typeface="+mn-cs"/>
              </a:rPr>
              <a:t> something which proved disastrous for its in the long-term and which ultimately had similarly negative legacies for the US</a:t>
            </a:r>
            <a:endParaRPr lang="en-GB" sz="1200" kern="1200" dirty="0" smtClean="0">
              <a:solidFill>
                <a:schemeClr val="tx1"/>
              </a:solidFill>
              <a:effectLst/>
              <a:latin typeface="+mn-lt"/>
              <a:ea typeface="+mn-ea"/>
              <a:cs typeface="+mn-cs"/>
            </a:endParaRP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Prior</a:t>
            </a:r>
            <a:r>
              <a:rPr lang="en-GB" sz="1200" kern="1200" baseline="0" dirty="0" smtClean="0">
                <a:solidFill>
                  <a:schemeClr val="tx1"/>
                </a:solidFill>
                <a:effectLst/>
                <a:latin typeface="+mn-lt"/>
                <a:ea typeface="+mn-ea"/>
                <a:cs typeface="+mn-cs"/>
              </a:rPr>
              <a:t> to this, in</a:t>
            </a:r>
            <a:r>
              <a:rPr lang="en-GB" sz="1200" kern="1200" dirty="0" smtClean="0">
                <a:solidFill>
                  <a:schemeClr val="tx1"/>
                </a:solidFill>
                <a:effectLst/>
                <a:latin typeface="+mn-lt"/>
                <a:ea typeface="+mn-ea"/>
                <a:cs typeface="+mn-cs"/>
              </a:rPr>
              <a:t> 1979, the Iranian Revolution deposed the </a:t>
            </a:r>
            <a:r>
              <a:rPr lang="en-GB" sz="1200" kern="1200" dirty="0" err="1" smtClean="0">
                <a:solidFill>
                  <a:schemeClr val="tx1"/>
                </a:solidFill>
                <a:effectLst/>
                <a:latin typeface="+mn-lt"/>
                <a:ea typeface="+mn-ea"/>
                <a:cs typeface="+mn-cs"/>
              </a:rPr>
              <a:t>Westernh</a:t>
            </a:r>
            <a:r>
              <a:rPr lang="en-GB" sz="1200" kern="1200" dirty="0" smtClean="0">
                <a:solidFill>
                  <a:schemeClr val="tx1"/>
                </a:solidFill>
                <a:effectLst/>
                <a:latin typeface="+mn-lt"/>
                <a:ea typeface="+mn-ea"/>
                <a:cs typeface="+mn-cs"/>
              </a:rPr>
              <a:t>-backed Shah Royal Family, establishing an Islamic Republic under the leadership of the Grand Ayatollah </a:t>
            </a:r>
            <a:r>
              <a:rPr lang="en-GB" sz="1200" kern="1200" dirty="0" err="1" smtClean="0">
                <a:solidFill>
                  <a:schemeClr val="tx1"/>
                </a:solidFill>
                <a:effectLst/>
                <a:latin typeface="+mn-lt"/>
                <a:ea typeface="+mn-ea"/>
                <a:cs typeface="+mn-cs"/>
              </a:rPr>
              <a:t>Ruhollah</a:t>
            </a:r>
            <a:r>
              <a:rPr lang="en-GB" sz="1200" kern="1200" dirty="0" smtClean="0">
                <a:solidFill>
                  <a:schemeClr val="tx1"/>
                </a:solidFill>
                <a:effectLst/>
                <a:latin typeface="+mn-lt"/>
                <a:ea typeface="+mn-ea"/>
                <a:cs typeface="+mn-cs"/>
              </a:rPr>
              <a:t> Khomeini. This removed an important ally in the Middle East, replacing it with a regime hostile to the United States</a:t>
            </a: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Amidst the Iranian Revolution in 1979, a group of revolutionary students raided the US embassy in Tehran, taking sixty-six American civilians hostage – partly in an attempt to blackmail the United States into delivering Shah Mohammad Reza Pahlavi from safe custody to be tried and executed in Iran.</a:t>
            </a: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smtClean="0">
                <a:solidFill>
                  <a:schemeClr val="tx1"/>
                </a:solidFill>
                <a:effectLst/>
                <a:latin typeface="+mn-lt"/>
                <a:ea typeface="+mn-ea"/>
                <a:cs typeface="+mn-cs"/>
              </a:rPr>
              <a:t>The Hostage Crisis created international headlines, and in the face of it the Carter Administration’s response was largely judged inept by public opinion in the United States. Negotiations with the Iranian authorities proved unsuccessful, and his previous visible backing for the autocratic Iranian royal family at a White House state function in 1977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kern="1200" dirty="0" smtClean="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smtClean="0">
                <a:solidFill>
                  <a:schemeClr val="tx1"/>
                </a:solidFill>
                <a:effectLst/>
                <a:latin typeface="+mn-lt"/>
                <a:ea typeface="+mn-ea"/>
                <a:cs typeface="+mn-cs"/>
              </a:rPr>
              <a:t>A release of eventually negotiated for January 20 1981, four hundred and forty-four days after the crisis had begun. By this time Carter’s reputation and influence had largely dissipated,</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with the return of the detainees to the United States occurred on the same day that  Ronald Reagan was inaugurated as the new President, having defeated Carter in the 1980 election.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kern="1200" dirty="0" smtClean="0">
              <a:solidFill>
                <a:schemeClr val="tx1"/>
              </a:solidFill>
              <a:effectLst/>
              <a:latin typeface="+mn-lt"/>
              <a:ea typeface="+mn-ea"/>
              <a:cs typeface="+mn-cs"/>
            </a:endParaRP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42</a:t>
            </a:fld>
            <a:endParaRPr lang="en-GB" dirty="0">
              <a:solidFill>
                <a:prstClr val="black"/>
              </a:solidFill>
            </a:endParaRPr>
          </a:p>
        </p:txBody>
      </p:sp>
    </p:spTree>
    <p:extLst>
      <p:ext uri="{BB962C8B-B14F-4D97-AF65-F5344CB8AC3E}">
        <p14:creationId xmlns:p14="http://schemas.microsoft.com/office/powerpoint/2010/main" val="115360357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In the interim, Carter’s Presidency had further been undermined by an ongoing energy crisis</a:t>
            </a: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uncertainty and chaos that coincided with the Iranian</a:t>
            </a:r>
            <a:r>
              <a:rPr lang="en-GB" sz="1200" kern="1200" baseline="0" dirty="0" smtClean="0">
                <a:solidFill>
                  <a:schemeClr val="tx1"/>
                </a:solidFill>
                <a:effectLst/>
                <a:latin typeface="+mn-lt"/>
                <a:ea typeface="+mn-ea"/>
                <a:cs typeface="+mn-cs"/>
              </a:rPr>
              <a:t> Revolution </a:t>
            </a:r>
            <a:r>
              <a:rPr lang="en-GB" sz="1200" kern="1200" dirty="0" smtClean="0">
                <a:solidFill>
                  <a:schemeClr val="tx1"/>
                </a:solidFill>
                <a:effectLst/>
                <a:latin typeface="+mn-lt"/>
                <a:ea typeface="+mn-ea"/>
                <a:cs typeface="+mn-cs"/>
              </a:rPr>
              <a:t>caused instability in the Middle East and a knock-on reduction in the supply of crude oil to the United States. </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smtClean="0">
                <a:solidFill>
                  <a:schemeClr val="tx1"/>
                </a:solidFill>
                <a:effectLst/>
                <a:latin typeface="+mn-lt"/>
                <a:ea typeface="+mn-ea"/>
                <a:cs typeface="+mn-cs"/>
              </a:rPr>
              <a:t>The crisis</a:t>
            </a:r>
            <a:r>
              <a:rPr lang="en-GB" sz="1200" kern="1200" baseline="0" dirty="0" smtClean="0">
                <a:solidFill>
                  <a:schemeClr val="tx1"/>
                </a:solidFill>
                <a:effectLst/>
                <a:latin typeface="+mn-lt"/>
                <a:ea typeface="+mn-ea"/>
                <a:cs typeface="+mn-cs"/>
              </a:rPr>
              <a:t> </a:t>
            </a:r>
            <a:r>
              <a:rPr lang="en-GB" sz="1200" kern="1200" baseline="0" dirty="0" smtClean="0">
                <a:solidFill>
                  <a:schemeClr val="tx1"/>
                </a:solidFill>
                <a:effectLst/>
                <a:latin typeface="+mn-lt"/>
                <a:ea typeface="+mn-ea"/>
                <a:cs typeface="Arial" pitchFamily="34" charset="0"/>
              </a:rPr>
              <a:t>came o</a:t>
            </a:r>
            <a:r>
              <a:rPr lang="en-GB" dirty="0" smtClean="0">
                <a:cs typeface="Arial" pitchFamily="34" charset="0"/>
              </a:rPr>
              <a:t>n heals of energy crisis caused by the 1973 Oil Embargo: placed on US by OPEC (Organisation of Petroleum Exporting Countries) nations – Saudi Arabia, Kuwait, Libya, Iraq, Algeria – for its support of Israel in Yom Kippur War, which had exposed the US dependency</a:t>
            </a:r>
            <a:r>
              <a:rPr lang="en-GB" baseline="0" dirty="0" smtClean="0">
                <a:cs typeface="Arial" pitchFamily="34" charset="0"/>
              </a:rPr>
              <a:t> on foreign </a:t>
            </a:r>
            <a:r>
              <a:rPr lang="en-GB" baseline="0" dirty="0" err="1" smtClean="0">
                <a:cs typeface="Arial" pitchFamily="34" charset="0"/>
              </a:rPr>
              <a:t>oild</a:t>
            </a:r>
            <a:endParaRPr lang="en-GB" dirty="0" smtClean="0">
              <a:cs typeface="Arial" pitchFamily="34" charset="0"/>
            </a:endParaRPr>
          </a:p>
          <a:p>
            <a:pPr marL="171450" lvl="0" indent="-171450">
              <a:buFont typeface="Arial" panose="020B0604020202020204" pitchFamily="34" charset="0"/>
              <a:buChar char="•"/>
            </a:pPr>
            <a:endParaRPr lang="en-GB" sz="1200" kern="1200" baseline="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result in both 1973</a:t>
            </a:r>
            <a:r>
              <a:rPr lang="en-GB" sz="1200" kern="1200" baseline="0" dirty="0" smtClean="0">
                <a:solidFill>
                  <a:schemeClr val="tx1"/>
                </a:solidFill>
                <a:effectLst/>
                <a:latin typeface="+mn-lt"/>
                <a:ea typeface="+mn-ea"/>
                <a:cs typeface="+mn-cs"/>
              </a:rPr>
              <a:t> and 1979 </a:t>
            </a:r>
            <a:r>
              <a:rPr lang="en-GB" sz="1200" kern="1200" dirty="0" smtClean="0">
                <a:solidFill>
                  <a:schemeClr val="tx1"/>
                </a:solidFill>
                <a:effectLst/>
                <a:latin typeface="+mn-lt"/>
                <a:ea typeface="+mn-ea"/>
                <a:cs typeface="+mn-cs"/>
              </a:rPr>
              <a:t>was an increase in the cost of petrol, and a spate of panic buying at gas stations across North America.</a:t>
            </a:r>
            <a:endParaRPr lang="en-GB" sz="1200" kern="1200" baseline="0" dirty="0" smtClean="0">
              <a:solidFill>
                <a:schemeClr val="tx1"/>
              </a:solidFill>
              <a:effectLst/>
              <a:latin typeface="+mn-lt"/>
              <a:ea typeface="+mn-ea"/>
              <a:cs typeface="+mn-cs"/>
            </a:endParaRP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Dealing with the issues of access to fossil fuels and energy conservation had in fact been an important plank of the Carter Presidency. He publically encouraged Americans to reduce energy consumption and to live thriftily, carrying this into effect at the White House: he installed solar panels and wore cardigans and sweaters in an effort to reduce heating costs – something which became the target of lampoonists</a:t>
            </a:r>
          </a:p>
          <a:p>
            <a:r>
              <a:rPr lang="en-GB" sz="1200" kern="1200" dirty="0" smtClean="0">
                <a:solidFill>
                  <a:schemeClr val="tx1"/>
                </a:solidFill>
                <a:effectLst/>
                <a:latin typeface="+mn-lt"/>
                <a:ea typeface="+mn-ea"/>
                <a:cs typeface="+mn-cs"/>
              </a:rPr>
              <a:t/>
            </a:r>
            <a:br>
              <a:rPr lang="en-GB" sz="1200" kern="1200" dirty="0" smtClean="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43</a:t>
            </a:fld>
            <a:endParaRPr lang="en-GB" dirty="0">
              <a:solidFill>
                <a:prstClr val="black"/>
              </a:solidFill>
            </a:endParaRPr>
          </a:p>
        </p:txBody>
      </p:sp>
    </p:spTree>
    <p:extLst>
      <p:ext uri="{BB962C8B-B14F-4D97-AF65-F5344CB8AC3E}">
        <p14:creationId xmlns:p14="http://schemas.microsoft.com/office/powerpoint/2010/main" val="115360357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At the height of the 1979 energy crisis, Carter delivered an infamous speech, which twinned together the situation in the Middle East, domestic politics, and the Vietnam War.</a:t>
            </a:r>
          </a:p>
          <a:p>
            <a:pPr marL="17145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“true problems” affecting the United States, according to Carter, were “deeper than gasoline lines or energy shortages, deeper even than inflation or recession,” and rested with what he saw as “a fundamental threat to American democracy.”</a:t>
            </a:r>
          </a:p>
          <a:p>
            <a:pPr marL="17145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threat,” he said “</a:t>
            </a:r>
            <a:r>
              <a:rPr lang="en-GB" sz="1200" kern="1200" dirty="0" err="1" smtClean="0">
                <a:solidFill>
                  <a:schemeClr val="tx1"/>
                </a:solidFill>
                <a:effectLst/>
                <a:latin typeface="+mn-lt"/>
                <a:ea typeface="+mn-ea"/>
                <a:cs typeface="+mn-cs"/>
              </a:rPr>
              <a:t>iis</a:t>
            </a:r>
            <a:r>
              <a:rPr lang="en-GB" sz="1200" kern="1200" dirty="0" smtClean="0">
                <a:solidFill>
                  <a:schemeClr val="tx1"/>
                </a:solidFill>
                <a:effectLst/>
                <a:latin typeface="+mn-lt"/>
                <a:ea typeface="+mn-ea"/>
                <a:cs typeface="+mn-cs"/>
              </a:rPr>
              <a:t> a crisis of confidence [which]</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strikes at the very heart and soul and spirit of our national will. We can see this crisis in the growing doubt about the meaning of our own lives and in the loss of a unity of purpose for our nation.”</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An important root of this crisis lay in the divisions and conflicts evinced during the 1960s. As Carter put it, “we were sure that ours was a nation of the ballot, not the bullet, until the murders of John Kennedy and Robert Kennedy and Martin Luther King. We were taught that our armies were always invincible and our causes were always just, only to suffer the agony of Vietnam. We respected the presidency as a place of honour until the shock of Watergate.”</a:t>
            </a: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44</a:t>
            </a:fld>
            <a:endParaRPr lang="en-GB" dirty="0">
              <a:solidFill>
                <a:prstClr val="black"/>
              </a:solidFill>
            </a:endParaRPr>
          </a:p>
        </p:txBody>
      </p:sp>
    </p:spTree>
    <p:extLst>
      <p:ext uri="{BB962C8B-B14F-4D97-AF65-F5344CB8AC3E}">
        <p14:creationId xmlns:p14="http://schemas.microsoft.com/office/powerpoint/2010/main" val="115360357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In naming this ‘crisis of confidence,’ Carter effectively sealed his epitaph as President – at least according to popular culture perception, as signified by the image from </a:t>
            </a:r>
            <a:r>
              <a:rPr lang="en-GB" sz="1200" i="1" kern="1200" dirty="0" smtClean="0">
                <a:solidFill>
                  <a:schemeClr val="tx1"/>
                </a:solidFill>
                <a:effectLst/>
                <a:latin typeface="+mn-lt"/>
                <a:ea typeface="+mn-ea"/>
                <a:cs typeface="+mn-cs"/>
              </a:rPr>
              <a:t>The Simpsons </a:t>
            </a:r>
            <a:r>
              <a:rPr lang="en-GB" sz="1200" kern="1200" dirty="0" smtClean="0">
                <a:solidFill>
                  <a:schemeClr val="tx1"/>
                </a:solidFill>
                <a:effectLst/>
                <a:latin typeface="+mn-lt"/>
                <a:ea typeface="+mn-ea"/>
                <a:cs typeface="+mn-cs"/>
              </a:rPr>
              <a:t>on-screen.</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phrase ‘crisis of confidence’ seems to cement the stereotype of a dull, if well-meaning cardigan-wearing man who Americans were only too happy to drop in favour of Reagan’s Hollywood razzmatazz.</a:t>
            </a:r>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45</a:t>
            </a:fld>
            <a:endParaRPr lang="en-GB" dirty="0">
              <a:solidFill>
                <a:prstClr val="black"/>
              </a:solidFill>
            </a:endParaRPr>
          </a:p>
        </p:txBody>
      </p:sp>
    </p:spTree>
    <p:extLst>
      <p:ext uri="{BB962C8B-B14F-4D97-AF65-F5344CB8AC3E}">
        <p14:creationId xmlns:p14="http://schemas.microsoft.com/office/powerpoint/2010/main" val="115360357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smtClean="0"/>
              <a:t>Reagan</a:t>
            </a:r>
            <a:r>
              <a:rPr lang="en-GB" baseline="0" dirty="0" smtClean="0"/>
              <a:t> routed Carter in the electoral college and the PR battle, exuding </a:t>
            </a:r>
            <a:r>
              <a:rPr lang="en-GB" sz="1200" dirty="0" smtClean="0">
                <a:cs typeface="Arial" pitchFamily="34" charset="0"/>
              </a:rPr>
              <a:t>an optimism and confidence that contrasted starkly with Carter’s earlier stances</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dirty="0" smtClean="0">
              <a:cs typeface="Arial" pitchFamily="34" charset="0"/>
            </a:endParaRP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smtClean="0">
                <a:cs typeface="Arial" pitchFamily="34" charset="0"/>
              </a:rPr>
              <a:t>We will focus on Reagan’s appeal in</a:t>
            </a:r>
            <a:r>
              <a:rPr lang="en-GB" sz="1200" baseline="0" dirty="0" smtClean="0">
                <a:cs typeface="Arial" pitchFamily="34" charset="0"/>
              </a:rPr>
              <a:t> greater depth on Thursday, but for now a few details merit mentioning</a:t>
            </a:r>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46</a:t>
            </a:fld>
            <a:endParaRPr lang="en-GB" dirty="0"/>
          </a:p>
        </p:txBody>
      </p:sp>
    </p:spTree>
    <p:extLst>
      <p:ext uri="{BB962C8B-B14F-4D97-AF65-F5344CB8AC3E}">
        <p14:creationId xmlns:p14="http://schemas.microsoft.com/office/powerpoint/2010/main" val="37046864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C9527AF5-CBD4-46BB-B051-4FB1EA962765}" type="datetimeFigureOut">
              <a:rPr lang="en-GB"/>
              <a:pPr>
                <a:defRPr/>
              </a:pPr>
              <a:t>05/12/2016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ADDC9904-3B9C-410C-B555-D88897E3511F}" type="slidenum">
              <a:rPr lang="en-GB"/>
              <a:pPr>
                <a:defRPr/>
              </a:pPr>
              <a:t>‹#›</a:t>
            </a:fld>
            <a:endParaRPr lang="en-GB"/>
          </a:p>
        </p:txBody>
      </p:sp>
    </p:spTree>
    <p:extLst>
      <p:ext uri="{BB962C8B-B14F-4D97-AF65-F5344CB8AC3E}">
        <p14:creationId xmlns:p14="http://schemas.microsoft.com/office/powerpoint/2010/main" val="4432435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45C503D1-5534-469D-B642-7F594E593E75}" type="datetimeFigureOut">
              <a:rPr lang="en-GB"/>
              <a:pPr>
                <a:defRPr/>
              </a:pPr>
              <a:t>05/12/2016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3A20A9DD-496E-4458-9248-0D0584C65961}" type="slidenum">
              <a:rPr lang="en-GB"/>
              <a:pPr>
                <a:defRPr/>
              </a:pPr>
              <a:t>‹#›</a:t>
            </a:fld>
            <a:endParaRPr lang="en-GB"/>
          </a:p>
        </p:txBody>
      </p:sp>
    </p:spTree>
    <p:extLst>
      <p:ext uri="{BB962C8B-B14F-4D97-AF65-F5344CB8AC3E}">
        <p14:creationId xmlns:p14="http://schemas.microsoft.com/office/powerpoint/2010/main" val="26467684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26BB60B5-C950-49D9-AFE4-F6645C44141B}" type="datetimeFigureOut">
              <a:rPr lang="en-GB"/>
              <a:pPr>
                <a:defRPr/>
              </a:pPr>
              <a:t>05/12/2016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6EA67B96-863B-453F-AD53-9569AC0CB755}" type="slidenum">
              <a:rPr lang="en-GB"/>
              <a:pPr>
                <a:defRPr/>
              </a:pPr>
              <a:t>‹#›</a:t>
            </a:fld>
            <a:endParaRPr lang="en-GB"/>
          </a:p>
        </p:txBody>
      </p:sp>
    </p:spTree>
    <p:extLst>
      <p:ext uri="{BB962C8B-B14F-4D97-AF65-F5344CB8AC3E}">
        <p14:creationId xmlns:p14="http://schemas.microsoft.com/office/powerpoint/2010/main" val="37097140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3BB825E3-9655-4D3A-8F36-96FBAEC5399A}" type="datetimeFigureOut">
              <a:rPr lang="en-GB"/>
              <a:pPr>
                <a:defRPr/>
              </a:pPr>
              <a:t>05/12/2016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07C1C3BC-7EBC-4BDD-9FA1-E219AF5377A6}" type="slidenum">
              <a:rPr lang="en-GB"/>
              <a:pPr>
                <a:defRPr/>
              </a:pPr>
              <a:t>‹#›</a:t>
            </a:fld>
            <a:endParaRPr lang="en-GB"/>
          </a:p>
        </p:txBody>
      </p:sp>
    </p:spTree>
    <p:extLst>
      <p:ext uri="{BB962C8B-B14F-4D97-AF65-F5344CB8AC3E}">
        <p14:creationId xmlns:p14="http://schemas.microsoft.com/office/powerpoint/2010/main" val="14691374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4CDD4E56-B18B-400F-A37E-8225956FAFF5}" type="datetimeFigureOut">
              <a:rPr lang="en-GB"/>
              <a:pPr>
                <a:defRPr/>
              </a:pPr>
              <a:t>05/12/2016</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F246783D-22D0-47D4-9FDD-02A661573CD6}" type="slidenum">
              <a:rPr lang="en-GB"/>
              <a:pPr>
                <a:defRPr/>
              </a:pPr>
              <a:t>‹#›</a:t>
            </a:fld>
            <a:endParaRPr lang="en-GB"/>
          </a:p>
        </p:txBody>
      </p:sp>
    </p:spTree>
    <p:extLst>
      <p:ext uri="{BB962C8B-B14F-4D97-AF65-F5344CB8AC3E}">
        <p14:creationId xmlns:p14="http://schemas.microsoft.com/office/powerpoint/2010/main" val="15851559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AD46156D-3C26-4551-B136-616EADD1F363}" type="datetimeFigureOut">
              <a:rPr lang="en-GB"/>
              <a:pPr>
                <a:defRPr/>
              </a:pPr>
              <a:t>05/12/2016</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4B4174A9-F5C9-4561-95B2-A0C81C40B8E3}" type="slidenum">
              <a:rPr lang="en-GB"/>
              <a:pPr>
                <a:defRPr/>
              </a:pPr>
              <a:t>‹#›</a:t>
            </a:fld>
            <a:endParaRPr lang="en-GB"/>
          </a:p>
        </p:txBody>
      </p:sp>
    </p:spTree>
    <p:extLst>
      <p:ext uri="{BB962C8B-B14F-4D97-AF65-F5344CB8AC3E}">
        <p14:creationId xmlns:p14="http://schemas.microsoft.com/office/powerpoint/2010/main" val="11068243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65AA6B0F-DB73-4A76-94D6-8DE7D5293412}" type="datetimeFigureOut">
              <a:rPr lang="en-GB"/>
              <a:pPr>
                <a:defRPr/>
              </a:pPr>
              <a:t>05/12/2016</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17A5D397-8F46-4490-A714-D765C5873C6B}" type="slidenum">
              <a:rPr lang="en-GB"/>
              <a:pPr>
                <a:defRPr/>
              </a:pPr>
              <a:t>‹#›</a:t>
            </a:fld>
            <a:endParaRPr lang="en-GB"/>
          </a:p>
        </p:txBody>
      </p:sp>
    </p:spTree>
    <p:extLst>
      <p:ext uri="{BB962C8B-B14F-4D97-AF65-F5344CB8AC3E}">
        <p14:creationId xmlns:p14="http://schemas.microsoft.com/office/powerpoint/2010/main" val="28590510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A06FDA21-66D8-4CA6-910C-50B673693FBC}" type="datetimeFigureOut">
              <a:rPr lang="en-GB"/>
              <a:pPr>
                <a:defRPr/>
              </a:pPr>
              <a:t>05/12/2016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FACFF586-1CC0-4926-B478-145923E4F273}" type="slidenum">
              <a:rPr lang="en-GB"/>
              <a:pPr>
                <a:defRPr/>
              </a:pPr>
              <a:t>‹#›</a:t>
            </a:fld>
            <a:endParaRPr lang="en-GB"/>
          </a:p>
        </p:txBody>
      </p:sp>
    </p:spTree>
    <p:extLst>
      <p:ext uri="{BB962C8B-B14F-4D97-AF65-F5344CB8AC3E}">
        <p14:creationId xmlns:p14="http://schemas.microsoft.com/office/powerpoint/2010/main" val="30289225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665FE7DC-0FC2-4F7E-8E7C-034AA64FAC15}" type="datetimeFigureOut">
              <a:rPr lang="en-GB"/>
              <a:pPr>
                <a:defRPr/>
              </a:pPr>
              <a:t>05/12/2016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6DA918B9-9BC7-441B-B23C-536095CB14E9}" type="slidenum">
              <a:rPr lang="en-GB"/>
              <a:pPr>
                <a:defRPr/>
              </a:pPr>
              <a:t>‹#›</a:t>
            </a:fld>
            <a:endParaRPr lang="en-GB"/>
          </a:p>
        </p:txBody>
      </p:sp>
    </p:spTree>
    <p:extLst>
      <p:ext uri="{BB962C8B-B14F-4D97-AF65-F5344CB8AC3E}">
        <p14:creationId xmlns:p14="http://schemas.microsoft.com/office/powerpoint/2010/main" val="968008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E61A8192-6B32-407D-BB9C-9731F184E0EF}" type="datetimeFigureOut">
              <a:rPr lang="en-GB"/>
              <a:pPr>
                <a:defRPr/>
              </a:pPr>
              <a:t>05/12/2016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147A9D05-E187-4437-AA6E-BFA306FF47F9}" type="slidenum">
              <a:rPr lang="en-GB"/>
              <a:pPr>
                <a:defRPr/>
              </a:pPr>
              <a:t>‹#›</a:t>
            </a:fld>
            <a:endParaRPr lang="en-GB"/>
          </a:p>
        </p:txBody>
      </p:sp>
    </p:spTree>
    <p:extLst>
      <p:ext uri="{BB962C8B-B14F-4D97-AF65-F5344CB8AC3E}">
        <p14:creationId xmlns:p14="http://schemas.microsoft.com/office/powerpoint/2010/main" val="34983684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4B2999EF-A9EE-497D-BD2E-5CF2D7924AF4}" type="datetimeFigureOut">
              <a:rPr lang="en-GB"/>
              <a:pPr>
                <a:defRPr/>
              </a:pPr>
              <a:t>05/12/2016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43A87878-F055-426C-8532-BC1FF90F4974}" type="slidenum">
              <a:rPr lang="en-GB"/>
              <a:pPr>
                <a:defRPr/>
              </a:pPr>
              <a:t>‹#›</a:t>
            </a:fld>
            <a:endParaRPr lang="en-GB"/>
          </a:p>
        </p:txBody>
      </p:sp>
    </p:spTree>
    <p:extLst>
      <p:ext uri="{BB962C8B-B14F-4D97-AF65-F5344CB8AC3E}">
        <p14:creationId xmlns:p14="http://schemas.microsoft.com/office/powerpoint/2010/main" val="15898760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457200" y="6245225"/>
            <a:ext cx="2133600" cy="476250"/>
          </a:xfrm>
        </p:spPr>
        <p:txBody>
          <a:bodyPr/>
          <a:lstStyle>
            <a:lvl1pPr>
              <a:defRPr/>
            </a:lvl1pPr>
          </a:lstStyle>
          <a:p>
            <a:endParaRPr lang="en-GB" altLang="en-US"/>
          </a:p>
        </p:txBody>
      </p:sp>
      <p:sp>
        <p:nvSpPr>
          <p:cNvPr id="7" name="Footer Placeholder 6"/>
          <p:cNvSpPr>
            <a:spLocks noGrp="1"/>
          </p:cNvSpPr>
          <p:nvPr>
            <p:ph type="ftr" sz="quarter" idx="11"/>
          </p:nvPr>
        </p:nvSpPr>
        <p:spPr>
          <a:xfrm>
            <a:off x="3124200" y="6245225"/>
            <a:ext cx="2895600" cy="476250"/>
          </a:xfrm>
        </p:spPr>
        <p:txBody>
          <a:bodyPr/>
          <a:lstStyle>
            <a:lvl1pPr>
              <a:defRPr/>
            </a:lvl1pPr>
          </a:lstStyle>
          <a:p>
            <a:endParaRPr lang="en-GB" altLang="en-US"/>
          </a:p>
        </p:txBody>
      </p:sp>
      <p:sp>
        <p:nvSpPr>
          <p:cNvPr id="8" name="Slide Number Placeholder 7"/>
          <p:cNvSpPr>
            <a:spLocks noGrp="1"/>
          </p:cNvSpPr>
          <p:nvPr>
            <p:ph type="sldNum" sz="quarter" idx="12"/>
          </p:nvPr>
        </p:nvSpPr>
        <p:spPr>
          <a:xfrm>
            <a:off x="6553200" y="6245225"/>
            <a:ext cx="2133600" cy="476250"/>
          </a:xfrm>
        </p:spPr>
        <p:txBody>
          <a:bodyPr/>
          <a:lstStyle>
            <a:lvl1pPr>
              <a:defRPr/>
            </a:lvl1pPr>
          </a:lstStyle>
          <a:p>
            <a:fld id="{5B9D1DE2-6194-4318-96C6-799BD3B0B884}" type="slidenum">
              <a:rPr lang="en-GB" altLang="en-US"/>
              <a:pPr/>
              <a:t>‹#›</a:t>
            </a:fld>
            <a:endParaRPr lang="en-GB" altLang="en-US"/>
          </a:p>
        </p:txBody>
      </p:sp>
    </p:spTree>
    <p:extLst>
      <p:ext uri="{BB962C8B-B14F-4D97-AF65-F5344CB8AC3E}">
        <p14:creationId xmlns:p14="http://schemas.microsoft.com/office/powerpoint/2010/main" val="134745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GB" altLang="en-US"/>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endParaRPr lang="en-GB" altLang="en-US"/>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E3210DEC-153A-49C5-AC5C-62366607CD29}" type="slidenum">
              <a:rPr lang="en-GB" altLang="en-US"/>
              <a:pPr/>
              <a:t>‹#›</a:t>
            </a:fld>
            <a:endParaRPr lang="en-GB" altLang="en-US"/>
          </a:p>
        </p:txBody>
      </p:sp>
    </p:spTree>
    <p:extLst>
      <p:ext uri="{BB962C8B-B14F-4D97-AF65-F5344CB8AC3E}">
        <p14:creationId xmlns:p14="http://schemas.microsoft.com/office/powerpoint/2010/main" val="3351721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95B3D7"/>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prstClr val="black">
                    <a:tint val="75000"/>
                  </a:prstClr>
                </a:solidFill>
                <a:latin typeface="+mn-lt"/>
                <a:cs typeface="+mn-cs"/>
              </a:defRPr>
            </a:lvl1pPr>
          </a:lstStyle>
          <a:p>
            <a:pPr>
              <a:defRPr/>
            </a:pPr>
            <a:fld id="{36A52ED9-021C-44FC-B8F1-5709AB9D0F28}" type="datetimeFigureOut">
              <a:rPr lang="en-GB"/>
              <a:pPr>
                <a:defRPr/>
              </a:pPr>
              <a:t>05/12/2016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prstClr val="black">
                    <a:tint val="75000"/>
                  </a:prstClr>
                </a:solidFill>
                <a:latin typeface="+mn-lt"/>
                <a:cs typeface="+mn-cs"/>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prstClr val="black">
                    <a:tint val="75000"/>
                  </a:prstClr>
                </a:solidFill>
                <a:latin typeface="+mn-lt"/>
                <a:cs typeface="+mn-cs"/>
              </a:defRPr>
            </a:lvl1pPr>
          </a:lstStyle>
          <a:p>
            <a:pPr>
              <a:defRPr/>
            </a:pPr>
            <a:fld id="{F83F2231-E32F-4566-9E9A-CF2FBD0653A9}" type="slidenum">
              <a:rPr lang="en-GB"/>
              <a:pPr>
                <a:defRPr/>
              </a:pPr>
              <a:t>‹#›</a:t>
            </a:fld>
            <a:endParaRPr lang="en-GB"/>
          </a:p>
        </p:txBody>
      </p:sp>
    </p:spTree>
    <p:extLst>
      <p:ext uri="{BB962C8B-B14F-4D97-AF65-F5344CB8AC3E}">
        <p14:creationId xmlns:p14="http://schemas.microsoft.com/office/powerpoint/2010/main" val="12408511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16.png"/><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21.jpe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www.bbc.co.uk/programmes/b0739rh0" TargetMode="External"/><Relationship Id="rId7" Type="http://schemas.openxmlformats.org/officeDocument/2006/relationships/image" Target="../media/image26.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25.jpeg"/><Relationship Id="rId5" Type="http://schemas.openxmlformats.org/officeDocument/2006/relationships/image" Target="../media/image24.png"/><Relationship Id="rId4" Type="http://schemas.openxmlformats.org/officeDocument/2006/relationships/image" Target="../media/image23.png"/></Relationships>
</file>

<file path=ppt/slides/_rels/slide13.xml.rels><?xml version="1.0" encoding="UTF-8" standalone="yes"?>
<Relationships xmlns="http://schemas.openxmlformats.org/package/2006/relationships"><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1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4.xml"/><Relationship Id="rId1" Type="http://schemas.openxmlformats.org/officeDocument/2006/relationships/slideLayout" Target="../slideLayouts/slideLayout12.xml"/><Relationship Id="rId5" Type="http://schemas.openxmlformats.org/officeDocument/2006/relationships/image" Target="../media/image34.png"/><Relationship Id="rId4" Type="http://schemas.openxmlformats.org/officeDocument/2006/relationships/image" Target="../media/image33.png"/></Relationships>
</file>

<file path=ppt/slides/_rels/slide1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12.xml"/><Relationship Id="rId4" Type="http://schemas.openxmlformats.org/officeDocument/2006/relationships/image" Target="../media/image38.png"/></Relationships>
</file>

<file path=ppt/slides/_rels/slide17.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5.xml"/><Relationship Id="rId1" Type="http://schemas.openxmlformats.org/officeDocument/2006/relationships/slideLayout" Target="../slideLayouts/slideLayout13.xml"/><Relationship Id="rId4" Type="http://schemas.openxmlformats.org/officeDocument/2006/relationships/image" Target="../media/image40.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7.xml"/><Relationship Id="rId4" Type="http://schemas.openxmlformats.org/officeDocument/2006/relationships/image" Target="../media/image43.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image" Target="../media/image46.png"/></Relationships>
</file>

<file path=ppt/slides/_rels/slide23.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9.xml"/><Relationship Id="rId1" Type="http://schemas.openxmlformats.org/officeDocument/2006/relationships/slideLayout" Target="../slideLayouts/slideLayout7.xml"/><Relationship Id="rId5" Type="http://schemas.openxmlformats.org/officeDocument/2006/relationships/image" Target="../media/image51.png"/><Relationship Id="rId4" Type="http://schemas.openxmlformats.org/officeDocument/2006/relationships/image" Target="../media/image50.png"/></Relationships>
</file>

<file path=ppt/slides/_rels/slide24.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54.png"/></Relationships>
</file>

<file path=ppt/slides/_rels/slide26.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2.xml"/><Relationship Id="rId4" Type="http://schemas.openxmlformats.org/officeDocument/2006/relationships/image" Target="../media/image57.png"/></Relationships>
</file>

<file path=ppt/slides/_rels/slide27.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59.png"/></Relationships>
</file>

<file path=ppt/slides/_rels/slide28.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63.png"/><Relationship Id="rId5" Type="http://schemas.openxmlformats.org/officeDocument/2006/relationships/image" Target="../media/image62.png"/><Relationship Id="rId4" Type="http://schemas.openxmlformats.org/officeDocument/2006/relationships/image" Target="../media/image61.png"/></Relationships>
</file>

<file path=ppt/slides/_rels/slide29.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24.xml"/><Relationship Id="rId1" Type="http://schemas.openxmlformats.org/officeDocument/2006/relationships/slideLayout" Target="../slideLayouts/slideLayout7.xml"/><Relationship Id="rId5" Type="http://schemas.openxmlformats.org/officeDocument/2006/relationships/image" Target="../media/image65.png"/><Relationship Id="rId4" Type="http://schemas.openxmlformats.org/officeDocument/2006/relationships/image" Target="../media/image64.png"/></Relationships>
</file>

<file path=ppt/slides/_rels/slide30.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67.png"/></Relationships>
</file>

<file path=ppt/slides/_rels/slide31.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image" Target="../media/image73.png"/><Relationship Id="rId5" Type="http://schemas.openxmlformats.org/officeDocument/2006/relationships/image" Target="../media/image72.png"/><Relationship Id="rId4" Type="http://schemas.openxmlformats.org/officeDocument/2006/relationships/image" Target="../media/image71.png"/></Relationships>
</file>

<file path=ppt/slides/_rels/slide34.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8" Type="http://schemas.openxmlformats.org/officeDocument/2006/relationships/image" Target="../media/image80.png"/><Relationship Id="rId3" Type="http://schemas.openxmlformats.org/officeDocument/2006/relationships/image" Target="../media/image75.png"/><Relationship Id="rId7" Type="http://schemas.openxmlformats.org/officeDocument/2006/relationships/image" Target="../media/image79.png"/><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image" Target="../media/image78.png"/><Relationship Id="rId5" Type="http://schemas.openxmlformats.org/officeDocument/2006/relationships/image" Target="../media/image77.png"/><Relationship Id="rId4" Type="http://schemas.openxmlformats.org/officeDocument/2006/relationships/image" Target="../media/image76.png"/></Relationships>
</file>

<file path=ppt/slides/_rels/slide36.xml.rels><?xml version="1.0" encoding="UTF-8" standalone="yes"?>
<Relationships xmlns="http://schemas.openxmlformats.org/package/2006/relationships"><Relationship Id="rId8" Type="http://schemas.openxmlformats.org/officeDocument/2006/relationships/image" Target="../media/image86.png"/><Relationship Id="rId3" Type="http://schemas.openxmlformats.org/officeDocument/2006/relationships/image" Target="../media/image81.png"/><Relationship Id="rId7" Type="http://schemas.openxmlformats.org/officeDocument/2006/relationships/image" Target="../media/image85.png"/><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image" Target="../media/image84.png"/><Relationship Id="rId5" Type="http://schemas.openxmlformats.org/officeDocument/2006/relationships/image" Target="../media/image83.png"/><Relationship Id="rId4" Type="http://schemas.openxmlformats.org/officeDocument/2006/relationships/image" Target="../media/image82.png"/></Relationships>
</file>

<file path=ppt/slides/_rels/slide37.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image" Target="../media/image88.pn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34.xml"/><Relationship Id="rId1" Type="http://schemas.openxmlformats.org/officeDocument/2006/relationships/slideLayout" Target="../slideLayouts/slideLayout7.xml"/><Relationship Id="rId4" Type="http://schemas.openxmlformats.org/officeDocument/2006/relationships/image" Target="../media/image90.png"/></Relationships>
</file>

<file path=ppt/slides/_rels/slide40.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image" Target="../media/image94.png"/><Relationship Id="rId5" Type="http://schemas.openxmlformats.org/officeDocument/2006/relationships/image" Target="../media/image93.png"/><Relationship Id="rId4" Type="http://schemas.openxmlformats.org/officeDocument/2006/relationships/image" Target="../media/image92.png"/></Relationships>
</file>

<file path=ppt/slides/_rels/slide41.xml.rels><?xml version="1.0" encoding="UTF-8" standalone="yes"?>
<Relationships xmlns="http://schemas.openxmlformats.org/package/2006/relationships"><Relationship Id="rId3" Type="http://schemas.openxmlformats.org/officeDocument/2006/relationships/hyperlink" Target="http://www.presidency.ucsb.edu/ws/?pid=7552" TargetMode="External"/><Relationship Id="rId2" Type="http://schemas.openxmlformats.org/officeDocument/2006/relationships/notesSlide" Target="../notesSlides/notesSlide36.xml"/><Relationship Id="rId1" Type="http://schemas.openxmlformats.org/officeDocument/2006/relationships/slideLayout" Target="../slideLayouts/slideLayout7.xml"/><Relationship Id="rId4" Type="http://schemas.openxmlformats.org/officeDocument/2006/relationships/image" Target="../media/image95.png"/></Relationships>
</file>

<file path=ppt/slides/_rels/slide42.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notesSlide" Target="../notesSlides/notesSlide37.xml"/><Relationship Id="rId1" Type="http://schemas.openxmlformats.org/officeDocument/2006/relationships/slideLayout" Target="../slideLayouts/slideLayout7.xml"/><Relationship Id="rId5" Type="http://schemas.openxmlformats.org/officeDocument/2006/relationships/image" Target="../media/image98.png"/><Relationship Id="rId4" Type="http://schemas.openxmlformats.org/officeDocument/2006/relationships/image" Target="../media/image97.png"/></Relationships>
</file>

<file path=ppt/slides/_rels/slide43.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notesSlide" Target="../notesSlides/notesSlide38.xml"/><Relationship Id="rId1" Type="http://schemas.openxmlformats.org/officeDocument/2006/relationships/slideLayout" Target="../slideLayouts/slideLayout7.xml"/><Relationship Id="rId4" Type="http://schemas.openxmlformats.org/officeDocument/2006/relationships/image" Target="../media/image100.png"/></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hyperlink" Target="https://www.youtube.com/watch?v=Wi9y5-Vo61w" TargetMode="External"/><Relationship Id="rId7" Type="http://schemas.openxmlformats.org/officeDocument/2006/relationships/image" Target="../media/image105.png"/><Relationship Id="rId2" Type="http://schemas.openxmlformats.org/officeDocument/2006/relationships/notesSlide" Target="../notesSlides/notesSlide41.xml"/><Relationship Id="rId1" Type="http://schemas.openxmlformats.org/officeDocument/2006/relationships/slideLayout" Target="../slideLayouts/slideLayout7.xml"/><Relationship Id="rId6" Type="http://schemas.openxmlformats.org/officeDocument/2006/relationships/image" Target="../media/image104.png"/><Relationship Id="rId5" Type="http://schemas.openxmlformats.org/officeDocument/2006/relationships/image" Target="../media/image103.png"/><Relationship Id="rId4" Type="http://schemas.openxmlformats.org/officeDocument/2006/relationships/image" Target="../media/image10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 y="646906"/>
            <a:ext cx="9144002" cy="6636341"/>
          </a:xfrm>
          <a:prstGeom prst="rect">
            <a:avLst/>
          </a:prstGeom>
        </p:spPr>
        <p:txBody>
          <a:bodyPr wrap="square" lIns="540000" tIns="360000" rIns="540000" bIns="360000" numCol="2" spcCol="360000">
            <a:spAutoFit/>
          </a:bodyPr>
          <a:lstStyle/>
          <a:p>
            <a:pPr>
              <a:defRPr/>
            </a:pPr>
            <a:r>
              <a:rPr lang="en-GB" sz="1600" b="1" u="sng" dirty="0" smtClean="0">
                <a:solidFill>
                  <a:prstClr val="black"/>
                </a:solidFill>
                <a:cs typeface="Arial" charset="0"/>
              </a:rPr>
              <a:t>1. Origins of the Cold War</a:t>
            </a:r>
          </a:p>
          <a:p>
            <a:pPr marL="285750" indent="-285750">
              <a:buFontTx/>
              <a:buChar char="-"/>
              <a:defRPr/>
            </a:pPr>
            <a:r>
              <a:rPr lang="en-GB" sz="1600" dirty="0" smtClean="0">
                <a:solidFill>
                  <a:prstClr val="black"/>
                </a:solidFill>
                <a:cs typeface="Arial" charset="0"/>
              </a:rPr>
              <a:t>WWII victory</a:t>
            </a:r>
          </a:p>
          <a:p>
            <a:pPr marL="285750" indent="-285750">
              <a:buFontTx/>
              <a:buChar char="-"/>
              <a:defRPr/>
            </a:pPr>
            <a:r>
              <a:rPr lang="en-GB" sz="1600" dirty="0">
                <a:solidFill>
                  <a:prstClr val="black"/>
                </a:solidFill>
                <a:cs typeface="Arial" charset="0"/>
              </a:rPr>
              <a:t>A-Bomb diplomacy</a:t>
            </a:r>
          </a:p>
          <a:p>
            <a:pPr marL="285750" indent="-285750">
              <a:buFontTx/>
              <a:buChar char="-"/>
              <a:defRPr/>
            </a:pPr>
            <a:r>
              <a:rPr lang="en-GB" sz="1600" dirty="0" smtClean="0">
                <a:solidFill>
                  <a:prstClr val="black"/>
                </a:solidFill>
                <a:cs typeface="Arial" charset="0"/>
              </a:rPr>
              <a:t>Soviet expansion</a:t>
            </a:r>
          </a:p>
          <a:p>
            <a:pPr marL="285750" indent="-285750">
              <a:buFontTx/>
              <a:buChar char="-"/>
              <a:defRPr/>
            </a:pPr>
            <a:r>
              <a:rPr lang="en-GB" sz="1600" dirty="0" smtClean="0">
                <a:solidFill>
                  <a:prstClr val="black"/>
                </a:solidFill>
                <a:cs typeface="Arial" charset="0"/>
              </a:rPr>
              <a:t>Etymology of the Cold War</a:t>
            </a:r>
          </a:p>
          <a:p>
            <a:pPr>
              <a:defRPr/>
            </a:pPr>
            <a:endParaRPr lang="en-GB" sz="1600" dirty="0" smtClean="0">
              <a:solidFill>
                <a:prstClr val="black"/>
              </a:solidFill>
              <a:cs typeface="Arial" charset="0"/>
            </a:endParaRPr>
          </a:p>
          <a:p>
            <a:pPr>
              <a:defRPr/>
            </a:pPr>
            <a:r>
              <a:rPr lang="en-GB" sz="1600" b="1" u="sng" dirty="0" smtClean="0">
                <a:solidFill>
                  <a:prstClr val="black"/>
                </a:solidFill>
                <a:cs typeface="Arial" charset="0"/>
              </a:rPr>
              <a:t>2. Cold War in Action</a:t>
            </a:r>
          </a:p>
          <a:p>
            <a:pPr marL="285750" indent="-285750">
              <a:buFontTx/>
              <a:buChar char="-"/>
              <a:defRPr/>
            </a:pPr>
            <a:r>
              <a:rPr lang="en-GB" sz="1600" dirty="0">
                <a:solidFill>
                  <a:prstClr val="black"/>
                </a:solidFill>
                <a:cs typeface="Arial" charset="0"/>
              </a:rPr>
              <a:t>Containment</a:t>
            </a:r>
          </a:p>
          <a:p>
            <a:pPr marL="285750" indent="-285750">
              <a:buFontTx/>
              <a:buChar char="-"/>
              <a:defRPr/>
            </a:pPr>
            <a:r>
              <a:rPr lang="en-GB" sz="1600" dirty="0" smtClean="0">
                <a:solidFill>
                  <a:prstClr val="black"/>
                </a:solidFill>
                <a:cs typeface="Arial" charset="0"/>
              </a:rPr>
              <a:t>Truman Doctrine</a:t>
            </a:r>
          </a:p>
          <a:p>
            <a:pPr marL="285750" indent="-285750">
              <a:buFontTx/>
              <a:buChar char="-"/>
              <a:defRPr/>
            </a:pPr>
            <a:r>
              <a:rPr lang="en-GB" sz="1600" dirty="0" smtClean="0">
                <a:solidFill>
                  <a:prstClr val="black"/>
                </a:solidFill>
                <a:cs typeface="Arial" charset="0"/>
              </a:rPr>
              <a:t>Marshall Plan</a:t>
            </a:r>
          </a:p>
          <a:p>
            <a:pPr marL="285750" indent="-285750">
              <a:buFontTx/>
              <a:buChar char="-"/>
              <a:defRPr/>
            </a:pPr>
            <a:r>
              <a:rPr lang="en-GB" sz="1600" dirty="0" smtClean="0">
                <a:solidFill>
                  <a:prstClr val="black"/>
                </a:solidFill>
                <a:cs typeface="Arial" charset="0"/>
              </a:rPr>
              <a:t>Asia</a:t>
            </a:r>
          </a:p>
          <a:p>
            <a:pPr marL="285750" indent="-285750">
              <a:buFontTx/>
              <a:buChar char="-"/>
              <a:defRPr/>
            </a:pPr>
            <a:r>
              <a:rPr lang="en-GB" sz="1600" dirty="0" smtClean="0">
                <a:solidFill>
                  <a:prstClr val="black"/>
                </a:solidFill>
                <a:cs typeface="Arial" charset="0"/>
              </a:rPr>
              <a:t>Korean </a:t>
            </a:r>
            <a:r>
              <a:rPr lang="en-GB" sz="1600" dirty="0">
                <a:solidFill>
                  <a:prstClr val="black"/>
                </a:solidFill>
                <a:cs typeface="Arial" charset="0"/>
              </a:rPr>
              <a:t>War</a:t>
            </a:r>
          </a:p>
          <a:p>
            <a:pPr marL="285750" indent="-285750">
              <a:buFontTx/>
              <a:buChar char="-"/>
              <a:defRPr/>
            </a:pPr>
            <a:endParaRPr lang="en-GB" sz="1600" dirty="0" smtClean="0">
              <a:solidFill>
                <a:prstClr val="black"/>
              </a:solidFill>
              <a:cs typeface="Arial" charset="0"/>
            </a:endParaRPr>
          </a:p>
          <a:p>
            <a:pPr>
              <a:defRPr/>
            </a:pPr>
            <a:r>
              <a:rPr lang="en-GB" sz="1600" b="1" u="sng" dirty="0" smtClean="0">
                <a:solidFill>
                  <a:prstClr val="black"/>
                </a:solidFill>
                <a:cs typeface="Arial" charset="0"/>
              </a:rPr>
              <a:t>3. </a:t>
            </a:r>
            <a:r>
              <a:rPr lang="en-GB" sz="1600" b="1" u="sng" dirty="0" smtClean="0">
                <a:solidFill>
                  <a:prstClr val="black"/>
                </a:solidFill>
              </a:rPr>
              <a:t>Cold War Home Front</a:t>
            </a:r>
          </a:p>
          <a:p>
            <a:pPr marL="285750" indent="-285750">
              <a:buFontTx/>
              <a:buChar char="-"/>
              <a:defRPr/>
            </a:pPr>
            <a:r>
              <a:rPr lang="en-GB" sz="1600" dirty="0" smtClean="0">
                <a:solidFill>
                  <a:prstClr val="black"/>
                </a:solidFill>
                <a:cs typeface="Arial" charset="0"/>
              </a:rPr>
              <a:t>POWs</a:t>
            </a:r>
          </a:p>
          <a:p>
            <a:pPr marL="285750" indent="-285750">
              <a:buFontTx/>
              <a:buChar char="-"/>
              <a:defRPr/>
            </a:pPr>
            <a:r>
              <a:rPr lang="en-GB" sz="1600" dirty="0" smtClean="0">
                <a:solidFill>
                  <a:prstClr val="black"/>
                </a:solidFill>
                <a:cs typeface="Arial" charset="0"/>
              </a:rPr>
              <a:t>HUAC</a:t>
            </a:r>
          </a:p>
          <a:p>
            <a:pPr marL="285750" indent="-285750">
              <a:buFontTx/>
              <a:buChar char="-"/>
              <a:defRPr/>
            </a:pPr>
            <a:r>
              <a:rPr lang="en-GB" sz="1600" dirty="0" smtClean="0">
                <a:solidFill>
                  <a:prstClr val="black"/>
                </a:solidFill>
                <a:cs typeface="Arial" charset="0"/>
              </a:rPr>
              <a:t>McCarthyism</a:t>
            </a:r>
          </a:p>
          <a:p>
            <a:pPr marL="285750" indent="-285750">
              <a:buFontTx/>
              <a:buChar char="-"/>
              <a:defRPr/>
            </a:pPr>
            <a:r>
              <a:rPr lang="en-GB" sz="1600" dirty="0" smtClean="0">
                <a:solidFill>
                  <a:prstClr val="black"/>
                </a:solidFill>
                <a:cs typeface="Arial" charset="0"/>
              </a:rPr>
              <a:t>‘Lavender Scare’</a:t>
            </a:r>
          </a:p>
          <a:p>
            <a:pPr marL="285750" indent="-285750">
              <a:buFontTx/>
              <a:buChar char="-"/>
              <a:defRPr/>
            </a:pPr>
            <a:r>
              <a:rPr lang="en-GB" sz="1600" dirty="0" smtClean="0">
                <a:solidFill>
                  <a:prstClr val="black"/>
                </a:solidFill>
                <a:cs typeface="Arial" charset="0"/>
              </a:rPr>
              <a:t>Containment and Conformity?</a:t>
            </a:r>
          </a:p>
          <a:p>
            <a:pPr marL="285750" indent="-285750">
              <a:buFontTx/>
              <a:buChar char="-"/>
              <a:defRPr/>
            </a:pPr>
            <a:r>
              <a:rPr lang="en-GB" sz="1600" dirty="0" smtClean="0">
                <a:solidFill>
                  <a:prstClr val="black"/>
                </a:solidFill>
                <a:cs typeface="Arial" charset="0"/>
              </a:rPr>
              <a:t>Kitchen Debates</a:t>
            </a:r>
          </a:p>
          <a:p>
            <a:pPr marL="285750" indent="-285750">
              <a:buFontTx/>
              <a:buChar char="-"/>
              <a:defRPr/>
            </a:pPr>
            <a:r>
              <a:rPr lang="en-GB" sz="1600" dirty="0" smtClean="0">
                <a:solidFill>
                  <a:prstClr val="black"/>
                </a:solidFill>
                <a:cs typeface="Arial" charset="0"/>
              </a:rPr>
              <a:t>The ‘Other’ 50s</a:t>
            </a:r>
          </a:p>
          <a:p>
            <a:pPr>
              <a:defRPr/>
            </a:pPr>
            <a:endParaRPr lang="en-GB" sz="1600" dirty="0" smtClean="0">
              <a:solidFill>
                <a:prstClr val="black"/>
              </a:solidFill>
              <a:cs typeface="Arial" charset="0"/>
            </a:endParaRPr>
          </a:p>
          <a:p>
            <a:pPr>
              <a:defRPr/>
            </a:pPr>
            <a:endParaRPr lang="en-GB" sz="1600" dirty="0">
              <a:solidFill>
                <a:prstClr val="black"/>
              </a:solidFill>
              <a:cs typeface="Arial" charset="0"/>
            </a:endParaRPr>
          </a:p>
          <a:p>
            <a:pPr>
              <a:defRPr/>
            </a:pPr>
            <a:endParaRPr lang="en-GB" sz="1600" dirty="0">
              <a:solidFill>
                <a:prstClr val="black"/>
              </a:solidFill>
              <a:cs typeface="Arial" charset="0"/>
            </a:endParaRPr>
          </a:p>
          <a:p>
            <a:pPr>
              <a:defRPr/>
            </a:pPr>
            <a:r>
              <a:rPr lang="en-GB" sz="1600" b="1" u="sng" dirty="0" smtClean="0">
                <a:solidFill>
                  <a:prstClr val="black"/>
                </a:solidFill>
                <a:cs typeface="Arial" charset="0"/>
              </a:rPr>
              <a:t>4.</a:t>
            </a:r>
            <a:r>
              <a:rPr lang="en-GB" sz="1600" u="sng" dirty="0" smtClean="0">
                <a:solidFill>
                  <a:prstClr val="black"/>
                </a:solidFill>
                <a:cs typeface="Arial" charset="0"/>
              </a:rPr>
              <a:t> </a:t>
            </a:r>
            <a:r>
              <a:rPr lang="en-GB" sz="1600" b="1" u="sng" dirty="0" smtClean="0">
                <a:solidFill>
                  <a:prstClr val="black"/>
                </a:solidFill>
                <a:cs typeface="Arial" charset="0"/>
              </a:rPr>
              <a:t>The Sixties</a:t>
            </a:r>
            <a:endParaRPr lang="en-GB" sz="1600" u="sng" dirty="0" smtClean="0">
              <a:solidFill>
                <a:prstClr val="black"/>
              </a:solidFill>
              <a:cs typeface="Arial" charset="0"/>
            </a:endParaRPr>
          </a:p>
          <a:p>
            <a:pPr marL="285750" indent="-285750">
              <a:buFontTx/>
              <a:buChar char="-"/>
              <a:defRPr/>
            </a:pPr>
            <a:r>
              <a:rPr lang="en-GB" sz="1600" dirty="0" smtClean="0">
                <a:solidFill>
                  <a:prstClr val="black"/>
                </a:solidFill>
                <a:cs typeface="Arial" charset="0"/>
              </a:rPr>
              <a:t>New </a:t>
            </a:r>
            <a:r>
              <a:rPr lang="en-GB" sz="1600" dirty="0">
                <a:solidFill>
                  <a:prstClr val="black"/>
                </a:solidFill>
                <a:cs typeface="Arial" charset="0"/>
              </a:rPr>
              <a:t>Frontier</a:t>
            </a:r>
          </a:p>
          <a:p>
            <a:pPr marL="285750" indent="-285750">
              <a:buFontTx/>
              <a:buChar char="-"/>
              <a:defRPr/>
            </a:pPr>
            <a:r>
              <a:rPr lang="en-GB" sz="1600" dirty="0">
                <a:solidFill>
                  <a:prstClr val="black"/>
                </a:solidFill>
                <a:cs typeface="Arial" charset="0"/>
              </a:rPr>
              <a:t>Military-Industrial </a:t>
            </a:r>
            <a:r>
              <a:rPr lang="en-GB" sz="1600" dirty="0" smtClean="0">
                <a:solidFill>
                  <a:prstClr val="black"/>
                </a:solidFill>
                <a:cs typeface="Arial" charset="0"/>
              </a:rPr>
              <a:t>Complex</a:t>
            </a:r>
          </a:p>
          <a:p>
            <a:pPr marL="285750" indent="-285750">
              <a:buFontTx/>
              <a:buChar char="-"/>
              <a:defRPr/>
            </a:pPr>
            <a:r>
              <a:rPr lang="en-GB" sz="1600" dirty="0" smtClean="0">
                <a:solidFill>
                  <a:prstClr val="black"/>
                </a:solidFill>
                <a:cs typeface="Arial" charset="0"/>
              </a:rPr>
              <a:t>Domino </a:t>
            </a:r>
            <a:r>
              <a:rPr lang="en-GB" sz="1600" dirty="0">
                <a:solidFill>
                  <a:prstClr val="black"/>
                </a:solidFill>
                <a:cs typeface="Arial" charset="0"/>
              </a:rPr>
              <a:t>Theory</a:t>
            </a:r>
          </a:p>
          <a:p>
            <a:pPr marL="285750" indent="-285750">
              <a:buFontTx/>
              <a:buChar char="-"/>
              <a:defRPr/>
            </a:pPr>
            <a:r>
              <a:rPr lang="en-GB" sz="1600" dirty="0" smtClean="0">
                <a:solidFill>
                  <a:prstClr val="black"/>
                </a:solidFill>
                <a:cs typeface="Arial" charset="0"/>
              </a:rPr>
              <a:t>Bay of Pigs and Cuban Missile Crisis</a:t>
            </a:r>
          </a:p>
          <a:p>
            <a:pPr marL="285750" indent="-285750">
              <a:buFontTx/>
              <a:buChar char="-"/>
              <a:defRPr/>
            </a:pPr>
            <a:r>
              <a:rPr lang="en-GB" sz="1600" dirty="0" smtClean="0">
                <a:solidFill>
                  <a:prstClr val="black"/>
                </a:solidFill>
                <a:cs typeface="Arial" charset="0"/>
              </a:rPr>
              <a:t>Vietnam War</a:t>
            </a:r>
          </a:p>
          <a:p>
            <a:pPr marL="285750" indent="-285750">
              <a:buFontTx/>
              <a:buChar char="-"/>
              <a:defRPr/>
            </a:pPr>
            <a:r>
              <a:rPr lang="en-GB" sz="1600" dirty="0" smtClean="0">
                <a:solidFill>
                  <a:prstClr val="black"/>
                </a:solidFill>
                <a:cs typeface="Arial" charset="0"/>
              </a:rPr>
              <a:t>1968</a:t>
            </a:r>
          </a:p>
          <a:p>
            <a:pPr marL="285750" indent="-285750">
              <a:buFontTx/>
              <a:buChar char="-"/>
              <a:defRPr/>
            </a:pPr>
            <a:endParaRPr lang="en-GB" sz="1600" dirty="0">
              <a:solidFill>
                <a:prstClr val="black"/>
              </a:solidFill>
              <a:cs typeface="Arial" charset="0"/>
            </a:endParaRPr>
          </a:p>
          <a:p>
            <a:pPr>
              <a:defRPr/>
            </a:pPr>
            <a:r>
              <a:rPr lang="en-GB" sz="1600" b="1" u="sng" dirty="0">
                <a:solidFill>
                  <a:prstClr val="black"/>
                </a:solidFill>
                <a:cs typeface="Arial" charset="0"/>
              </a:rPr>
              <a:t>5</a:t>
            </a:r>
            <a:r>
              <a:rPr lang="en-GB" sz="1600" b="1" u="sng" dirty="0" smtClean="0">
                <a:solidFill>
                  <a:prstClr val="black"/>
                </a:solidFill>
                <a:cs typeface="Arial" charset="0"/>
              </a:rPr>
              <a:t>. ‘The Crisis of Confidence’</a:t>
            </a:r>
          </a:p>
          <a:p>
            <a:pPr marL="285750" indent="-285750">
              <a:buFontTx/>
              <a:buChar char="-"/>
              <a:defRPr/>
            </a:pPr>
            <a:r>
              <a:rPr lang="en-GB" sz="1600" dirty="0" smtClean="0">
                <a:solidFill>
                  <a:prstClr val="black"/>
                </a:solidFill>
                <a:cs typeface="Arial" charset="0"/>
              </a:rPr>
              <a:t>‘Silent Majority’</a:t>
            </a:r>
          </a:p>
          <a:p>
            <a:pPr marL="285750" indent="-285750">
              <a:buFontTx/>
              <a:buChar char="-"/>
              <a:defRPr/>
            </a:pPr>
            <a:r>
              <a:rPr lang="en-GB" sz="1600" dirty="0" smtClean="0">
                <a:solidFill>
                  <a:prstClr val="black"/>
                </a:solidFill>
                <a:cs typeface="Arial" charset="0"/>
              </a:rPr>
              <a:t>Cold War Thaw</a:t>
            </a:r>
          </a:p>
          <a:p>
            <a:pPr marL="285750" indent="-285750">
              <a:buFontTx/>
              <a:buChar char="-"/>
              <a:defRPr/>
            </a:pPr>
            <a:r>
              <a:rPr lang="en-GB" sz="1600" dirty="0" smtClean="0">
                <a:solidFill>
                  <a:prstClr val="black"/>
                </a:solidFill>
                <a:cs typeface="Arial" charset="0"/>
              </a:rPr>
              <a:t>Watergate</a:t>
            </a:r>
          </a:p>
          <a:p>
            <a:pPr marL="285750" indent="-285750">
              <a:buFontTx/>
              <a:buChar char="-"/>
              <a:defRPr/>
            </a:pPr>
            <a:r>
              <a:rPr lang="en-GB" sz="1600" dirty="0" smtClean="0">
                <a:solidFill>
                  <a:prstClr val="black"/>
                </a:solidFill>
                <a:cs typeface="Arial" charset="0"/>
              </a:rPr>
              <a:t>Carter Presidency</a:t>
            </a:r>
          </a:p>
          <a:p>
            <a:pPr marL="285750" indent="-285750">
              <a:buFontTx/>
              <a:buChar char="-"/>
              <a:defRPr/>
            </a:pPr>
            <a:r>
              <a:rPr lang="en-GB" sz="1600" dirty="0" smtClean="0">
                <a:solidFill>
                  <a:prstClr val="black"/>
                </a:solidFill>
                <a:cs typeface="Arial" charset="0"/>
              </a:rPr>
              <a:t>1980 election</a:t>
            </a:r>
            <a:endParaRPr lang="en-GB" sz="1600" b="1" u="sng" dirty="0" smtClean="0">
              <a:solidFill>
                <a:srgbClr val="FF0000"/>
              </a:solidFill>
              <a:cs typeface="Arial" charset="0"/>
            </a:endParaRPr>
          </a:p>
          <a:p>
            <a:pPr algn="r">
              <a:defRPr/>
            </a:pPr>
            <a:r>
              <a:rPr lang="en-GB" sz="1600" b="1" u="sng" dirty="0" smtClean="0">
                <a:solidFill>
                  <a:srgbClr val="FF0000"/>
                </a:solidFill>
                <a:cs typeface="Arial" charset="0"/>
              </a:rPr>
              <a:t>AIMS</a:t>
            </a:r>
          </a:p>
          <a:p>
            <a:pPr marL="285750" indent="-285750" algn="r">
              <a:buFont typeface="Arial" panose="020B0604020202020204" pitchFamily="34" charset="0"/>
              <a:buChar char="•"/>
              <a:defRPr/>
            </a:pPr>
            <a:r>
              <a:rPr lang="en-GB" sz="1600" b="1" dirty="0" smtClean="0">
                <a:solidFill>
                  <a:srgbClr val="FF0000"/>
                </a:solidFill>
                <a:cs typeface="Arial" charset="0"/>
              </a:rPr>
              <a:t>Chronicle key events of Cold War, and its impact on US society, culture, economy and foreign policy</a:t>
            </a:r>
          </a:p>
          <a:p>
            <a:pPr marL="285750" indent="-285750" algn="r">
              <a:buFont typeface="Arial" panose="020B0604020202020204" pitchFamily="34" charset="0"/>
              <a:buChar char="•"/>
              <a:defRPr/>
            </a:pPr>
            <a:r>
              <a:rPr lang="en-GB" sz="1600" b="1" dirty="0" smtClean="0">
                <a:solidFill>
                  <a:srgbClr val="FF0000"/>
                </a:solidFill>
                <a:cs typeface="Arial" charset="0"/>
              </a:rPr>
              <a:t>Examine impact of Cold War on domestic life, focussing on 1950s and 1960s especially</a:t>
            </a:r>
          </a:p>
          <a:p>
            <a:pPr marL="285750" indent="-285750" algn="r">
              <a:buFont typeface="Arial" panose="020B0604020202020204" pitchFamily="34" charset="0"/>
              <a:buChar char="•"/>
              <a:defRPr/>
            </a:pPr>
            <a:r>
              <a:rPr lang="en-GB" sz="1600" b="1" dirty="0" smtClean="0">
                <a:solidFill>
                  <a:srgbClr val="FF0000"/>
                </a:solidFill>
                <a:cs typeface="Arial" charset="0"/>
              </a:rPr>
              <a:t>Contextualises the rise to power of Ronald Reagan</a:t>
            </a:r>
          </a:p>
        </p:txBody>
      </p:sp>
      <p:sp>
        <p:nvSpPr>
          <p:cNvPr id="4" name="Rectangle 3"/>
          <p:cNvSpPr/>
          <p:nvPr/>
        </p:nvSpPr>
        <p:spPr>
          <a:xfrm>
            <a:off x="-23813" y="6350"/>
            <a:ext cx="9144001" cy="1281113"/>
          </a:xfrm>
          <a:prstGeom prst="rect">
            <a:avLst/>
          </a:prstGeom>
        </p:spPr>
        <p:txBody>
          <a:bodyPr lIns="540000" tIns="360000" rIns="540000" bIns="360000">
            <a:spAutoFit/>
          </a:bodyPr>
          <a:lstStyle/>
          <a:p>
            <a:pPr>
              <a:defRPr/>
            </a:pPr>
            <a:r>
              <a:rPr lang="en-GB" b="1" dirty="0" smtClean="0">
                <a:solidFill>
                  <a:srgbClr val="FF0000"/>
                </a:solidFill>
                <a:effectLst>
                  <a:outerShdw blurRad="38100" dist="38100" dir="2700000" algn="tl">
                    <a:srgbClr val="000000">
                      <a:alpha val="43137"/>
                    </a:srgbClr>
                  </a:outerShdw>
                </a:effectLst>
                <a:cs typeface="Arial" charset="0"/>
              </a:rPr>
              <a:t>AHHI5016 </a:t>
            </a:r>
            <a:r>
              <a:rPr lang="en-GB" b="1" dirty="0">
                <a:solidFill>
                  <a:srgbClr val="FF0000"/>
                </a:solidFill>
                <a:effectLst>
                  <a:outerShdw blurRad="38100" dist="38100" dir="2700000" algn="tl">
                    <a:srgbClr val="000000">
                      <a:alpha val="43137"/>
                    </a:srgbClr>
                  </a:outerShdw>
                </a:effectLst>
                <a:cs typeface="Arial" charset="0"/>
              </a:rPr>
              <a:t>Week </a:t>
            </a:r>
            <a:r>
              <a:rPr lang="en-GB" b="1" dirty="0" smtClean="0">
                <a:solidFill>
                  <a:srgbClr val="FF0000"/>
                </a:solidFill>
                <a:effectLst>
                  <a:outerShdw blurRad="38100" dist="38100" dir="2700000" algn="tl">
                    <a:srgbClr val="000000">
                      <a:alpha val="43137"/>
                    </a:srgbClr>
                  </a:outerShdw>
                </a:effectLst>
                <a:cs typeface="Arial" charset="0"/>
              </a:rPr>
              <a:t>10</a:t>
            </a:r>
            <a:endParaRPr lang="en-GB" b="1" dirty="0">
              <a:solidFill>
                <a:srgbClr val="FF0000"/>
              </a:solidFill>
              <a:effectLst>
                <a:outerShdw blurRad="38100" dist="38100" dir="2700000" algn="tl">
                  <a:srgbClr val="000000">
                    <a:alpha val="43137"/>
                  </a:srgbClr>
                </a:outerShdw>
              </a:effectLst>
              <a:cs typeface="Arial" charset="0"/>
            </a:endParaRPr>
          </a:p>
          <a:p>
            <a:pPr>
              <a:defRPr/>
            </a:pPr>
            <a:r>
              <a:rPr lang="en-GB" b="1" dirty="0" smtClean="0">
                <a:solidFill>
                  <a:srgbClr val="FF0000"/>
                </a:solidFill>
                <a:effectLst>
                  <a:outerShdw blurRad="38100" dist="38100" dir="2700000" algn="tl">
                    <a:srgbClr val="000000">
                      <a:alpha val="43137"/>
                    </a:srgbClr>
                  </a:outerShdw>
                </a:effectLst>
                <a:cs typeface="Arial" charset="0"/>
              </a:rPr>
              <a:t>Cold Warriors: From McCarthy to Reagan</a:t>
            </a:r>
            <a:endParaRPr lang="en-GB" b="1" i="1" dirty="0">
              <a:solidFill>
                <a:srgbClr val="FF0000"/>
              </a:solidFill>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382675694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60" name="Picture 4" descr="http://tapper7.com/wp-content/uploads/2014/07/iwo_Jima_flag_raising-266.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372" y="0"/>
            <a:ext cx="3050712" cy="3269442"/>
          </a:xfrm>
          <a:prstGeom prst="rect">
            <a:avLst/>
          </a:prstGeom>
          <a:noFill/>
          <a:extLst>
            <a:ext uri="{909E8E84-426E-40DD-AFC4-6F175D3DCCD1}">
              <a14:hiddenFill xmlns:a14="http://schemas.microsoft.com/office/drawing/2010/main">
                <a:solidFill>
                  <a:srgbClr val="FFFFFF"/>
                </a:solidFill>
              </a14:hiddenFill>
            </a:ext>
          </a:extLst>
        </p:spPr>
      </p:pic>
      <p:pic>
        <p:nvPicPr>
          <p:cNvPr id="19461"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16339" y="0"/>
            <a:ext cx="3582857" cy="48047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98482" y="0"/>
            <a:ext cx="2745518" cy="3359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6" name="Picture 2"/>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8459" r="5801" b="569"/>
          <a:stretch/>
        </p:blipFill>
        <p:spPr bwMode="auto">
          <a:xfrm>
            <a:off x="0" y="3269442"/>
            <a:ext cx="3759200" cy="35885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6520" r="11598" b="569"/>
          <a:stretch/>
        </p:blipFill>
        <p:spPr bwMode="auto">
          <a:xfrm>
            <a:off x="5207816" y="3314875"/>
            <a:ext cx="3936184" cy="35885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5207815" y="5589240"/>
            <a:ext cx="4036449" cy="1952321"/>
          </a:xfrm>
          <a:prstGeom prst="rect">
            <a:avLst/>
          </a:prstGeom>
        </p:spPr>
        <p:txBody>
          <a:bodyPr wrap="square" lIns="540000" tIns="540000" rIns="540000" bIns="540000">
            <a:spAutoFit/>
          </a:bodyPr>
          <a:lstStyle/>
          <a:p>
            <a:pPr algn="ctr">
              <a:defRPr/>
            </a:pPr>
            <a:r>
              <a:rPr lang="en-GB" sz="1400" b="1" dirty="0" smtClean="0">
                <a:solidFill>
                  <a:schemeClr val="bg1"/>
                </a:solidFill>
                <a:effectLst>
                  <a:outerShdw blurRad="38100" dist="38100" dir="2700000" algn="tl">
                    <a:srgbClr val="000000">
                      <a:alpha val="43137"/>
                    </a:srgbClr>
                  </a:outerShdw>
                </a:effectLst>
              </a:rPr>
              <a:t>Attlee, Truman, Stalin, Potsdam Conference, July–August 1945</a:t>
            </a:r>
          </a:p>
          <a:p>
            <a:pPr algn="ctr">
              <a:defRPr/>
            </a:pPr>
            <a:endParaRPr lang="en-GB" sz="1400" dirty="0"/>
          </a:p>
          <a:p>
            <a:pPr algn="ctr">
              <a:defRPr/>
            </a:pPr>
            <a:endParaRPr lang="en-GB" sz="1400" b="1" dirty="0">
              <a:solidFill>
                <a:srgbClr val="0000FF"/>
              </a:solidFill>
              <a:effectLst>
                <a:outerShdw blurRad="38100" dist="38100" dir="2700000" algn="tl">
                  <a:srgbClr val="000000">
                    <a:alpha val="43137"/>
                  </a:srgbClr>
                </a:outerShdw>
              </a:effectLst>
            </a:endParaRPr>
          </a:p>
        </p:txBody>
      </p:sp>
      <p:sp>
        <p:nvSpPr>
          <p:cNvPr id="11" name="Rectangle 10"/>
          <p:cNvSpPr/>
          <p:nvPr/>
        </p:nvSpPr>
        <p:spPr>
          <a:xfrm>
            <a:off x="-66092" y="5589239"/>
            <a:ext cx="3825292" cy="1952321"/>
          </a:xfrm>
          <a:prstGeom prst="rect">
            <a:avLst/>
          </a:prstGeom>
        </p:spPr>
        <p:txBody>
          <a:bodyPr wrap="square" lIns="540000" tIns="540000" rIns="540000" bIns="540000">
            <a:spAutoFit/>
          </a:bodyPr>
          <a:lstStyle/>
          <a:p>
            <a:pPr algn="ctr">
              <a:defRPr/>
            </a:pPr>
            <a:r>
              <a:rPr lang="en-GB" sz="1400" b="1" dirty="0" smtClean="0">
                <a:solidFill>
                  <a:schemeClr val="bg1"/>
                </a:solidFill>
                <a:effectLst>
                  <a:outerShdw blurRad="38100" dist="38100" dir="2700000" algn="tl">
                    <a:srgbClr val="000000">
                      <a:alpha val="43137"/>
                    </a:srgbClr>
                  </a:outerShdw>
                </a:effectLst>
              </a:rPr>
              <a:t>Churchill, Roosevelt, Yalta Conference, February 1945</a:t>
            </a:r>
          </a:p>
          <a:p>
            <a:pPr algn="ctr">
              <a:defRPr/>
            </a:pPr>
            <a:endParaRPr lang="en-GB" sz="1400" dirty="0"/>
          </a:p>
          <a:p>
            <a:pPr algn="ctr">
              <a:defRPr/>
            </a:pPr>
            <a:endParaRPr lang="en-GB" sz="1400" b="1" dirty="0">
              <a:solidFill>
                <a:srgbClr val="0000FF"/>
              </a:solidFill>
              <a:effectLst>
                <a:outerShdw blurRad="38100" dist="38100" dir="2700000" algn="tl">
                  <a:srgbClr val="000000">
                    <a:alpha val="43137"/>
                  </a:srgbClr>
                </a:outerShdw>
              </a:effectLst>
            </a:endParaRPr>
          </a:p>
        </p:txBody>
      </p:sp>
      <p:sp>
        <p:nvSpPr>
          <p:cNvPr id="12" name="Rectangle 11"/>
          <p:cNvSpPr/>
          <p:nvPr/>
        </p:nvSpPr>
        <p:spPr>
          <a:xfrm>
            <a:off x="-11113" y="-3175"/>
            <a:ext cx="9155113" cy="6261193"/>
          </a:xfrm>
          <a:prstGeom prst="rect">
            <a:avLst/>
          </a:prstGeom>
        </p:spPr>
        <p:txBody>
          <a:bodyPr wrap="square" lIns="540000" tIns="540000" rIns="540000" bIns="540000">
            <a:spAutoFit/>
          </a:bodyPr>
          <a:lstStyle/>
          <a:p>
            <a:pPr marL="457200" indent="-457200" algn="ctr">
              <a:buAutoNum type="arabicPeriod"/>
              <a:defRPr/>
            </a:pPr>
            <a:endParaRPr lang="en-GB" sz="2400" b="1" u="sng" dirty="0" smtClean="0">
              <a:solidFill>
                <a:srgbClr val="0000FF"/>
              </a:solidFill>
              <a:cs typeface="Arial" charset="0"/>
            </a:endParaRPr>
          </a:p>
          <a:p>
            <a:pPr marL="457200" indent="-457200" algn="ctr">
              <a:buAutoNum type="arabicPeriod"/>
              <a:defRPr/>
            </a:pPr>
            <a:endParaRPr lang="en-GB" sz="2400" b="1" u="sng" dirty="0">
              <a:solidFill>
                <a:srgbClr val="0000FF"/>
              </a:solidFill>
              <a:cs typeface="Arial" charset="0"/>
            </a:endParaRPr>
          </a:p>
          <a:p>
            <a:pPr marL="457200" indent="-457200" algn="ctr">
              <a:buAutoNum type="arabicPeriod"/>
              <a:defRPr/>
            </a:pPr>
            <a:endParaRPr lang="en-GB" sz="2400" b="1" u="sng" dirty="0" smtClean="0">
              <a:solidFill>
                <a:srgbClr val="0000FF"/>
              </a:solidFill>
              <a:cs typeface="Arial" charset="0"/>
            </a:endParaRPr>
          </a:p>
          <a:p>
            <a:pPr marL="457200" indent="-457200" algn="ctr">
              <a:buAutoNum type="arabicPeriod"/>
              <a:defRPr/>
            </a:pPr>
            <a:endParaRPr lang="en-GB" sz="2400" b="1" u="sng" dirty="0">
              <a:solidFill>
                <a:srgbClr val="0000FF"/>
              </a:solidFill>
              <a:cs typeface="Arial" charset="0"/>
            </a:endParaRPr>
          </a:p>
          <a:p>
            <a:pPr marL="457200" indent="-457200" algn="ctr">
              <a:buAutoNum type="arabicPeriod"/>
              <a:defRPr/>
            </a:pPr>
            <a:endParaRPr lang="en-GB" sz="2400" b="1" u="sng" dirty="0" smtClean="0">
              <a:solidFill>
                <a:srgbClr val="0000FF"/>
              </a:solidFill>
              <a:cs typeface="Arial" charset="0"/>
            </a:endParaRPr>
          </a:p>
          <a:p>
            <a:pPr marL="457200" indent="-457200" algn="ctr">
              <a:buAutoNum type="arabicPeriod"/>
              <a:defRPr/>
            </a:pPr>
            <a:endParaRPr lang="en-GB" sz="2400" b="1" u="sng" dirty="0">
              <a:solidFill>
                <a:srgbClr val="0000FF"/>
              </a:solidFill>
              <a:cs typeface="Arial" charset="0"/>
            </a:endParaRPr>
          </a:p>
          <a:p>
            <a:pPr marL="457200" indent="-457200" algn="ctr">
              <a:buAutoNum type="arabicPeriod"/>
              <a:defRPr/>
            </a:pPr>
            <a:endParaRPr lang="en-GB" sz="2400" b="1" u="sng" dirty="0" smtClean="0">
              <a:solidFill>
                <a:srgbClr val="0000FF"/>
              </a:solidFill>
              <a:cs typeface="Arial" charset="0"/>
            </a:endParaRPr>
          </a:p>
          <a:p>
            <a:pPr marL="457200" indent="-457200" algn="ctr">
              <a:buAutoNum type="arabicPeriod"/>
              <a:defRPr/>
            </a:pPr>
            <a:endParaRPr lang="en-GB" sz="2400" b="1" u="sng" dirty="0">
              <a:solidFill>
                <a:srgbClr val="0000FF"/>
              </a:solidFill>
              <a:cs typeface="Arial" charset="0"/>
            </a:endParaRPr>
          </a:p>
          <a:p>
            <a:pPr marL="457200" indent="-457200" algn="ctr">
              <a:buAutoNum type="arabicPeriod"/>
              <a:defRPr/>
            </a:pPr>
            <a:endParaRPr lang="en-GB" sz="2400" b="1" u="sng" dirty="0" smtClean="0">
              <a:solidFill>
                <a:srgbClr val="0000FF"/>
              </a:solidFill>
              <a:cs typeface="Arial" charset="0"/>
            </a:endParaRPr>
          </a:p>
          <a:p>
            <a:pPr marL="457200" indent="-457200" algn="ctr">
              <a:buAutoNum type="arabicPeriod"/>
              <a:defRPr/>
            </a:pPr>
            <a:endParaRPr lang="en-GB" sz="2400" b="1" u="sng" dirty="0">
              <a:solidFill>
                <a:srgbClr val="0000FF"/>
              </a:solidFill>
              <a:effectLst>
                <a:outerShdw blurRad="38100" dist="38100" dir="2700000" algn="tl">
                  <a:srgbClr val="000000">
                    <a:alpha val="43137"/>
                  </a:srgbClr>
                </a:outerShdw>
              </a:effectLst>
              <a:cs typeface="Arial" charset="0"/>
            </a:endParaRPr>
          </a:p>
          <a:p>
            <a:pPr algn="ctr">
              <a:defRPr/>
            </a:pPr>
            <a:endParaRPr lang="en-GB" sz="2400" b="1" u="sng" dirty="0" smtClean="0">
              <a:solidFill>
                <a:srgbClr val="0000FF"/>
              </a:solidFill>
              <a:effectLst>
                <a:outerShdw blurRad="38100" dist="38100" dir="2700000" algn="tl">
                  <a:srgbClr val="000000">
                    <a:alpha val="43137"/>
                  </a:srgbClr>
                </a:outerShdw>
              </a:effectLst>
              <a:cs typeface="Arial" charset="0"/>
            </a:endParaRPr>
          </a:p>
          <a:p>
            <a:pPr algn="ctr">
              <a:defRPr/>
            </a:pPr>
            <a:r>
              <a:rPr lang="en-GB" sz="2400" b="1" u="sng" dirty="0" smtClean="0">
                <a:solidFill>
                  <a:srgbClr val="0000FF"/>
                </a:solidFill>
                <a:effectLst>
                  <a:outerShdw blurRad="38100" dist="38100" dir="2700000" algn="tl">
                    <a:srgbClr val="000000">
                      <a:alpha val="43137"/>
                    </a:srgbClr>
                  </a:outerShdw>
                </a:effectLst>
                <a:cs typeface="Arial" charset="0"/>
              </a:rPr>
              <a:t>1. Origins </a:t>
            </a:r>
            <a:r>
              <a:rPr lang="en-GB" sz="2400" b="1" u="sng" dirty="0">
                <a:solidFill>
                  <a:srgbClr val="0000FF"/>
                </a:solidFill>
                <a:effectLst>
                  <a:outerShdw blurRad="38100" dist="38100" dir="2700000" algn="tl">
                    <a:srgbClr val="000000">
                      <a:alpha val="43137"/>
                    </a:srgbClr>
                  </a:outerShdw>
                </a:effectLst>
                <a:cs typeface="Arial" charset="0"/>
              </a:rPr>
              <a:t>of </a:t>
            </a:r>
            <a:endParaRPr lang="en-GB" sz="2400" b="1" u="sng" dirty="0" smtClean="0">
              <a:solidFill>
                <a:srgbClr val="0000FF"/>
              </a:solidFill>
              <a:effectLst>
                <a:outerShdw blurRad="38100" dist="38100" dir="2700000" algn="tl">
                  <a:srgbClr val="000000">
                    <a:alpha val="43137"/>
                  </a:srgbClr>
                </a:outerShdw>
              </a:effectLst>
              <a:cs typeface="Arial" charset="0"/>
            </a:endParaRPr>
          </a:p>
          <a:p>
            <a:pPr algn="ctr">
              <a:defRPr/>
            </a:pPr>
            <a:r>
              <a:rPr lang="en-GB" sz="2400" b="1" u="sng" dirty="0" smtClean="0">
                <a:solidFill>
                  <a:srgbClr val="0000FF"/>
                </a:solidFill>
                <a:effectLst>
                  <a:outerShdw blurRad="38100" dist="38100" dir="2700000" algn="tl">
                    <a:srgbClr val="000000">
                      <a:alpha val="43137"/>
                    </a:srgbClr>
                  </a:outerShdw>
                </a:effectLst>
                <a:cs typeface="Arial" charset="0"/>
              </a:rPr>
              <a:t>the </a:t>
            </a:r>
            <a:r>
              <a:rPr lang="en-GB" sz="2400" b="1" u="sng" dirty="0">
                <a:solidFill>
                  <a:srgbClr val="0000FF"/>
                </a:solidFill>
                <a:effectLst>
                  <a:outerShdw blurRad="38100" dist="38100" dir="2700000" algn="tl">
                    <a:srgbClr val="000000">
                      <a:alpha val="43137"/>
                    </a:srgbClr>
                  </a:outerShdw>
                </a:effectLst>
                <a:cs typeface="Arial" charset="0"/>
              </a:rPr>
              <a:t>Cold </a:t>
            </a:r>
            <a:r>
              <a:rPr lang="en-GB" sz="2400" b="1" u="sng" dirty="0" smtClean="0">
                <a:solidFill>
                  <a:srgbClr val="0000FF"/>
                </a:solidFill>
                <a:effectLst>
                  <a:outerShdw blurRad="38100" dist="38100" dir="2700000" algn="tl">
                    <a:srgbClr val="000000">
                      <a:alpha val="43137"/>
                    </a:srgbClr>
                  </a:outerShdw>
                </a:effectLst>
                <a:cs typeface="Arial" charset="0"/>
              </a:rPr>
              <a:t>War:</a:t>
            </a:r>
          </a:p>
          <a:p>
            <a:pPr algn="ctr">
              <a:defRPr/>
            </a:pPr>
            <a:r>
              <a:rPr lang="en-GB" sz="2400" b="1" u="sng" dirty="0" smtClean="0">
                <a:solidFill>
                  <a:srgbClr val="0000FF"/>
                </a:solidFill>
                <a:effectLst>
                  <a:outerShdw blurRad="38100" dist="38100" dir="2700000" algn="tl">
                    <a:srgbClr val="000000">
                      <a:alpha val="43137"/>
                    </a:srgbClr>
                  </a:outerShdw>
                </a:effectLst>
                <a:cs typeface="Arial" charset="0"/>
              </a:rPr>
              <a:t> WWII victory</a:t>
            </a:r>
            <a:endParaRPr lang="en-GB" sz="1400" b="1" dirty="0">
              <a:solidFill>
                <a:srgbClr val="0000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98352761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41599" y="764704"/>
            <a:ext cx="6300192" cy="6138083"/>
          </a:xfrm>
          <a:prstGeom prst="rect">
            <a:avLst/>
          </a:prstGeom>
        </p:spPr>
        <p:txBody>
          <a:bodyPr wrap="square" lIns="540000" tIns="540000" rIns="540000" bIns="540000">
            <a:spAutoFit/>
          </a:bodyPr>
          <a:lstStyle/>
          <a:p>
            <a:pPr marL="342900" indent="-342900" algn="just">
              <a:buFont typeface="Arial" panose="020B0604020202020204" pitchFamily="34" charset="0"/>
              <a:buChar char="•"/>
              <a:defRPr/>
            </a:pPr>
            <a:r>
              <a:rPr lang="en-GB" sz="2200" dirty="0" smtClean="0">
                <a:solidFill>
                  <a:prstClr val="black"/>
                </a:solidFill>
                <a:cs typeface="Arial" charset="0"/>
              </a:rPr>
              <a:t>US nuclear research programme (the ‘Manhattan Project’) conducted in secret – withholding information from Soviet WWII allies </a:t>
            </a:r>
          </a:p>
          <a:p>
            <a:pPr marL="342900" indent="-342900" algn="just">
              <a:buFont typeface="Arial" panose="020B0604020202020204" pitchFamily="34" charset="0"/>
              <a:buChar char="•"/>
              <a:defRPr/>
            </a:pPr>
            <a:endParaRPr lang="en-GB" sz="1000" dirty="0">
              <a:solidFill>
                <a:prstClr val="black"/>
              </a:solidFill>
              <a:cs typeface="Arial" charset="0"/>
            </a:endParaRPr>
          </a:p>
          <a:p>
            <a:pPr marL="342900" indent="-342900" algn="just">
              <a:buFont typeface="Arial" panose="020B0604020202020204" pitchFamily="34" charset="0"/>
              <a:buChar char="•"/>
              <a:defRPr/>
            </a:pPr>
            <a:r>
              <a:rPr lang="en-GB" sz="2200" dirty="0" smtClean="0">
                <a:solidFill>
                  <a:prstClr val="black"/>
                </a:solidFill>
                <a:cs typeface="Arial" charset="0"/>
              </a:rPr>
              <a:t>Arms race between United States and USSR</a:t>
            </a:r>
          </a:p>
          <a:p>
            <a:pPr marL="342900" indent="-342900" algn="just">
              <a:buFont typeface="Arial" panose="020B0604020202020204" pitchFamily="34" charset="0"/>
              <a:buChar char="•"/>
              <a:defRPr/>
            </a:pPr>
            <a:endParaRPr lang="en-GB" sz="1000" dirty="0">
              <a:solidFill>
                <a:prstClr val="black"/>
              </a:solidFill>
              <a:cs typeface="Arial" charset="0"/>
            </a:endParaRPr>
          </a:p>
          <a:p>
            <a:pPr marL="342900" indent="-342900" algn="just">
              <a:buFont typeface="Arial" panose="020B0604020202020204" pitchFamily="34" charset="0"/>
              <a:buChar char="•"/>
              <a:defRPr/>
            </a:pPr>
            <a:r>
              <a:rPr lang="en-GB" sz="2200" dirty="0" smtClean="0">
                <a:solidFill>
                  <a:prstClr val="black"/>
                </a:solidFill>
                <a:cs typeface="Arial" charset="0"/>
              </a:rPr>
              <a:t>Soviets explode first atomic weapon, 1949 – confounding US intelligence community</a:t>
            </a:r>
          </a:p>
          <a:p>
            <a:pPr marL="342900" indent="-342900" algn="just">
              <a:buFont typeface="Arial" panose="020B0604020202020204" pitchFamily="34" charset="0"/>
              <a:buChar char="•"/>
              <a:defRPr/>
            </a:pPr>
            <a:endParaRPr lang="en-GB" sz="1000" dirty="0">
              <a:solidFill>
                <a:prstClr val="black"/>
              </a:solidFill>
              <a:cs typeface="Arial" charset="0"/>
            </a:endParaRPr>
          </a:p>
          <a:p>
            <a:pPr marL="342900" indent="-342900" algn="just">
              <a:buFont typeface="Arial" panose="020B0604020202020204" pitchFamily="34" charset="0"/>
              <a:buChar char="•"/>
              <a:defRPr/>
            </a:pPr>
            <a:r>
              <a:rPr lang="en-GB" sz="2200" dirty="0" smtClean="0">
                <a:solidFill>
                  <a:prstClr val="black"/>
                </a:solidFill>
                <a:cs typeface="Arial" charset="0"/>
              </a:rPr>
              <a:t>1950: charges brought against those who had leaked nuclear intelligence to the Soviets – including Americans Julius and Ethel Rosenberg (pictured), who were convicted and executed of treason in 1953</a:t>
            </a:r>
            <a:endParaRPr lang="en-GB" sz="2200" dirty="0">
              <a:solidFill>
                <a:prstClr val="black"/>
              </a:solidFill>
              <a:cs typeface="Arial" charset="0"/>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0192" y="980728"/>
            <a:ext cx="2536825" cy="3103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p:cNvSpPr/>
          <p:nvPr/>
        </p:nvSpPr>
        <p:spPr>
          <a:xfrm>
            <a:off x="0" y="0"/>
            <a:ext cx="9144000" cy="1829211"/>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1. Origins </a:t>
            </a:r>
            <a:r>
              <a:rPr lang="en-GB" sz="2400" b="1" u="sng" dirty="0">
                <a:solidFill>
                  <a:prstClr val="black"/>
                </a:solidFill>
                <a:cs typeface="Arial" charset="0"/>
              </a:rPr>
              <a:t>of the Cold </a:t>
            </a:r>
            <a:r>
              <a:rPr lang="en-GB" sz="2400" b="1" u="sng" dirty="0" smtClean="0">
                <a:solidFill>
                  <a:prstClr val="black"/>
                </a:solidFill>
                <a:cs typeface="Arial" charset="0"/>
              </a:rPr>
              <a:t>War: A-Bomb diplomacy</a:t>
            </a:r>
          </a:p>
          <a:p>
            <a:pPr>
              <a:defRPr/>
            </a:pPr>
            <a:endParaRPr lang="en-GB" sz="2400" b="1" u="sng" dirty="0">
              <a:solidFill>
                <a:prstClr val="black"/>
              </a:solidFill>
              <a:cs typeface="Arial" charset="0"/>
            </a:endParaRPr>
          </a:p>
        </p:txBody>
      </p:sp>
      <p:pic>
        <p:nvPicPr>
          <p:cNvPr id="2"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250048" y="4112691"/>
            <a:ext cx="2586969" cy="23541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76093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77770" y="1010380"/>
            <a:ext cx="3526169" cy="57255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5746" y="1010380"/>
            <a:ext cx="4012441" cy="20352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2992" y="3157569"/>
            <a:ext cx="4057948" cy="28721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p:cNvSpPr/>
          <p:nvPr/>
        </p:nvSpPr>
        <p:spPr>
          <a:xfrm>
            <a:off x="-11113" y="-3175"/>
            <a:ext cx="9263633" cy="1459879"/>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1. Origins of the Cold </a:t>
            </a:r>
            <a:r>
              <a:rPr lang="en-GB" sz="2400" b="1" u="sng" dirty="0" smtClean="0">
                <a:solidFill>
                  <a:prstClr val="black"/>
                </a:solidFill>
                <a:cs typeface="Arial" charset="0"/>
              </a:rPr>
              <a:t>War: Soviet Expansion</a:t>
            </a:r>
            <a:endParaRPr lang="en-GB" sz="2400" b="1" u="sng" dirty="0">
              <a:solidFill>
                <a:prstClr val="black"/>
              </a:solidFill>
              <a:cs typeface="Arial" charset="0"/>
            </a:endParaRPr>
          </a:p>
        </p:txBody>
      </p:sp>
      <p:sp>
        <p:nvSpPr>
          <p:cNvPr id="10" name="Rectangle 9"/>
          <p:cNvSpPr/>
          <p:nvPr/>
        </p:nvSpPr>
        <p:spPr>
          <a:xfrm>
            <a:off x="454046" y="5517232"/>
            <a:ext cx="4278052" cy="1521434"/>
          </a:xfrm>
          <a:prstGeom prst="rect">
            <a:avLst/>
          </a:prstGeom>
        </p:spPr>
        <p:txBody>
          <a:bodyPr wrap="square" lIns="540000" tIns="540000" rIns="540000" bIns="540000">
            <a:spAutoFit/>
          </a:bodyPr>
          <a:lstStyle/>
          <a:p>
            <a:pPr algn="ctr">
              <a:defRPr/>
            </a:pPr>
            <a:r>
              <a:rPr lang="en-GB" sz="1400" b="1" i="1" dirty="0" err="1"/>
              <a:t>Klement</a:t>
            </a:r>
            <a:r>
              <a:rPr lang="en-GB" sz="1400" b="1" i="1" dirty="0"/>
              <a:t> </a:t>
            </a:r>
            <a:r>
              <a:rPr lang="en-GB" sz="1400" b="1" i="1" dirty="0" err="1"/>
              <a:t>Gottwald</a:t>
            </a:r>
            <a:r>
              <a:rPr lang="en-GB" sz="1400" b="1" i="1" dirty="0"/>
              <a:t> and </a:t>
            </a:r>
            <a:r>
              <a:rPr lang="en-GB" sz="1400" b="1" i="1" dirty="0" err="1"/>
              <a:t>Vladimír</a:t>
            </a:r>
            <a:r>
              <a:rPr lang="en-GB" sz="1400" b="1" i="1" dirty="0"/>
              <a:t> </a:t>
            </a:r>
            <a:r>
              <a:rPr lang="en-GB" sz="1400" b="1" i="1" dirty="0" err="1"/>
              <a:t>Clementis</a:t>
            </a:r>
            <a:r>
              <a:rPr lang="en-GB" sz="1400" b="1" i="1" dirty="0"/>
              <a:t>, Prague, 1958; Berlin airlift (</a:t>
            </a:r>
            <a:r>
              <a:rPr lang="en-GB" sz="1400" b="1" i="1" dirty="0" smtClean="0"/>
              <a:t>1948–1949)</a:t>
            </a:r>
            <a:endParaRPr lang="en-GB" sz="1400" b="1" dirty="0">
              <a:solidFill>
                <a:srgbClr val="0000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9822420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333761" y="-3175"/>
            <a:ext cx="5803478" cy="7184523"/>
          </a:xfrm>
          <a:prstGeom prst="rect">
            <a:avLst/>
          </a:prstGeom>
        </p:spPr>
        <p:txBody>
          <a:bodyPr wrap="square" lIns="540000" tIns="540000" rIns="540000" bIns="540000">
            <a:spAutoFit/>
          </a:bodyPr>
          <a:lstStyle/>
          <a:p>
            <a:endParaRPr lang="en-GB" dirty="0" smtClean="0"/>
          </a:p>
          <a:p>
            <a:endParaRPr lang="en-GB" dirty="0"/>
          </a:p>
          <a:p>
            <a:pPr algn="just"/>
            <a:r>
              <a:rPr lang="en-GB" dirty="0" smtClean="0"/>
              <a:t> “… I </a:t>
            </a:r>
            <a:r>
              <a:rPr lang="en-GB" dirty="0"/>
              <a:t>come to the crux of what I have </a:t>
            </a:r>
            <a:r>
              <a:rPr lang="en-GB" dirty="0" smtClean="0"/>
              <a:t>travelled </a:t>
            </a:r>
            <a:r>
              <a:rPr lang="en-GB" dirty="0"/>
              <a:t>here to say. Neither the sure prevention of war, nor the continuous rise of world organization will be gained without </a:t>
            </a:r>
            <a:r>
              <a:rPr lang="en-GB" dirty="0" smtClean="0"/>
              <a:t>the </a:t>
            </a:r>
            <a:r>
              <a:rPr lang="en-GB" i="1" dirty="0"/>
              <a:t>fraternal association of the English-speaking peoples</a:t>
            </a:r>
            <a:r>
              <a:rPr lang="en-GB" dirty="0"/>
              <a:t>. This means a </a:t>
            </a:r>
            <a:r>
              <a:rPr lang="en-GB" b="1" dirty="0"/>
              <a:t>special relationship </a:t>
            </a:r>
            <a:r>
              <a:rPr lang="en-GB" dirty="0"/>
              <a:t>between the British Commonwealth and Empire and the </a:t>
            </a:r>
            <a:r>
              <a:rPr lang="en-GB" dirty="0" smtClean="0"/>
              <a:t>USA.</a:t>
            </a:r>
          </a:p>
          <a:p>
            <a:pPr algn="just"/>
            <a:r>
              <a:rPr lang="en-GB" dirty="0" smtClean="0"/>
              <a:t>	“… It </a:t>
            </a:r>
            <a:r>
              <a:rPr lang="en-GB" dirty="0"/>
              <a:t>is my duty to place before you certain facts about the present position in Europe</a:t>
            </a:r>
            <a:r>
              <a:rPr lang="en-GB" dirty="0" smtClean="0"/>
              <a:t>. From </a:t>
            </a:r>
            <a:r>
              <a:rPr lang="en-GB" dirty="0"/>
              <a:t>Stettin in the Baltic to Trieste in the Adriatic an </a:t>
            </a:r>
            <a:r>
              <a:rPr lang="en-GB" b="1" i="1" dirty="0">
                <a:solidFill>
                  <a:srgbClr val="FF0000"/>
                </a:solidFill>
              </a:rPr>
              <a:t>iron curtain</a:t>
            </a:r>
            <a:r>
              <a:rPr lang="en-GB" dirty="0"/>
              <a:t> has descended across the Continent. Behind that line lie all the capitals of the ancient states of Central and Eastern Europe. Warsaw, Berlin, Prague, Vienna, Budapest, Belgrade, Bucharest and Sofia, all these famous cities and the populations around them lie in what I must call the Soviet sphere, and all are subject in one form or another, not only to Soviet influence but to a very high and, in some cases, increasing measure of control from Moscow</a:t>
            </a:r>
            <a:r>
              <a:rPr lang="en-GB" dirty="0" smtClean="0"/>
              <a:t>.”</a:t>
            </a:r>
          </a:p>
        </p:txBody>
      </p:sp>
      <p:sp>
        <p:nvSpPr>
          <p:cNvPr id="6" name="Rectangle 5"/>
          <p:cNvSpPr/>
          <p:nvPr/>
        </p:nvSpPr>
        <p:spPr>
          <a:xfrm>
            <a:off x="-11113" y="-3175"/>
            <a:ext cx="9263633" cy="1459879"/>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1. Origins of the Cold </a:t>
            </a:r>
            <a:r>
              <a:rPr lang="en-GB" sz="2400" b="1" u="sng" dirty="0" smtClean="0">
                <a:solidFill>
                  <a:prstClr val="black"/>
                </a:solidFill>
                <a:cs typeface="Arial" charset="0"/>
              </a:rPr>
              <a:t>War: Etymology</a:t>
            </a:r>
            <a:endParaRPr lang="en-GB" sz="2400" b="1" u="sng" dirty="0">
              <a:solidFill>
                <a:prstClr val="black"/>
              </a:solidFill>
              <a:cs typeface="Arial" charset="0"/>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1124744"/>
            <a:ext cx="3226257" cy="40792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48703" y="5224912"/>
            <a:ext cx="3515185" cy="1477328"/>
          </a:xfrm>
          <a:prstGeom prst="rect">
            <a:avLst/>
          </a:prstGeom>
        </p:spPr>
        <p:txBody>
          <a:bodyPr wrap="square">
            <a:spAutoFit/>
          </a:bodyPr>
          <a:lstStyle/>
          <a:p>
            <a:pPr algn="just"/>
            <a:r>
              <a:rPr lang="en-GB" dirty="0"/>
              <a:t>Winston Churchill, ‘</a:t>
            </a:r>
            <a:r>
              <a:rPr lang="en-GB" i="1" dirty="0"/>
              <a:t>Sinews of Peace</a:t>
            </a:r>
            <a:r>
              <a:rPr lang="en-GB" dirty="0"/>
              <a:t>,’ Westminster College, Fulton, Missouri , March 5 </a:t>
            </a:r>
            <a:r>
              <a:rPr lang="en-GB" dirty="0" smtClean="0"/>
              <a:t>1946 (President Truman is pictured applauding Churchill)</a:t>
            </a:r>
            <a:endParaRPr lang="en-GB"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00526897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548680"/>
            <a:ext cx="9155113" cy="6630525"/>
          </a:xfrm>
          <a:prstGeom prst="rect">
            <a:avLst/>
          </a:prstGeom>
        </p:spPr>
        <p:txBody>
          <a:bodyPr wrap="square" lIns="540000" tIns="540000" rIns="540000" bIns="540000">
            <a:spAutoFit/>
          </a:bodyPr>
          <a:lstStyle/>
          <a:p>
            <a:pPr algn="just"/>
            <a:r>
              <a:rPr lang="en-GB" sz="2000" dirty="0" smtClean="0"/>
              <a:t>“The Russians </a:t>
            </a:r>
            <a:r>
              <a:rPr lang="en-GB" sz="2000" dirty="0"/>
              <a:t>do not yet possess the secret of making the atomic bomb; </a:t>
            </a:r>
            <a:r>
              <a:rPr lang="en-GB" sz="2000" dirty="0" smtClean="0"/>
              <a:t>on </a:t>
            </a:r>
            <a:r>
              <a:rPr lang="en-GB" sz="2000" dirty="0"/>
              <a:t>the other hand, the consensus </a:t>
            </a:r>
            <a:r>
              <a:rPr lang="en-GB" sz="2000" dirty="0" smtClean="0"/>
              <a:t>seems </a:t>
            </a:r>
            <a:r>
              <a:rPr lang="en-GB" sz="2000" dirty="0"/>
              <a:t>to be that they will possess it within a few years. So we have before us </a:t>
            </a:r>
            <a:r>
              <a:rPr lang="en-GB" sz="2000" b="1" dirty="0"/>
              <a:t>the prospect of two or three monstrous super-states, each possessed of a weapon by which millions of people can be wiped out in a few seconds, dividing the world between them</a:t>
            </a:r>
            <a:r>
              <a:rPr lang="en-GB" sz="2000" dirty="0"/>
              <a:t>. It has been rather hastily assumed that this means bigger and bloodier </a:t>
            </a:r>
            <a:r>
              <a:rPr lang="en-GB" sz="2000" dirty="0" smtClean="0"/>
              <a:t>wars. </a:t>
            </a:r>
            <a:r>
              <a:rPr lang="en-GB" sz="2000" dirty="0"/>
              <a:t>But suppose — and really this the likeliest development — that the surviving great nations make a tacit agreement never to use the atomic bomb against one another? Suppose they only use it, or the threat of it, against people who are unable to retaliate? </a:t>
            </a:r>
          </a:p>
          <a:p>
            <a:pPr algn="just"/>
            <a:r>
              <a:rPr lang="en-GB" sz="2000" dirty="0" smtClean="0"/>
              <a:t>	“…. [This would create a situation in which] a </a:t>
            </a:r>
            <a:r>
              <a:rPr lang="en-GB" sz="2000" dirty="0"/>
              <a:t>state which </a:t>
            </a:r>
            <a:r>
              <a:rPr lang="en-GB" sz="2000" b="1" dirty="0" smtClean="0"/>
              <a:t>at </a:t>
            </a:r>
            <a:r>
              <a:rPr lang="en-GB" sz="2000" b="1" dirty="0"/>
              <a:t>once unconquerable</a:t>
            </a:r>
            <a:r>
              <a:rPr lang="en-GB" sz="2000" dirty="0"/>
              <a:t> </a:t>
            </a:r>
            <a:r>
              <a:rPr lang="en-GB" sz="2000" b="1" dirty="0"/>
              <a:t>and in a permanent state of ‘cold war</a:t>
            </a:r>
            <a:r>
              <a:rPr lang="en-GB" sz="2000" dirty="0"/>
              <a:t>’ with its </a:t>
            </a:r>
            <a:r>
              <a:rPr lang="en-GB" sz="2000" dirty="0" smtClean="0"/>
              <a:t>neighbours.</a:t>
            </a:r>
          </a:p>
          <a:p>
            <a:pPr algn="just"/>
            <a:r>
              <a:rPr lang="en-GB" sz="2000" dirty="0" smtClean="0"/>
              <a:t>	“Had </a:t>
            </a:r>
            <a:r>
              <a:rPr lang="en-GB" sz="2000" dirty="0"/>
              <a:t>the atomic bomb turned out to be </a:t>
            </a:r>
            <a:r>
              <a:rPr lang="en-GB" sz="2000" dirty="0" smtClean="0"/>
              <a:t>cheap </a:t>
            </a:r>
            <a:r>
              <a:rPr lang="en-GB" sz="2000" dirty="0"/>
              <a:t>and easily </a:t>
            </a:r>
            <a:r>
              <a:rPr lang="en-GB" sz="2000" dirty="0" smtClean="0"/>
              <a:t>manufactured, </a:t>
            </a:r>
            <a:r>
              <a:rPr lang="en-GB" sz="2000" dirty="0"/>
              <a:t>it might well have plunged us back into </a:t>
            </a:r>
            <a:r>
              <a:rPr lang="en-GB" sz="2000" dirty="0" smtClean="0"/>
              <a:t>barbarism. If</a:t>
            </a:r>
            <a:r>
              <a:rPr lang="en-GB" sz="2000" dirty="0"/>
              <a:t>, as seems to be the case, it is a rare and costly object as difficult to produce as a battleship, it is likelier to put an end to large-scale wars at </a:t>
            </a:r>
            <a:r>
              <a:rPr lang="en-GB" sz="2000" b="1" dirty="0"/>
              <a:t>the cost of prolonging indefinitely a ‘peace that is no </a:t>
            </a:r>
            <a:r>
              <a:rPr lang="en-GB" sz="2000" b="1" dirty="0" smtClean="0"/>
              <a:t>peace.’</a:t>
            </a:r>
            <a:r>
              <a:rPr lang="en-GB" sz="2000" dirty="0" smtClean="0"/>
              <a:t>”</a:t>
            </a:r>
          </a:p>
          <a:p>
            <a:pPr marL="342900" indent="-342900" algn="r">
              <a:buFontTx/>
              <a:buChar char="-"/>
            </a:pPr>
            <a:r>
              <a:rPr lang="en-GB" sz="1600" dirty="0" smtClean="0"/>
              <a:t>George Orwell, ‘You and the Atomic Bomb,’ </a:t>
            </a:r>
            <a:r>
              <a:rPr lang="en-GB" sz="1600" i="1" dirty="0" smtClean="0"/>
              <a:t>Tribune</a:t>
            </a:r>
            <a:r>
              <a:rPr lang="en-GB" sz="1600" dirty="0" smtClean="0"/>
              <a:t>, October 19 1945</a:t>
            </a:r>
            <a:endParaRPr lang="en-GB" sz="1600" b="1" dirty="0">
              <a:effectLst>
                <a:outerShdw blurRad="38100" dist="38100" dir="2700000" algn="tl">
                  <a:srgbClr val="000000">
                    <a:alpha val="43137"/>
                  </a:srgbClr>
                </a:outerShdw>
              </a:effectLst>
            </a:endParaRPr>
          </a:p>
        </p:txBody>
      </p:sp>
      <p:sp>
        <p:nvSpPr>
          <p:cNvPr id="7" name="AutoShape 4" descr="https://upload.wikimedia.org/wikipedia/commons/6/64/LevittownPA.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Rectangle 3"/>
          <p:cNvSpPr/>
          <p:nvPr/>
        </p:nvSpPr>
        <p:spPr>
          <a:xfrm>
            <a:off x="-11113" y="-3175"/>
            <a:ext cx="9263633" cy="1459879"/>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1. Origins of the Cold </a:t>
            </a:r>
            <a:r>
              <a:rPr lang="en-GB" sz="2400" b="1" u="sng" dirty="0" smtClean="0">
                <a:solidFill>
                  <a:prstClr val="black"/>
                </a:solidFill>
                <a:cs typeface="Arial" charset="0"/>
              </a:rPr>
              <a:t>War: Etymology</a:t>
            </a:r>
            <a:endParaRPr lang="en-GB" sz="2400" b="1" u="sng" dirty="0">
              <a:solidFill>
                <a:prstClr val="black"/>
              </a:solidFill>
              <a:cs typeface="Arial" charset="0"/>
            </a:endParaRPr>
          </a:p>
        </p:txBody>
      </p:sp>
    </p:spTree>
    <p:extLst>
      <p:ext uri="{BB962C8B-B14F-4D97-AF65-F5344CB8AC3E}">
        <p14:creationId xmlns:p14="http://schemas.microsoft.com/office/powerpoint/2010/main" val="323885171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113" y="-3175"/>
            <a:ext cx="7162975" cy="7261467"/>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2. Cold War in Action: Containment</a:t>
            </a:r>
          </a:p>
          <a:p>
            <a:pPr>
              <a:defRPr/>
            </a:pPr>
            <a:endParaRPr lang="en-GB" sz="1000" b="1" dirty="0">
              <a:solidFill>
                <a:prstClr val="black"/>
              </a:solidFill>
              <a:cs typeface="Arial" charset="0"/>
            </a:endParaRPr>
          </a:p>
          <a:p>
            <a:pPr marL="342900" indent="-342900">
              <a:buFont typeface="Arial" panose="020B0604020202020204" pitchFamily="34" charset="0"/>
              <a:buChar char="•"/>
              <a:defRPr/>
            </a:pPr>
            <a:r>
              <a:rPr lang="en-GB" sz="1700" dirty="0" smtClean="0">
                <a:solidFill>
                  <a:prstClr val="black"/>
                </a:solidFill>
                <a:cs typeface="Arial" charset="0"/>
              </a:rPr>
              <a:t>Diplomat George F Kennan ‘long telegram’ to White House from US embassy in Moscow, Feb 1946</a:t>
            </a:r>
          </a:p>
          <a:p>
            <a:pPr>
              <a:defRPr/>
            </a:pPr>
            <a:endParaRPr lang="en-GB" sz="1000" b="1" dirty="0">
              <a:solidFill>
                <a:prstClr val="black"/>
              </a:solidFill>
              <a:cs typeface="Arial" charset="0"/>
            </a:endParaRPr>
          </a:p>
          <a:p>
            <a:pPr algn="just">
              <a:defRPr/>
            </a:pPr>
            <a:r>
              <a:rPr lang="en-GB" sz="1700" dirty="0" smtClean="0">
                <a:solidFill>
                  <a:prstClr val="black"/>
                </a:solidFill>
                <a:cs typeface="Arial" charset="0"/>
              </a:rPr>
              <a:t>“Soviet </a:t>
            </a:r>
            <a:r>
              <a:rPr lang="en-GB" sz="1700" dirty="0">
                <a:solidFill>
                  <a:prstClr val="black"/>
                </a:solidFill>
                <a:cs typeface="Arial" charset="0"/>
              </a:rPr>
              <a:t>power, unlike </a:t>
            </a:r>
            <a:r>
              <a:rPr lang="en-GB" sz="1700" dirty="0" err="1" smtClean="0">
                <a:solidFill>
                  <a:prstClr val="black"/>
                </a:solidFill>
                <a:cs typeface="Arial" charset="0"/>
              </a:rPr>
              <a:t>Hitlerite</a:t>
            </a:r>
            <a:r>
              <a:rPr lang="en-GB" sz="1700" dirty="0" smtClean="0">
                <a:solidFill>
                  <a:prstClr val="black"/>
                </a:solidFill>
                <a:cs typeface="Arial" charset="0"/>
              </a:rPr>
              <a:t> </a:t>
            </a:r>
            <a:r>
              <a:rPr lang="en-GB" sz="1700" dirty="0">
                <a:solidFill>
                  <a:prstClr val="black"/>
                </a:solidFill>
                <a:cs typeface="Arial" charset="0"/>
              </a:rPr>
              <a:t>Germany, is neither schematic nor </a:t>
            </a:r>
            <a:r>
              <a:rPr lang="en-GB" sz="1700" dirty="0" err="1">
                <a:solidFill>
                  <a:prstClr val="black"/>
                </a:solidFill>
                <a:cs typeface="Arial" charset="0"/>
              </a:rPr>
              <a:t>adventuristic</a:t>
            </a:r>
            <a:r>
              <a:rPr lang="en-GB" sz="1700" dirty="0">
                <a:solidFill>
                  <a:prstClr val="black"/>
                </a:solidFill>
                <a:cs typeface="Arial" charset="0"/>
              </a:rPr>
              <a:t>. It does not work by fixed plans. It does not take unnecessary risks. Impervious to logic of reason, </a:t>
            </a:r>
            <a:r>
              <a:rPr lang="en-GB" sz="1700" b="1" dirty="0" smtClean="0">
                <a:solidFill>
                  <a:prstClr val="black"/>
                </a:solidFill>
                <a:effectLst>
                  <a:outerShdw blurRad="38100" dist="38100" dir="2700000" algn="tl">
                    <a:srgbClr val="000000">
                      <a:alpha val="43137"/>
                    </a:srgbClr>
                  </a:outerShdw>
                </a:effectLst>
                <a:cs typeface="Arial" charset="0"/>
              </a:rPr>
              <a:t>it</a:t>
            </a:r>
            <a:r>
              <a:rPr lang="en-GB" sz="1700" b="1" i="1" dirty="0" smtClean="0">
                <a:solidFill>
                  <a:prstClr val="black"/>
                </a:solidFill>
                <a:effectLst>
                  <a:outerShdw blurRad="38100" dist="38100" dir="2700000" algn="tl">
                    <a:srgbClr val="000000">
                      <a:alpha val="43137"/>
                    </a:srgbClr>
                  </a:outerShdw>
                </a:effectLst>
                <a:cs typeface="Arial" charset="0"/>
              </a:rPr>
              <a:t> </a:t>
            </a:r>
            <a:r>
              <a:rPr lang="en-GB" sz="1700" b="1" i="1" dirty="0">
                <a:solidFill>
                  <a:prstClr val="black"/>
                </a:solidFill>
                <a:effectLst>
                  <a:outerShdw blurRad="38100" dist="38100" dir="2700000" algn="tl">
                    <a:srgbClr val="000000">
                      <a:alpha val="43137"/>
                    </a:srgbClr>
                  </a:outerShdw>
                </a:effectLst>
                <a:cs typeface="Arial" charset="0"/>
              </a:rPr>
              <a:t>is </a:t>
            </a:r>
            <a:r>
              <a:rPr lang="en-GB" sz="1700" b="1" dirty="0">
                <a:solidFill>
                  <a:prstClr val="black"/>
                </a:solidFill>
                <a:effectLst>
                  <a:outerShdw blurRad="38100" dist="38100" dir="2700000" algn="tl">
                    <a:srgbClr val="000000">
                      <a:alpha val="43137"/>
                    </a:srgbClr>
                  </a:outerShdw>
                </a:effectLst>
                <a:cs typeface="Arial" charset="0"/>
              </a:rPr>
              <a:t>highly sensitive to logic of force</a:t>
            </a:r>
            <a:r>
              <a:rPr lang="en-GB" sz="1700" dirty="0">
                <a:solidFill>
                  <a:prstClr val="black"/>
                </a:solidFill>
                <a:cs typeface="Arial" charset="0"/>
              </a:rPr>
              <a:t>. For this reason it can easily </a:t>
            </a:r>
            <a:r>
              <a:rPr lang="en-GB" sz="1700" dirty="0" smtClean="0">
                <a:solidFill>
                  <a:prstClr val="black"/>
                </a:solidFill>
                <a:cs typeface="Arial" charset="0"/>
              </a:rPr>
              <a:t>withdraw, and </a:t>
            </a:r>
            <a:r>
              <a:rPr lang="en-GB" sz="1700" dirty="0">
                <a:solidFill>
                  <a:prstClr val="black"/>
                </a:solidFill>
                <a:cs typeface="Arial" charset="0"/>
              </a:rPr>
              <a:t>usually does when strong resistance is </a:t>
            </a:r>
            <a:r>
              <a:rPr lang="en-GB" sz="1700" dirty="0" smtClean="0">
                <a:solidFill>
                  <a:prstClr val="black"/>
                </a:solidFill>
                <a:cs typeface="Arial" charset="0"/>
              </a:rPr>
              <a:t>encountered.”</a:t>
            </a:r>
          </a:p>
          <a:p>
            <a:pPr>
              <a:defRPr/>
            </a:pPr>
            <a:endParaRPr lang="en-GB" sz="1000" b="1" dirty="0">
              <a:solidFill>
                <a:prstClr val="black"/>
              </a:solidFill>
              <a:cs typeface="Arial" charset="0"/>
            </a:endParaRPr>
          </a:p>
          <a:p>
            <a:pPr marL="342900" indent="-342900" algn="just">
              <a:buFont typeface="Arial" panose="020B0604020202020204" pitchFamily="34" charset="0"/>
              <a:buChar char="•"/>
              <a:defRPr/>
            </a:pPr>
            <a:r>
              <a:rPr lang="en-GB" sz="1700" dirty="0" smtClean="0">
                <a:solidFill>
                  <a:prstClr val="black"/>
                </a:solidFill>
                <a:cs typeface="Arial" charset="0"/>
              </a:rPr>
              <a:t>Now employed by State Department (branch of Federal government responsible for international relations), Kennan (as </a:t>
            </a:r>
            <a:r>
              <a:rPr lang="en-GB" sz="1700" dirty="0">
                <a:solidFill>
                  <a:prstClr val="black"/>
                </a:solidFill>
                <a:cs typeface="Arial" charset="0"/>
              </a:rPr>
              <a:t>‘Mr </a:t>
            </a:r>
            <a:r>
              <a:rPr lang="en-GB" sz="1700" dirty="0" smtClean="0">
                <a:solidFill>
                  <a:prstClr val="black"/>
                </a:solidFill>
                <a:cs typeface="Arial" charset="0"/>
              </a:rPr>
              <a:t>X’) wrote influential </a:t>
            </a:r>
            <a:r>
              <a:rPr lang="en-GB" sz="1700" dirty="0">
                <a:solidFill>
                  <a:prstClr val="black"/>
                </a:solidFill>
                <a:cs typeface="Arial" charset="0"/>
              </a:rPr>
              <a:t>essay </a:t>
            </a:r>
            <a:r>
              <a:rPr lang="en-GB" sz="1700" dirty="0" smtClean="0">
                <a:solidFill>
                  <a:prstClr val="black"/>
                </a:solidFill>
                <a:cs typeface="Arial" charset="0"/>
              </a:rPr>
              <a:t>‘The </a:t>
            </a:r>
            <a:r>
              <a:rPr lang="en-GB" sz="1700" dirty="0">
                <a:solidFill>
                  <a:prstClr val="black"/>
                </a:solidFill>
                <a:cs typeface="Arial" charset="0"/>
              </a:rPr>
              <a:t>Sources of Soviet </a:t>
            </a:r>
            <a:r>
              <a:rPr lang="en-GB" sz="1700" dirty="0" smtClean="0">
                <a:solidFill>
                  <a:prstClr val="black"/>
                </a:solidFill>
                <a:cs typeface="Arial" charset="0"/>
              </a:rPr>
              <a:t>Conduct’ in </a:t>
            </a:r>
            <a:r>
              <a:rPr lang="en-GB" sz="1700" i="1" dirty="0" smtClean="0">
                <a:solidFill>
                  <a:prstClr val="black"/>
                </a:solidFill>
                <a:cs typeface="Arial" charset="0"/>
              </a:rPr>
              <a:t>Foreign Affairs </a:t>
            </a:r>
            <a:r>
              <a:rPr lang="en-GB" sz="1700" dirty="0" smtClean="0">
                <a:solidFill>
                  <a:prstClr val="black"/>
                </a:solidFill>
                <a:cs typeface="Arial" charset="0"/>
              </a:rPr>
              <a:t>magazine, July 1947</a:t>
            </a:r>
          </a:p>
          <a:p>
            <a:pPr>
              <a:defRPr/>
            </a:pPr>
            <a:endParaRPr lang="en-GB" sz="1000" b="1" dirty="0">
              <a:solidFill>
                <a:prstClr val="black"/>
              </a:solidFill>
              <a:cs typeface="Arial" charset="0"/>
            </a:endParaRPr>
          </a:p>
          <a:p>
            <a:pPr algn="just">
              <a:defRPr/>
            </a:pPr>
            <a:r>
              <a:rPr lang="en-GB" sz="1700" dirty="0" smtClean="0">
                <a:solidFill>
                  <a:prstClr val="black"/>
                </a:solidFill>
                <a:cs typeface="Arial" charset="0"/>
              </a:rPr>
              <a:t>“The  </a:t>
            </a:r>
            <a:r>
              <a:rPr lang="en-GB" sz="1700" dirty="0">
                <a:solidFill>
                  <a:prstClr val="black"/>
                </a:solidFill>
                <a:cs typeface="Arial" charset="0"/>
              </a:rPr>
              <a:t>main element of any </a:t>
            </a:r>
            <a:r>
              <a:rPr lang="en-GB" sz="1700" dirty="0" smtClean="0">
                <a:solidFill>
                  <a:prstClr val="black"/>
                </a:solidFill>
                <a:cs typeface="Arial" charset="0"/>
              </a:rPr>
              <a:t>US policy </a:t>
            </a:r>
            <a:r>
              <a:rPr lang="en-GB" sz="1700" dirty="0">
                <a:solidFill>
                  <a:prstClr val="black"/>
                </a:solidFill>
                <a:cs typeface="Arial" charset="0"/>
              </a:rPr>
              <a:t>toward the Soviet Union must be </a:t>
            </a:r>
            <a:r>
              <a:rPr lang="en-GB" sz="1700" b="1" dirty="0">
                <a:solidFill>
                  <a:prstClr val="black"/>
                </a:solidFill>
                <a:cs typeface="Arial" charset="0"/>
              </a:rPr>
              <a:t>a long-term, patient but firm and vigilant containment of Russian expansive tendencie</a:t>
            </a:r>
            <a:r>
              <a:rPr lang="en-GB" sz="1700" dirty="0">
                <a:solidFill>
                  <a:prstClr val="black"/>
                </a:solidFill>
                <a:cs typeface="Arial" charset="0"/>
              </a:rPr>
              <a:t>s ... Soviet pressure against the free institutions of the Western world is something that can be contained by </a:t>
            </a:r>
            <a:r>
              <a:rPr lang="en-GB" sz="1700" b="1" dirty="0">
                <a:solidFill>
                  <a:prstClr val="black"/>
                </a:solidFill>
                <a:cs typeface="Arial" charset="0"/>
              </a:rPr>
              <a:t>the adroit and vigilant application of counterforce at a series of constantly shifting geographical and political points</a:t>
            </a:r>
            <a:r>
              <a:rPr lang="en-GB" sz="1700" dirty="0">
                <a:solidFill>
                  <a:prstClr val="black"/>
                </a:solidFill>
                <a:cs typeface="Arial" charset="0"/>
              </a:rPr>
              <a:t>, corresponding to the shifts and manoeuvers of Soviet policy, but which cannot be charmed or talked out of </a:t>
            </a:r>
            <a:r>
              <a:rPr lang="en-GB" sz="1700" dirty="0" smtClean="0">
                <a:solidFill>
                  <a:prstClr val="black"/>
                </a:solidFill>
                <a:cs typeface="Arial" charset="0"/>
              </a:rPr>
              <a:t>existence.”</a:t>
            </a:r>
            <a:endParaRPr lang="en-GB" sz="1700" b="1" u="sng" dirty="0">
              <a:solidFill>
                <a:prstClr val="black"/>
              </a:solidFill>
              <a:cs typeface="Arial" charset="0"/>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51862" y="980728"/>
            <a:ext cx="1968969" cy="25202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7151863" y="3532242"/>
            <a:ext cx="1740618" cy="3016210"/>
          </a:xfrm>
          <a:prstGeom prst="rect">
            <a:avLst/>
          </a:prstGeom>
        </p:spPr>
        <p:txBody>
          <a:bodyPr wrap="square">
            <a:spAutoFit/>
          </a:bodyPr>
          <a:lstStyle/>
          <a:p>
            <a:pPr algn="ctr"/>
            <a:r>
              <a:rPr lang="en-GB" sz="1400" dirty="0">
                <a:solidFill>
                  <a:prstClr val="black"/>
                </a:solidFill>
                <a:cs typeface="Arial" charset="0"/>
              </a:rPr>
              <a:t>George F </a:t>
            </a:r>
            <a:r>
              <a:rPr lang="en-GB" sz="1400" dirty="0" smtClean="0">
                <a:solidFill>
                  <a:prstClr val="black"/>
                </a:solidFill>
                <a:cs typeface="Arial" charset="0"/>
              </a:rPr>
              <a:t>Kennan</a:t>
            </a:r>
          </a:p>
          <a:p>
            <a:pPr algn="ctr"/>
            <a:r>
              <a:rPr lang="en-GB" sz="1400" dirty="0" smtClean="0">
                <a:solidFill>
                  <a:prstClr val="black"/>
                </a:solidFill>
                <a:cs typeface="Arial" charset="0"/>
              </a:rPr>
              <a:t>(1904–2005), US diplomat and state department official. Ambassador to USSR (1952) and Yugoslavia (1961–1963). Later a critic of US foreign policy, having left State Department 1950</a:t>
            </a:r>
          </a:p>
          <a:p>
            <a:endParaRPr lang="en-GB" dirty="0" smtClean="0">
              <a:solidFill>
                <a:prstClr val="black"/>
              </a:solidFill>
              <a:cs typeface="Arial" charset="0"/>
            </a:endParaRPr>
          </a:p>
          <a:p>
            <a:r>
              <a:rPr lang="en-GB" dirty="0" smtClean="0">
                <a:solidFill>
                  <a:prstClr val="black"/>
                </a:solidFill>
                <a:cs typeface="Arial" charset="0"/>
              </a:rPr>
              <a:t> </a:t>
            </a:r>
            <a:endParaRPr lang="en-GB" dirty="0"/>
          </a:p>
        </p:txBody>
      </p:sp>
    </p:spTree>
    <p:extLst>
      <p:ext uri="{BB962C8B-B14F-4D97-AF65-F5344CB8AC3E}">
        <p14:creationId xmlns:p14="http://schemas.microsoft.com/office/powerpoint/2010/main" val="386831416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113" y="-3175"/>
            <a:ext cx="6021313" cy="2998762"/>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2. Cold War in Action: Truman Doctrine</a:t>
            </a:r>
          </a:p>
          <a:p>
            <a:pPr>
              <a:defRPr/>
            </a:pPr>
            <a:endParaRPr lang="en-GB" sz="1200" b="1" u="sng" dirty="0">
              <a:solidFill>
                <a:prstClr val="black"/>
              </a:solidFill>
              <a:cs typeface="Arial" charset="0"/>
            </a:endParaRPr>
          </a:p>
          <a:p>
            <a:pPr marL="342900" indent="-342900" algn="just">
              <a:buFont typeface="Arial" panose="020B0604020202020204" pitchFamily="34" charset="0"/>
              <a:buChar char="•"/>
              <a:defRPr/>
            </a:pPr>
            <a:r>
              <a:rPr lang="en-GB" dirty="0" smtClean="0">
                <a:solidFill>
                  <a:prstClr val="black"/>
                </a:solidFill>
                <a:cs typeface="Arial" charset="0"/>
              </a:rPr>
              <a:t>Recommendation to offer financial assistance to governments in Greece and Turkey to offset potential Soviet infiltration – approved by Congress</a:t>
            </a:r>
          </a:p>
          <a:p>
            <a:pPr>
              <a:defRPr/>
            </a:pPr>
            <a:endParaRPr lang="en-GB" sz="1600" b="1" u="sng" dirty="0">
              <a:solidFill>
                <a:prstClr val="black"/>
              </a:solidFill>
              <a:cs typeface="Arial" charset="0"/>
            </a:endParaRP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1750" y="32916"/>
            <a:ext cx="2702250" cy="21415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38622" y="1772816"/>
            <a:ext cx="9182621" cy="5276308"/>
          </a:xfrm>
          <a:prstGeom prst="rect">
            <a:avLst/>
          </a:prstGeom>
        </p:spPr>
        <p:txBody>
          <a:bodyPr wrap="square" lIns="540000" tIns="540000" rIns="540000" bIns="540000">
            <a:spAutoFit/>
          </a:bodyPr>
          <a:lstStyle/>
          <a:p>
            <a:pPr algn="just">
              <a:defRPr/>
            </a:pPr>
            <a:r>
              <a:rPr lang="en-GB" sz="1400" dirty="0" smtClean="0"/>
              <a:t>“</a:t>
            </a:r>
            <a:r>
              <a:rPr lang="en-GB" b="1" dirty="0" smtClean="0"/>
              <a:t>At </a:t>
            </a:r>
            <a:r>
              <a:rPr lang="en-GB" b="1" dirty="0"/>
              <a:t>the present </a:t>
            </a:r>
            <a:r>
              <a:rPr lang="en-GB" b="1" dirty="0" smtClean="0"/>
              <a:t>moment, nearly </a:t>
            </a:r>
            <a:r>
              <a:rPr lang="en-GB" b="1" dirty="0"/>
              <a:t>every nation must choose between alternative ways of life</a:t>
            </a:r>
            <a:r>
              <a:rPr lang="en-GB" sz="1400" dirty="0"/>
              <a:t>. </a:t>
            </a:r>
            <a:r>
              <a:rPr lang="en-GB" sz="1400" dirty="0" smtClean="0">
                <a:solidFill>
                  <a:prstClr val="black"/>
                </a:solidFill>
                <a:cs typeface="Arial" charset="0"/>
              </a:rPr>
              <a:t>One is </a:t>
            </a:r>
            <a:r>
              <a:rPr lang="en-GB" sz="1400" dirty="0">
                <a:solidFill>
                  <a:prstClr val="black"/>
                </a:solidFill>
                <a:cs typeface="Arial" charset="0"/>
              </a:rPr>
              <a:t>based upon the will of the majority, and is distinguished by free institutions, representative government, free elections, guarantees of individual liberty, freedom of speech and religion, </a:t>
            </a:r>
            <a:r>
              <a:rPr lang="en-GB" sz="1400" dirty="0" err="1" smtClean="0">
                <a:solidFill>
                  <a:prstClr val="black"/>
                </a:solidFill>
                <a:cs typeface="Arial" charset="0"/>
              </a:rPr>
              <a:t>reedom</a:t>
            </a:r>
            <a:r>
              <a:rPr lang="en-GB" sz="1400" dirty="0" smtClean="0">
                <a:solidFill>
                  <a:prstClr val="black"/>
                </a:solidFill>
                <a:cs typeface="Arial" charset="0"/>
              </a:rPr>
              <a:t> </a:t>
            </a:r>
            <a:r>
              <a:rPr lang="en-GB" sz="1400" dirty="0">
                <a:solidFill>
                  <a:prstClr val="black"/>
                </a:solidFill>
                <a:cs typeface="Arial" charset="0"/>
              </a:rPr>
              <a:t>from political oppression. The </a:t>
            </a:r>
            <a:r>
              <a:rPr lang="en-GB" sz="1400" dirty="0" smtClean="0">
                <a:solidFill>
                  <a:prstClr val="black"/>
                </a:solidFill>
                <a:cs typeface="Arial" charset="0"/>
              </a:rPr>
              <a:t>second is </a:t>
            </a:r>
            <a:r>
              <a:rPr lang="en-GB" sz="1400" dirty="0">
                <a:solidFill>
                  <a:prstClr val="black"/>
                </a:solidFill>
                <a:cs typeface="Arial" charset="0"/>
              </a:rPr>
              <a:t>based upon the will of a minority forcibly imposed upon the majority. It relies upon terror and oppression, </a:t>
            </a:r>
            <a:r>
              <a:rPr lang="en-GB" sz="1400" dirty="0" smtClean="0">
                <a:solidFill>
                  <a:prstClr val="black"/>
                </a:solidFill>
                <a:cs typeface="Arial" charset="0"/>
              </a:rPr>
              <a:t>controlled </a:t>
            </a:r>
            <a:r>
              <a:rPr lang="en-GB" sz="1400" dirty="0">
                <a:solidFill>
                  <a:prstClr val="black"/>
                </a:solidFill>
                <a:cs typeface="Arial" charset="0"/>
              </a:rPr>
              <a:t>press and radio, fixed elections, </a:t>
            </a:r>
            <a:r>
              <a:rPr lang="en-GB" sz="1400" dirty="0" smtClean="0">
                <a:solidFill>
                  <a:prstClr val="black"/>
                </a:solidFill>
                <a:cs typeface="Arial" charset="0"/>
              </a:rPr>
              <a:t>suppression </a:t>
            </a:r>
            <a:r>
              <a:rPr lang="en-GB" sz="1400" dirty="0">
                <a:solidFill>
                  <a:prstClr val="black"/>
                </a:solidFill>
                <a:cs typeface="Arial" charset="0"/>
              </a:rPr>
              <a:t>of personal </a:t>
            </a:r>
            <a:r>
              <a:rPr lang="en-GB" sz="1400" dirty="0" smtClean="0">
                <a:solidFill>
                  <a:prstClr val="black"/>
                </a:solidFill>
                <a:cs typeface="Arial" charset="0"/>
              </a:rPr>
              <a:t>freedoms …</a:t>
            </a:r>
            <a:endParaRPr lang="en-GB" sz="1400" dirty="0">
              <a:solidFill>
                <a:prstClr val="black"/>
              </a:solidFill>
              <a:cs typeface="Arial" charset="0"/>
            </a:endParaRPr>
          </a:p>
          <a:p>
            <a:pPr algn="just">
              <a:defRPr/>
            </a:pPr>
            <a:r>
              <a:rPr lang="en-GB" sz="1650" dirty="0" smtClean="0">
                <a:solidFill>
                  <a:prstClr val="black"/>
                </a:solidFill>
                <a:cs typeface="Arial" charset="0"/>
              </a:rPr>
              <a:t>	</a:t>
            </a:r>
            <a:r>
              <a:rPr lang="en-GB" dirty="0" smtClean="0">
                <a:solidFill>
                  <a:prstClr val="black"/>
                </a:solidFill>
                <a:cs typeface="Arial" charset="0"/>
              </a:rPr>
              <a:t>“I </a:t>
            </a:r>
            <a:r>
              <a:rPr lang="en-GB" dirty="0">
                <a:solidFill>
                  <a:prstClr val="black"/>
                </a:solidFill>
                <a:cs typeface="Arial" charset="0"/>
              </a:rPr>
              <a:t>believe that it must be the policy of the United States </a:t>
            </a:r>
            <a:r>
              <a:rPr lang="en-GB" b="1" dirty="0">
                <a:solidFill>
                  <a:srgbClr val="0000FF"/>
                </a:solidFill>
                <a:cs typeface="Arial" charset="0"/>
              </a:rPr>
              <a:t>to support free peoples who are resisting attempted subjugation by armed minorities or by outside pressures</a:t>
            </a:r>
            <a:r>
              <a:rPr lang="en-GB" dirty="0">
                <a:solidFill>
                  <a:prstClr val="black"/>
                </a:solidFill>
                <a:cs typeface="Arial" charset="0"/>
              </a:rPr>
              <a:t>.</a:t>
            </a:r>
          </a:p>
          <a:p>
            <a:pPr algn="just">
              <a:defRPr/>
            </a:pPr>
            <a:r>
              <a:rPr lang="en-GB" dirty="0" smtClean="0">
                <a:solidFill>
                  <a:prstClr val="black"/>
                </a:solidFill>
                <a:cs typeface="Arial" charset="0"/>
              </a:rPr>
              <a:t>	“ … that  </a:t>
            </a:r>
            <a:r>
              <a:rPr lang="en-GB" b="1" dirty="0" smtClean="0">
                <a:solidFill>
                  <a:srgbClr val="FF0000"/>
                </a:solidFill>
                <a:cs typeface="Arial" charset="0"/>
              </a:rPr>
              <a:t>we </a:t>
            </a:r>
            <a:r>
              <a:rPr lang="en-GB" b="1" dirty="0">
                <a:solidFill>
                  <a:srgbClr val="FF0000"/>
                </a:solidFill>
                <a:cs typeface="Arial" charset="0"/>
              </a:rPr>
              <a:t>must assist free peoples to work out their </a:t>
            </a:r>
            <a:r>
              <a:rPr lang="en-GB" b="1" dirty="0" smtClean="0">
                <a:solidFill>
                  <a:srgbClr val="FF0000"/>
                </a:solidFill>
                <a:cs typeface="Arial" charset="0"/>
              </a:rPr>
              <a:t>destinies </a:t>
            </a:r>
            <a:r>
              <a:rPr lang="en-GB" b="1" dirty="0">
                <a:solidFill>
                  <a:srgbClr val="FF0000"/>
                </a:solidFill>
                <a:cs typeface="Arial" charset="0"/>
              </a:rPr>
              <a:t>in their own way</a:t>
            </a:r>
            <a:r>
              <a:rPr lang="en-GB" dirty="0">
                <a:solidFill>
                  <a:prstClr val="black"/>
                </a:solidFill>
                <a:cs typeface="Arial" charset="0"/>
              </a:rPr>
              <a:t>.</a:t>
            </a:r>
          </a:p>
          <a:p>
            <a:pPr algn="just">
              <a:defRPr/>
            </a:pPr>
            <a:r>
              <a:rPr lang="en-GB" dirty="0" smtClean="0">
                <a:solidFill>
                  <a:prstClr val="black"/>
                </a:solidFill>
                <a:cs typeface="Arial" charset="0"/>
              </a:rPr>
              <a:t>	“ … that </a:t>
            </a:r>
            <a:r>
              <a:rPr lang="en-GB" dirty="0">
                <a:solidFill>
                  <a:prstClr val="black"/>
                </a:solidFill>
                <a:cs typeface="Arial" charset="0"/>
              </a:rPr>
              <a:t>our help should be primarily through </a:t>
            </a:r>
            <a:r>
              <a:rPr lang="en-GB" b="1" dirty="0">
                <a:solidFill>
                  <a:srgbClr val="7030A0"/>
                </a:solidFill>
                <a:cs typeface="Arial" charset="0"/>
              </a:rPr>
              <a:t>economic and financial aid which is essential to economic stability and orderly political processes.</a:t>
            </a:r>
            <a:endParaRPr lang="en-GB" b="1" dirty="0" smtClean="0">
              <a:solidFill>
                <a:srgbClr val="7030A0"/>
              </a:solidFill>
              <a:cs typeface="Arial" charset="0"/>
            </a:endParaRPr>
          </a:p>
          <a:p>
            <a:pPr algn="just">
              <a:defRPr/>
            </a:pPr>
            <a:r>
              <a:rPr lang="en-GB" dirty="0" smtClean="0">
                <a:solidFill>
                  <a:prstClr val="black"/>
                </a:solidFill>
                <a:cs typeface="Arial" charset="0"/>
              </a:rPr>
              <a:t>	“This </a:t>
            </a:r>
            <a:r>
              <a:rPr lang="en-GB" dirty="0">
                <a:solidFill>
                  <a:prstClr val="black"/>
                </a:solidFill>
                <a:cs typeface="Arial" charset="0"/>
              </a:rPr>
              <a:t>is a serious course upon which we embark. I would not recommend it except that the alternative is much more serious. </a:t>
            </a:r>
            <a:r>
              <a:rPr lang="en-GB" dirty="0" smtClean="0">
                <a:solidFill>
                  <a:prstClr val="black"/>
                </a:solidFill>
                <a:cs typeface="Arial" charset="0"/>
              </a:rPr>
              <a:t>This </a:t>
            </a:r>
            <a:r>
              <a:rPr lang="en-GB" dirty="0">
                <a:solidFill>
                  <a:prstClr val="black"/>
                </a:solidFill>
                <a:cs typeface="Arial" charset="0"/>
              </a:rPr>
              <a:t>is </a:t>
            </a:r>
            <a:r>
              <a:rPr lang="en-GB" b="1" dirty="0">
                <a:effectLst>
                  <a:outerShdw blurRad="38100" dist="38100" dir="2700000" algn="tl">
                    <a:srgbClr val="000000">
                      <a:alpha val="43137"/>
                    </a:srgbClr>
                  </a:outerShdw>
                </a:effectLst>
                <a:cs typeface="Arial" charset="0"/>
              </a:rPr>
              <a:t>an investment in world freedom and world </a:t>
            </a:r>
            <a:r>
              <a:rPr lang="en-GB" b="1" dirty="0" smtClean="0">
                <a:effectLst>
                  <a:outerShdw blurRad="38100" dist="38100" dir="2700000" algn="tl">
                    <a:srgbClr val="000000">
                      <a:alpha val="43137"/>
                    </a:srgbClr>
                  </a:outerShdw>
                </a:effectLst>
                <a:cs typeface="Arial" charset="0"/>
              </a:rPr>
              <a:t>peace</a:t>
            </a:r>
            <a:r>
              <a:rPr lang="en-GB" dirty="0" smtClean="0">
                <a:solidFill>
                  <a:prstClr val="black"/>
                </a:solidFill>
                <a:cs typeface="Arial" charset="0"/>
              </a:rPr>
              <a:t>.”</a:t>
            </a:r>
          </a:p>
          <a:p>
            <a:pPr marL="285750" indent="-285750" algn="r">
              <a:buFontTx/>
              <a:buChar char="-"/>
              <a:defRPr/>
            </a:pPr>
            <a:r>
              <a:rPr lang="en-GB" sz="1400" dirty="0" smtClean="0">
                <a:solidFill>
                  <a:prstClr val="black"/>
                </a:solidFill>
                <a:cs typeface="Arial" charset="0"/>
              </a:rPr>
              <a:t>President </a:t>
            </a:r>
            <a:r>
              <a:rPr lang="en-GB" sz="1400" dirty="0">
                <a:solidFill>
                  <a:prstClr val="black"/>
                </a:solidFill>
                <a:cs typeface="Arial" charset="0"/>
              </a:rPr>
              <a:t>Truman, </a:t>
            </a:r>
            <a:r>
              <a:rPr lang="en-GB" sz="1400" dirty="0" smtClean="0">
                <a:solidFill>
                  <a:prstClr val="black"/>
                </a:solidFill>
                <a:cs typeface="Arial" charset="0"/>
              </a:rPr>
              <a:t>address to Joint </a:t>
            </a:r>
            <a:r>
              <a:rPr lang="en-GB" sz="1400" dirty="0">
                <a:solidFill>
                  <a:prstClr val="black"/>
                </a:solidFill>
                <a:cs typeface="Arial" charset="0"/>
              </a:rPr>
              <a:t>Session of </a:t>
            </a:r>
            <a:r>
              <a:rPr lang="en-GB" sz="1400" dirty="0" smtClean="0">
                <a:solidFill>
                  <a:prstClr val="black"/>
                </a:solidFill>
                <a:cs typeface="Arial" charset="0"/>
              </a:rPr>
              <a:t>Congress, March 12 1947</a:t>
            </a:r>
            <a:endParaRPr lang="en-GB" sz="1600" dirty="0">
              <a:solidFill>
                <a:prstClr val="black"/>
              </a:solidFill>
              <a:cs typeface="Arial" charset="0"/>
            </a:endParaRPr>
          </a:p>
        </p:txBody>
      </p:sp>
    </p:spTree>
    <p:extLst>
      <p:ext uri="{BB962C8B-B14F-4D97-AF65-F5344CB8AC3E}">
        <p14:creationId xmlns:p14="http://schemas.microsoft.com/office/powerpoint/2010/main" val="171302841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113" y="-3175"/>
            <a:ext cx="6236389" cy="5153198"/>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2. Cold War in Action: Marshall Plan</a:t>
            </a:r>
          </a:p>
          <a:p>
            <a:pPr>
              <a:defRPr/>
            </a:pPr>
            <a:endParaRPr lang="en-GB" sz="1000" b="1" u="sng" dirty="0">
              <a:solidFill>
                <a:prstClr val="black"/>
              </a:solidFill>
              <a:cs typeface="Arial" charset="0"/>
            </a:endParaRPr>
          </a:p>
          <a:p>
            <a:pPr marL="342900" indent="-342900" algn="just">
              <a:buFont typeface="Arial" panose="020B0604020202020204" pitchFamily="34" charset="0"/>
              <a:buChar char="•"/>
              <a:defRPr/>
            </a:pPr>
            <a:r>
              <a:rPr lang="en-GB" sz="2000" dirty="0" smtClean="0">
                <a:solidFill>
                  <a:prstClr val="black"/>
                </a:solidFill>
                <a:cs typeface="Arial" charset="0"/>
              </a:rPr>
              <a:t>In 1948, Congress passed European </a:t>
            </a:r>
            <a:r>
              <a:rPr lang="en-GB" sz="2000" dirty="0">
                <a:solidFill>
                  <a:prstClr val="black"/>
                </a:solidFill>
                <a:cs typeface="Arial" charset="0"/>
              </a:rPr>
              <a:t>Recovery </a:t>
            </a:r>
            <a:r>
              <a:rPr lang="en-GB" sz="2000" dirty="0" smtClean="0">
                <a:solidFill>
                  <a:prstClr val="black"/>
                </a:solidFill>
                <a:cs typeface="Arial" charset="0"/>
              </a:rPr>
              <a:t>Program</a:t>
            </a:r>
            <a:r>
              <a:rPr lang="en-GB" sz="2000" dirty="0">
                <a:solidFill>
                  <a:prstClr val="black"/>
                </a:solidFill>
                <a:cs typeface="Arial" charset="0"/>
              </a:rPr>
              <a:t> </a:t>
            </a:r>
            <a:r>
              <a:rPr lang="en-GB" sz="2000" dirty="0" smtClean="0">
                <a:solidFill>
                  <a:prstClr val="black"/>
                </a:solidFill>
                <a:cs typeface="Arial" charset="0"/>
              </a:rPr>
              <a:t>(ERP), devised by Secretary of State George Marshall (pictured)</a:t>
            </a:r>
          </a:p>
          <a:p>
            <a:pPr marL="342900" indent="-342900" algn="just">
              <a:buFont typeface="Arial" panose="020B0604020202020204" pitchFamily="34" charset="0"/>
              <a:buChar char="•"/>
              <a:defRPr/>
            </a:pPr>
            <a:endParaRPr lang="en-GB" sz="1000" dirty="0">
              <a:solidFill>
                <a:prstClr val="black"/>
              </a:solidFill>
              <a:cs typeface="Arial" charset="0"/>
            </a:endParaRPr>
          </a:p>
          <a:p>
            <a:pPr marL="342900" indent="-342900" algn="just">
              <a:buFont typeface="Arial" panose="020B0604020202020204" pitchFamily="34" charset="0"/>
              <a:buChar char="•"/>
              <a:defRPr/>
            </a:pPr>
            <a:r>
              <a:rPr lang="en-GB" sz="2000" dirty="0" smtClean="0">
                <a:solidFill>
                  <a:prstClr val="black"/>
                </a:solidFill>
                <a:cs typeface="Arial" charset="0"/>
              </a:rPr>
              <a:t>Sought to stabilise Europe through financial assistance aimed at creating economic recovery and offsetting threat of Soviet expansionism</a:t>
            </a:r>
          </a:p>
          <a:p>
            <a:pPr marL="342900" indent="-342900" algn="just">
              <a:buFont typeface="Arial" panose="020B0604020202020204" pitchFamily="34" charset="0"/>
              <a:buChar char="•"/>
              <a:defRPr/>
            </a:pPr>
            <a:endParaRPr lang="en-GB" sz="1000" dirty="0">
              <a:solidFill>
                <a:prstClr val="black"/>
              </a:solidFill>
              <a:cs typeface="Arial" charset="0"/>
            </a:endParaRPr>
          </a:p>
          <a:p>
            <a:pPr marL="342900" indent="-342900" algn="just">
              <a:buFont typeface="Arial" panose="020B0604020202020204" pitchFamily="34" charset="0"/>
              <a:buChar char="•"/>
              <a:defRPr/>
            </a:pPr>
            <a:r>
              <a:rPr lang="en-GB" sz="2000" dirty="0" smtClean="0">
                <a:solidFill>
                  <a:prstClr val="black"/>
                </a:solidFill>
                <a:cs typeface="Arial" charset="0"/>
              </a:rPr>
              <a:t>Establishment of ‘soft diplomacy’ institutions</a:t>
            </a:r>
          </a:p>
          <a:p>
            <a:pPr marL="342900" indent="-342900" algn="just">
              <a:buFont typeface="Arial" panose="020B0604020202020204" pitchFamily="34" charset="0"/>
              <a:buChar char="•"/>
              <a:defRPr/>
            </a:pPr>
            <a:endParaRPr lang="en-GB" sz="1000" dirty="0" smtClean="0">
              <a:solidFill>
                <a:prstClr val="black"/>
              </a:solidFill>
              <a:cs typeface="Arial" charset="0"/>
            </a:endParaRPr>
          </a:p>
          <a:p>
            <a:pPr marL="342900" indent="-342900" algn="just">
              <a:buFont typeface="Arial" panose="020B0604020202020204" pitchFamily="34" charset="0"/>
              <a:buChar char="•"/>
              <a:defRPr/>
            </a:pPr>
            <a:r>
              <a:rPr lang="en-GB" sz="2000" dirty="0" smtClean="0">
                <a:solidFill>
                  <a:prstClr val="black"/>
                </a:solidFill>
                <a:cs typeface="Arial" charset="0"/>
              </a:rPr>
              <a:t>Requirement that aid dollars be used to purchase US-made products</a:t>
            </a:r>
            <a:endParaRPr lang="en-GB" sz="2000" dirty="0">
              <a:solidFill>
                <a:prstClr val="black"/>
              </a:solidFill>
              <a:cs typeface="Arial" charset="0"/>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88720" y="4425404"/>
            <a:ext cx="1567456" cy="23762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25276" y="260649"/>
            <a:ext cx="2918724" cy="34563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4"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25276" y="3648403"/>
            <a:ext cx="2918724" cy="32197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4617429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113" y="-3175"/>
            <a:ext cx="9263633"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2. Cold War in Action: Asia</a:t>
            </a:r>
            <a:endParaRPr lang="en-GB" sz="2400" b="1" u="sng" dirty="0">
              <a:solidFill>
                <a:prstClr val="black"/>
              </a:solidFill>
              <a:cs typeface="Arial" charset="0"/>
            </a:endParaRPr>
          </a:p>
        </p:txBody>
      </p:sp>
      <p:pic>
        <p:nvPicPr>
          <p:cNvPr id="614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b="10641"/>
          <a:stretch/>
        </p:blipFill>
        <p:spPr bwMode="auto">
          <a:xfrm>
            <a:off x="107504" y="990724"/>
            <a:ext cx="8718271" cy="50100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ounded Rectangle 1"/>
          <p:cNvSpPr/>
          <p:nvPr/>
        </p:nvSpPr>
        <p:spPr>
          <a:xfrm>
            <a:off x="7092280" y="3429000"/>
            <a:ext cx="144016" cy="144016"/>
          </a:xfrm>
          <a:prstGeom prst="roundRect">
            <a:avLst/>
          </a:prstGeom>
          <a:noFill/>
          <a:ln>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Arrow Connector 6"/>
          <p:cNvCxnSpPr/>
          <p:nvPr/>
        </p:nvCxnSpPr>
        <p:spPr>
          <a:xfrm flipH="1" flipV="1">
            <a:off x="7250608" y="3640832"/>
            <a:ext cx="744103" cy="724272"/>
          </a:xfrm>
          <a:prstGeom prst="straightConnector1">
            <a:avLst/>
          </a:prstGeom>
          <a:ln w="25400">
            <a:solidFill>
              <a:srgbClr val="0000FF"/>
            </a:solidFill>
            <a:tailEnd type="arrow"/>
          </a:ln>
        </p:spPr>
        <p:style>
          <a:lnRef idx="1">
            <a:schemeClr val="accent1"/>
          </a:lnRef>
          <a:fillRef idx="0">
            <a:schemeClr val="accent1"/>
          </a:fillRef>
          <a:effectRef idx="0">
            <a:schemeClr val="accent1"/>
          </a:effectRef>
          <a:fontRef idx="minor">
            <a:schemeClr val="tx1"/>
          </a:fontRef>
        </p:style>
      </p:cxnSp>
      <p:pic>
        <p:nvPicPr>
          <p:cNvPr id="6147" name="Picture 3"/>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8687"/>
          <a:stretch/>
        </p:blipFill>
        <p:spPr bwMode="auto">
          <a:xfrm>
            <a:off x="4283968" y="5219769"/>
            <a:ext cx="2562394" cy="1628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9"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29027" y="-17305"/>
            <a:ext cx="1514973" cy="15149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19" name="Straight Arrow Connector 18"/>
          <p:cNvCxnSpPr/>
          <p:nvPr/>
        </p:nvCxnSpPr>
        <p:spPr>
          <a:xfrm flipV="1">
            <a:off x="1218854" y="3573015"/>
            <a:ext cx="904874" cy="133279"/>
          </a:xfrm>
          <a:prstGeom prst="straightConnector1">
            <a:avLst/>
          </a:prstGeom>
          <a:ln w="2540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flipH="1">
            <a:off x="7058608" y="2564904"/>
            <a:ext cx="936103" cy="216024"/>
          </a:xfrm>
          <a:prstGeom prst="straightConnector1">
            <a:avLst/>
          </a:prstGeom>
          <a:ln w="25400">
            <a:solidFill>
              <a:srgbClr val="FF0000"/>
            </a:solidFill>
            <a:tailEnd type="arrow"/>
          </a:ln>
        </p:spPr>
        <p:style>
          <a:lnRef idx="1">
            <a:schemeClr val="accent1"/>
          </a:lnRef>
          <a:fillRef idx="0">
            <a:schemeClr val="accent1"/>
          </a:fillRef>
          <a:effectRef idx="0">
            <a:schemeClr val="accent1"/>
          </a:effectRef>
          <a:fontRef idx="minor">
            <a:schemeClr val="tx1"/>
          </a:fontRef>
        </p:style>
      </p:cxnSp>
      <p:pic>
        <p:nvPicPr>
          <p:cNvPr id="6150"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0957" y="5480961"/>
            <a:ext cx="1043608" cy="13914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51" name="Picture 7"/>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608250" y="39476"/>
            <a:ext cx="1989821" cy="11430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35" name="Straight Arrow Connector 34"/>
          <p:cNvCxnSpPr/>
          <p:nvPr/>
        </p:nvCxnSpPr>
        <p:spPr>
          <a:xfrm flipH="1" flipV="1">
            <a:off x="7510286" y="2984490"/>
            <a:ext cx="744103" cy="724272"/>
          </a:xfrm>
          <a:prstGeom prst="straightConnector1">
            <a:avLst/>
          </a:prstGeom>
          <a:ln w="25400">
            <a:solidFill>
              <a:srgbClr val="0000FF"/>
            </a:solidFill>
            <a:tailEnd type="arrow"/>
          </a:ln>
        </p:spPr>
        <p:style>
          <a:lnRef idx="1">
            <a:schemeClr val="accent1"/>
          </a:lnRef>
          <a:fillRef idx="0">
            <a:schemeClr val="accent1"/>
          </a:fillRef>
          <a:effectRef idx="0">
            <a:schemeClr val="accent1"/>
          </a:effectRef>
          <a:fontRef idx="minor">
            <a:schemeClr val="tx1"/>
          </a:fontRef>
        </p:style>
      </p:cxnSp>
      <p:sp>
        <p:nvSpPr>
          <p:cNvPr id="37" name="Text Box 8"/>
          <p:cNvSpPr txBox="1">
            <a:spLocks noChangeArrowheads="1"/>
          </p:cNvSpPr>
          <p:nvPr/>
        </p:nvSpPr>
        <p:spPr bwMode="auto">
          <a:xfrm>
            <a:off x="-25746" y="3330283"/>
            <a:ext cx="1547664" cy="917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360000" tIns="180000" rIns="360000" bIns="180000">
            <a:spAutoFit/>
          </a:bodyPr>
          <a:lstStyle/>
          <a:p>
            <a:r>
              <a:rPr lang="en-GB" altLang="en-US" sz="1200" b="1" i="1" dirty="0" smtClean="0">
                <a:solidFill>
                  <a:srgbClr val="FF0000"/>
                </a:solidFill>
                <a:effectLst>
                  <a:outerShdw blurRad="38100" dist="38100" dir="2700000" algn="tl">
                    <a:srgbClr val="000000">
                      <a:alpha val="43137"/>
                    </a:srgbClr>
                  </a:outerShdw>
                </a:effectLst>
              </a:rPr>
              <a:t>Cuban Revolution, 1953–1959</a:t>
            </a:r>
            <a:endParaRPr lang="en-GB" altLang="en-US" sz="1200" b="1" i="1" dirty="0">
              <a:solidFill>
                <a:srgbClr val="0000FF"/>
              </a:solidFill>
              <a:effectLst>
                <a:outerShdw blurRad="38100" dist="38100" dir="2700000" algn="tl">
                  <a:srgbClr val="000000">
                    <a:alpha val="43137"/>
                  </a:srgbClr>
                </a:outerShdw>
              </a:effectLst>
            </a:endParaRPr>
          </a:p>
        </p:txBody>
      </p:sp>
      <p:sp>
        <p:nvSpPr>
          <p:cNvPr id="38" name="Text Box 8"/>
          <p:cNvSpPr txBox="1">
            <a:spLocks noChangeArrowheads="1"/>
          </p:cNvSpPr>
          <p:nvPr/>
        </p:nvSpPr>
        <p:spPr bwMode="auto">
          <a:xfrm>
            <a:off x="7629027" y="2128582"/>
            <a:ext cx="1547664" cy="38721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360000" tIns="180000" rIns="360000" bIns="180000">
            <a:spAutoFit/>
          </a:bodyPr>
          <a:lstStyle/>
          <a:p>
            <a:pPr algn="r"/>
            <a:r>
              <a:rPr lang="en-GB" altLang="en-US" sz="1200" b="1" i="1" dirty="0" smtClean="0">
                <a:solidFill>
                  <a:srgbClr val="FF0000"/>
                </a:solidFill>
                <a:effectLst>
                  <a:outerShdw blurRad="38100" dist="38100" dir="2700000" algn="tl">
                    <a:srgbClr val="000000">
                      <a:alpha val="43137"/>
                    </a:srgbClr>
                  </a:outerShdw>
                </a:effectLst>
              </a:rPr>
              <a:t>Communist Revolution in China, 1949</a:t>
            </a:r>
          </a:p>
          <a:p>
            <a:pPr algn="r"/>
            <a:endParaRPr lang="en-GB" altLang="en-US" sz="1200" b="1" i="1" dirty="0" smtClean="0">
              <a:solidFill>
                <a:srgbClr val="0000FF"/>
              </a:solidFill>
              <a:effectLst>
                <a:outerShdw blurRad="38100" dist="38100" dir="2700000" algn="tl">
                  <a:srgbClr val="000000">
                    <a:alpha val="43137"/>
                  </a:srgbClr>
                </a:outerShdw>
              </a:effectLst>
            </a:endParaRPr>
          </a:p>
          <a:p>
            <a:pPr algn="r"/>
            <a:r>
              <a:rPr lang="en-GB" altLang="en-US" sz="1200" b="1" i="1" dirty="0" smtClean="0">
                <a:solidFill>
                  <a:srgbClr val="0000FF"/>
                </a:solidFill>
                <a:effectLst>
                  <a:outerShdw blurRad="38100" dist="38100" dir="2700000" algn="tl">
                    <a:srgbClr val="000000">
                      <a:alpha val="43137"/>
                    </a:srgbClr>
                  </a:outerShdw>
                </a:effectLst>
              </a:rPr>
              <a:t>Japanese economy restored with American assistance</a:t>
            </a:r>
            <a:endParaRPr lang="en-GB" altLang="en-US" sz="1200" b="1" i="1" dirty="0">
              <a:solidFill>
                <a:srgbClr val="0000FF"/>
              </a:solidFill>
              <a:effectLst>
                <a:outerShdw blurRad="38100" dist="38100" dir="2700000" algn="tl">
                  <a:srgbClr val="000000">
                    <a:alpha val="43137"/>
                  </a:srgbClr>
                </a:outerShdw>
              </a:effectLst>
            </a:endParaRPr>
          </a:p>
          <a:p>
            <a:pPr algn="r"/>
            <a:endParaRPr lang="en-GB" altLang="en-US" sz="1200" b="1" i="1" dirty="0">
              <a:solidFill>
                <a:srgbClr val="0000FF"/>
              </a:solidFill>
              <a:effectLst>
                <a:outerShdw blurRad="38100" dist="38100" dir="2700000" algn="tl">
                  <a:srgbClr val="000000">
                    <a:alpha val="43137"/>
                  </a:srgbClr>
                </a:outerShdw>
              </a:effectLst>
            </a:endParaRPr>
          </a:p>
          <a:p>
            <a:pPr algn="r"/>
            <a:r>
              <a:rPr lang="en-GB" altLang="en-US" sz="1200" b="1" i="1" dirty="0" smtClean="0">
                <a:solidFill>
                  <a:srgbClr val="0000FF"/>
                </a:solidFill>
                <a:effectLst>
                  <a:outerShdw blurRad="38100" dist="38100" dir="2700000" algn="tl">
                    <a:srgbClr val="000000">
                      <a:alpha val="43137"/>
                    </a:srgbClr>
                  </a:outerShdw>
                </a:effectLst>
              </a:rPr>
              <a:t>Taiwan, US-backed regime ruled by leaders of pre-Communist China</a:t>
            </a:r>
            <a:endParaRPr lang="en-GB" altLang="en-US" sz="1200" b="1" i="1" dirty="0">
              <a:solidFill>
                <a:srgbClr val="0000FF"/>
              </a:solidFill>
              <a:effectLst>
                <a:outerShdw blurRad="38100" dist="38100" dir="2700000" algn="tl">
                  <a:srgbClr val="000000">
                    <a:alpha val="43137"/>
                  </a:srgbClr>
                </a:outerShdw>
              </a:effectLst>
            </a:endParaRPr>
          </a:p>
        </p:txBody>
      </p:sp>
      <p:sp>
        <p:nvSpPr>
          <p:cNvPr id="39" name="Text Box 8"/>
          <p:cNvSpPr txBox="1">
            <a:spLocks noChangeArrowheads="1"/>
          </p:cNvSpPr>
          <p:nvPr/>
        </p:nvSpPr>
        <p:spPr bwMode="auto">
          <a:xfrm>
            <a:off x="6527453" y="63626"/>
            <a:ext cx="1284907" cy="11021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360000" tIns="180000" rIns="360000" bIns="180000">
            <a:spAutoFit/>
          </a:bodyPr>
          <a:lstStyle/>
          <a:p>
            <a:pPr algn="ctr"/>
            <a:r>
              <a:rPr lang="en-GB" altLang="en-US" sz="1200" b="1" i="1" dirty="0" smtClean="0">
                <a:solidFill>
                  <a:srgbClr val="FF0000"/>
                </a:solidFill>
                <a:effectLst>
                  <a:outerShdw blurRad="38100" dist="38100" dir="2700000" algn="tl">
                    <a:srgbClr val="000000">
                      <a:alpha val="43137"/>
                    </a:srgbClr>
                  </a:outerShdw>
                </a:effectLst>
              </a:rPr>
              <a:t>Sino-Soviet Pact, 1950</a:t>
            </a:r>
            <a:endParaRPr lang="en-GB" altLang="en-US" sz="1200" b="1" i="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513543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p:bldP spid="38" grpId="0"/>
      <p:bldP spid="39"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0821" y="476672"/>
            <a:ext cx="8594084" cy="37984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88946" y="4077072"/>
            <a:ext cx="9232946" cy="3015726"/>
          </a:xfrm>
          <a:prstGeom prst="rect">
            <a:avLst/>
          </a:prstGeom>
        </p:spPr>
        <p:txBody>
          <a:bodyPr wrap="square" lIns="540000" tIns="360000" rIns="540000" bIns="360000">
            <a:spAutoFit/>
          </a:bodyPr>
          <a:lstStyle/>
          <a:p>
            <a:pPr marL="342900" indent="-342900" algn="just">
              <a:buFont typeface="Arial" panose="020B0604020202020204" pitchFamily="34" charset="0"/>
              <a:buChar char="•"/>
              <a:defRPr/>
            </a:pPr>
            <a:r>
              <a:rPr lang="en-GB" dirty="0" smtClean="0">
                <a:solidFill>
                  <a:prstClr val="black"/>
                </a:solidFill>
                <a:cs typeface="Arial" charset="0"/>
              </a:rPr>
              <a:t>Korea – a Japanese colony since 1910 – divided between Soviet-armed North and US-armed South post WWII</a:t>
            </a:r>
          </a:p>
          <a:p>
            <a:pPr marL="342900" indent="-342900" algn="just">
              <a:buFont typeface="Arial" panose="020B0604020202020204" pitchFamily="34" charset="0"/>
              <a:buChar char="•"/>
              <a:defRPr/>
            </a:pPr>
            <a:r>
              <a:rPr lang="en-GB" dirty="0" smtClean="0">
                <a:solidFill>
                  <a:prstClr val="black"/>
                </a:solidFill>
                <a:cs typeface="Arial" charset="0"/>
              </a:rPr>
              <a:t>US forces intervene after northern invasion of south and helps allies move northwards above 38</a:t>
            </a:r>
            <a:r>
              <a:rPr lang="en-GB" baseline="30000" dirty="0" smtClean="0">
                <a:solidFill>
                  <a:prstClr val="black"/>
                </a:solidFill>
                <a:cs typeface="Arial" charset="0"/>
              </a:rPr>
              <a:t>th</a:t>
            </a:r>
            <a:r>
              <a:rPr lang="en-GB" dirty="0" smtClean="0">
                <a:solidFill>
                  <a:prstClr val="black"/>
                </a:solidFill>
                <a:cs typeface="Arial" charset="0"/>
              </a:rPr>
              <a:t> parallel; prompts Chinese entry into the war</a:t>
            </a:r>
          </a:p>
          <a:p>
            <a:pPr marL="342900" indent="-342900" algn="just">
              <a:buFont typeface="Arial" panose="020B0604020202020204" pitchFamily="34" charset="0"/>
              <a:buChar char="•"/>
              <a:defRPr/>
            </a:pPr>
            <a:r>
              <a:rPr lang="en-GB" dirty="0" smtClean="0">
                <a:solidFill>
                  <a:prstClr val="black"/>
                </a:solidFill>
                <a:cs typeface="Arial" charset="0"/>
              </a:rPr>
              <a:t>Stalemate</a:t>
            </a:r>
            <a:r>
              <a:rPr lang="en-GB" dirty="0">
                <a:solidFill>
                  <a:prstClr val="black"/>
                </a:solidFill>
                <a:cs typeface="Arial" charset="0"/>
              </a:rPr>
              <a:t>, 1951–1953</a:t>
            </a:r>
            <a:r>
              <a:rPr lang="en-GB" dirty="0" smtClean="0">
                <a:solidFill>
                  <a:prstClr val="black"/>
                </a:solidFill>
                <a:cs typeface="Arial" charset="0"/>
              </a:rPr>
              <a:t> prior to armistice – talks prolonged over issue of POWs</a:t>
            </a:r>
          </a:p>
          <a:p>
            <a:pPr marL="342900" indent="-342900" algn="just">
              <a:buFont typeface="Arial" panose="020B0604020202020204" pitchFamily="34" charset="0"/>
              <a:buChar char="•"/>
              <a:defRPr/>
            </a:pPr>
            <a:r>
              <a:rPr lang="en-GB" dirty="0" smtClean="0">
                <a:solidFill>
                  <a:prstClr val="black"/>
                </a:solidFill>
                <a:cs typeface="Arial" charset="0"/>
              </a:rPr>
              <a:t>US casualties = 54,246 dead, 103,284 wounded (3 million Korean civilians died; c. 500,000 northern soldiers and 100,000 from </a:t>
            </a:r>
            <a:r>
              <a:rPr lang="en-GB" dirty="0">
                <a:solidFill>
                  <a:prstClr val="black"/>
                </a:solidFill>
                <a:cs typeface="Arial" charset="0"/>
              </a:rPr>
              <a:t>South killed; </a:t>
            </a:r>
            <a:r>
              <a:rPr lang="en-GB" dirty="0" smtClean="0">
                <a:solidFill>
                  <a:prstClr val="black"/>
                </a:solidFill>
                <a:cs typeface="Arial" charset="0"/>
              </a:rPr>
              <a:t>officially 180,000 </a:t>
            </a:r>
            <a:r>
              <a:rPr lang="en-GB" dirty="0">
                <a:solidFill>
                  <a:prstClr val="black"/>
                </a:solidFill>
                <a:cs typeface="Arial" charset="0"/>
              </a:rPr>
              <a:t>Chinese soldiers were </a:t>
            </a:r>
            <a:r>
              <a:rPr lang="en-GB" dirty="0" smtClean="0">
                <a:solidFill>
                  <a:prstClr val="black"/>
                </a:solidFill>
                <a:cs typeface="Arial" charset="0"/>
              </a:rPr>
              <a:t>killed)</a:t>
            </a:r>
            <a:endParaRPr lang="en-GB" dirty="0">
              <a:solidFill>
                <a:prstClr val="black"/>
              </a:solidFill>
              <a:cs typeface="Arial" charset="0"/>
            </a:endParaRPr>
          </a:p>
        </p:txBody>
      </p:sp>
      <p:sp>
        <p:nvSpPr>
          <p:cNvPr id="11" name="Rectangle 10"/>
          <p:cNvSpPr/>
          <p:nvPr/>
        </p:nvSpPr>
        <p:spPr>
          <a:xfrm>
            <a:off x="22175" y="-253268"/>
            <a:ext cx="9155113" cy="1459879"/>
          </a:xfrm>
          <a:prstGeom prst="rect">
            <a:avLst/>
          </a:prstGeom>
        </p:spPr>
        <p:txBody>
          <a:bodyPr wrap="square" lIns="540000" tIns="540000" rIns="540000" bIns="540000">
            <a:spAutoFit/>
          </a:bodyPr>
          <a:lstStyle/>
          <a:p>
            <a:pPr>
              <a:defRPr/>
            </a:pPr>
            <a:r>
              <a:rPr lang="en-GB" sz="2400" b="1" u="sng" dirty="0" smtClean="0">
                <a:solidFill>
                  <a:srgbClr val="FF0000"/>
                </a:solidFill>
                <a:cs typeface="Arial" charset="0"/>
              </a:rPr>
              <a:t>2. Cold War in Action: Korean War (1950–1953)</a:t>
            </a:r>
            <a:endParaRPr lang="en-GB" sz="2400" b="1" u="sng" dirty="0" smtClean="0">
              <a:solidFill>
                <a:prstClr val="black"/>
              </a:solidFill>
              <a:cs typeface="Arial" charset="0"/>
            </a:endParaRPr>
          </a:p>
        </p:txBody>
      </p:sp>
    </p:spTree>
    <p:extLst>
      <p:ext uri="{BB962C8B-B14F-4D97-AF65-F5344CB8AC3E}">
        <p14:creationId xmlns:p14="http://schemas.microsoft.com/office/powerpoint/2010/main" val="109295967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113" y="-3175"/>
            <a:ext cx="6779600" cy="5307086"/>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3. </a:t>
            </a:r>
            <a:r>
              <a:rPr lang="en-GB" sz="2400" b="1" u="sng" dirty="0">
                <a:solidFill>
                  <a:prstClr val="black"/>
                </a:solidFill>
              </a:rPr>
              <a:t>Cold War Home Front: </a:t>
            </a:r>
            <a:r>
              <a:rPr lang="en-GB" sz="2400" b="1" u="sng" dirty="0" smtClean="0">
                <a:solidFill>
                  <a:prstClr val="black"/>
                </a:solidFill>
              </a:rPr>
              <a:t>POWs</a:t>
            </a:r>
          </a:p>
          <a:p>
            <a:pPr>
              <a:defRPr/>
            </a:pPr>
            <a:endParaRPr lang="en-GB" sz="1000" b="1" u="sng" dirty="0">
              <a:solidFill>
                <a:prstClr val="black"/>
              </a:solidFill>
            </a:endParaRPr>
          </a:p>
          <a:p>
            <a:pPr marL="342900" indent="-342900" algn="just">
              <a:buFont typeface="Arial" panose="020B0604020202020204" pitchFamily="34" charset="0"/>
              <a:buChar char="•"/>
              <a:defRPr/>
            </a:pPr>
            <a:r>
              <a:rPr lang="en-GB" sz="2000" dirty="0" smtClean="0">
                <a:solidFill>
                  <a:prstClr val="black"/>
                </a:solidFill>
                <a:cs typeface="Arial" charset="0"/>
              </a:rPr>
              <a:t>21 Americans held by Chinese forces refused repatriation, electing to remain in the PRC </a:t>
            </a:r>
            <a:r>
              <a:rPr lang="en-GB" sz="2000" dirty="0">
                <a:solidFill>
                  <a:prstClr val="black"/>
                </a:solidFill>
                <a:cs typeface="Arial" charset="0"/>
              </a:rPr>
              <a:t>(although most eventually returned to US)</a:t>
            </a:r>
          </a:p>
          <a:p>
            <a:pPr marL="342900" indent="-342900" algn="just">
              <a:buFont typeface="Arial" panose="020B0604020202020204" pitchFamily="34" charset="0"/>
              <a:buChar char="•"/>
              <a:defRPr/>
            </a:pPr>
            <a:endParaRPr lang="en-GB" sz="1000" dirty="0" smtClean="0">
              <a:solidFill>
                <a:prstClr val="black"/>
              </a:solidFill>
              <a:cs typeface="Arial" charset="0"/>
            </a:endParaRPr>
          </a:p>
          <a:p>
            <a:pPr marL="342900" indent="-342900" algn="just">
              <a:buFont typeface="Arial" panose="020B0604020202020204" pitchFamily="34" charset="0"/>
              <a:buChar char="•"/>
              <a:defRPr/>
            </a:pPr>
            <a:r>
              <a:rPr lang="en-GB" sz="2000" dirty="0" smtClean="0">
                <a:solidFill>
                  <a:prstClr val="black"/>
                </a:solidFill>
                <a:cs typeface="Arial" charset="0"/>
              </a:rPr>
              <a:t>Fears about mind-control and ‘brainwashing’ psychological warfare techniques used on POWs</a:t>
            </a:r>
          </a:p>
          <a:p>
            <a:pPr marL="342900" indent="-342900" algn="just">
              <a:buFont typeface="Arial" panose="020B0604020202020204" pitchFamily="34" charset="0"/>
              <a:buChar char="•"/>
              <a:defRPr/>
            </a:pPr>
            <a:endParaRPr lang="en-GB" sz="1000" dirty="0">
              <a:solidFill>
                <a:prstClr val="black"/>
              </a:solidFill>
              <a:cs typeface="Arial" charset="0"/>
            </a:endParaRPr>
          </a:p>
          <a:p>
            <a:pPr marL="342900" indent="-342900" algn="just">
              <a:buFont typeface="Arial" panose="020B0604020202020204" pitchFamily="34" charset="0"/>
              <a:buChar char="•"/>
              <a:defRPr/>
            </a:pPr>
            <a:r>
              <a:rPr lang="en-GB" sz="2000" dirty="0" smtClean="0">
                <a:solidFill>
                  <a:prstClr val="black"/>
                </a:solidFill>
                <a:cs typeface="Arial" charset="0"/>
              </a:rPr>
              <a:t>Returning POWs regarded with suspicion </a:t>
            </a:r>
          </a:p>
          <a:p>
            <a:pPr algn="just">
              <a:defRPr/>
            </a:pPr>
            <a:endParaRPr lang="en-GB" sz="1000" dirty="0">
              <a:solidFill>
                <a:prstClr val="black"/>
              </a:solidFill>
              <a:cs typeface="Arial" charset="0"/>
            </a:endParaRPr>
          </a:p>
          <a:p>
            <a:pPr algn="just">
              <a:defRPr/>
            </a:pPr>
            <a:r>
              <a:rPr lang="en-GB" sz="1600" dirty="0" smtClean="0">
                <a:solidFill>
                  <a:prstClr val="black"/>
                </a:solidFill>
                <a:cs typeface="Arial" charset="0"/>
              </a:rPr>
              <a:t>See: </a:t>
            </a:r>
            <a:r>
              <a:rPr lang="en-GB" sz="1600" dirty="0">
                <a:solidFill>
                  <a:prstClr val="black"/>
                </a:solidFill>
                <a:cs typeface="Arial" charset="0"/>
                <a:hlinkClick r:id="rId3"/>
              </a:rPr>
              <a:t>http://</a:t>
            </a:r>
            <a:r>
              <a:rPr lang="en-GB" sz="1600" dirty="0" smtClean="0">
                <a:solidFill>
                  <a:prstClr val="black"/>
                </a:solidFill>
                <a:cs typeface="Arial" charset="0"/>
                <a:hlinkClick r:id="rId3"/>
              </a:rPr>
              <a:t>www.bbc.co.uk/programmes/b0739rh0</a:t>
            </a:r>
            <a:endParaRPr lang="en-GB" sz="1600" dirty="0" smtClean="0">
              <a:solidFill>
                <a:prstClr val="black"/>
              </a:solidFill>
              <a:cs typeface="Arial" charset="0"/>
            </a:endParaRPr>
          </a:p>
          <a:p>
            <a:pPr algn="just">
              <a:defRPr/>
            </a:pPr>
            <a:endParaRPr lang="en-GB" sz="1600" dirty="0">
              <a:solidFill>
                <a:prstClr val="black"/>
              </a:solidFill>
              <a:cs typeface="Arial" charset="0"/>
            </a:endParaRPr>
          </a:p>
          <a:p>
            <a:pPr>
              <a:defRPr/>
            </a:pPr>
            <a:endParaRPr lang="en-GB" sz="2400" b="1" u="sng" dirty="0" smtClean="0">
              <a:solidFill>
                <a:prstClr val="black"/>
              </a:solidFill>
            </a:endParaRPr>
          </a:p>
          <a:p>
            <a:pPr>
              <a:defRPr/>
            </a:pPr>
            <a:endParaRPr lang="en-GB" sz="2400" b="1" u="sng" dirty="0">
              <a:solidFill>
                <a:prstClr val="black"/>
              </a:solidFill>
            </a:endParaRPr>
          </a:p>
        </p:txBody>
      </p:sp>
      <p:pic>
        <p:nvPicPr>
          <p:cNvPr id="819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5972" y="3799160"/>
            <a:ext cx="3787227" cy="30689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196"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22609" y="-71351"/>
            <a:ext cx="2651746" cy="37854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199" name="Picture 7" descr="http://www.filmfan.com/images/lobbycards/Prisoner_of_War_TC.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006411" y="3709533"/>
            <a:ext cx="4067944" cy="3145763"/>
          </a:xfrm>
          <a:prstGeom prst="rect">
            <a:avLst/>
          </a:prstGeom>
          <a:noFill/>
          <a:extLst>
            <a:ext uri="{909E8E84-426E-40DD-AFC4-6F175D3DCCD1}">
              <a14:hiddenFill xmlns:a14="http://schemas.microsoft.com/office/drawing/2010/main">
                <a:solidFill>
                  <a:srgbClr val="FFFFFF"/>
                </a:solidFill>
              </a14:hiddenFill>
            </a:ext>
          </a:extLst>
        </p:spPr>
      </p:pic>
      <p:pic>
        <p:nvPicPr>
          <p:cNvPr id="8200" name="Picture 8"/>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953375" y="1242876"/>
            <a:ext cx="1190625" cy="18002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6441206" y="1247124"/>
            <a:ext cx="1512169" cy="523220"/>
          </a:xfrm>
          <a:prstGeom prst="rect">
            <a:avLst/>
          </a:prstGeom>
        </p:spPr>
        <p:txBody>
          <a:bodyPr wrap="square">
            <a:spAutoFit/>
          </a:bodyPr>
          <a:lstStyle/>
          <a:p>
            <a:pPr>
              <a:defRPr/>
            </a:pPr>
            <a:r>
              <a:rPr lang="en-GB" sz="1400" dirty="0" smtClean="0">
                <a:solidFill>
                  <a:schemeClr val="bg1"/>
                </a:solidFill>
                <a:cs typeface="Arial" charset="0"/>
              </a:rPr>
              <a:t>(film 1962, book 1959)</a:t>
            </a:r>
            <a:endParaRPr lang="en-GB" dirty="0">
              <a:solidFill>
                <a:prstClr val="black"/>
              </a:solidFill>
              <a:cs typeface="Arial" charset="0"/>
            </a:endParaRPr>
          </a:p>
        </p:txBody>
      </p:sp>
      <p:sp>
        <p:nvSpPr>
          <p:cNvPr id="10" name="Rectangle 9"/>
          <p:cNvSpPr/>
          <p:nvPr/>
        </p:nvSpPr>
        <p:spPr>
          <a:xfrm>
            <a:off x="4716016" y="5824884"/>
            <a:ext cx="963210" cy="307777"/>
          </a:xfrm>
          <a:prstGeom prst="rect">
            <a:avLst/>
          </a:prstGeom>
        </p:spPr>
        <p:txBody>
          <a:bodyPr wrap="square">
            <a:spAutoFit/>
          </a:bodyPr>
          <a:lstStyle/>
          <a:p>
            <a:pPr algn="r">
              <a:defRPr/>
            </a:pPr>
            <a:r>
              <a:rPr lang="en-GB" sz="1400" dirty="0" smtClean="0">
                <a:cs typeface="Arial" charset="0"/>
              </a:rPr>
              <a:t>(1954)</a:t>
            </a:r>
            <a:endParaRPr lang="en-GB" dirty="0">
              <a:cs typeface="Arial" charset="0"/>
            </a:endParaRPr>
          </a:p>
        </p:txBody>
      </p:sp>
    </p:spTree>
    <p:extLst>
      <p:ext uri="{BB962C8B-B14F-4D97-AF65-F5344CB8AC3E}">
        <p14:creationId xmlns:p14="http://schemas.microsoft.com/office/powerpoint/2010/main" val="377319187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82154" y="848660"/>
            <a:ext cx="5978986" cy="39732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741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36309" y="915677"/>
            <a:ext cx="2026431" cy="31409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11113" y="-3175"/>
            <a:ext cx="9263633" cy="1459879"/>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3. </a:t>
            </a:r>
            <a:r>
              <a:rPr lang="en-GB" sz="2400" b="1" u="sng" dirty="0">
                <a:solidFill>
                  <a:prstClr val="black"/>
                </a:solidFill>
              </a:rPr>
              <a:t>Cold War Home </a:t>
            </a:r>
            <a:r>
              <a:rPr lang="en-GB" sz="2400" b="1" u="sng" dirty="0" smtClean="0">
                <a:solidFill>
                  <a:prstClr val="black"/>
                </a:solidFill>
              </a:rPr>
              <a:t>Front: McCarthyism</a:t>
            </a:r>
            <a:endParaRPr lang="en-GB" sz="2400" b="1" u="sng" dirty="0">
              <a:solidFill>
                <a:prstClr val="black"/>
              </a:solidFill>
            </a:endParaRPr>
          </a:p>
        </p:txBody>
      </p:sp>
      <p:pic>
        <p:nvPicPr>
          <p:cNvPr id="13314"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934" y="946929"/>
            <a:ext cx="1970243" cy="29400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315"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7537" y="3740727"/>
            <a:ext cx="1953847" cy="31172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1936309" y="4821875"/>
            <a:ext cx="4651493" cy="2025509"/>
          </a:xfrm>
          <a:prstGeom prst="rect">
            <a:avLst/>
          </a:prstGeom>
        </p:spPr>
        <p:txBody>
          <a:bodyPr wrap="square" lIns="180000" tIns="180000" rIns="180000" bIns="180000">
            <a:spAutoFit/>
          </a:bodyPr>
          <a:lstStyle/>
          <a:p>
            <a:pPr marL="342900" indent="-342900">
              <a:buFont typeface="Arial" panose="020B0604020202020204" pitchFamily="34" charset="0"/>
              <a:buChar char="•"/>
            </a:pPr>
            <a:r>
              <a:rPr lang="en-GB" dirty="0" smtClean="0"/>
              <a:t>Second Red Scare: ‘Reds under the bed’ scare-mongering</a:t>
            </a:r>
          </a:p>
          <a:p>
            <a:pPr marL="342900" indent="-342900">
              <a:buFont typeface="Arial" panose="020B0604020202020204" pitchFamily="34" charset="0"/>
              <a:buChar char="•"/>
            </a:pPr>
            <a:endParaRPr lang="en-GB" dirty="0" smtClean="0"/>
          </a:p>
          <a:p>
            <a:pPr marL="342900" indent="-342900">
              <a:buFont typeface="Arial" panose="020B0604020202020204" pitchFamily="34" charset="0"/>
              <a:buChar char="•"/>
            </a:pPr>
            <a:r>
              <a:rPr lang="en-GB" dirty="0" smtClean="0"/>
              <a:t>Valorisation of investigative agencies (esp. FBI) and demonization of unions and leftist organisations  </a:t>
            </a:r>
            <a:endParaRPr lang="en-GB" dirty="0"/>
          </a:p>
        </p:txBody>
      </p:sp>
      <p:pic>
        <p:nvPicPr>
          <p:cNvPr id="13316" name="Picture 4"/>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587803" y="3472682"/>
            <a:ext cx="2573337" cy="3322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8026316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1113" y="-3176"/>
            <a:ext cx="5447209" cy="1613767"/>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3. </a:t>
            </a:r>
            <a:r>
              <a:rPr lang="en-GB" sz="2400" b="1" u="sng" dirty="0" smtClean="0">
                <a:solidFill>
                  <a:prstClr val="black"/>
                </a:solidFill>
              </a:rPr>
              <a:t>Cold War Home Front: HUAC</a:t>
            </a:r>
          </a:p>
          <a:p>
            <a:pPr>
              <a:defRPr/>
            </a:pPr>
            <a:endParaRPr lang="en-GB" sz="1000" b="1" u="sng" dirty="0" smtClean="0">
              <a:solidFill>
                <a:prstClr val="black"/>
              </a:solidFill>
            </a:endParaRPr>
          </a:p>
        </p:txBody>
      </p:sp>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95542" y="0"/>
            <a:ext cx="3658950" cy="36450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19"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699792" y="2392121"/>
            <a:ext cx="1591500" cy="12529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15349" y="3641452"/>
            <a:ext cx="2627048" cy="30999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43433" y="670024"/>
            <a:ext cx="4979135" cy="6267009"/>
          </a:xfrm>
          <a:prstGeom prst="rect">
            <a:avLst/>
          </a:prstGeom>
        </p:spPr>
        <p:txBody>
          <a:bodyPr wrap="square" lIns="540000" tIns="360000" rIns="540000" bIns="360000">
            <a:spAutoFit/>
          </a:bodyPr>
          <a:lstStyle/>
          <a:p>
            <a:pPr marL="342900" indent="-342900" algn="just">
              <a:buFont typeface="Arial" panose="020B0604020202020204" pitchFamily="34" charset="0"/>
              <a:buChar char="•"/>
              <a:defRPr/>
            </a:pPr>
            <a:r>
              <a:rPr lang="en-GB" dirty="0" smtClean="0">
                <a:solidFill>
                  <a:prstClr val="black"/>
                </a:solidFill>
              </a:rPr>
              <a:t>Wider </a:t>
            </a:r>
            <a:r>
              <a:rPr lang="en-GB" b="1" dirty="0" smtClean="0">
                <a:solidFill>
                  <a:prstClr val="black"/>
                </a:solidFill>
              </a:rPr>
              <a:t>paranoia</a:t>
            </a:r>
            <a:r>
              <a:rPr lang="en-GB" dirty="0" smtClean="0">
                <a:solidFill>
                  <a:prstClr val="black"/>
                </a:solidFill>
              </a:rPr>
              <a:t> about Soviet ‘5</a:t>
            </a:r>
            <a:r>
              <a:rPr lang="en-GB" baseline="30000" dirty="0" smtClean="0">
                <a:solidFill>
                  <a:prstClr val="black"/>
                </a:solidFill>
              </a:rPr>
              <a:t>th</a:t>
            </a:r>
            <a:r>
              <a:rPr lang="en-GB" dirty="0" smtClean="0">
                <a:solidFill>
                  <a:prstClr val="black"/>
                </a:solidFill>
              </a:rPr>
              <a:t> columnists’ in US</a:t>
            </a:r>
          </a:p>
          <a:p>
            <a:pPr marL="342900" indent="-342900" algn="just">
              <a:buFont typeface="Arial" panose="020B0604020202020204" pitchFamily="34" charset="0"/>
              <a:buChar char="•"/>
              <a:defRPr/>
            </a:pPr>
            <a:r>
              <a:rPr lang="en-GB" dirty="0" smtClean="0">
                <a:solidFill>
                  <a:prstClr val="black"/>
                </a:solidFill>
              </a:rPr>
              <a:t>House Un-American Activities Committee, est. 1938 to investigate Nazi sympathy in US</a:t>
            </a:r>
          </a:p>
          <a:p>
            <a:pPr marL="342900" indent="-342900" algn="just">
              <a:buFont typeface="Arial" panose="020B0604020202020204" pitchFamily="34" charset="0"/>
              <a:buChar char="•"/>
              <a:defRPr/>
            </a:pPr>
            <a:r>
              <a:rPr lang="en-GB" dirty="0" smtClean="0">
                <a:solidFill>
                  <a:prstClr val="black"/>
                </a:solidFill>
              </a:rPr>
              <a:t>HUAC revitalised in Cold War to investigate  suspected communists employed in positions of (actual or imagined) influence in US society</a:t>
            </a:r>
          </a:p>
          <a:p>
            <a:pPr marL="342900" indent="-342900" algn="just">
              <a:buFont typeface="Arial" panose="020B0604020202020204" pitchFamily="34" charset="0"/>
              <a:buChar char="•"/>
              <a:defRPr/>
            </a:pPr>
            <a:r>
              <a:rPr lang="en-GB" dirty="0" smtClean="0">
                <a:solidFill>
                  <a:prstClr val="black"/>
                </a:solidFill>
              </a:rPr>
              <a:t>1947 hearings into supposed Communist infiltration in entertainment – ‘</a:t>
            </a:r>
            <a:r>
              <a:rPr lang="en-GB" b="1" dirty="0" smtClean="0">
                <a:solidFill>
                  <a:prstClr val="black"/>
                </a:solidFill>
              </a:rPr>
              <a:t>Hollywood inquisition</a:t>
            </a:r>
            <a:r>
              <a:rPr lang="en-GB" dirty="0" smtClean="0">
                <a:solidFill>
                  <a:prstClr val="black"/>
                </a:solidFill>
              </a:rPr>
              <a:t>,’ ‘witch-hunt’</a:t>
            </a:r>
          </a:p>
          <a:p>
            <a:pPr marL="342900" indent="-342900" algn="just">
              <a:buFont typeface="Arial" panose="020B0604020202020204" pitchFamily="34" charset="0"/>
              <a:buChar char="•"/>
              <a:defRPr/>
            </a:pPr>
            <a:r>
              <a:rPr lang="en-GB" altLang="en-US" dirty="0" smtClean="0">
                <a:solidFill>
                  <a:prstClr val="black"/>
                </a:solidFill>
                <a:cs typeface="Arial" charset="0"/>
              </a:rPr>
              <a:t>Friendly </a:t>
            </a:r>
            <a:r>
              <a:rPr lang="en-GB" altLang="en-US" dirty="0" smtClean="0">
                <a:solidFill>
                  <a:srgbClr val="000000"/>
                </a:solidFill>
                <a:cs typeface="Arial" charset="0"/>
              </a:rPr>
              <a:t>witness </a:t>
            </a:r>
            <a:r>
              <a:rPr lang="en-GB" altLang="en-US" dirty="0" err="1" smtClean="0">
                <a:solidFill>
                  <a:srgbClr val="000000"/>
                </a:solidFill>
                <a:cs typeface="Arial" charset="0"/>
              </a:rPr>
              <a:t>inc.</a:t>
            </a:r>
            <a:r>
              <a:rPr lang="en-GB" altLang="en-US" dirty="0" smtClean="0">
                <a:solidFill>
                  <a:srgbClr val="000000"/>
                </a:solidFill>
                <a:cs typeface="Arial" charset="0"/>
              </a:rPr>
              <a:t> Ronald Reagan (president of the Screen Actors Guild), Robert Taylor, Gary Cooper and Walt Disney</a:t>
            </a:r>
          </a:p>
          <a:p>
            <a:pPr marL="342900" indent="-342900" algn="just">
              <a:buFont typeface="Arial" panose="020B0604020202020204" pitchFamily="34" charset="0"/>
              <a:buChar char="•"/>
              <a:defRPr/>
            </a:pPr>
            <a:r>
              <a:rPr lang="en-GB" altLang="en-US" dirty="0" smtClean="0">
                <a:solidFill>
                  <a:srgbClr val="000000"/>
                </a:solidFill>
                <a:cs typeface="Arial" charset="0"/>
              </a:rPr>
              <a:t>Protested by </a:t>
            </a:r>
            <a:r>
              <a:rPr lang="en-GB" altLang="en-US" b="1" dirty="0" smtClean="0">
                <a:solidFill>
                  <a:srgbClr val="000000"/>
                </a:solidFill>
                <a:cs typeface="Arial" charset="0"/>
              </a:rPr>
              <a:t>Committee for First Amendment</a:t>
            </a:r>
            <a:r>
              <a:rPr lang="en-GB" altLang="en-US" dirty="0" smtClean="0">
                <a:solidFill>
                  <a:srgbClr val="000000"/>
                </a:solidFill>
                <a:cs typeface="Arial" charset="0"/>
              </a:rPr>
              <a:t> on free speech grounds (see march on Washington picture)</a:t>
            </a:r>
            <a:endParaRPr lang="en-GB" b="1" u="sng" dirty="0">
              <a:solidFill>
                <a:prstClr val="black"/>
              </a:solidFill>
            </a:endParaRPr>
          </a:p>
        </p:txBody>
      </p:sp>
      <p:sp>
        <p:nvSpPr>
          <p:cNvPr id="2" name="Rectangle 1"/>
          <p:cNvSpPr/>
          <p:nvPr/>
        </p:nvSpPr>
        <p:spPr>
          <a:xfrm>
            <a:off x="4456537" y="3532324"/>
            <a:ext cx="2046361" cy="3318171"/>
          </a:xfrm>
          <a:prstGeom prst="rect">
            <a:avLst/>
          </a:prstGeom>
        </p:spPr>
        <p:txBody>
          <a:bodyPr wrap="square" lIns="180000" tIns="180000" rIns="180000" bIns="180000">
            <a:spAutoFit/>
          </a:bodyPr>
          <a:lstStyle/>
          <a:p>
            <a:pPr algn="ctr"/>
            <a:r>
              <a:rPr lang="en-GB" sz="2400" b="1" dirty="0">
                <a:solidFill>
                  <a:srgbClr val="FF0000"/>
                </a:solidFill>
                <a:effectLst>
                  <a:outerShdw blurRad="38100" dist="38100" dir="2700000" algn="tl">
                    <a:srgbClr val="000000">
                      <a:alpha val="43137"/>
                    </a:srgbClr>
                  </a:outerShdw>
                </a:effectLst>
              </a:rPr>
              <a:t>"Are you now or have you ever been a member of the Communist Party?" </a:t>
            </a:r>
          </a:p>
        </p:txBody>
      </p:sp>
    </p:spTree>
    <p:extLst>
      <p:ext uri="{BB962C8B-B14F-4D97-AF65-F5344CB8AC3E}">
        <p14:creationId xmlns:p14="http://schemas.microsoft.com/office/powerpoint/2010/main" val="124712744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40" name="Picture 4" descr="HollywoodTen"/>
          <p:cNvPicPr>
            <a:picLocks noChangeAspect="1" noChangeArrowheads="1"/>
          </p:cNvPicPr>
          <p:nvPr/>
        </p:nvPicPr>
        <p:blipFill>
          <a:blip r:embed="rId2">
            <a:lum contrast="-6000"/>
            <a:extLst>
              <a:ext uri="{28A0092B-C50C-407E-A947-70E740481C1C}">
                <a14:useLocalDpi xmlns:a14="http://schemas.microsoft.com/office/drawing/2010/main" val="0"/>
              </a:ext>
            </a:extLst>
          </a:blip>
          <a:srcRect/>
          <a:stretch>
            <a:fillRect/>
          </a:stretch>
        </p:blipFill>
        <p:spPr bwMode="auto">
          <a:xfrm>
            <a:off x="5651500" y="188913"/>
            <a:ext cx="3221038" cy="3100387"/>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11113" y="-3175"/>
            <a:ext cx="9263633" cy="1459879"/>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3. </a:t>
            </a:r>
            <a:r>
              <a:rPr lang="en-GB" sz="2400" b="1" u="sng" dirty="0">
                <a:solidFill>
                  <a:prstClr val="black"/>
                </a:solidFill>
              </a:rPr>
              <a:t>Cold War Home </a:t>
            </a:r>
            <a:r>
              <a:rPr lang="en-GB" sz="2400" b="1" u="sng" dirty="0" smtClean="0">
                <a:solidFill>
                  <a:prstClr val="black"/>
                </a:solidFill>
              </a:rPr>
              <a:t>Front: HUAC</a:t>
            </a:r>
            <a:endParaRPr lang="en-GB" sz="2400" b="1" u="sng" dirty="0">
              <a:solidFill>
                <a:prstClr val="black"/>
              </a:solidFill>
            </a:endParaRPr>
          </a:p>
        </p:txBody>
      </p:sp>
      <p:sp>
        <p:nvSpPr>
          <p:cNvPr id="5" name="Rectangle 4"/>
          <p:cNvSpPr/>
          <p:nvPr/>
        </p:nvSpPr>
        <p:spPr>
          <a:xfrm>
            <a:off x="-11982" y="332656"/>
            <a:ext cx="9155982" cy="6784413"/>
          </a:xfrm>
          <a:prstGeom prst="rect">
            <a:avLst/>
          </a:prstGeom>
        </p:spPr>
        <p:txBody>
          <a:bodyPr wrap="square" lIns="540000" tIns="540000" rIns="540000" bIns="540000">
            <a:spAutoFit/>
          </a:bodyPr>
          <a:lstStyle/>
          <a:p>
            <a:pPr lvl="0" algn="ctr"/>
            <a:endParaRPr lang="en-GB" altLang="en-US" sz="1000" b="1" dirty="0" smtClean="0">
              <a:solidFill>
                <a:srgbClr val="FF0000"/>
              </a:solidFill>
              <a:effectLst>
                <a:outerShdw blurRad="38100" dist="38100" dir="2700000" algn="tl">
                  <a:srgbClr val="000000">
                    <a:alpha val="43137"/>
                  </a:srgbClr>
                </a:outerShdw>
              </a:effectLst>
            </a:endParaRPr>
          </a:p>
          <a:p>
            <a:pPr lvl="0"/>
            <a:r>
              <a:rPr lang="en-GB" altLang="en-US" sz="2400" b="1" dirty="0" smtClean="0">
                <a:solidFill>
                  <a:srgbClr val="FF0000"/>
                </a:solidFill>
                <a:effectLst>
                  <a:outerShdw blurRad="38100" dist="38100" dir="2700000" algn="tl">
                    <a:srgbClr val="000000">
                      <a:alpha val="43137"/>
                    </a:srgbClr>
                  </a:outerShdw>
                </a:effectLst>
              </a:rPr>
              <a:t>The </a:t>
            </a:r>
            <a:r>
              <a:rPr lang="en-GB" altLang="en-US" sz="2400" b="1" dirty="0">
                <a:solidFill>
                  <a:srgbClr val="FF0000"/>
                </a:solidFill>
                <a:effectLst>
                  <a:outerShdw blurRad="38100" dist="38100" dir="2700000" algn="tl">
                    <a:srgbClr val="000000">
                      <a:alpha val="43137"/>
                    </a:srgbClr>
                  </a:outerShdw>
                </a:effectLst>
              </a:rPr>
              <a:t>Hollywood Ten</a:t>
            </a:r>
          </a:p>
          <a:p>
            <a:pPr lvl="0"/>
            <a:endParaRPr lang="en-GB" altLang="en-US" dirty="0" smtClean="0">
              <a:solidFill>
                <a:srgbClr val="FF3300"/>
              </a:solidFill>
            </a:endParaRPr>
          </a:p>
          <a:p>
            <a:pPr lvl="0"/>
            <a:r>
              <a:rPr lang="en-GB" altLang="en-US" dirty="0" err="1" smtClean="0">
                <a:solidFill>
                  <a:srgbClr val="FF3300"/>
                </a:solidFill>
              </a:rPr>
              <a:t>Alvah</a:t>
            </a:r>
            <a:r>
              <a:rPr lang="en-GB" altLang="en-US" dirty="0" smtClean="0">
                <a:solidFill>
                  <a:srgbClr val="FF3300"/>
                </a:solidFill>
              </a:rPr>
              <a:t> </a:t>
            </a:r>
            <a:r>
              <a:rPr lang="en-GB" altLang="en-US" dirty="0">
                <a:solidFill>
                  <a:srgbClr val="FF3300"/>
                </a:solidFill>
              </a:rPr>
              <a:t>Bessie</a:t>
            </a:r>
            <a:r>
              <a:rPr lang="en-GB" altLang="en-US" dirty="0">
                <a:solidFill>
                  <a:prstClr val="black"/>
                </a:solidFill>
              </a:rPr>
              <a:t> —drama critic for </a:t>
            </a:r>
            <a:r>
              <a:rPr lang="en-GB" altLang="en-US" i="1" dirty="0">
                <a:solidFill>
                  <a:prstClr val="black"/>
                </a:solidFill>
              </a:rPr>
              <a:t>New Masses </a:t>
            </a:r>
          </a:p>
          <a:p>
            <a:pPr lvl="0"/>
            <a:r>
              <a:rPr lang="en-GB" altLang="en-US" dirty="0">
                <a:solidFill>
                  <a:prstClr val="black"/>
                </a:solidFill>
              </a:rPr>
              <a:t>and co-screenwriter for </a:t>
            </a:r>
            <a:r>
              <a:rPr lang="en-GB" altLang="en-US" i="1" dirty="0">
                <a:solidFill>
                  <a:prstClr val="black"/>
                </a:solidFill>
              </a:rPr>
              <a:t>Objective Burma</a:t>
            </a:r>
            <a:r>
              <a:rPr lang="en-GB" altLang="en-US" dirty="0">
                <a:solidFill>
                  <a:prstClr val="black"/>
                </a:solidFill>
              </a:rPr>
              <a:t> (1945)</a:t>
            </a:r>
          </a:p>
          <a:p>
            <a:pPr lvl="0"/>
            <a:r>
              <a:rPr lang="en-GB" altLang="en-US" dirty="0">
                <a:solidFill>
                  <a:srgbClr val="FF3300"/>
                </a:solidFill>
              </a:rPr>
              <a:t>Herbert </a:t>
            </a:r>
            <a:r>
              <a:rPr lang="en-GB" altLang="en-US" dirty="0" err="1">
                <a:solidFill>
                  <a:srgbClr val="FF3300"/>
                </a:solidFill>
              </a:rPr>
              <a:t>Biberman</a:t>
            </a:r>
            <a:r>
              <a:rPr lang="en-GB" altLang="en-US" dirty="0">
                <a:solidFill>
                  <a:prstClr val="black"/>
                </a:solidFill>
              </a:rPr>
              <a:t> —director</a:t>
            </a:r>
          </a:p>
          <a:p>
            <a:pPr lvl="0"/>
            <a:r>
              <a:rPr lang="en-GB" altLang="en-US" dirty="0">
                <a:solidFill>
                  <a:srgbClr val="FF3300"/>
                </a:solidFill>
              </a:rPr>
              <a:t>Lester Cole</a:t>
            </a:r>
            <a:r>
              <a:rPr lang="en-GB" altLang="en-US" dirty="0">
                <a:solidFill>
                  <a:prstClr val="black"/>
                </a:solidFill>
              </a:rPr>
              <a:t> —screenwriter—</a:t>
            </a:r>
            <a:r>
              <a:rPr lang="en-GB" altLang="en-US" i="1" dirty="0">
                <a:solidFill>
                  <a:prstClr val="black"/>
                </a:solidFill>
              </a:rPr>
              <a:t>Objective Burma</a:t>
            </a:r>
            <a:endParaRPr lang="en-GB" altLang="en-US" dirty="0">
              <a:solidFill>
                <a:prstClr val="black"/>
              </a:solidFill>
            </a:endParaRPr>
          </a:p>
          <a:p>
            <a:pPr lvl="0"/>
            <a:r>
              <a:rPr lang="en-GB" altLang="en-US" dirty="0">
                <a:solidFill>
                  <a:srgbClr val="FF3300"/>
                </a:solidFill>
              </a:rPr>
              <a:t>Edward </a:t>
            </a:r>
            <a:r>
              <a:rPr lang="en-GB" altLang="en-US" dirty="0" err="1">
                <a:solidFill>
                  <a:srgbClr val="FF3300"/>
                </a:solidFill>
              </a:rPr>
              <a:t>Dmytryk</a:t>
            </a:r>
            <a:r>
              <a:rPr lang="en-GB" altLang="en-US" dirty="0">
                <a:solidFill>
                  <a:prstClr val="black"/>
                </a:solidFill>
              </a:rPr>
              <a:t> —director—</a:t>
            </a:r>
            <a:r>
              <a:rPr lang="en-GB" altLang="en-US" i="1" dirty="0">
                <a:solidFill>
                  <a:prstClr val="black"/>
                </a:solidFill>
              </a:rPr>
              <a:t>Crossfire </a:t>
            </a:r>
            <a:r>
              <a:rPr lang="en-GB" altLang="en-US" dirty="0">
                <a:solidFill>
                  <a:prstClr val="black"/>
                </a:solidFill>
              </a:rPr>
              <a:t>(1947)—</a:t>
            </a:r>
          </a:p>
          <a:p>
            <a:pPr lvl="0"/>
            <a:r>
              <a:rPr lang="en-GB" altLang="en-US" dirty="0">
                <a:solidFill>
                  <a:prstClr val="black"/>
                </a:solidFill>
              </a:rPr>
              <a:t>about </a:t>
            </a:r>
            <a:r>
              <a:rPr lang="en-GB" altLang="en-US" dirty="0" err="1">
                <a:solidFill>
                  <a:prstClr val="black"/>
                </a:solidFill>
              </a:rPr>
              <a:t>anti-semitism</a:t>
            </a:r>
            <a:r>
              <a:rPr lang="en-GB" altLang="en-US" dirty="0">
                <a:solidFill>
                  <a:prstClr val="black"/>
                </a:solidFill>
              </a:rPr>
              <a:t> in America</a:t>
            </a:r>
          </a:p>
          <a:p>
            <a:pPr lvl="0"/>
            <a:r>
              <a:rPr lang="en-GB" altLang="en-US" dirty="0">
                <a:solidFill>
                  <a:srgbClr val="FF3300"/>
                </a:solidFill>
              </a:rPr>
              <a:t>Ring Lardner Jr</a:t>
            </a:r>
            <a:r>
              <a:rPr lang="en-GB" altLang="en-US" dirty="0">
                <a:solidFill>
                  <a:prstClr val="black"/>
                </a:solidFill>
              </a:rPr>
              <a:t>.—screenwriter—founder and first </a:t>
            </a:r>
          </a:p>
          <a:p>
            <a:pPr lvl="0"/>
            <a:r>
              <a:rPr lang="en-GB" altLang="en-US" dirty="0">
                <a:solidFill>
                  <a:prstClr val="black"/>
                </a:solidFill>
              </a:rPr>
              <a:t>president of the Screenwriter’s Guild</a:t>
            </a:r>
          </a:p>
          <a:p>
            <a:pPr lvl="0"/>
            <a:r>
              <a:rPr lang="en-GB" altLang="en-US" dirty="0">
                <a:solidFill>
                  <a:srgbClr val="FF3300"/>
                </a:solidFill>
              </a:rPr>
              <a:t>John Howard Lawson</a:t>
            </a:r>
            <a:r>
              <a:rPr lang="en-GB" altLang="en-US" dirty="0">
                <a:solidFill>
                  <a:prstClr val="black"/>
                </a:solidFill>
              </a:rPr>
              <a:t> —screenwriter—</a:t>
            </a:r>
            <a:r>
              <a:rPr lang="en-GB" altLang="en-US" i="1" dirty="0">
                <a:solidFill>
                  <a:prstClr val="black"/>
                </a:solidFill>
              </a:rPr>
              <a:t>Action in the North Atlantic </a:t>
            </a:r>
            <a:r>
              <a:rPr lang="en-GB" altLang="en-US" dirty="0">
                <a:solidFill>
                  <a:prstClr val="black"/>
                </a:solidFill>
              </a:rPr>
              <a:t>(1943)</a:t>
            </a:r>
          </a:p>
          <a:p>
            <a:pPr lvl="0"/>
            <a:r>
              <a:rPr lang="en-GB" altLang="en-US" dirty="0">
                <a:solidFill>
                  <a:srgbClr val="FF3300"/>
                </a:solidFill>
              </a:rPr>
              <a:t>Albert </a:t>
            </a:r>
            <a:r>
              <a:rPr lang="en-GB" altLang="en-US" dirty="0" err="1">
                <a:solidFill>
                  <a:srgbClr val="FF3300"/>
                </a:solidFill>
              </a:rPr>
              <a:t>Maltz</a:t>
            </a:r>
            <a:r>
              <a:rPr lang="en-GB" altLang="en-US" dirty="0">
                <a:solidFill>
                  <a:prstClr val="black"/>
                </a:solidFill>
              </a:rPr>
              <a:t> —screenwriter—</a:t>
            </a:r>
            <a:r>
              <a:rPr lang="en-GB" altLang="en-US" i="1" dirty="0">
                <a:solidFill>
                  <a:prstClr val="black"/>
                </a:solidFill>
              </a:rPr>
              <a:t>Pride of the Marines </a:t>
            </a:r>
            <a:r>
              <a:rPr lang="en-GB" altLang="en-US" dirty="0">
                <a:solidFill>
                  <a:prstClr val="black"/>
                </a:solidFill>
              </a:rPr>
              <a:t>(1945)</a:t>
            </a:r>
          </a:p>
          <a:p>
            <a:pPr lvl="0"/>
            <a:r>
              <a:rPr lang="en-GB" altLang="en-US" dirty="0">
                <a:solidFill>
                  <a:srgbClr val="FF3300"/>
                </a:solidFill>
              </a:rPr>
              <a:t>Sam </a:t>
            </a:r>
            <a:r>
              <a:rPr lang="en-GB" altLang="en-US" dirty="0" err="1">
                <a:solidFill>
                  <a:srgbClr val="FF3300"/>
                </a:solidFill>
              </a:rPr>
              <a:t>Ornitz</a:t>
            </a:r>
            <a:r>
              <a:rPr lang="en-GB" altLang="en-US" dirty="0">
                <a:solidFill>
                  <a:prstClr val="black"/>
                </a:solidFill>
              </a:rPr>
              <a:t> —screenwriter</a:t>
            </a:r>
          </a:p>
          <a:p>
            <a:pPr lvl="0"/>
            <a:r>
              <a:rPr lang="en-GB" altLang="en-US" dirty="0">
                <a:solidFill>
                  <a:srgbClr val="FF3300"/>
                </a:solidFill>
              </a:rPr>
              <a:t>Adrian Scott</a:t>
            </a:r>
            <a:r>
              <a:rPr lang="en-GB" altLang="en-US" dirty="0">
                <a:solidFill>
                  <a:prstClr val="black"/>
                </a:solidFill>
              </a:rPr>
              <a:t> —writer-producer—</a:t>
            </a:r>
            <a:r>
              <a:rPr lang="en-GB" altLang="en-US" i="1" dirty="0">
                <a:solidFill>
                  <a:prstClr val="black"/>
                </a:solidFill>
              </a:rPr>
              <a:t>Murder, My Sweet</a:t>
            </a:r>
            <a:r>
              <a:rPr lang="en-GB" altLang="en-US" dirty="0">
                <a:solidFill>
                  <a:prstClr val="black"/>
                </a:solidFill>
              </a:rPr>
              <a:t> (1944), </a:t>
            </a:r>
            <a:r>
              <a:rPr lang="en-GB" altLang="en-US" i="1" dirty="0">
                <a:solidFill>
                  <a:prstClr val="black"/>
                </a:solidFill>
              </a:rPr>
              <a:t>Crossfire </a:t>
            </a:r>
            <a:r>
              <a:rPr lang="en-GB" altLang="en-US" dirty="0">
                <a:solidFill>
                  <a:prstClr val="black"/>
                </a:solidFill>
              </a:rPr>
              <a:t>(1947)</a:t>
            </a:r>
          </a:p>
          <a:p>
            <a:pPr lvl="0"/>
            <a:r>
              <a:rPr lang="en-GB" altLang="en-US" dirty="0">
                <a:solidFill>
                  <a:srgbClr val="FF3300"/>
                </a:solidFill>
              </a:rPr>
              <a:t>Dalton Trumbo</a:t>
            </a:r>
            <a:r>
              <a:rPr lang="en-GB" altLang="en-US" dirty="0">
                <a:solidFill>
                  <a:prstClr val="black"/>
                </a:solidFill>
              </a:rPr>
              <a:t> —screenwriter—</a:t>
            </a:r>
            <a:r>
              <a:rPr lang="en-GB" altLang="en-US" i="1" dirty="0">
                <a:solidFill>
                  <a:prstClr val="black"/>
                </a:solidFill>
              </a:rPr>
              <a:t>Thirty Seconds Over Tokyo </a:t>
            </a:r>
            <a:r>
              <a:rPr lang="en-GB" altLang="en-US" dirty="0">
                <a:solidFill>
                  <a:prstClr val="black"/>
                </a:solidFill>
              </a:rPr>
              <a:t>(1944)</a:t>
            </a:r>
          </a:p>
          <a:p>
            <a:pPr marL="285750" lvl="0" indent="-285750">
              <a:buFont typeface="Arial" panose="020B0604020202020204" pitchFamily="34" charset="0"/>
              <a:buChar char="•"/>
            </a:pPr>
            <a:endParaRPr lang="en-GB" altLang="en-US" sz="1000" dirty="0">
              <a:solidFill>
                <a:prstClr val="black"/>
              </a:solidFill>
            </a:endParaRPr>
          </a:p>
          <a:p>
            <a:pPr marL="285750" lvl="0" indent="-285750">
              <a:buFont typeface="Arial" panose="020B0604020202020204" pitchFamily="34" charset="0"/>
              <a:buChar char="•"/>
            </a:pPr>
            <a:r>
              <a:rPr lang="en-GB" altLang="en-US" dirty="0">
                <a:solidFill>
                  <a:prstClr val="black"/>
                </a:solidFill>
              </a:rPr>
              <a:t>Close association with jingoistic wartime combat films and </a:t>
            </a:r>
            <a:r>
              <a:rPr lang="en-GB" altLang="en-US" sz="2000" dirty="0" smtClean="0">
                <a:solidFill>
                  <a:prstClr val="black"/>
                </a:solidFill>
              </a:rPr>
              <a:t>s</a:t>
            </a:r>
            <a:r>
              <a:rPr lang="en-GB" altLang="en-US" dirty="0" smtClean="0">
                <a:solidFill>
                  <a:prstClr val="black"/>
                </a:solidFill>
              </a:rPr>
              <a:t>creenwriter’s </a:t>
            </a:r>
            <a:r>
              <a:rPr lang="en-GB" altLang="en-US" dirty="0">
                <a:solidFill>
                  <a:prstClr val="black"/>
                </a:solidFill>
              </a:rPr>
              <a:t>Guild activism</a:t>
            </a:r>
          </a:p>
          <a:p>
            <a:pPr marL="285750" lvl="0" indent="-285750">
              <a:buFont typeface="Arial" panose="020B0604020202020204" pitchFamily="34" charset="0"/>
              <a:buChar char="•"/>
            </a:pPr>
            <a:endParaRPr lang="en-GB" altLang="en-US" dirty="0">
              <a:solidFill>
                <a:prstClr val="black"/>
              </a:solidFill>
            </a:endParaRPr>
          </a:p>
          <a:p>
            <a:pPr marL="285750" lvl="0" indent="-285750">
              <a:buFont typeface="Arial" panose="020B0604020202020204" pitchFamily="34" charset="0"/>
              <a:buChar char="•"/>
            </a:pPr>
            <a:r>
              <a:rPr lang="en-GB" altLang="en-US" dirty="0">
                <a:solidFill>
                  <a:prstClr val="black"/>
                </a:solidFill>
              </a:rPr>
              <a:t>Many more have reputations sullied</a:t>
            </a:r>
          </a:p>
        </p:txBody>
      </p:sp>
    </p:spTree>
    <p:extLst>
      <p:ext uri="{BB962C8B-B14F-4D97-AF65-F5344CB8AC3E}">
        <p14:creationId xmlns:p14="http://schemas.microsoft.com/office/powerpoint/2010/main" val="79963464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3" name="Picture 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378" y="3437337"/>
            <a:ext cx="4505325" cy="337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p:nvPr/>
        </p:nvSpPr>
        <p:spPr>
          <a:xfrm>
            <a:off x="136338" y="2844805"/>
            <a:ext cx="5015160" cy="800219"/>
          </a:xfrm>
          <a:prstGeom prst="rect">
            <a:avLst/>
          </a:prstGeom>
        </p:spPr>
        <p:txBody>
          <a:bodyPr wrap="square">
            <a:spAutoFit/>
          </a:bodyPr>
          <a:lstStyle/>
          <a:p>
            <a:pPr algn="r"/>
            <a:r>
              <a:rPr lang="en-GB" sz="1400" b="0" i="0" dirty="0" smtClean="0">
                <a:effectLst/>
              </a:rPr>
              <a:t> Richard Nixon and Robert Stripling (HUAC Investigator) examining </a:t>
            </a:r>
            <a:r>
              <a:rPr lang="en-GB" sz="1400" dirty="0"/>
              <a:t>m</a:t>
            </a:r>
            <a:r>
              <a:rPr lang="en-GB" sz="1400" b="0" i="0" dirty="0" smtClean="0">
                <a:effectLst/>
              </a:rPr>
              <a:t>icrofilm of papers used in Hiss Trial</a:t>
            </a:r>
            <a:r>
              <a:rPr lang="en-GB" dirty="0" smtClean="0"/>
              <a:t/>
            </a:r>
            <a:br>
              <a:rPr lang="en-GB" dirty="0" smtClean="0"/>
            </a:br>
            <a:endParaRPr lang="en-GB"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41241" y="3037228"/>
            <a:ext cx="3785245" cy="37852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108520" y="-3175"/>
            <a:ext cx="6275685" cy="4045202"/>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3. </a:t>
            </a:r>
            <a:r>
              <a:rPr lang="en-GB" sz="2400" b="1" u="sng" dirty="0">
                <a:solidFill>
                  <a:prstClr val="black"/>
                </a:solidFill>
              </a:rPr>
              <a:t>Cold War Home </a:t>
            </a:r>
            <a:r>
              <a:rPr lang="en-GB" sz="2400" b="1" u="sng" dirty="0" smtClean="0">
                <a:solidFill>
                  <a:prstClr val="black"/>
                </a:solidFill>
              </a:rPr>
              <a:t>Front: HUAC</a:t>
            </a:r>
          </a:p>
          <a:p>
            <a:pPr>
              <a:defRPr/>
            </a:pPr>
            <a:endParaRPr lang="en-GB" sz="2000" b="1" u="sng" dirty="0" smtClean="0">
              <a:solidFill>
                <a:prstClr val="black"/>
              </a:solidFill>
            </a:endParaRPr>
          </a:p>
          <a:p>
            <a:pPr marL="342900" indent="-342900" algn="just">
              <a:buFont typeface="Arial" panose="020B0604020202020204" pitchFamily="34" charset="0"/>
              <a:buChar char="•"/>
              <a:defRPr/>
            </a:pPr>
            <a:r>
              <a:rPr lang="en-GB" sz="2000" dirty="0" smtClean="0">
                <a:solidFill>
                  <a:prstClr val="black"/>
                </a:solidFill>
              </a:rPr>
              <a:t>Congressman Richard Nixon springs to national attention pursuing accused Communist and spy Alger Hiss, a government employee (pictured)</a:t>
            </a:r>
          </a:p>
          <a:p>
            <a:pPr marL="342900" indent="-342900" algn="just">
              <a:buFont typeface="Arial" panose="020B0604020202020204" pitchFamily="34" charset="0"/>
              <a:buChar char="•"/>
              <a:defRPr/>
            </a:pPr>
            <a:r>
              <a:rPr lang="en-GB" sz="2000" dirty="0" smtClean="0">
                <a:solidFill>
                  <a:prstClr val="black"/>
                </a:solidFill>
              </a:rPr>
              <a:t>Hiss convicted of perjury 1950</a:t>
            </a:r>
          </a:p>
          <a:p>
            <a:pPr>
              <a:defRPr/>
            </a:pPr>
            <a:endParaRPr lang="en-GB" sz="2400" b="1" u="sng" dirty="0" smtClean="0">
              <a:solidFill>
                <a:prstClr val="black"/>
              </a:solidFill>
            </a:endParaRPr>
          </a:p>
          <a:p>
            <a:pPr>
              <a:defRPr/>
            </a:pPr>
            <a:endParaRPr lang="en-GB" sz="2400" b="1" u="sng" dirty="0">
              <a:solidFill>
                <a:prstClr val="black"/>
              </a:solidFill>
            </a:endParaRPr>
          </a:p>
        </p:txBody>
      </p:sp>
      <p:pic>
        <p:nvPicPr>
          <p:cNvPr id="1024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67165" y="188640"/>
            <a:ext cx="2859322" cy="22322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9200442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http://www.lornebair.com/pictures/25218.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7463" y="891952"/>
            <a:ext cx="2964497" cy="388843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11113" y="-3175"/>
            <a:ext cx="9263633" cy="1459879"/>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3. </a:t>
            </a:r>
            <a:r>
              <a:rPr lang="en-GB" sz="2400" b="1" u="sng" dirty="0">
                <a:solidFill>
                  <a:prstClr val="black"/>
                </a:solidFill>
              </a:rPr>
              <a:t>Cold War Home </a:t>
            </a:r>
            <a:r>
              <a:rPr lang="en-GB" sz="2400" b="1" u="sng" dirty="0" smtClean="0">
                <a:solidFill>
                  <a:prstClr val="black"/>
                </a:solidFill>
              </a:rPr>
              <a:t>Front: McCarthyism</a:t>
            </a:r>
          </a:p>
        </p:txBody>
      </p:sp>
      <p:sp>
        <p:nvSpPr>
          <p:cNvPr id="8" name="Rectangle 7"/>
          <p:cNvSpPr/>
          <p:nvPr/>
        </p:nvSpPr>
        <p:spPr>
          <a:xfrm>
            <a:off x="0" y="626044"/>
            <a:ext cx="6156176" cy="6322748"/>
          </a:xfrm>
          <a:prstGeom prst="rect">
            <a:avLst/>
          </a:prstGeom>
        </p:spPr>
        <p:txBody>
          <a:bodyPr wrap="square" lIns="540000" tIns="540000" rIns="540000" bIns="540000">
            <a:spAutoFit/>
          </a:bodyPr>
          <a:lstStyle/>
          <a:p>
            <a:pPr marL="342900" lvl="0" indent="-342900">
              <a:buFont typeface="Arial" panose="020B0604020202020204" pitchFamily="34" charset="0"/>
              <a:buChar char="•"/>
            </a:pPr>
            <a:r>
              <a:rPr lang="en-GB" altLang="en-US" sz="2000" dirty="0">
                <a:solidFill>
                  <a:prstClr val="black"/>
                </a:solidFill>
              </a:rPr>
              <a:t>In 1946, Republicans take control of House of Representatives and Senate for the first time since </a:t>
            </a:r>
            <a:r>
              <a:rPr lang="en-GB" altLang="en-US" sz="2000" dirty="0" smtClean="0">
                <a:solidFill>
                  <a:prstClr val="black"/>
                </a:solidFill>
              </a:rPr>
              <a:t>pre-FDR era</a:t>
            </a:r>
            <a:endParaRPr lang="en-GB" altLang="en-US" sz="2000" dirty="0">
              <a:solidFill>
                <a:prstClr val="black"/>
              </a:solidFill>
            </a:endParaRPr>
          </a:p>
          <a:p>
            <a:pPr marL="342900" lvl="0" indent="-342900">
              <a:buFont typeface="Arial" panose="020B0604020202020204" pitchFamily="34" charset="0"/>
              <a:buChar char="•"/>
            </a:pPr>
            <a:r>
              <a:rPr lang="en-GB" altLang="en-US" sz="2000" dirty="0">
                <a:solidFill>
                  <a:prstClr val="black"/>
                </a:solidFill>
              </a:rPr>
              <a:t>Increased conservatism and hostility to New </a:t>
            </a:r>
            <a:r>
              <a:rPr lang="en-GB" altLang="en-US" sz="2000" dirty="0" smtClean="0">
                <a:solidFill>
                  <a:prstClr val="black"/>
                </a:solidFill>
              </a:rPr>
              <a:t>Deal social interventionism</a:t>
            </a:r>
            <a:endParaRPr lang="en-GB" altLang="en-US" sz="2000" dirty="0">
              <a:solidFill>
                <a:prstClr val="black"/>
              </a:solidFill>
            </a:endParaRPr>
          </a:p>
          <a:p>
            <a:pPr marL="342900" lvl="0" indent="-342900">
              <a:buFont typeface="Arial" panose="020B0604020202020204" pitchFamily="34" charset="0"/>
              <a:buChar char="•"/>
            </a:pPr>
            <a:r>
              <a:rPr lang="en-GB" altLang="en-US" sz="2000" dirty="0">
                <a:solidFill>
                  <a:prstClr val="black"/>
                </a:solidFill>
              </a:rPr>
              <a:t>January 1947, Republican </a:t>
            </a:r>
            <a:r>
              <a:rPr lang="en-GB" altLang="en-US" sz="2000" dirty="0">
                <a:solidFill>
                  <a:srgbClr val="FF3300"/>
                </a:solidFill>
              </a:rPr>
              <a:t>Senator Joseph McCarthy</a:t>
            </a:r>
            <a:r>
              <a:rPr lang="en-GB" altLang="en-US" sz="2000" dirty="0">
                <a:solidFill>
                  <a:prstClr val="black"/>
                </a:solidFill>
              </a:rPr>
              <a:t> from Wisconsin takes office</a:t>
            </a:r>
          </a:p>
          <a:p>
            <a:pPr lvl="0"/>
            <a:r>
              <a:rPr lang="en-GB" altLang="en-US" sz="2000" dirty="0">
                <a:solidFill>
                  <a:srgbClr val="FF3300"/>
                </a:solidFill>
              </a:rPr>
              <a:t>“McCarthyism”:</a:t>
            </a:r>
            <a:r>
              <a:rPr lang="en-GB" altLang="en-US" sz="2000" dirty="0">
                <a:solidFill>
                  <a:prstClr val="black"/>
                </a:solidFill>
              </a:rPr>
              <a:t> </a:t>
            </a:r>
          </a:p>
          <a:p>
            <a:pPr marL="800100" lvl="1" indent="-342900">
              <a:buFontTx/>
              <a:buChar char="-"/>
            </a:pPr>
            <a:r>
              <a:rPr lang="en-GB" altLang="en-US" sz="2000" dirty="0" smtClean="0">
                <a:solidFill>
                  <a:prstClr val="black"/>
                </a:solidFill>
              </a:rPr>
              <a:t>synonymous </a:t>
            </a:r>
            <a:r>
              <a:rPr lang="en-GB" altLang="en-US" sz="2000" dirty="0">
                <a:solidFill>
                  <a:prstClr val="black"/>
                </a:solidFill>
              </a:rPr>
              <a:t>with anti-Communist witch-hunt </a:t>
            </a:r>
            <a:endParaRPr lang="en-GB" altLang="en-US" sz="2000" dirty="0" smtClean="0">
              <a:solidFill>
                <a:prstClr val="black"/>
              </a:solidFill>
            </a:endParaRPr>
          </a:p>
          <a:p>
            <a:pPr marL="800100" lvl="1" indent="-342900">
              <a:buFontTx/>
              <a:buChar char="-"/>
            </a:pPr>
            <a:r>
              <a:rPr lang="en-GB" altLang="en-US" sz="2000" dirty="0" smtClean="0">
                <a:solidFill>
                  <a:prstClr val="black"/>
                </a:solidFill>
              </a:rPr>
              <a:t>smear </a:t>
            </a:r>
            <a:r>
              <a:rPr lang="en-GB" altLang="en-US" sz="2000" dirty="0">
                <a:solidFill>
                  <a:prstClr val="black"/>
                </a:solidFill>
              </a:rPr>
              <a:t>campaign against New Deal advocates and members of anti-fascist </a:t>
            </a:r>
            <a:r>
              <a:rPr lang="en-GB" altLang="en-US" sz="2000" dirty="0" smtClean="0">
                <a:solidFill>
                  <a:prstClr val="black"/>
                </a:solidFill>
              </a:rPr>
              <a:t>organisations</a:t>
            </a:r>
          </a:p>
          <a:p>
            <a:pPr marL="800100" lvl="1" indent="-342900">
              <a:buFontTx/>
              <a:buChar char="-"/>
            </a:pPr>
            <a:r>
              <a:rPr lang="en-GB" altLang="en-US" sz="2000" dirty="0" smtClean="0">
                <a:solidFill>
                  <a:prstClr val="black"/>
                </a:solidFill>
              </a:rPr>
              <a:t>enforced </a:t>
            </a:r>
            <a:r>
              <a:rPr lang="en-GB" altLang="en-US" sz="2000" dirty="0">
                <a:solidFill>
                  <a:prstClr val="black"/>
                </a:solidFill>
              </a:rPr>
              <a:t>a culture of “naming names” (made informing </a:t>
            </a:r>
            <a:r>
              <a:rPr lang="en-GB" altLang="en-US" sz="2000" dirty="0" smtClean="0">
                <a:solidFill>
                  <a:prstClr val="black"/>
                </a:solidFill>
              </a:rPr>
              <a:t>a patriotic </a:t>
            </a:r>
            <a:r>
              <a:rPr lang="en-GB" altLang="en-US" sz="2000" dirty="0">
                <a:solidFill>
                  <a:prstClr val="black"/>
                </a:solidFill>
              </a:rPr>
              <a:t>act</a:t>
            </a:r>
            <a:r>
              <a:rPr lang="en-GB" altLang="en-US" sz="2000" dirty="0" smtClean="0">
                <a:solidFill>
                  <a:prstClr val="black"/>
                </a:solidFill>
              </a:rPr>
              <a:t>)</a:t>
            </a:r>
          </a:p>
          <a:p>
            <a:pPr marL="342900" indent="-342900">
              <a:buFont typeface="Arial" panose="020B0604020202020204" pitchFamily="34" charset="0"/>
              <a:buChar char="•"/>
            </a:pPr>
            <a:r>
              <a:rPr lang="en-GB" altLang="en-US" sz="2000" dirty="0">
                <a:solidFill>
                  <a:prstClr val="black"/>
                </a:solidFill>
              </a:rPr>
              <a:t>Information fed by FBI and its director J Edgar Hoover (in office 1924 to </a:t>
            </a:r>
            <a:r>
              <a:rPr lang="en-GB" altLang="en-US" sz="2000" dirty="0" smtClean="0">
                <a:solidFill>
                  <a:prstClr val="black"/>
                </a:solidFill>
              </a:rPr>
              <a:t>1972, pictured)</a:t>
            </a:r>
            <a:endParaRPr lang="en-GB" altLang="en-US" sz="2000" dirty="0">
              <a:solidFill>
                <a:prstClr val="black"/>
              </a:solidFill>
            </a:endParaRPr>
          </a:p>
        </p:txBody>
      </p:sp>
      <p:pic>
        <p:nvPicPr>
          <p:cNvPr id="1126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09712" y="4221088"/>
            <a:ext cx="1834288" cy="26428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3298444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4" descr="https://upload.wikimedia.org/wikipedia/commons/6/64/LevittownPA.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Rectangle 3"/>
          <p:cNvSpPr/>
          <p:nvPr/>
        </p:nvSpPr>
        <p:spPr>
          <a:xfrm>
            <a:off x="-11113" y="-3175"/>
            <a:ext cx="9155113" cy="7615410"/>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3</a:t>
            </a:r>
            <a:r>
              <a:rPr lang="en-GB" sz="2400" b="1" u="sng" dirty="0">
                <a:solidFill>
                  <a:prstClr val="black"/>
                </a:solidFill>
                <a:cs typeface="Arial" charset="0"/>
              </a:rPr>
              <a:t>. </a:t>
            </a:r>
            <a:r>
              <a:rPr lang="en-GB" sz="2400" b="1" u="sng" dirty="0">
                <a:solidFill>
                  <a:prstClr val="black"/>
                </a:solidFill>
              </a:rPr>
              <a:t>Cold War Home </a:t>
            </a:r>
            <a:r>
              <a:rPr lang="en-GB" sz="2400" b="1" u="sng" dirty="0" smtClean="0">
                <a:solidFill>
                  <a:prstClr val="black"/>
                </a:solidFill>
              </a:rPr>
              <a:t>Front: McCarthyism</a:t>
            </a:r>
          </a:p>
          <a:p>
            <a:pPr>
              <a:defRPr/>
            </a:pPr>
            <a:endParaRPr lang="en-GB" sz="1000" b="1" u="sng" dirty="0">
              <a:solidFill>
                <a:prstClr val="black"/>
              </a:solidFill>
            </a:endParaRPr>
          </a:p>
          <a:p>
            <a:pPr algn="just"/>
            <a:r>
              <a:rPr lang="en-GB" sz="2000" dirty="0"/>
              <a:t>“Today we are engaged in </a:t>
            </a:r>
            <a:r>
              <a:rPr lang="en-GB" sz="2000" b="1" dirty="0">
                <a:solidFill>
                  <a:srgbClr val="FF0000"/>
                </a:solidFill>
              </a:rPr>
              <a:t>a final, all-out battle between communistic atheism and Christianity </a:t>
            </a:r>
            <a:r>
              <a:rPr lang="en-GB" sz="2000" dirty="0"/>
              <a:t>… Can there be anyone tonight who is so blind as to say that the war is not on? </a:t>
            </a:r>
          </a:p>
          <a:p>
            <a:pPr algn="just"/>
            <a:r>
              <a:rPr lang="en-GB" sz="2000" dirty="0"/>
              <a:t>	“ … The reason why we find ourselves in a position of impotency is not because our only powerful potential enemy has sent men to invade our shores … but rather because of the </a:t>
            </a:r>
            <a:r>
              <a:rPr lang="en-GB" sz="2000" b="1" dirty="0"/>
              <a:t>traitorous actions of those who have been treated so well by this Nation</a:t>
            </a:r>
            <a:r>
              <a:rPr lang="en-GB" sz="2000" dirty="0"/>
              <a:t>. It has not been the less fortunate, or members of minority groups who have been traitorous to this Nation, but rather those who have had all the benefits that the wealthiest Nation on earth has had to offer … </a:t>
            </a:r>
            <a:r>
              <a:rPr lang="en-GB" sz="2000" b="1" dirty="0"/>
              <a:t>the finest homes, the finest college education and the finest jobs in government we can give</a:t>
            </a:r>
            <a:r>
              <a:rPr lang="en-GB" sz="2000" dirty="0"/>
              <a:t>.</a:t>
            </a:r>
          </a:p>
          <a:p>
            <a:pPr algn="just"/>
            <a:r>
              <a:rPr lang="en-GB" sz="2000" dirty="0"/>
              <a:t>	“This is </a:t>
            </a:r>
            <a:r>
              <a:rPr lang="en-GB" sz="2000" dirty="0">
                <a:solidFill>
                  <a:srgbClr val="FF0000"/>
                </a:solidFill>
              </a:rPr>
              <a:t>glaringly true in the State Department</a:t>
            </a:r>
            <a:r>
              <a:rPr lang="en-GB" sz="2000" dirty="0"/>
              <a:t>. </a:t>
            </a:r>
            <a:r>
              <a:rPr lang="en-GB" sz="2000" b="1" dirty="0">
                <a:solidFill>
                  <a:srgbClr val="FF0000"/>
                </a:solidFill>
              </a:rPr>
              <a:t>There the bright young men who are born with silver spoons in their mouths are the ones who have been most </a:t>
            </a:r>
            <a:r>
              <a:rPr lang="en-GB" sz="2000" b="1" dirty="0" smtClean="0">
                <a:solidFill>
                  <a:srgbClr val="FF0000"/>
                </a:solidFill>
              </a:rPr>
              <a:t>traitorous </a:t>
            </a:r>
            <a:r>
              <a:rPr lang="en-GB" sz="2000" dirty="0" smtClean="0"/>
              <a:t>… .</a:t>
            </a:r>
            <a:endParaRPr lang="en-GB" sz="2000" dirty="0"/>
          </a:p>
          <a:p>
            <a:pPr algn="just"/>
            <a:r>
              <a:rPr lang="en-GB" sz="2000" dirty="0"/>
              <a:t>	“I have here in my hand a list of </a:t>
            </a:r>
            <a:r>
              <a:rPr lang="en-GB" sz="2000" b="1" dirty="0">
                <a:solidFill>
                  <a:srgbClr val="FF0000"/>
                </a:solidFill>
              </a:rPr>
              <a:t>205 names </a:t>
            </a:r>
            <a:r>
              <a:rPr lang="en-GB" sz="2000" dirty="0"/>
              <a:t>that were made known to the Secretary of State as being </a:t>
            </a:r>
            <a:r>
              <a:rPr lang="en-GB" sz="2000" b="1" dirty="0">
                <a:solidFill>
                  <a:srgbClr val="FF0000"/>
                </a:solidFill>
              </a:rPr>
              <a:t>members of the Communist Party </a:t>
            </a:r>
            <a:r>
              <a:rPr lang="en-GB" sz="2000" dirty="0"/>
              <a:t>and who nevertheless are still working and shaping policy in the State Department …”</a:t>
            </a:r>
          </a:p>
          <a:p>
            <a:pPr marL="342900" indent="-342900" algn="r">
              <a:buFontTx/>
              <a:buChar char="-"/>
            </a:pPr>
            <a:r>
              <a:rPr lang="en-GB" dirty="0"/>
              <a:t>Joseph McCarthy, Wheeling, West Virginia, February 9 1950</a:t>
            </a:r>
          </a:p>
          <a:p>
            <a:pPr>
              <a:defRPr/>
            </a:pPr>
            <a:endParaRPr lang="en-GB" b="1" u="sng" dirty="0">
              <a:solidFill>
                <a:prstClr val="black"/>
              </a:solidFill>
            </a:endParaRPr>
          </a:p>
        </p:txBody>
      </p:sp>
    </p:spTree>
    <p:extLst>
      <p:ext uri="{BB962C8B-B14F-4D97-AF65-F5344CB8AC3E}">
        <p14:creationId xmlns:p14="http://schemas.microsoft.com/office/powerpoint/2010/main" val="70399022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8" name="Picture 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002710"/>
            <a:ext cx="3393373" cy="51642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8439"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62819" y="1002710"/>
            <a:ext cx="3081181" cy="41852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11113" y="-3175"/>
            <a:ext cx="9263633" cy="1459879"/>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3. </a:t>
            </a:r>
            <a:r>
              <a:rPr lang="en-GB" sz="2400" b="1" u="sng" dirty="0">
                <a:solidFill>
                  <a:prstClr val="black"/>
                </a:solidFill>
              </a:rPr>
              <a:t>Cold War Home </a:t>
            </a:r>
            <a:r>
              <a:rPr lang="en-GB" sz="2400" b="1" u="sng" dirty="0" smtClean="0">
                <a:solidFill>
                  <a:prstClr val="black"/>
                </a:solidFill>
              </a:rPr>
              <a:t>Front: McCarthyism</a:t>
            </a:r>
            <a:endParaRPr lang="en-GB" sz="2400" b="1" u="sng" dirty="0">
              <a:solidFill>
                <a:prstClr val="black"/>
              </a:solidFill>
            </a:endParaRPr>
          </a:p>
        </p:txBody>
      </p:sp>
      <p:sp>
        <p:nvSpPr>
          <p:cNvPr id="6" name="Rectangle 5"/>
          <p:cNvSpPr/>
          <p:nvPr/>
        </p:nvSpPr>
        <p:spPr>
          <a:xfrm>
            <a:off x="3338480" y="5017157"/>
            <a:ext cx="5805520" cy="1840843"/>
          </a:xfrm>
          <a:prstGeom prst="rect">
            <a:avLst/>
          </a:prstGeom>
        </p:spPr>
        <p:txBody>
          <a:bodyPr wrap="square" lIns="180000" tIns="180000" rIns="180000" bIns="180000">
            <a:spAutoFit/>
          </a:bodyPr>
          <a:lstStyle/>
          <a:p>
            <a:pPr marL="342900" indent="-342900" algn="ctr">
              <a:buFont typeface="Arial" panose="020B0604020202020204" pitchFamily="34" charset="0"/>
              <a:buChar char="•"/>
            </a:pPr>
            <a:r>
              <a:rPr lang="en-GB" sz="2400" b="1" dirty="0" smtClean="0">
                <a:solidFill>
                  <a:srgbClr val="FFFF00"/>
                </a:solidFill>
                <a:effectLst>
                  <a:outerShdw blurRad="38100" dist="38100" dir="2700000" algn="tl">
                    <a:srgbClr val="000000">
                      <a:alpha val="43137"/>
                    </a:srgbClr>
                  </a:outerShdw>
                </a:effectLst>
              </a:rPr>
              <a:t>Targeting of intellectuals and universities</a:t>
            </a:r>
          </a:p>
          <a:p>
            <a:pPr marL="342900" indent="-342900" algn="ctr">
              <a:buFont typeface="Arial" panose="020B0604020202020204" pitchFamily="34" charset="0"/>
              <a:buChar char="•"/>
            </a:pPr>
            <a:r>
              <a:rPr lang="en-GB" sz="2400" b="1" dirty="0" smtClean="0">
                <a:solidFill>
                  <a:srgbClr val="FFFF00"/>
                </a:solidFill>
                <a:effectLst>
                  <a:outerShdw blurRad="38100" dist="38100" dir="2700000" algn="tl">
                    <a:srgbClr val="000000">
                      <a:alpha val="43137"/>
                    </a:srgbClr>
                  </a:outerShdw>
                </a:effectLst>
              </a:rPr>
              <a:t>Second round of HUAC Hollywood investigations, 1951–1952</a:t>
            </a:r>
            <a:endParaRPr lang="en-GB" sz="2400" b="1" dirty="0">
              <a:solidFill>
                <a:srgbClr val="FFFF00"/>
              </a:solidFill>
              <a:effectLst>
                <a:outerShdw blurRad="38100" dist="38100" dir="2700000" algn="tl">
                  <a:srgbClr val="000000">
                    <a:alpha val="43137"/>
                  </a:srgbClr>
                </a:outerShdw>
              </a:effectLst>
            </a:endParaRPr>
          </a:p>
        </p:txBody>
      </p:sp>
      <p:pic>
        <p:nvPicPr>
          <p:cNvPr id="1229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82260" y="1002710"/>
            <a:ext cx="2808071" cy="41152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7613076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113" y="-3175"/>
            <a:ext cx="9155113" cy="7295322"/>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3. </a:t>
            </a:r>
            <a:r>
              <a:rPr lang="en-GB" sz="2400" b="1" u="sng" dirty="0">
                <a:solidFill>
                  <a:prstClr val="black"/>
                </a:solidFill>
              </a:rPr>
              <a:t>Cold War Home </a:t>
            </a:r>
            <a:r>
              <a:rPr lang="en-GB" sz="2400" b="1" u="sng" dirty="0" smtClean="0">
                <a:solidFill>
                  <a:prstClr val="black"/>
                </a:solidFill>
              </a:rPr>
              <a:t>Front: McCarthyism</a:t>
            </a:r>
          </a:p>
          <a:p>
            <a:pPr>
              <a:defRPr/>
            </a:pPr>
            <a:endParaRPr lang="en-GB" sz="1000" b="1" u="sng" dirty="0">
              <a:solidFill>
                <a:prstClr val="black"/>
              </a:solidFill>
            </a:endParaRPr>
          </a:p>
          <a:p>
            <a:pPr marL="342900" indent="-342900">
              <a:lnSpc>
                <a:spcPct val="90000"/>
              </a:lnSpc>
              <a:buFont typeface="Arial" panose="020B0604020202020204" pitchFamily="34" charset="0"/>
              <a:buChar char="•"/>
            </a:pPr>
            <a:r>
              <a:rPr lang="en-GB" sz="2400" dirty="0" err="1"/>
              <a:t>Tydings</a:t>
            </a:r>
            <a:r>
              <a:rPr lang="en-GB" sz="2400" dirty="0"/>
              <a:t> </a:t>
            </a:r>
            <a:r>
              <a:rPr lang="en-GB" sz="2400" dirty="0" smtClean="0"/>
              <a:t>Committee’s final report into McCarthy’s allegations against State Department concluded that </a:t>
            </a:r>
            <a:r>
              <a:rPr lang="en-GB" sz="2400" dirty="0"/>
              <a:t>the individuals on McCarthy's </a:t>
            </a:r>
            <a:r>
              <a:rPr lang="en-GB" sz="2400" dirty="0" smtClean="0"/>
              <a:t>Wheeling list </a:t>
            </a:r>
            <a:r>
              <a:rPr lang="en-GB" sz="2400" dirty="0"/>
              <a:t>were neither Communists nor pro-communist, and said the State Department had an effective security </a:t>
            </a:r>
            <a:r>
              <a:rPr lang="en-GB" sz="2400" dirty="0" smtClean="0"/>
              <a:t>programme</a:t>
            </a:r>
            <a:endParaRPr lang="en-GB" altLang="en-US" sz="2400" dirty="0" smtClean="0"/>
          </a:p>
          <a:p>
            <a:pPr>
              <a:lnSpc>
                <a:spcPct val="90000"/>
              </a:lnSpc>
            </a:pPr>
            <a:endParaRPr lang="en-GB" altLang="en-US" sz="2400" dirty="0"/>
          </a:p>
          <a:p>
            <a:pPr marL="342900" indent="-342900">
              <a:lnSpc>
                <a:spcPct val="90000"/>
              </a:lnSpc>
              <a:buFont typeface="Arial" panose="020B0604020202020204" pitchFamily="34" charset="0"/>
              <a:buChar char="•"/>
            </a:pPr>
            <a:r>
              <a:rPr lang="en-GB" altLang="en-US" sz="2400" dirty="0" smtClean="0"/>
              <a:t>McCarthy’s comeuppance </a:t>
            </a:r>
            <a:r>
              <a:rPr lang="en-GB" altLang="en-US" sz="2400" dirty="0"/>
              <a:t>= televised hearing against the Army, </a:t>
            </a:r>
            <a:r>
              <a:rPr lang="en-GB" altLang="en-US" sz="2400" dirty="0" smtClean="0"/>
              <a:t>1954 – evidenced </a:t>
            </a:r>
            <a:endParaRPr lang="en-GB" altLang="en-US" sz="2000" dirty="0" smtClean="0"/>
          </a:p>
          <a:p>
            <a:pPr lvl="1" algn="r">
              <a:lnSpc>
                <a:spcPct val="90000"/>
              </a:lnSpc>
            </a:pPr>
            <a:r>
              <a:rPr lang="en-GB" altLang="en-US" sz="2000" dirty="0" smtClean="0"/>
              <a:t>Wrong institution to attack</a:t>
            </a:r>
          </a:p>
          <a:p>
            <a:pPr lvl="1" algn="r">
              <a:lnSpc>
                <a:spcPct val="90000"/>
              </a:lnSpc>
            </a:pPr>
            <a:r>
              <a:rPr lang="en-GB" altLang="en-US" sz="2000" dirty="0" smtClean="0"/>
              <a:t>Evidence </a:t>
            </a:r>
            <a:r>
              <a:rPr lang="en-GB" altLang="en-US" sz="2000" dirty="0"/>
              <a:t>revealed to be fraudulent</a:t>
            </a:r>
          </a:p>
          <a:p>
            <a:pPr lvl="1" algn="r">
              <a:lnSpc>
                <a:spcPct val="90000"/>
              </a:lnSpc>
            </a:pPr>
            <a:r>
              <a:rPr lang="en-GB" altLang="en-US" sz="2000" dirty="0"/>
              <a:t>Public image disaster—revealed his malicious tactics </a:t>
            </a:r>
          </a:p>
          <a:p>
            <a:pPr lvl="1">
              <a:lnSpc>
                <a:spcPct val="90000"/>
              </a:lnSpc>
            </a:pPr>
            <a:endParaRPr lang="en-GB" altLang="en-US" sz="2000" dirty="0">
              <a:solidFill>
                <a:schemeClr val="accent2"/>
              </a:solidFill>
            </a:endParaRPr>
          </a:p>
          <a:p>
            <a:pPr marL="342900" indent="-342900">
              <a:lnSpc>
                <a:spcPct val="90000"/>
              </a:lnSpc>
              <a:buFont typeface="Arial" panose="020B0604020202020204" pitchFamily="34" charset="0"/>
              <a:buChar char="•"/>
            </a:pPr>
            <a:r>
              <a:rPr lang="en-GB" altLang="en-US" sz="2400" dirty="0"/>
              <a:t>June 1954, censured by </a:t>
            </a:r>
            <a:r>
              <a:rPr lang="en-GB" altLang="en-US" sz="2400" dirty="0" smtClean="0"/>
              <a:t>Senate; December </a:t>
            </a:r>
            <a:r>
              <a:rPr lang="en-GB" altLang="en-US" sz="2400" dirty="0"/>
              <a:t>1954, condemned by Senate “for conduct unbecoming a senator”</a:t>
            </a:r>
          </a:p>
          <a:p>
            <a:pPr marL="342900" indent="-342900">
              <a:lnSpc>
                <a:spcPct val="90000"/>
              </a:lnSpc>
              <a:buFont typeface="Arial" panose="020B0604020202020204" pitchFamily="34" charset="0"/>
              <a:buChar char="•"/>
            </a:pPr>
            <a:endParaRPr lang="en-GB" altLang="en-US" sz="2400" dirty="0"/>
          </a:p>
          <a:p>
            <a:pPr marL="342900" indent="-342900">
              <a:lnSpc>
                <a:spcPct val="90000"/>
              </a:lnSpc>
              <a:buFont typeface="Arial" panose="020B0604020202020204" pitchFamily="34" charset="0"/>
              <a:buChar char="•"/>
            </a:pPr>
            <a:r>
              <a:rPr lang="en-GB" altLang="en-US" sz="2400" dirty="0"/>
              <a:t>May 1957—dies as his alcoholism goes unchecked</a:t>
            </a:r>
          </a:p>
          <a:p>
            <a:pPr>
              <a:defRPr/>
            </a:pPr>
            <a:endParaRPr lang="en-GB" sz="2400" b="1" u="sng" dirty="0">
              <a:solidFill>
                <a:prstClr val="black"/>
              </a:solidFill>
            </a:endParaRPr>
          </a:p>
        </p:txBody>
      </p:sp>
    </p:spTree>
    <p:extLst>
      <p:ext uri="{BB962C8B-B14F-4D97-AF65-F5344CB8AC3E}">
        <p14:creationId xmlns:p14="http://schemas.microsoft.com/office/powerpoint/2010/main" val="86037987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114" y="-3175"/>
            <a:ext cx="9155113" cy="5624096"/>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3. </a:t>
            </a:r>
            <a:r>
              <a:rPr lang="en-GB" sz="2400" b="1" u="sng" dirty="0" smtClean="0">
                <a:solidFill>
                  <a:prstClr val="black"/>
                </a:solidFill>
              </a:rPr>
              <a:t>Cold War Home Front: Lavender Scare</a:t>
            </a:r>
          </a:p>
          <a:p>
            <a:pPr>
              <a:defRPr/>
            </a:pPr>
            <a:endParaRPr lang="en-GB" sz="1000" b="1" u="sng" dirty="0">
              <a:solidFill>
                <a:prstClr val="black"/>
              </a:solidFill>
            </a:endParaRPr>
          </a:p>
          <a:p>
            <a:pPr marL="342900" indent="-342900" algn="just">
              <a:lnSpc>
                <a:spcPct val="90000"/>
              </a:lnSpc>
              <a:buFont typeface="Arial" panose="020B0604020202020204" pitchFamily="34" charset="0"/>
              <a:buChar char="•"/>
            </a:pPr>
            <a:r>
              <a:rPr lang="en-GB" altLang="en-US" sz="2000" dirty="0"/>
              <a:t>Conflation of leftism and  other “deviant” behaviour – including homosexuality  (“</a:t>
            </a:r>
            <a:r>
              <a:rPr lang="en-GB" sz="2000" dirty="0"/>
              <a:t>If you want to be against McCarthy, boys, you’ve got to be either a Communist or a cocksucker” – McCarthy)</a:t>
            </a:r>
          </a:p>
          <a:p>
            <a:pPr marL="171450" indent="-171450" algn="just">
              <a:lnSpc>
                <a:spcPct val="90000"/>
              </a:lnSpc>
              <a:buFont typeface="Arial" panose="020B0604020202020204" pitchFamily="34" charset="0"/>
              <a:buChar char="•"/>
            </a:pPr>
            <a:endParaRPr lang="en-GB" altLang="en-US" sz="2000" dirty="0"/>
          </a:p>
          <a:p>
            <a:pPr marL="342900" indent="-342900" algn="just">
              <a:lnSpc>
                <a:spcPct val="90000"/>
              </a:lnSpc>
              <a:buFont typeface="Arial" panose="020B0604020202020204" pitchFamily="34" charset="0"/>
              <a:buChar char="•"/>
            </a:pPr>
            <a:r>
              <a:rPr lang="en-GB" altLang="en-US" sz="2000" dirty="0"/>
              <a:t>In 1953 President Dwight D. Eisenhower signed Executive Order 10450, setting security standards for federal employment and barring homosexuals from working in the federal government.</a:t>
            </a:r>
          </a:p>
          <a:p>
            <a:pPr marL="171450" indent="-171450" algn="just">
              <a:lnSpc>
                <a:spcPct val="90000"/>
              </a:lnSpc>
              <a:buFont typeface="Arial" panose="020B0604020202020204" pitchFamily="34" charset="0"/>
              <a:buChar char="•"/>
            </a:pPr>
            <a:endParaRPr lang="en-GB" altLang="en-US" sz="2000" dirty="0"/>
          </a:p>
          <a:p>
            <a:pPr marL="342900" indent="-342900" algn="just">
              <a:lnSpc>
                <a:spcPct val="90000"/>
              </a:lnSpc>
              <a:buFont typeface="Arial" panose="020B0604020202020204" pitchFamily="34" charset="0"/>
              <a:buChar char="•"/>
            </a:pPr>
            <a:r>
              <a:rPr lang="en-GB" altLang="en-US" sz="2000" dirty="0"/>
              <a:t>Hundreds of homosexuals to be exposed as gay and fired from the state department</a:t>
            </a:r>
          </a:p>
          <a:p>
            <a:pPr marL="171450" indent="-171450" algn="just">
              <a:lnSpc>
                <a:spcPct val="90000"/>
              </a:lnSpc>
              <a:buFont typeface="Arial" panose="020B0604020202020204" pitchFamily="34" charset="0"/>
              <a:buChar char="•"/>
            </a:pPr>
            <a:endParaRPr lang="en-GB" altLang="en-US" sz="2000" dirty="0"/>
          </a:p>
          <a:p>
            <a:pPr marL="342900" indent="-342900" algn="just">
              <a:lnSpc>
                <a:spcPct val="90000"/>
              </a:lnSpc>
              <a:buFont typeface="Arial" panose="020B0604020202020204" pitchFamily="34" charset="0"/>
              <a:buChar char="•"/>
            </a:pPr>
            <a:r>
              <a:rPr lang="en-GB" altLang="en-US" sz="2000" dirty="0"/>
              <a:t>Circa 5,000 homosexuals fired from federal </a:t>
            </a:r>
            <a:r>
              <a:rPr lang="en-GB" altLang="en-US" sz="2000" dirty="0" smtClean="0"/>
              <a:t>employment</a:t>
            </a:r>
          </a:p>
          <a:p>
            <a:pPr marL="342900" indent="-342900" algn="just">
              <a:lnSpc>
                <a:spcPct val="90000"/>
              </a:lnSpc>
              <a:buFont typeface="Arial" panose="020B0604020202020204" pitchFamily="34" charset="0"/>
              <a:buChar char="•"/>
            </a:pPr>
            <a:endParaRPr lang="en-GB" altLang="en-US" sz="2000" dirty="0"/>
          </a:p>
          <a:p>
            <a:pPr algn="just">
              <a:lnSpc>
                <a:spcPct val="90000"/>
              </a:lnSpc>
            </a:pPr>
            <a:r>
              <a:rPr lang="en-GB" sz="1400" i="1" dirty="0"/>
              <a:t>Joseph McCarthy and Roy Cohn during the Army-McCarthy </a:t>
            </a:r>
            <a:r>
              <a:rPr lang="en-GB" sz="1400" i="1" dirty="0" smtClean="0"/>
              <a:t>hearings</a:t>
            </a:r>
            <a:endParaRPr lang="en-GB" sz="1400" i="1" dirty="0"/>
          </a:p>
        </p:txBody>
      </p:sp>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60085" y="4747446"/>
            <a:ext cx="3083915" cy="21105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3921187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4" descr="https://upload.wikimedia.org/wikipedia/commons/6/64/LevittownPA.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536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968501"/>
            <a:ext cx="5375201" cy="59151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10912" y="470757"/>
            <a:ext cx="2833088" cy="37437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4"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652120" y="4214480"/>
            <a:ext cx="3531418" cy="26435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11113" y="-3175"/>
            <a:ext cx="9263633"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3. </a:t>
            </a:r>
            <a:r>
              <a:rPr lang="en-GB" sz="2400" b="1" u="sng" dirty="0" smtClean="0">
                <a:solidFill>
                  <a:prstClr val="black"/>
                </a:solidFill>
              </a:rPr>
              <a:t>Cold War Home Front: Containment and Conformity?</a:t>
            </a:r>
            <a:endParaRPr lang="en-GB" sz="2400" b="1" u="sng" dirty="0">
              <a:solidFill>
                <a:prstClr val="black"/>
              </a:solidFill>
            </a:endParaRPr>
          </a:p>
        </p:txBody>
      </p:sp>
      <p:pic>
        <p:nvPicPr>
          <p:cNvPr id="10" name="Picture 3"/>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148064" y="4214480"/>
            <a:ext cx="1500529" cy="11247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301052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4" descr="https://upload.wikimedia.org/wikipedia/commons/6/64/LevittownPA.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55530" y="1743100"/>
            <a:ext cx="5975100" cy="47971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l="22675" t="3833" r="20705" b="3307"/>
          <a:stretch/>
        </p:blipFill>
        <p:spPr bwMode="auto">
          <a:xfrm>
            <a:off x="-23192" y="1988840"/>
            <a:ext cx="3695990" cy="37301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11113" y="-3175"/>
            <a:ext cx="9141743" cy="3306538"/>
          </a:xfrm>
          <a:prstGeom prst="rect">
            <a:avLst/>
          </a:prstGeom>
        </p:spPr>
        <p:txBody>
          <a:bodyPr wrap="square" lIns="540000" tIns="540000" rIns="540000" bIns="540000">
            <a:spAutoFit/>
          </a:bodyPr>
          <a:lstStyle/>
          <a:p>
            <a:pPr>
              <a:defRPr/>
            </a:pPr>
            <a:r>
              <a:rPr lang="en-GB" sz="2400" b="1" u="sng" dirty="0" smtClean="0">
                <a:cs typeface="Arial" charset="0"/>
              </a:rPr>
              <a:t>3. </a:t>
            </a:r>
            <a:r>
              <a:rPr lang="en-GB" sz="2400" b="1" u="sng" dirty="0" smtClean="0"/>
              <a:t>Cold War Home Front: Containment and Conformity?</a:t>
            </a:r>
          </a:p>
          <a:p>
            <a:pPr marL="342900" indent="-342900" algn="just">
              <a:buFont typeface="Arial" panose="020B0604020202020204" pitchFamily="34" charset="0"/>
              <a:buChar char="•"/>
              <a:defRPr/>
            </a:pPr>
            <a:r>
              <a:rPr lang="en-GB" sz="2400" dirty="0" smtClean="0"/>
              <a:t>Levittown, Pennsylvania, </a:t>
            </a:r>
            <a:r>
              <a:rPr lang="en-GB" sz="2400" dirty="0"/>
              <a:t>built 1949–1951</a:t>
            </a:r>
            <a:r>
              <a:rPr lang="en-GB" sz="2400" dirty="0" smtClean="0"/>
              <a:t> = suburban community mass produced adapting </a:t>
            </a:r>
            <a:r>
              <a:rPr lang="en-GB" sz="2400" dirty="0" err="1" smtClean="0"/>
              <a:t>Fordist</a:t>
            </a:r>
            <a:r>
              <a:rPr lang="en-GB" sz="2400" dirty="0" smtClean="0"/>
              <a:t> conveyor belt techniques</a:t>
            </a:r>
          </a:p>
          <a:p>
            <a:pPr marL="342900" indent="-342900" algn="just">
              <a:buFont typeface="Arial" panose="020B0604020202020204" pitchFamily="34" charset="0"/>
              <a:buChar char="•"/>
              <a:defRPr/>
            </a:pPr>
            <a:endParaRPr lang="en-GB" sz="2400" dirty="0" smtClean="0"/>
          </a:p>
          <a:p>
            <a:pPr marL="342900" indent="-342900" algn="just">
              <a:buFont typeface="Arial" panose="020B0604020202020204" pitchFamily="34" charset="0"/>
              <a:buChar char="•"/>
              <a:defRPr/>
            </a:pPr>
            <a:endParaRPr lang="en-GB" sz="2400" dirty="0"/>
          </a:p>
        </p:txBody>
      </p:sp>
      <p:pic>
        <p:nvPicPr>
          <p:cNvPr id="1638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91680" y="4552948"/>
            <a:ext cx="3075186" cy="23050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5622777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4" descr="https://upload.wikimedia.org/wikipedia/commons/6/64/LevittownPA.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Rectangle 5"/>
          <p:cNvSpPr/>
          <p:nvPr/>
        </p:nvSpPr>
        <p:spPr>
          <a:xfrm>
            <a:off x="1" y="726764"/>
            <a:ext cx="7596336" cy="6261193"/>
          </a:xfrm>
          <a:prstGeom prst="rect">
            <a:avLst/>
          </a:prstGeom>
        </p:spPr>
        <p:txBody>
          <a:bodyPr wrap="square" lIns="540000" tIns="540000" rIns="540000" bIns="540000" numCol="2" spcCol="360000">
            <a:spAutoFit/>
          </a:bodyPr>
          <a:lstStyle/>
          <a:p>
            <a:r>
              <a:rPr lang="en-GB" sz="1600" b="1" dirty="0"/>
              <a:t>Little boxes on the hillside</a:t>
            </a:r>
            <a:r>
              <a:rPr lang="en-GB" sz="1600" dirty="0"/>
              <a:t>,</a:t>
            </a:r>
            <a:br>
              <a:rPr lang="en-GB" sz="1600" dirty="0"/>
            </a:br>
            <a:r>
              <a:rPr lang="en-GB" sz="1600" dirty="0"/>
              <a:t>Little boxes made of </a:t>
            </a:r>
            <a:r>
              <a:rPr lang="en-GB" sz="1600" dirty="0" err="1"/>
              <a:t>ticky</a:t>
            </a:r>
            <a:r>
              <a:rPr lang="en-GB" sz="1600" dirty="0"/>
              <a:t> tacky</a:t>
            </a:r>
            <a:r>
              <a:rPr lang="en-GB" sz="1600" dirty="0" smtClean="0"/>
              <a:t>,</a:t>
            </a:r>
            <a:r>
              <a:rPr lang="en-GB" sz="1600" dirty="0"/>
              <a:t/>
            </a:r>
            <a:br>
              <a:rPr lang="en-GB" sz="1600" dirty="0"/>
            </a:br>
            <a:r>
              <a:rPr lang="en-GB" sz="1600" dirty="0"/>
              <a:t>Little boxes on the hillside,</a:t>
            </a:r>
            <a:br>
              <a:rPr lang="en-GB" sz="1600" dirty="0"/>
            </a:br>
            <a:r>
              <a:rPr lang="en-GB" sz="1600" dirty="0"/>
              <a:t>Little boxes all the same.</a:t>
            </a:r>
            <a:br>
              <a:rPr lang="en-GB" sz="1600" dirty="0"/>
            </a:br>
            <a:r>
              <a:rPr lang="en-GB" sz="1600" dirty="0" smtClean="0"/>
              <a:t>There's </a:t>
            </a:r>
            <a:r>
              <a:rPr lang="en-GB" sz="1600" dirty="0"/>
              <a:t>a green one and a pink one </a:t>
            </a:r>
            <a:br>
              <a:rPr lang="en-GB" sz="1600" dirty="0"/>
            </a:br>
            <a:r>
              <a:rPr lang="en-GB" sz="1600" dirty="0"/>
              <a:t>And a blue one and a yellow one,</a:t>
            </a:r>
            <a:br>
              <a:rPr lang="en-GB" sz="1600" dirty="0"/>
            </a:br>
            <a:r>
              <a:rPr lang="en-GB" sz="1600" dirty="0"/>
              <a:t>And they're all made out of </a:t>
            </a:r>
            <a:r>
              <a:rPr lang="en-GB" sz="1600" dirty="0" err="1"/>
              <a:t>ticky</a:t>
            </a:r>
            <a:r>
              <a:rPr lang="en-GB" sz="1600" dirty="0"/>
              <a:t> tacky</a:t>
            </a:r>
            <a:br>
              <a:rPr lang="en-GB" sz="1600" dirty="0"/>
            </a:br>
            <a:r>
              <a:rPr lang="en-GB" sz="1600" b="1" dirty="0"/>
              <a:t>And they all look just the same.</a:t>
            </a:r>
          </a:p>
          <a:p>
            <a:endParaRPr lang="en-GB" sz="1600" dirty="0" smtClean="0"/>
          </a:p>
          <a:p>
            <a:r>
              <a:rPr lang="en-GB" sz="1600" b="1" dirty="0" smtClean="0"/>
              <a:t>And </a:t>
            </a:r>
            <a:r>
              <a:rPr lang="en-GB" sz="1600" b="1" dirty="0"/>
              <a:t>the people in the houses</a:t>
            </a:r>
            <a:br>
              <a:rPr lang="en-GB" sz="1600" b="1" dirty="0"/>
            </a:br>
            <a:r>
              <a:rPr lang="en-GB" sz="1600" b="1" dirty="0"/>
              <a:t>All went to the university,</a:t>
            </a:r>
            <a:r>
              <a:rPr lang="en-GB" sz="1600" dirty="0"/>
              <a:t/>
            </a:r>
            <a:br>
              <a:rPr lang="en-GB" sz="1600" dirty="0"/>
            </a:br>
            <a:r>
              <a:rPr lang="en-GB" sz="1600" b="1" dirty="0" smtClean="0"/>
              <a:t>Where they were put in boxes</a:t>
            </a:r>
            <a:br>
              <a:rPr lang="en-GB" sz="1600" b="1" dirty="0" smtClean="0"/>
            </a:br>
            <a:r>
              <a:rPr lang="en-GB" sz="1600" b="1" dirty="0" smtClean="0"/>
              <a:t>And they came out all the same,</a:t>
            </a:r>
            <a:r>
              <a:rPr lang="en-GB" sz="1600" dirty="0"/>
              <a:t/>
            </a:r>
            <a:br>
              <a:rPr lang="en-GB" sz="1600" dirty="0"/>
            </a:br>
            <a:r>
              <a:rPr lang="en-GB" sz="1600" dirty="0"/>
              <a:t>And there's doctors and lawyers,</a:t>
            </a:r>
            <a:br>
              <a:rPr lang="en-GB" sz="1600" dirty="0"/>
            </a:br>
            <a:r>
              <a:rPr lang="en-GB" sz="1600" dirty="0"/>
              <a:t>And business executives,</a:t>
            </a:r>
            <a:br>
              <a:rPr lang="en-GB" sz="1600" dirty="0"/>
            </a:br>
            <a:r>
              <a:rPr lang="en-GB" sz="1600" dirty="0"/>
              <a:t>And they're all made out of </a:t>
            </a:r>
            <a:r>
              <a:rPr lang="en-GB" sz="1600" dirty="0" err="1"/>
              <a:t>ticky</a:t>
            </a:r>
            <a:r>
              <a:rPr lang="en-GB" sz="1600" dirty="0"/>
              <a:t> tacky</a:t>
            </a:r>
            <a:br>
              <a:rPr lang="en-GB" sz="1600" dirty="0"/>
            </a:br>
            <a:r>
              <a:rPr lang="en-GB" sz="1600" b="1" dirty="0"/>
              <a:t>And they all look just the same</a:t>
            </a:r>
            <a:r>
              <a:rPr lang="en-GB" sz="1600" dirty="0" smtClean="0"/>
              <a:t>.</a:t>
            </a:r>
          </a:p>
          <a:p>
            <a:endParaRPr lang="en-GB" sz="1600" dirty="0"/>
          </a:p>
          <a:p>
            <a:r>
              <a:rPr lang="en-GB" sz="1600" dirty="0"/>
              <a:t>And they all play on the golf course</a:t>
            </a:r>
            <a:br>
              <a:rPr lang="en-GB" sz="1600" dirty="0"/>
            </a:br>
            <a:r>
              <a:rPr lang="en-GB" sz="1600" dirty="0"/>
              <a:t>And drink their martinis dry,</a:t>
            </a:r>
            <a:br>
              <a:rPr lang="en-GB" sz="1600" dirty="0"/>
            </a:br>
            <a:r>
              <a:rPr lang="en-GB" sz="1600" dirty="0"/>
              <a:t>And they all have pretty children</a:t>
            </a:r>
            <a:br>
              <a:rPr lang="en-GB" sz="1600" dirty="0"/>
            </a:br>
            <a:r>
              <a:rPr lang="en-GB" sz="1600" dirty="0"/>
              <a:t>And the children go to school,</a:t>
            </a:r>
            <a:br>
              <a:rPr lang="en-GB" sz="1600" dirty="0"/>
            </a:br>
            <a:r>
              <a:rPr lang="en-GB" sz="1600" dirty="0"/>
              <a:t>And the children go to summer camp</a:t>
            </a:r>
            <a:br>
              <a:rPr lang="en-GB" sz="1600" dirty="0"/>
            </a:br>
            <a:r>
              <a:rPr lang="en-GB" sz="1600" dirty="0"/>
              <a:t>And then to the university,</a:t>
            </a:r>
            <a:br>
              <a:rPr lang="en-GB" sz="1600" dirty="0"/>
            </a:br>
            <a:r>
              <a:rPr lang="en-GB" sz="1600" dirty="0"/>
              <a:t>Where they are put in boxes</a:t>
            </a:r>
            <a:br>
              <a:rPr lang="en-GB" sz="1600" dirty="0"/>
            </a:br>
            <a:r>
              <a:rPr lang="en-GB" sz="1600" b="1" dirty="0"/>
              <a:t>And they come out all the same</a:t>
            </a:r>
            <a:r>
              <a:rPr lang="en-GB" sz="1600" dirty="0" smtClean="0"/>
              <a:t>.</a:t>
            </a:r>
          </a:p>
          <a:p>
            <a:endParaRPr lang="en-GB" sz="1600" dirty="0"/>
          </a:p>
          <a:p>
            <a:r>
              <a:rPr lang="en-GB" sz="1600" dirty="0"/>
              <a:t>And the boys go into business</a:t>
            </a:r>
            <a:br>
              <a:rPr lang="en-GB" sz="1600" dirty="0"/>
            </a:br>
            <a:r>
              <a:rPr lang="en-GB" sz="1600" dirty="0"/>
              <a:t>And marry and raise a family</a:t>
            </a:r>
            <a:br>
              <a:rPr lang="en-GB" sz="1600" dirty="0"/>
            </a:br>
            <a:r>
              <a:rPr lang="en-GB" sz="1600" dirty="0"/>
              <a:t>In boxes made of </a:t>
            </a:r>
            <a:r>
              <a:rPr lang="en-GB" sz="1600" dirty="0" err="1"/>
              <a:t>ticky</a:t>
            </a:r>
            <a:r>
              <a:rPr lang="en-GB" sz="1600" dirty="0"/>
              <a:t> tacky </a:t>
            </a:r>
            <a:br>
              <a:rPr lang="en-GB" sz="1600" dirty="0"/>
            </a:br>
            <a:r>
              <a:rPr lang="en-GB" sz="1600" dirty="0"/>
              <a:t>And they all look just the same.</a:t>
            </a:r>
            <a:br>
              <a:rPr lang="en-GB" sz="1600" dirty="0"/>
            </a:br>
            <a:r>
              <a:rPr lang="en-GB" sz="1600" dirty="0"/>
              <a:t>There's a green one and a pink one</a:t>
            </a:r>
            <a:br>
              <a:rPr lang="en-GB" sz="1600" dirty="0"/>
            </a:br>
            <a:r>
              <a:rPr lang="en-GB" sz="1600" dirty="0"/>
              <a:t>And a blue one and a yellow one,</a:t>
            </a:r>
            <a:br>
              <a:rPr lang="en-GB" sz="1600" dirty="0"/>
            </a:br>
            <a:r>
              <a:rPr lang="en-GB" sz="1600" dirty="0"/>
              <a:t>And they're all made out of </a:t>
            </a:r>
            <a:r>
              <a:rPr lang="en-GB" sz="1600" dirty="0" err="1"/>
              <a:t>ticky</a:t>
            </a:r>
            <a:r>
              <a:rPr lang="en-GB" sz="1600" dirty="0"/>
              <a:t> tacky</a:t>
            </a:r>
            <a:br>
              <a:rPr lang="en-GB" sz="1600" dirty="0"/>
            </a:br>
            <a:r>
              <a:rPr lang="en-GB" sz="1600" dirty="0"/>
              <a:t>And they all look just the same</a:t>
            </a:r>
            <a:r>
              <a:rPr lang="en-GB" sz="1600" dirty="0" smtClean="0"/>
              <a:t>.</a:t>
            </a:r>
          </a:p>
          <a:p>
            <a:endParaRPr lang="en-GB" sz="1600" dirty="0"/>
          </a:p>
          <a:p>
            <a:pPr algn="just"/>
            <a:r>
              <a:rPr lang="en-GB" sz="1400" b="1" dirty="0" smtClean="0">
                <a:effectLst>
                  <a:outerShdw blurRad="38100" dist="38100" dir="2700000" algn="tl">
                    <a:srgbClr val="000000">
                      <a:alpha val="43137"/>
                    </a:srgbClr>
                  </a:outerShdw>
                </a:effectLst>
              </a:rPr>
              <a:t>https://www.youtube.com/watch?v=2_2lGkEU4Xs</a:t>
            </a:r>
            <a:endParaRPr lang="en-GB" sz="1400" b="1" dirty="0">
              <a:effectLst>
                <a:outerShdw blurRad="38100" dist="38100" dir="2700000" algn="tl">
                  <a:srgbClr val="000000">
                    <a:alpha val="43137"/>
                  </a:srgbClr>
                </a:outerShdw>
              </a:effectLst>
            </a:endParaRPr>
          </a:p>
        </p:txBody>
      </p:sp>
      <p:pic>
        <p:nvPicPr>
          <p:cNvPr id="4099"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36296" y="2372998"/>
            <a:ext cx="1728544" cy="24514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11113" y="-3175"/>
            <a:ext cx="9263633"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3. </a:t>
            </a:r>
            <a:r>
              <a:rPr lang="en-GB" sz="2400" b="1" u="sng" dirty="0" smtClean="0">
                <a:solidFill>
                  <a:prstClr val="black"/>
                </a:solidFill>
              </a:rPr>
              <a:t>Cold War Home Front: Containment and Conformity?</a:t>
            </a:r>
            <a:endParaRPr lang="en-GB" sz="2400" b="1" u="sng" dirty="0">
              <a:solidFill>
                <a:prstClr val="black"/>
              </a:solidFill>
            </a:endParaRPr>
          </a:p>
        </p:txBody>
      </p:sp>
    </p:spTree>
    <p:extLst>
      <p:ext uri="{BB962C8B-B14F-4D97-AF65-F5344CB8AC3E}">
        <p14:creationId xmlns:p14="http://schemas.microsoft.com/office/powerpoint/2010/main" val="244349609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4" descr="https://upload.wikimedia.org/wikipedia/commons/6/64/LevittownPA.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99992" y="919710"/>
            <a:ext cx="4386974" cy="28954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07975" y="912961"/>
            <a:ext cx="4001532" cy="31809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4339" y="3815114"/>
            <a:ext cx="9178490" cy="3220021"/>
          </a:xfrm>
          <a:prstGeom prst="rect">
            <a:avLst/>
          </a:prstGeom>
        </p:spPr>
        <p:txBody>
          <a:bodyPr wrap="square" lIns="360000" tIns="360000" rIns="360000" bIns="360000">
            <a:spAutoFit/>
          </a:bodyPr>
          <a:lstStyle/>
          <a:p>
            <a:pPr algn="just"/>
            <a:r>
              <a:rPr lang="en-GB" b="1" dirty="0" smtClean="0">
                <a:solidFill>
                  <a:srgbClr val="0000FF"/>
                </a:solidFill>
              </a:rPr>
              <a:t>Nixon</a:t>
            </a:r>
            <a:r>
              <a:rPr lang="en-GB" b="1" dirty="0">
                <a:solidFill>
                  <a:srgbClr val="0000FF"/>
                </a:solidFill>
              </a:rPr>
              <a:t>: I want to show you this kitchen. It is like those of our houses in California.</a:t>
            </a:r>
          </a:p>
          <a:p>
            <a:pPr algn="just"/>
            <a:r>
              <a:rPr lang="en-GB" b="1" dirty="0" smtClean="0">
                <a:solidFill>
                  <a:srgbClr val="FF0000"/>
                </a:solidFill>
              </a:rPr>
              <a:t>Khrushchev</a:t>
            </a:r>
            <a:r>
              <a:rPr lang="en-GB" b="1" dirty="0">
                <a:solidFill>
                  <a:srgbClr val="FF0000"/>
                </a:solidFill>
              </a:rPr>
              <a:t>: We have such things.</a:t>
            </a:r>
          </a:p>
          <a:p>
            <a:pPr algn="just"/>
            <a:r>
              <a:rPr lang="en-GB" b="1" dirty="0">
                <a:solidFill>
                  <a:srgbClr val="0000FF"/>
                </a:solidFill>
              </a:rPr>
              <a:t>Nixon: This is our newest model. This is the kind which is built in thousands of units for direct installations in the houses. In America, we like to make life easier for women…</a:t>
            </a:r>
          </a:p>
          <a:p>
            <a:pPr algn="just"/>
            <a:r>
              <a:rPr lang="en-GB" b="1" dirty="0">
                <a:solidFill>
                  <a:srgbClr val="FF0000"/>
                </a:solidFill>
              </a:rPr>
              <a:t>Khrushchev: Your capitalistic attitude toward women does not occur under Communism.</a:t>
            </a:r>
          </a:p>
          <a:p>
            <a:pPr algn="just"/>
            <a:r>
              <a:rPr lang="en-GB" b="1" dirty="0">
                <a:solidFill>
                  <a:srgbClr val="0000FF"/>
                </a:solidFill>
              </a:rPr>
              <a:t>Nixon: I think that this attitude towards women is universal. What we want to do, is make life more easy for our </a:t>
            </a:r>
            <a:r>
              <a:rPr lang="en-GB" b="1" dirty="0" smtClean="0">
                <a:solidFill>
                  <a:srgbClr val="0000FF"/>
                </a:solidFill>
              </a:rPr>
              <a:t>housewives</a:t>
            </a:r>
            <a:r>
              <a:rPr lang="en-GB" b="1" dirty="0">
                <a:solidFill>
                  <a:srgbClr val="0000FF"/>
                </a:solidFill>
              </a:rPr>
              <a:t>  </a:t>
            </a:r>
            <a:r>
              <a:rPr lang="en-GB" b="1" dirty="0" smtClean="0">
                <a:solidFill>
                  <a:srgbClr val="0000FF"/>
                </a:solidFill>
              </a:rPr>
              <a:t>…</a:t>
            </a:r>
          </a:p>
          <a:p>
            <a:pPr marL="285750" indent="-285750" algn="r">
              <a:buFontTx/>
              <a:buChar char="-"/>
            </a:pPr>
            <a:r>
              <a:rPr lang="en-GB" dirty="0" smtClean="0"/>
              <a:t>Soviet Premier </a:t>
            </a:r>
            <a:r>
              <a:rPr lang="en-GB" dirty="0"/>
              <a:t>Nikita Khrushchev and </a:t>
            </a:r>
            <a:r>
              <a:rPr lang="en-GB" dirty="0" smtClean="0"/>
              <a:t>US Vice </a:t>
            </a:r>
            <a:r>
              <a:rPr lang="en-GB" dirty="0"/>
              <a:t>President </a:t>
            </a:r>
            <a:r>
              <a:rPr lang="en-GB" dirty="0" smtClean="0"/>
              <a:t>Nixon debate, American </a:t>
            </a:r>
            <a:r>
              <a:rPr lang="en-GB" dirty="0"/>
              <a:t>National Exhibition </a:t>
            </a:r>
            <a:r>
              <a:rPr lang="en-GB" dirty="0" smtClean="0"/>
              <a:t>, Moscow, July 1959</a:t>
            </a:r>
            <a:endParaRPr lang="en-GB" b="1" dirty="0">
              <a:solidFill>
                <a:srgbClr val="0000FF"/>
              </a:solidFill>
            </a:endParaRPr>
          </a:p>
        </p:txBody>
      </p:sp>
      <p:sp>
        <p:nvSpPr>
          <p:cNvPr id="8" name="Rectangle 7"/>
          <p:cNvSpPr/>
          <p:nvPr/>
        </p:nvSpPr>
        <p:spPr>
          <a:xfrm>
            <a:off x="-11113" y="-3175"/>
            <a:ext cx="9263633"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3. </a:t>
            </a:r>
            <a:r>
              <a:rPr lang="en-GB" sz="2400" b="1" u="sng" dirty="0" smtClean="0">
                <a:solidFill>
                  <a:prstClr val="black"/>
                </a:solidFill>
              </a:rPr>
              <a:t>Cold War Home Front: The Kitchen Debates</a:t>
            </a:r>
            <a:endParaRPr lang="en-GB" sz="2400" b="1" u="sng" dirty="0">
              <a:solidFill>
                <a:prstClr val="black"/>
              </a:solidFill>
            </a:endParaRPr>
          </a:p>
        </p:txBody>
      </p:sp>
    </p:spTree>
    <p:extLst>
      <p:ext uri="{BB962C8B-B14F-4D97-AF65-F5344CB8AC3E}">
        <p14:creationId xmlns:p14="http://schemas.microsoft.com/office/powerpoint/2010/main" val="207998137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113" y="-3175"/>
            <a:ext cx="9155113" cy="3460426"/>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3. </a:t>
            </a:r>
            <a:r>
              <a:rPr lang="en-GB" sz="2400" b="1" u="sng" dirty="0" smtClean="0">
                <a:solidFill>
                  <a:prstClr val="black"/>
                </a:solidFill>
              </a:rPr>
              <a:t>Cold War Home Front: Containment and Conformity?</a:t>
            </a:r>
          </a:p>
          <a:p>
            <a:pPr>
              <a:defRPr/>
            </a:pPr>
            <a:endParaRPr lang="en-GB" sz="1000" b="1" u="sng" dirty="0">
              <a:solidFill>
                <a:prstClr val="black"/>
              </a:solidFill>
            </a:endParaRPr>
          </a:p>
          <a:p>
            <a:pPr marL="342900" indent="-342900">
              <a:buFont typeface="Arial" panose="020B0604020202020204" pitchFamily="34" charset="0"/>
              <a:buChar char="•"/>
              <a:defRPr/>
            </a:pPr>
            <a:r>
              <a:rPr lang="en-GB" sz="2400" dirty="0" smtClean="0">
                <a:solidFill>
                  <a:prstClr val="black"/>
                </a:solidFill>
              </a:rPr>
              <a:t>Sociological concerns about compliant, conformist character of white-collar office-based work</a:t>
            </a:r>
          </a:p>
          <a:p>
            <a:pPr marL="342900" indent="-342900">
              <a:buFont typeface="Arial" panose="020B0604020202020204" pitchFamily="34" charset="0"/>
              <a:buChar char="•"/>
              <a:defRPr/>
            </a:pPr>
            <a:r>
              <a:rPr lang="en-GB" sz="2400" dirty="0" smtClean="0">
                <a:solidFill>
                  <a:prstClr val="black"/>
                </a:solidFill>
              </a:rPr>
              <a:t>‘Crisis in masculinity’ – worries about ‘effete’ modern men</a:t>
            </a:r>
          </a:p>
          <a:p>
            <a:pPr marL="342900" indent="-342900">
              <a:buFont typeface="Arial" panose="020B0604020202020204" pitchFamily="34" charset="0"/>
              <a:buChar char="•"/>
              <a:defRPr/>
            </a:pPr>
            <a:r>
              <a:rPr lang="en-GB" sz="2400" dirty="0" smtClean="0">
                <a:solidFill>
                  <a:prstClr val="black"/>
                </a:solidFill>
              </a:rPr>
              <a:t>Demonization of ‘career women’ and of suffocating motherhood and femininity (</a:t>
            </a:r>
            <a:r>
              <a:rPr lang="en-GB" sz="2400" dirty="0" err="1" smtClean="0">
                <a:solidFill>
                  <a:prstClr val="black"/>
                </a:solidFill>
              </a:rPr>
              <a:t>Momism</a:t>
            </a:r>
            <a:r>
              <a:rPr lang="en-GB" sz="2400" dirty="0" smtClean="0">
                <a:solidFill>
                  <a:prstClr val="black"/>
                </a:solidFill>
              </a:rPr>
              <a:t>)</a:t>
            </a:r>
          </a:p>
        </p:txBody>
      </p:sp>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3088882"/>
            <a:ext cx="2095500" cy="29813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20133" t="5778" r="18534" b="5778"/>
          <a:stretch/>
        </p:blipFill>
        <p:spPr bwMode="auto">
          <a:xfrm>
            <a:off x="5724128" y="3139307"/>
            <a:ext cx="1999456" cy="28832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433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68948" y="3136506"/>
            <a:ext cx="1714500" cy="2886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755576" y="6171108"/>
            <a:ext cx="2023492" cy="276999"/>
          </a:xfrm>
          <a:prstGeom prst="rect">
            <a:avLst/>
          </a:prstGeom>
        </p:spPr>
        <p:txBody>
          <a:bodyPr wrap="square">
            <a:spAutoFit/>
          </a:bodyPr>
          <a:lstStyle/>
          <a:p>
            <a:pPr algn="ctr"/>
            <a:r>
              <a:rPr lang="en-GB" sz="1200" dirty="0" smtClean="0"/>
              <a:t>1956</a:t>
            </a:r>
            <a:endParaRPr lang="en-GB" sz="1200" b="1" dirty="0">
              <a:solidFill>
                <a:srgbClr val="0000FF"/>
              </a:solidFill>
            </a:endParaRPr>
          </a:p>
        </p:txBody>
      </p:sp>
      <p:sp>
        <p:nvSpPr>
          <p:cNvPr id="7" name="Rectangle 6"/>
          <p:cNvSpPr/>
          <p:nvPr/>
        </p:nvSpPr>
        <p:spPr>
          <a:xfrm>
            <a:off x="3563888" y="6189612"/>
            <a:ext cx="1296143" cy="461665"/>
          </a:xfrm>
          <a:prstGeom prst="rect">
            <a:avLst/>
          </a:prstGeom>
        </p:spPr>
        <p:txBody>
          <a:bodyPr wrap="square">
            <a:spAutoFit/>
          </a:bodyPr>
          <a:lstStyle/>
          <a:p>
            <a:pPr algn="ctr"/>
            <a:r>
              <a:rPr lang="en-GB" sz="1200" dirty="0" smtClean="0"/>
              <a:t>1942, reprinted 1955</a:t>
            </a:r>
            <a:endParaRPr lang="en-GB" sz="1200" b="1" dirty="0">
              <a:solidFill>
                <a:srgbClr val="0000FF"/>
              </a:solidFill>
            </a:endParaRPr>
          </a:p>
        </p:txBody>
      </p:sp>
      <p:sp>
        <p:nvSpPr>
          <p:cNvPr id="8" name="Rectangle 7"/>
          <p:cNvSpPr/>
          <p:nvPr/>
        </p:nvSpPr>
        <p:spPr>
          <a:xfrm>
            <a:off x="5724128" y="6189613"/>
            <a:ext cx="1999456" cy="276999"/>
          </a:xfrm>
          <a:prstGeom prst="rect">
            <a:avLst/>
          </a:prstGeom>
        </p:spPr>
        <p:txBody>
          <a:bodyPr wrap="square">
            <a:spAutoFit/>
          </a:bodyPr>
          <a:lstStyle/>
          <a:p>
            <a:pPr algn="ctr"/>
            <a:r>
              <a:rPr lang="en-GB" sz="1200" dirty="0" smtClean="0"/>
              <a:t>1947</a:t>
            </a:r>
            <a:endParaRPr lang="en-GB" sz="1200" b="1" dirty="0">
              <a:solidFill>
                <a:srgbClr val="0000FF"/>
              </a:solidFill>
            </a:endParaRPr>
          </a:p>
        </p:txBody>
      </p:sp>
    </p:spTree>
    <p:extLst>
      <p:ext uri="{BB962C8B-B14F-4D97-AF65-F5344CB8AC3E}">
        <p14:creationId xmlns:p14="http://schemas.microsoft.com/office/powerpoint/2010/main" val="245910194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4" y="726764"/>
            <a:ext cx="5951266" cy="6230415"/>
          </a:xfrm>
          <a:prstGeom prst="rect">
            <a:avLst/>
          </a:prstGeom>
        </p:spPr>
        <p:txBody>
          <a:bodyPr wrap="square" lIns="540000" tIns="540000" rIns="540000" bIns="540000">
            <a:spAutoFit/>
          </a:bodyPr>
          <a:lstStyle/>
          <a:p>
            <a:pPr algn="r"/>
            <a:r>
              <a:rPr lang="en-GB" sz="2800" b="1" dirty="0" smtClean="0">
                <a:solidFill>
                  <a:srgbClr val="FF0000"/>
                </a:solidFill>
                <a:effectLst>
                  <a:outerShdw blurRad="38100" dist="38100" dir="2700000" algn="tl">
                    <a:srgbClr val="000000">
                      <a:alpha val="43137"/>
                    </a:srgbClr>
                  </a:outerShdw>
                </a:effectLst>
              </a:rPr>
              <a:t>The Beat Generation</a:t>
            </a:r>
          </a:p>
          <a:p>
            <a:pPr algn="just"/>
            <a:r>
              <a:rPr lang="en-GB" dirty="0" smtClean="0"/>
              <a:t>“I saw the best minds of my generation destroyed by madness, starving hysterical naked,</a:t>
            </a:r>
          </a:p>
          <a:p>
            <a:pPr algn="just"/>
            <a:r>
              <a:rPr lang="en-GB" dirty="0"/>
              <a:t>	</a:t>
            </a:r>
            <a:r>
              <a:rPr lang="en-GB" dirty="0" smtClean="0"/>
              <a:t>dragging themselves through the negro streets at dawn looking for an angry fix,</a:t>
            </a:r>
          </a:p>
          <a:p>
            <a:pPr algn="just"/>
            <a:r>
              <a:rPr lang="en-GB" dirty="0" smtClean="0"/>
              <a:t>	</a:t>
            </a:r>
            <a:r>
              <a:rPr lang="en-GB" dirty="0" err="1" smtClean="0"/>
              <a:t>angelheaded</a:t>
            </a:r>
            <a:r>
              <a:rPr lang="en-GB" dirty="0" smtClean="0"/>
              <a:t> hipsters burning for the ancient 	heavenly connection to the starry dynamo in the machinery of nigh</a:t>
            </a:r>
          </a:p>
          <a:p>
            <a:pPr algn="just"/>
            <a:r>
              <a:rPr lang="en-GB" dirty="0" smtClean="0"/>
              <a:t> 	… who </a:t>
            </a:r>
            <a:r>
              <a:rPr lang="en-GB" dirty="0"/>
              <a:t>let themselves be fucked in the ass by saintly motorcyclists, and screamed with joy,</a:t>
            </a:r>
          </a:p>
          <a:p>
            <a:pPr algn="just"/>
            <a:r>
              <a:rPr lang="en-GB" dirty="0" smtClean="0"/>
              <a:t>	who </a:t>
            </a:r>
            <a:r>
              <a:rPr lang="en-GB" dirty="0"/>
              <a:t>blew and were blown by those human seraphim, the sailors, caresses of Atlantic and Caribbean love,</a:t>
            </a:r>
          </a:p>
          <a:p>
            <a:pPr algn="just"/>
            <a:r>
              <a:rPr lang="en-GB" dirty="0" smtClean="0"/>
              <a:t>	who </a:t>
            </a:r>
            <a:r>
              <a:rPr lang="en-GB" dirty="0"/>
              <a:t>balled in the morning in the evenings in </a:t>
            </a:r>
            <a:r>
              <a:rPr lang="en-GB" dirty="0" err="1"/>
              <a:t>rosegardens</a:t>
            </a:r>
            <a:r>
              <a:rPr lang="en-GB" dirty="0"/>
              <a:t> and the grass of public parks and cemeteries scattering their semen freely to </a:t>
            </a:r>
            <a:r>
              <a:rPr lang="en-GB" dirty="0" smtClean="0"/>
              <a:t>whomever come who may …”</a:t>
            </a:r>
          </a:p>
          <a:p>
            <a:pPr marL="342900" indent="-342900" algn="r">
              <a:buFontTx/>
              <a:buChar char="-"/>
            </a:pPr>
            <a:r>
              <a:rPr lang="en-GB" dirty="0" smtClean="0"/>
              <a:t>Allen Ginsberg, ‘Howl’ (1955)</a:t>
            </a:r>
            <a:endParaRPr lang="en-GB" b="1" dirty="0">
              <a:effectLst>
                <a:outerShdw blurRad="38100" dist="38100" dir="2700000" algn="tl">
                  <a:srgbClr val="000000">
                    <a:alpha val="43137"/>
                  </a:srgbClr>
                </a:outerShdw>
              </a:effectLst>
            </a:endParaRPr>
          </a:p>
        </p:txBody>
      </p:sp>
      <p:sp>
        <p:nvSpPr>
          <p:cNvPr id="7" name="AutoShape 4" descr="https://upload.wikimedia.org/wikipedia/commons/6/64/LevittownPA.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78"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40152" y="332656"/>
            <a:ext cx="2973963" cy="49747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9"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67600" y="4581128"/>
            <a:ext cx="1676400" cy="2182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p:cNvSpPr/>
          <p:nvPr/>
        </p:nvSpPr>
        <p:spPr>
          <a:xfrm>
            <a:off x="-11113" y="-3175"/>
            <a:ext cx="9263633"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3. </a:t>
            </a:r>
            <a:r>
              <a:rPr lang="en-GB" sz="2400" b="1" u="sng" dirty="0" smtClean="0">
                <a:solidFill>
                  <a:prstClr val="black"/>
                </a:solidFill>
              </a:rPr>
              <a:t>Cold War Home Front: The Other Fifties</a:t>
            </a:r>
            <a:endParaRPr lang="en-GB" sz="2400" b="1" u="sng" dirty="0">
              <a:solidFill>
                <a:prstClr val="black"/>
              </a:solidFill>
            </a:endParaRPr>
          </a:p>
        </p:txBody>
      </p:sp>
    </p:spTree>
    <p:extLst>
      <p:ext uri="{BB962C8B-B14F-4D97-AF65-F5344CB8AC3E}">
        <p14:creationId xmlns:p14="http://schemas.microsoft.com/office/powerpoint/2010/main" val="312217325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5951265" cy="1398323"/>
          </a:xfrm>
          <a:prstGeom prst="rect">
            <a:avLst/>
          </a:prstGeom>
        </p:spPr>
        <p:txBody>
          <a:bodyPr wrap="square" lIns="540000" tIns="540000" rIns="540000" bIns="540000">
            <a:spAutoFit/>
          </a:bodyPr>
          <a:lstStyle/>
          <a:p>
            <a:pPr algn="just"/>
            <a:endParaRPr lang="en-GB" sz="2000" b="1" dirty="0">
              <a:effectLst>
                <a:outerShdw blurRad="38100" dist="38100" dir="2700000" algn="tl">
                  <a:srgbClr val="000000">
                    <a:alpha val="43137"/>
                  </a:srgbClr>
                </a:outerShdw>
              </a:effectLst>
            </a:endParaRPr>
          </a:p>
        </p:txBody>
      </p:sp>
      <p:sp>
        <p:nvSpPr>
          <p:cNvPr id="7" name="AutoShape 4" descr="https://upload.wikimedia.org/wikipedia/commons/6/64/LevittownPA.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172" name="Picture 4" descr="http://i2.listal.com/image/163000/936full-rebel-without-a-cause-poster.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628" y="966129"/>
            <a:ext cx="4499992" cy="4634607"/>
          </a:xfrm>
          <a:prstGeom prst="rect">
            <a:avLst/>
          </a:prstGeom>
          <a:noFill/>
          <a:extLst>
            <a:ext uri="{909E8E84-426E-40DD-AFC4-6F175D3DCCD1}">
              <a14:hiddenFill xmlns:a14="http://schemas.microsoft.com/office/drawing/2010/main">
                <a:solidFill>
                  <a:srgbClr val="FFFFFF"/>
                </a:solidFill>
              </a14:hiddenFill>
            </a:ext>
          </a:extLst>
        </p:spPr>
      </p:pic>
      <p:pic>
        <p:nvPicPr>
          <p:cNvPr id="7173"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87639" y="980728"/>
            <a:ext cx="3750817" cy="35714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 name="Picture 6"/>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468485" y="1"/>
            <a:ext cx="8635765" cy="68027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5" name="Picture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187496" y="4036516"/>
            <a:ext cx="1956504" cy="28214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11113" y="-3175"/>
            <a:ext cx="9263633"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3. </a:t>
            </a:r>
            <a:r>
              <a:rPr lang="en-GB" sz="2400" b="1" u="sng" dirty="0" smtClean="0">
                <a:solidFill>
                  <a:prstClr val="black"/>
                </a:solidFill>
              </a:rPr>
              <a:t>Cold War Home Front: The Other Fifties</a:t>
            </a:r>
            <a:endParaRPr lang="en-GB" sz="2400" b="1" u="sng" dirty="0">
              <a:solidFill>
                <a:prstClr val="black"/>
              </a:solidFill>
            </a:endParaRPr>
          </a:p>
        </p:txBody>
      </p:sp>
    </p:spTree>
    <p:extLst>
      <p:ext uri="{BB962C8B-B14F-4D97-AF65-F5344CB8AC3E}">
        <p14:creationId xmlns:p14="http://schemas.microsoft.com/office/powerpoint/2010/main" val="19112037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5951265" cy="1398323"/>
          </a:xfrm>
          <a:prstGeom prst="rect">
            <a:avLst/>
          </a:prstGeom>
        </p:spPr>
        <p:txBody>
          <a:bodyPr wrap="square" lIns="540000" tIns="540000" rIns="540000" bIns="540000">
            <a:spAutoFit/>
          </a:bodyPr>
          <a:lstStyle/>
          <a:p>
            <a:pPr algn="just"/>
            <a:endParaRPr lang="en-GB" sz="2000" b="1" dirty="0">
              <a:effectLst>
                <a:outerShdw blurRad="38100" dist="38100" dir="2700000" algn="tl">
                  <a:srgbClr val="000000">
                    <a:alpha val="43137"/>
                  </a:srgbClr>
                </a:outerShdw>
              </a:effectLst>
            </a:endParaRPr>
          </a:p>
        </p:txBody>
      </p:sp>
      <p:sp>
        <p:nvSpPr>
          <p:cNvPr id="7" name="AutoShape 4" descr="https://upload.wikimedia.org/wikipedia/commons/6/64/LevittownPA.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518722" y="3773284"/>
            <a:ext cx="3441547" cy="27110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8491" y="980728"/>
            <a:ext cx="3702337" cy="49267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4"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03071" y="4284074"/>
            <a:ext cx="2195513" cy="2200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Rectangle 9"/>
          <p:cNvSpPr/>
          <p:nvPr/>
        </p:nvSpPr>
        <p:spPr>
          <a:xfrm>
            <a:off x="-11113" y="-3175"/>
            <a:ext cx="9263633"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3. </a:t>
            </a:r>
            <a:r>
              <a:rPr lang="en-GB" sz="2400" b="1" u="sng" dirty="0" smtClean="0">
                <a:solidFill>
                  <a:prstClr val="black"/>
                </a:solidFill>
              </a:rPr>
              <a:t>Cold War Home Front: The Other Fifties</a:t>
            </a:r>
            <a:endParaRPr lang="en-GB" sz="2400" b="1" u="sng" dirty="0">
              <a:solidFill>
                <a:prstClr val="black"/>
              </a:solidFill>
            </a:endParaRPr>
          </a:p>
        </p:txBody>
      </p:sp>
    </p:spTree>
    <p:extLst>
      <p:ext uri="{BB962C8B-B14F-4D97-AF65-F5344CB8AC3E}">
        <p14:creationId xmlns:p14="http://schemas.microsoft.com/office/powerpoint/2010/main" val="403976468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4" descr="https://upload.wikimedia.org/wikipedia/commons/6/64/LevittownPA.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Rectangle 3"/>
          <p:cNvSpPr/>
          <p:nvPr/>
        </p:nvSpPr>
        <p:spPr>
          <a:xfrm>
            <a:off x="-11113" y="-3175"/>
            <a:ext cx="7175401" cy="7338411"/>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4. </a:t>
            </a:r>
            <a:r>
              <a:rPr lang="en-GB" sz="2400" b="1" u="sng" dirty="0" smtClean="0">
                <a:solidFill>
                  <a:prstClr val="black"/>
                </a:solidFill>
              </a:rPr>
              <a:t>The Sixties: New Frontier</a:t>
            </a:r>
          </a:p>
          <a:p>
            <a:pPr>
              <a:defRPr/>
            </a:pPr>
            <a:endParaRPr lang="en-GB" sz="1000" b="1" u="sng" dirty="0" smtClean="0">
              <a:solidFill>
                <a:prstClr val="black"/>
              </a:solidFill>
            </a:endParaRPr>
          </a:p>
          <a:p>
            <a:pPr lvl="0" algn="just"/>
            <a:r>
              <a:rPr lang="en-GB" dirty="0">
                <a:solidFill>
                  <a:prstClr val="black"/>
                </a:solidFill>
              </a:rPr>
              <a:t>“We stand today on the edge of </a:t>
            </a:r>
            <a:r>
              <a:rPr lang="en-GB" b="1" dirty="0">
                <a:solidFill>
                  <a:srgbClr val="FF0000"/>
                </a:solidFill>
              </a:rPr>
              <a:t>a New Frontier </a:t>
            </a:r>
            <a:r>
              <a:rPr lang="en-GB" b="1" dirty="0"/>
              <a:t>– the frontier of the 1960s</a:t>
            </a:r>
            <a:r>
              <a:rPr lang="en-GB" dirty="0">
                <a:solidFill>
                  <a:prstClr val="black"/>
                </a:solidFill>
              </a:rPr>
              <a:t>, the frontier of unknown opportunities and perils, the frontier of unfilled hopes and unfilled threats …</a:t>
            </a:r>
          </a:p>
          <a:p>
            <a:pPr lvl="0" algn="just"/>
            <a:r>
              <a:rPr lang="en-GB" dirty="0">
                <a:solidFill>
                  <a:prstClr val="black"/>
                </a:solidFill>
              </a:rPr>
              <a:t>	“It is </a:t>
            </a:r>
            <a:r>
              <a:rPr lang="en-GB" dirty="0" smtClean="0">
                <a:solidFill>
                  <a:prstClr val="black"/>
                </a:solidFill>
              </a:rPr>
              <a:t>time </a:t>
            </a:r>
            <a:r>
              <a:rPr lang="en-GB" b="1" dirty="0" smtClean="0">
                <a:solidFill>
                  <a:prstClr val="black"/>
                </a:solidFill>
              </a:rPr>
              <a:t>for </a:t>
            </a:r>
            <a:r>
              <a:rPr lang="en-GB" b="1" dirty="0">
                <a:solidFill>
                  <a:prstClr val="black"/>
                </a:solidFill>
              </a:rPr>
              <a:t>a new generation of leadership</a:t>
            </a:r>
            <a:r>
              <a:rPr lang="en-GB" dirty="0">
                <a:solidFill>
                  <a:prstClr val="black"/>
                </a:solidFill>
              </a:rPr>
              <a:t>. All over the world, particularly in the newer nations, young men are coming to power, men who are not bound by the traditions of the past, men who are not blinded by the old fears and hates and rivalries –  young men who can cast off the old slogans and the old delusions.”</a:t>
            </a:r>
          </a:p>
          <a:p>
            <a:pPr marL="342900" lvl="0" indent="-342900" algn="r">
              <a:buFontTx/>
              <a:buChar char="-"/>
            </a:pPr>
            <a:r>
              <a:rPr lang="en-GB" sz="1600" dirty="0">
                <a:solidFill>
                  <a:prstClr val="black"/>
                </a:solidFill>
              </a:rPr>
              <a:t>John F Kennedy, accepting Democratic presidential nomination, Los Angeles, </a:t>
            </a:r>
            <a:r>
              <a:rPr lang="pt-BR" sz="1600" dirty="0">
                <a:solidFill>
                  <a:prstClr val="black"/>
                </a:solidFill>
              </a:rPr>
              <a:t>July 15 1960</a:t>
            </a:r>
          </a:p>
          <a:p>
            <a:pPr lvl="0" algn="just"/>
            <a:endParaRPr lang="pt-BR" sz="2000" dirty="0">
              <a:solidFill>
                <a:prstClr val="black"/>
              </a:solidFill>
            </a:endParaRPr>
          </a:p>
          <a:p>
            <a:pPr lvl="0" algn="just"/>
            <a:r>
              <a:rPr lang="en-GB" dirty="0">
                <a:solidFill>
                  <a:prstClr val="black"/>
                </a:solidFill>
              </a:rPr>
              <a:t>“</a:t>
            </a:r>
            <a:r>
              <a:rPr lang="en-GB" b="1" i="1" dirty="0"/>
              <a:t>Let the word go forth from this time and place, to friend and foe alike, that the torch has been passed to </a:t>
            </a:r>
            <a:r>
              <a:rPr lang="en-GB" b="1" i="1" dirty="0">
                <a:solidFill>
                  <a:srgbClr val="0000FF"/>
                </a:solidFill>
              </a:rPr>
              <a:t>a new generation of Americans </a:t>
            </a:r>
            <a:r>
              <a:rPr lang="en-GB" dirty="0" smtClean="0">
                <a:solidFill>
                  <a:prstClr val="black"/>
                </a:solidFill>
              </a:rPr>
              <a:t>– born </a:t>
            </a:r>
            <a:r>
              <a:rPr lang="en-GB" dirty="0">
                <a:solidFill>
                  <a:prstClr val="black"/>
                </a:solidFill>
              </a:rPr>
              <a:t>in this century, tempered by war, disciplined by a hard and bitter peace, proud of our ancient heritage. and unwilling to witness or permit the slow undoing of those human rights to which this nation has always been committed, and to which we are committed today at home and around the world</a:t>
            </a:r>
            <a:r>
              <a:rPr lang="en-GB" dirty="0" smtClean="0">
                <a:solidFill>
                  <a:prstClr val="black"/>
                </a:solidFill>
              </a:rPr>
              <a:t>.”</a:t>
            </a:r>
            <a:endParaRPr lang="en-GB" dirty="0">
              <a:solidFill>
                <a:prstClr val="black"/>
              </a:solidFill>
            </a:endParaRPr>
          </a:p>
          <a:p>
            <a:pPr marL="342900" lvl="0" indent="-342900" algn="r">
              <a:buFontTx/>
              <a:buChar char="-"/>
            </a:pPr>
            <a:r>
              <a:rPr lang="en-GB" sz="1600" dirty="0">
                <a:solidFill>
                  <a:prstClr val="black"/>
                </a:solidFill>
              </a:rPr>
              <a:t>Kennedy, inaugural address, January 20 </a:t>
            </a:r>
            <a:r>
              <a:rPr lang="en-GB" sz="1600" dirty="0" smtClean="0">
                <a:solidFill>
                  <a:prstClr val="black"/>
                </a:solidFill>
              </a:rPr>
              <a:t>1961</a:t>
            </a:r>
            <a:endParaRPr lang="en-GB" sz="1000" b="1" u="sng" dirty="0" smtClean="0">
              <a:solidFill>
                <a:prstClr val="black"/>
              </a:solidFill>
            </a:endParaRPr>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13754" y="-3175"/>
            <a:ext cx="2274720" cy="36724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13754" y="3378451"/>
            <a:ext cx="2274720" cy="3479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6922285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4" descr="https://upload.wikimedia.org/wikipedia/commons/6/64/LevittownPA.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8024" y="-3174"/>
            <a:ext cx="4355976" cy="2448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9367" y="-22056"/>
            <a:ext cx="9155113" cy="7046023"/>
          </a:xfrm>
          <a:prstGeom prst="rect">
            <a:avLst/>
          </a:prstGeom>
        </p:spPr>
        <p:txBody>
          <a:bodyPr wrap="square" lIns="540000" tIns="540000" rIns="540000" bIns="540000">
            <a:spAutoFit/>
          </a:bodyPr>
          <a:lstStyle/>
          <a:p>
            <a:pPr algn="just"/>
            <a:r>
              <a:rPr lang="en-GB" sz="2400" b="1" u="sng" dirty="0">
                <a:solidFill>
                  <a:srgbClr val="FF0000"/>
                </a:solidFill>
                <a:cs typeface="Arial" charset="0"/>
              </a:rPr>
              <a:t>4. </a:t>
            </a:r>
            <a:r>
              <a:rPr lang="en-GB" sz="2400" b="1" u="sng" dirty="0">
                <a:solidFill>
                  <a:srgbClr val="FF0000"/>
                </a:solidFill>
              </a:rPr>
              <a:t>The Sixties: </a:t>
            </a:r>
            <a:r>
              <a:rPr lang="en-GB" sz="2400" b="1" u="sng" dirty="0" smtClean="0">
                <a:solidFill>
                  <a:srgbClr val="FF0000"/>
                </a:solidFill>
              </a:rPr>
              <a:t>Military Industrial Complex </a:t>
            </a:r>
            <a:endParaRPr lang="en-GB" sz="2400" b="1" u="sng" dirty="0">
              <a:solidFill>
                <a:srgbClr val="FF0000"/>
              </a:solidFill>
            </a:endParaRPr>
          </a:p>
          <a:p>
            <a:pPr algn="just"/>
            <a:endParaRPr lang="en-GB" sz="1000" dirty="0" smtClean="0"/>
          </a:p>
          <a:p>
            <a:pPr algn="just"/>
            <a:endParaRPr lang="en-GB" sz="1760" dirty="0" smtClean="0"/>
          </a:p>
          <a:p>
            <a:pPr algn="just"/>
            <a:endParaRPr lang="en-GB" sz="1760" dirty="0"/>
          </a:p>
          <a:p>
            <a:pPr algn="just"/>
            <a:endParaRPr lang="en-GB" sz="1760" dirty="0" smtClean="0"/>
          </a:p>
          <a:p>
            <a:pPr algn="just"/>
            <a:endParaRPr lang="en-GB" sz="1760" dirty="0" smtClean="0"/>
          </a:p>
          <a:p>
            <a:pPr algn="just"/>
            <a:endParaRPr lang="en-GB" sz="1760" dirty="0"/>
          </a:p>
          <a:p>
            <a:pPr algn="just"/>
            <a:endParaRPr lang="en-GB" sz="1000" dirty="0"/>
          </a:p>
          <a:p>
            <a:pPr algn="just"/>
            <a:r>
              <a:rPr lang="en-GB" sz="1700" dirty="0" smtClean="0"/>
              <a:t>“ … Until the latest of our world conflicts, the United States had no armaments industry … But now we can no longer risk emergency improvisation of national </a:t>
            </a:r>
            <a:r>
              <a:rPr lang="en-GB" sz="1700" dirty="0" err="1" smtClean="0"/>
              <a:t>defense</a:t>
            </a:r>
            <a:r>
              <a:rPr lang="en-GB" sz="1700" dirty="0" smtClean="0"/>
              <a:t>; we have been compelled to create </a:t>
            </a:r>
            <a:r>
              <a:rPr lang="en-GB" sz="1700" b="1" dirty="0" smtClean="0">
                <a:solidFill>
                  <a:srgbClr val="FF0000"/>
                </a:solidFill>
              </a:rPr>
              <a:t>a permanent armaments industry of vast proportions</a:t>
            </a:r>
            <a:r>
              <a:rPr lang="en-GB" sz="1700" dirty="0" smtClean="0"/>
              <a:t>. Added to this, 3½ million men and women are directly engaged in the </a:t>
            </a:r>
            <a:r>
              <a:rPr lang="en-GB" sz="1700" dirty="0" err="1" smtClean="0"/>
              <a:t>defense</a:t>
            </a:r>
            <a:r>
              <a:rPr lang="en-GB" sz="1700" dirty="0" smtClean="0"/>
              <a:t> establishment. 	</a:t>
            </a:r>
          </a:p>
          <a:p>
            <a:pPr algn="just"/>
            <a:r>
              <a:rPr lang="en-GB" sz="1700" dirty="0"/>
              <a:t>	</a:t>
            </a:r>
            <a:r>
              <a:rPr lang="en-GB" sz="1700" dirty="0" smtClean="0"/>
              <a:t>“This conjunction of an immense military establishment and a large arms industry is </a:t>
            </a:r>
            <a:r>
              <a:rPr lang="en-GB" sz="1700" b="1" dirty="0" smtClean="0"/>
              <a:t>new in the American experience</a:t>
            </a:r>
            <a:r>
              <a:rPr lang="en-GB" sz="1700" dirty="0" smtClean="0"/>
              <a:t>. The </a:t>
            </a:r>
            <a:r>
              <a:rPr lang="en-GB" sz="1700" b="1" dirty="0" smtClean="0">
                <a:solidFill>
                  <a:srgbClr val="FF0000"/>
                </a:solidFill>
                <a:effectLst>
                  <a:outerShdw blurRad="38100" dist="38100" dir="2700000" algn="tl">
                    <a:srgbClr val="000000">
                      <a:alpha val="43137"/>
                    </a:srgbClr>
                  </a:outerShdw>
                </a:effectLst>
              </a:rPr>
              <a:t>total influence </a:t>
            </a:r>
            <a:r>
              <a:rPr lang="en-GB" sz="1700" dirty="0" smtClean="0"/>
              <a:t>– economic, political, even spiritual – is felt in every city, every State house, every office of the Federal government. We recognize the imperative need for this development. Yet we must not fail to comprehend its </a:t>
            </a:r>
            <a:r>
              <a:rPr lang="en-GB" sz="1700" i="1" dirty="0" smtClean="0"/>
              <a:t>grave implications</a:t>
            </a:r>
            <a:r>
              <a:rPr lang="en-GB" sz="1700" dirty="0" smtClean="0"/>
              <a:t>. Our toil, resources and livelihood are all involved; so is the very structure of our society.</a:t>
            </a:r>
          </a:p>
          <a:p>
            <a:pPr algn="just"/>
            <a:r>
              <a:rPr lang="en-GB" sz="1700" dirty="0"/>
              <a:t>	</a:t>
            </a:r>
            <a:r>
              <a:rPr lang="en-GB" sz="1700" dirty="0" smtClean="0"/>
              <a:t>“In the councils of government, </a:t>
            </a:r>
            <a:r>
              <a:rPr lang="en-GB" sz="1700" b="1" dirty="0" smtClean="0"/>
              <a:t>We must guard against the acquisition of unwarranted influence, whether sought or unsought, by the </a:t>
            </a:r>
            <a:r>
              <a:rPr lang="en-GB" sz="1700" b="1" dirty="0" smtClean="0">
                <a:solidFill>
                  <a:srgbClr val="FF0000"/>
                </a:solidFill>
                <a:effectLst>
                  <a:outerShdw blurRad="38100" dist="38100" dir="2700000" algn="tl">
                    <a:srgbClr val="000000">
                      <a:alpha val="43137"/>
                    </a:srgbClr>
                  </a:outerShdw>
                </a:effectLst>
              </a:rPr>
              <a:t>military-industrial complex</a:t>
            </a:r>
            <a:r>
              <a:rPr lang="en-GB" sz="1700" dirty="0" smtClean="0"/>
              <a:t>. The potential for the disastrous rise of misplaced power exists and will persist. </a:t>
            </a:r>
            <a:r>
              <a:rPr lang="en-GB" sz="1700" dirty="0"/>
              <a:t>We must never let the weight of this combination endanger our liberties or democratic </a:t>
            </a:r>
            <a:r>
              <a:rPr lang="en-GB" sz="1700" dirty="0" smtClean="0"/>
              <a:t>processes.”</a:t>
            </a:r>
            <a:endParaRPr lang="en-GB" sz="1700" dirty="0"/>
          </a:p>
          <a:p>
            <a:pPr marL="285750" indent="-285750" algn="r">
              <a:buFontTx/>
              <a:buChar char="-"/>
            </a:pPr>
            <a:r>
              <a:rPr lang="en-GB" sz="1700" dirty="0" smtClean="0"/>
              <a:t>President Dwight D Eisenhower, Farewell </a:t>
            </a:r>
            <a:r>
              <a:rPr lang="en-GB" sz="1700" dirty="0"/>
              <a:t>Address to the </a:t>
            </a:r>
            <a:r>
              <a:rPr lang="en-GB" sz="1700" dirty="0" smtClean="0"/>
              <a:t>Nation, January 17 1961</a:t>
            </a:r>
          </a:p>
        </p:txBody>
      </p:sp>
    </p:spTree>
    <p:extLst>
      <p:ext uri="{BB962C8B-B14F-4D97-AF65-F5344CB8AC3E}">
        <p14:creationId xmlns:p14="http://schemas.microsoft.com/office/powerpoint/2010/main" val="257495917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10293066"/>
          </a:xfrm>
          <a:prstGeom prst="rect">
            <a:avLst/>
          </a:prstGeom>
        </p:spPr>
        <p:txBody>
          <a:bodyPr wrap="square" lIns="540000" tIns="540000" rIns="540000" bIns="540000">
            <a:spAutoFit/>
          </a:bodyPr>
          <a:lstStyle/>
          <a:p>
            <a:pPr algn="just"/>
            <a:r>
              <a:rPr lang="en-GB" sz="2400" b="1" u="sng" dirty="0">
                <a:solidFill>
                  <a:prstClr val="black"/>
                </a:solidFill>
                <a:cs typeface="Arial" charset="0"/>
              </a:rPr>
              <a:t>4. </a:t>
            </a:r>
            <a:r>
              <a:rPr lang="en-GB" sz="2400" b="1" u="sng" dirty="0">
                <a:solidFill>
                  <a:prstClr val="black"/>
                </a:solidFill>
              </a:rPr>
              <a:t>The Sixties: </a:t>
            </a:r>
            <a:r>
              <a:rPr lang="en-GB" sz="2400" b="1" u="sng" dirty="0" smtClean="0">
                <a:solidFill>
                  <a:prstClr val="black"/>
                </a:solidFill>
              </a:rPr>
              <a:t>Domino Effect</a:t>
            </a:r>
          </a:p>
          <a:p>
            <a:pPr algn="just"/>
            <a:endParaRPr lang="en-GB" sz="2400" b="1" u="sng" dirty="0">
              <a:solidFill>
                <a:prstClr val="black"/>
              </a:solidFill>
            </a:endParaRPr>
          </a:p>
          <a:p>
            <a:pPr algn="just"/>
            <a:endParaRPr lang="en-GB" sz="2400" b="1" u="sng" dirty="0" smtClean="0">
              <a:solidFill>
                <a:prstClr val="black"/>
              </a:solidFill>
            </a:endParaRPr>
          </a:p>
          <a:p>
            <a:pPr algn="just"/>
            <a:endParaRPr lang="en-GB" sz="2400" b="1" u="sng" dirty="0">
              <a:solidFill>
                <a:prstClr val="black"/>
              </a:solidFill>
            </a:endParaRPr>
          </a:p>
          <a:p>
            <a:r>
              <a:rPr lang="en-GB" sz="2000" dirty="0" smtClean="0"/>
              <a:t>Q: “Mr</a:t>
            </a:r>
            <a:r>
              <a:rPr lang="en-GB" sz="2000" dirty="0"/>
              <a:t>. President, would you mind commenting on the strategic importance of Indochina to the free world? I think there has </a:t>
            </a:r>
            <a:r>
              <a:rPr lang="en-GB" sz="2000" dirty="0" smtClean="0"/>
              <a:t>been </a:t>
            </a:r>
            <a:r>
              <a:rPr lang="en-GB" sz="2000" dirty="0"/>
              <a:t>across the </a:t>
            </a:r>
            <a:r>
              <a:rPr lang="en-GB" sz="2000" dirty="0" smtClean="0"/>
              <a:t>country </a:t>
            </a:r>
            <a:r>
              <a:rPr lang="en-GB" sz="2000" dirty="0"/>
              <a:t>some lack of understanding on just what it means to us</a:t>
            </a:r>
            <a:r>
              <a:rPr lang="en-GB" sz="2000" dirty="0" smtClean="0"/>
              <a:t>.”</a:t>
            </a:r>
            <a:endParaRPr lang="en-GB" sz="2000" dirty="0"/>
          </a:p>
          <a:p>
            <a:pPr algn="just"/>
            <a:endParaRPr lang="en-GB" sz="2000" dirty="0"/>
          </a:p>
          <a:p>
            <a:pPr algn="just"/>
            <a:r>
              <a:rPr lang="en-GB" sz="2000" dirty="0" smtClean="0"/>
              <a:t>A. “First </a:t>
            </a:r>
            <a:r>
              <a:rPr lang="en-GB" sz="2000" dirty="0"/>
              <a:t>of all, you have the specific value of a locality in its production of materials that the world needs.</a:t>
            </a:r>
          </a:p>
          <a:p>
            <a:pPr algn="just"/>
            <a:r>
              <a:rPr lang="en-GB" sz="2000" dirty="0" smtClean="0"/>
              <a:t>	“Then </a:t>
            </a:r>
            <a:r>
              <a:rPr lang="en-GB" sz="2000" dirty="0"/>
              <a:t>you have the possibility that many human beings pass under a dictatorship that is inimical to the free world.</a:t>
            </a:r>
          </a:p>
          <a:p>
            <a:pPr algn="just"/>
            <a:r>
              <a:rPr lang="en-GB" sz="2000" dirty="0" smtClean="0"/>
              <a:t>	“Finally</a:t>
            </a:r>
            <a:r>
              <a:rPr lang="en-GB" sz="2000" dirty="0"/>
              <a:t>, you have broader considerations that might follow what you would call the </a:t>
            </a:r>
            <a:r>
              <a:rPr lang="en-GB" sz="2000" dirty="0" smtClean="0"/>
              <a:t>‘</a:t>
            </a:r>
            <a:r>
              <a:rPr lang="en-GB" sz="2000" b="1" dirty="0" smtClean="0"/>
              <a:t>falling domino principle</a:t>
            </a:r>
            <a:r>
              <a:rPr lang="en-GB" sz="2000" dirty="0" smtClean="0"/>
              <a:t>.’ You </a:t>
            </a:r>
            <a:r>
              <a:rPr lang="en-GB" sz="2000" dirty="0"/>
              <a:t>have a row of dominoes set up, you knock over the first one, and what will happen to the last one is the certainty that it will go over very quickly. </a:t>
            </a:r>
            <a:endParaRPr lang="en-GB" sz="2000" dirty="0" smtClean="0"/>
          </a:p>
          <a:p>
            <a:pPr algn="just"/>
            <a:r>
              <a:rPr lang="en-GB" sz="2000" dirty="0" smtClean="0"/>
              <a:t>	“ … Asia</a:t>
            </a:r>
            <a:r>
              <a:rPr lang="en-GB" sz="2000" dirty="0"/>
              <a:t>, after all, has already lost some 450 million of its peoples to the Communist dictatorship, and we simply can't afford greater losses</a:t>
            </a:r>
            <a:r>
              <a:rPr lang="en-GB" sz="2000" dirty="0" smtClean="0"/>
              <a:t>.”</a:t>
            </a:r>
          </a:p>
          <a:p>
            <a:pPr marL="342900" indent="-342900" algn="r">
              <a:buFontTx/>
              <a:buChar char="-"/>
            </a:pPr>
            <a:r>
              <a:rPr lang="en-GB" sz="1600" dirty="0" smtClean="0">
                <a:solidFill>
                  <a:prstClr val="black"/>
                </a:solidFill>
              </a:rPr>
              <a:t>President Eisenhower press conference, April 7 1954</a:t>
            </a:r>
          </a:p>
          <a:p>
            <a:pPr algn="just"/>
            <a:endParaRPr lang="en-GB" sz="2000" u="sng" dirty="0" smtClean="0">
              <a:solidFill>
                <a:prstClr val="black"/>
              </a:solidFill>
            </a:endParaRPr>
          </a:p>
          <a:p>
            <a:pPr algn="just"/>
            <a:endParaRPr lang="en-GB" b="1" u="sng" dirty="0" smtClean="0">
              <a:solidFill>
                <a:prstClr val="black"/>
              </a:solidFill>
            </a:endParaRPr>
          </a:p>
          <a:p>
            <a:pPr algn="just"/>
            <a:endParaRPr lang="en-GB" b="1" u="sng" dirty="0">
              <a:solidFill>
                <a:prstClr val="black"/>
              </a:solidFill>
            </a:endParaRPr>
          </a:p>
          <a:p>
            <a:pPr algn="just"/>
            <a:endParaRPr lang="en-GB" b="1" u="sng" dirty="0">
              <a:solidFill>
                <a:prstClr val="black"/>
              </a:solidFill>
            </a:endParaRPr>
          </a:p>
          <a:p>
            <a:pPr algn="just"/>
            <a:endParaRPr lang="en-GB" b="1" u="sng" dirty="0" smtClean="0">
              <a:solidFill>
                <a:prstClr val="black"/>
              </a:solidFill>
            </a:endParaRPr>
          </a:p>
          <a:p>
            <a:pPr algn="just"/>
            <a:endParaRPr lang="en-GB" b="1" u="sng" dirty="0" smtClean="0">
              <a:solidFill>
                <a:prstClr val="black"/>
              </a:solidFill>
            </a:endParaRPr>
          </a:p>
          <a:p>
            <a:pPr algn="just"/>
            <a:endParaRPr lang="en-GB" b="1" u="sng" dirty="0">
              <a:solidFill>
                <a:prstClr val="black"/>
              </a:solidFill>
            </a:endParaRPr>
          </a:p>
          <a:p>
            <a:pPr algn="just"/>
            <a:endParaRPr lang="en-GB" b="1" u="sng" dirty="0" smtClean="0">
              <a:solidFill>
                <a:prstClr val="black"/>
              </a:solidFill>
            </a:endParaRPr>
          </a:p>
          <a:p>
            <a:pPr algn="just"/>
            <a:endParaRPr lang="en-GB" b="1" u="sng" dirty="0">
              <a:solidFill>
                <a:prstClr val="black"/>
              </a:solidFill>
            </a:endParaRPr>
          </a:p>
          <a:p>
            <a:pPr algn="just"/>
            <a:endParaRPr lang="en-GB" dirty="0" smtClean="0"/>
          </a:p>
        </p:txBody>
      </p:sp>
      <p:sp>
        <p:nvSpPr>
          <p:cNvPr id="7" name="AutoShape 4" descr="https://upload.wikimedia.org/wikipedia/commons/6/64/LevittownPA.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741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4088" y="-3175"/>
            <a:ext cx="3648621" cy="19246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3722378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4" descr="https://upload.wikimedia.org/wikipedia/commons/6/64/LevittownPA.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57500" y="7937"/>
            <a:ext cx="6286500" cy="3533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4"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834" y="1412776"/>
            <a:ext cx="2436964" cy="30179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6" name="Picture 6"/>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076157" y="3519558"/>
            <a:ext cx="5067844" cy="33384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28835" y="0"/>
            <a:ext cx="9263633" cy="1983099"/>
          </a:xfrm>
          <a:prstGeom prst="rect">
            <a:avLst/>
          </a:prstGeom>
        </p:spPr>
        <p:txBody>
          <a:bodyPr wrap="square" lIns="540000" tIns="540000" rIns="540000" bIns="540000">
            <a:spAutoFit/>
          </a:bodyPr>
          <a:lstStyle/>
          <a:p>
            <a:pPr>
              <a:defRPr/>
            </a:pPr>
            <a:r>
              <a:rPr lang="en-GB" sz="2400" b="1" u="sng" dirty="0" smtClean="0">
                <a:solidFill>
                  <a:srgbClr val="0000FF"/>
                </a:solidFill>
                <a:cs typeface="Arial" charset="0"/>
              </a:rPr>
              <a:t>4. </a:t>
            </a:r>
            <a:r>
              <a:rPr lang="en-GB" sz="2400" b="1" u="sng" dirty="0" smtClean="0">
                <a:solidFill>
                  <a:srgbClr val="0000FF"/>
                </a:solidFill>
              </a:rPr>
              <a:t>The Sixties: Bay of Pigs (1961)</a:t>
            </a:r>
          </a:p>
          <a:p>
            <a:pPr>
              <a:defRPr/>
            </a:pPr>
            <a:r>
              <a:rPr lang="en-GB" sz="2400" b="1" u="sng" dirty="0" smtClean="0">
                <a:solidFill>
                  <a:srgbClr val="0000FF"/>
                </a:solidFill>
              </a:rPr>
              <a:t>and Cuban Missile Crisis (1962)</a:t>
            </a:r>
            <a:endParaRPr lang="en-GB" sz="1000" b="1" u="sng" dirty="0" smtClean="0">
              <a:solidFill>
                <a:srgbClr val="0000FF"/>
              </a:solidFill>
            </a:endParaRPr>
          </a:p>
          <a:p>
            <a:pPr>
              <a:defRPr/>
            </a:pPr>
            <a:endParaRPr lang="en-GB" sz="1000" b="1" u="sng" dirty="0" smtClean="0">
              <a:solidFill>
                <a:prstClr val="black"/>
              </a:solidFill>
            </a:endParaRPr>
          </a:p>
        </p:txBody>
      </p:sp>
      <p:pic>
        <p:nvPicPr>
          <p:cNvPr id="15367" name="Picture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8835" y="4425167"/>
            <a:ext cx="4292456" cy="24129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1992130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1890766"/>
          </a:xfrm>
          <a:prstGeom prst="rect">
            <a:avLst/>
          </a:prstGeom>
        </p:spPr>
        <p:txBody>
          <a:bodyPr wrap="square" lIns="540000" tIns="540000" rIns="540000" bIns="540000">
            <a:spAutoFit/>
          </a:bodyPr>
          <a:lstStyle/>
          <a:p>
            <a:pPr algn="just"/>
            <a:r>
              <a:rPr lang="en-GB" sz="2400" b="1" u="sng" dirty="0">
                <a:solidFill>
                  <a:prstClr val="black"/>
                </a:solidFill>
                <a:cs typeface="Arial" charset="0"/>
              </a:rPr>
              <a:t>4. </a:t>
            </a:r>
            <a:r>
              <a:rPr lang="en-GB" sz="2400" b="1" u="sng" dirty="0">
                <a:solidFill>
                  <a:prstClr val="black"/>
                </a:solidFill>
              </a:rPr>
              <a:t>The Sixties: </a:t>
            </a:r>
            <a:r>
              <a:rPr lang="en-GB" sz="2400" b="1" u="sng" dirty="0" smtClean="0">
                <a:solidFill>
                  <a:prstClr val="black"/>
                </a:solidFill>
              </a:rPr>
              <a:t>Vietnam War</a:t>
            </a:r>
            <a:endParaRPr lang="en-GB" sz="2400" b="1" u="sng" dirty="0">
              <a:solidFill>
                <a:prstClr val="black"/>
              </a:solidFill>
            </a:endParaRPr>
          </a:p>
          <a:p>
            <a:pPr algn="just"/>
            <a:endParaRPr lang="en-GB" sz="1000" dirty="0" smtClean="0"/>
          </a:p>
          <a:p>
            <a:pPr algn="just"/>
            <a:endParaRPr lang="en-GB" dirty="0" smtClean="0"/>
          </a:p>
        </p:txBody>
      </p:sp>
      <p:sp>
        <p:nvSpPr>
          <p:cNvPr id="7" name="AutoShape 4" descr="https://upload.wikimedia.org/wikipedia/commons/6/64/LevittownPA.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4937" y="1192425"/>
            <a:ext cx="2957513" cy="4432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Box 5"/>
          <p:cNvSpPr txBox="1"/>
          <p:nvPr/>
        </p:nvSpPr>
        <p:spPr>
          <a:xfrm>
            <a:off x="3092450" y="764704"/>
            <a:ext cx="6051550" cy="6220843"/>
          </a:xfrm>
          <a:prstGeom prst="rect">
            <a:avLst/>
          </a:prstGeom>
          <a:noFill/>
        </p:spPr>
        <p:txBody>
          <a:bodyPr wrap="square" lIns="360000" tIns="360000" rIns="360000" bIns="360000" rtlCol="0">
            <a:spAutoFit/>
          </a:bodyPr>
          <a:lstStyle/>
          <a:p>
            <a:pPr marL="285750" indent="-285750">
              <a:buFont typeface="Arial" panose="020B0604020202020204" pitchFamily="34" charset="0"/>
              <a:buChar char="•"/>
            </a:pPr>
            <a:r>
              <a:rPr lang="en-GB" sz="1700" dirty="0" smtClean="0"/>
              <a:t>1930: </a:t>
            </a:r>
            <a:r>
              <a:rPr lang="en-GB" sz="1700" dirty="0" err="1" smtClean="0"/>
              <a:t>Ho</a:t>
            </a:r>
            <a:r>
              <a:rPr lang="en-GB" sz="1700" dirty="0" smtClean="0"/>
              <a:t> Chi Minh est. Indochinese Communist Party (ILP)</a:t>
            </a:r>
          </a:p>
          <a:p>
            <a:pPr marL="285750" indent="-285750">
              <a:buFont typeface="Arial" panose="020B0604020202020204" pitchFamily="34" charset="0"/>
              <a:buChar char="•"/>
            </a:pPr>
            <a:r>
              <a:rPr lang="en-GB" sz="1700" dirty="0" smtClean="0"/>
              <a:t>1941–45: Japanese invasion and occupation of French Indochina; resisted by ILP</a:t>
            </a:r>
          </a:p>
          <a:p>
            <a:pPr marL="285750" indent="-285750">
              <a:buFont typeface="Arial" panose="020B0604020202020204" pitchFamily="34" charset="0"/>
              <a:buChar char="•"/>
            </a:pPr>
            <a:r>
              <a:rPr lang="en-GB" sz="1700" dirty="0" smtClean="0"/>
              <a:t>1946–54: First Indochina War leads to end of French colonial rule; US military aides French</a:t>
            </a:r>
          </a:p>
          <a:p>
            <a:pPr marL="285750" indent="-285750">
              <a:buFont typeface="Arial" panose="020B0604020202020204" pitchFamily="34" charset="0"/>
              <a:buChar char="•"/>
            </a:pPr>
            <a:r>
              <a:rPr lang="en-GB" sz="1700" dirty="0" smtClean="0"/>
              <a:t>1954: Geneva conference separates north and south Vietnam with view to eventual reunification </a:t>
            </a:r>
          </a:p>
          <a:p>
            <a:pPr marL="285750" indent="-285750">
              <a:buFont typeface="Arial" panose="020B0604020202020204" pitchFamily="34" charset="0"/>
              <a:buChar char="•"/>
            </a:pPr>
            <a:r>
              <a:rPr lang="en-GB" sz="1700" dirty="0" smtClean="0"/>
              <a:t>1955: Pro-western Ngo </a:t>
            </a:r>
            <a:r>
              <a:rPr lang="en-GB" sz="1700" dirty="0" err="1" smtClean="0"/>
              <a:t>Dinh</a:t>
            </a:r>
            <a:r>
              <a:rPr lang="en-GB" sz="1700" dirty="0" smtClean="0"/>
              <a:t> Diem declared President of south Vietnam, refuses to participate in reunification; beginning of guerrilla resistance in south Vietnam; US military continues to advise/train Diem regime forces</a:t>
            </a:r>
          </a:p>
          <a:p>
            <a:pPr marL="285750" indent="-285750">
              <a:buFont typeface="Arial" panose="020B0604020202020204" pitchFamily="34" charset="0"/>
              <a:buChar char="•"/>
            </a:pPr>
            <a:r>
              <a:rPr lang="en-GB" sz="1700" b="1" dirty="0" smtClean="0">
                <a:solidFill>
                  <a:srgbClr val="FF0000"/>
                </a:solidFill>
              </a:rPr>
              <a:t>1964: Gulf of Tonkin incident </a:t>
            </a:r>
            <a:r>
              <a:rPr lang="en-GB" sz="1700" dirty="0" smtClean="0"/>
              <a:t>(sinking of US navy ships) prompts Congress  to approve use of military forces in Vietnam (w/o formally declaring war)</a:t>
            </a:r>
          </a:p>
          <a:p>
            <a:pPr marL="285750" indent="-285750">
              <a:buFont typeface="Arial" panose="020B0604020202020204" pitchFamily="34" charset="0"/>
              <a:buChar char="•"/>
            </a:pPr>
            <a:r>
              <a:rPr lang="en-GB" sz="1700" b="1" dirty="0" smtClean="0">
                <a:solidFill>
                  <a:srgbClr val="0000FF"/>
                </a:solidFill>
              </a:rPr>
              <a:t>1968: Tet Offensive </a:t>
            </a:r>
            <a:r>
              <a:rPr lang="en-GB" sz="1700" dirty="0" smtClean="0"/>
              <a:t>provides key public relations victory for Communist North (esp. in United States)</a:t>
            </a:r>
          </a:p>
          <a:p>
            <a:pPr marL="285750" indent="-285750">
              <a:buFont typeface="Arial" panose="020B0604020202020204" pitchFamily="34" charset="0"/>
              <a:buChar char="•"/>
            </a:pPr>
            <a:r>
              <a:rPr lang="en-GB" sz="1700" dirty="0" smtClean="0"/>
              <a:t>1973: Cease-fire between US and north Vietnam</a:t>
            </a:r>
          </a:p>
          <a:p>
            <a:pPr marL="285750" indent="-285750">
              <a:buFont typeface="Arial" panose="020B0604020202020204" pitchFamily="34" charset="0"/>
              <a:buChar char="•"/>
            </a:pPr>
            <a:r>
              <a:rPr lang="en-GB" sz="1700" dirty="0" smtClean="0"/>
              <a:t>1974:  Resumption of north–south hostilities</a:t>
            </a:r>
          </a:p>
          <a:p>
            <a:pPr marL="285750" indent="-285750">
              <a:buFont typeface="Arial" panose="020B0604020202020204" pitchFamily="34" charset="0"/>
              <a:buChar char="•"/>
            </a:pPr>
            <a:r>
              <a:rPr lang="en-GB" sz="1700" dirty="0" smtClean="0"/>
              <a:t>1975: Fall of Saigon; US forces leave Vietnam; unified Socialist Republic of Vietnam formed </a:t>
            </a:r>
            <a:endParaRPr lang="en-GB" sz="1700" b="1" dirty="0" smtClean="0"/>
          </a:p>
        </p:txBody>
      </p:sp>
    </p:spTree>
    <p:extLst>
      <p:ext uri="{BB962C8B-B14F-4D97-AF65-F5344CB8AC3E}">
        <p14:creationId xmlns:p14="http://schemas.microsoft.com/office/powerpoint/2010/main" val="112120639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864270"/>
            <a:ext cx="9144000" cy="6082343"/>
          </a:xfrm>
          <a:prstGeom prst="rect">
            <a:avLst/>
          </a:prstGeom>
          <a:noFill/>
        </p:spPr>
        <p:txBody>
          <a:bodyPr wrap="square" lIns="540000" tIns="360000" rIns="540000" bIns="360000" rtlCol="0">
            <a:spAutoFit/>
          </a:bodyPr>
          <a:lstStyle/>
          <a:p>
            <a:endParaRPr lang="en-GB" sz="1700" dirty="0" smtClean="0"/>
          </a:p>
          <a:p>
            <a:endParaRPr lang="en-GB" sz="1700" dirty="0"/>
          </a:p>
          <a:p>
            <a:endParaRPr lang="en-GB" sz="1700" dirty="0" smtClean="0"/>
          </a:p>
          <a:p>
            <a:endParaRPr lang="en-GB" sz="1700" dirty="0"/>
          </a:p>
          <a:p>
            <a:endParaRPr lang="en-GB" sz="1700" dirty="0" smtClean="0"/>
          </a:p>
          <a:p>
            <a:endParaRPr lang="en-GB" sz="1700" dirty="0" smtClean="0"/>
          </a:p>
          <a:p>
            <a:endParaRPr lang="en-GB" sz="1700" dirty="0"/>
          </a:p>
          <a:p>
            <a:endParaRPr lang="en-GB" sz="1700" dirty="0"/>
          </a:p>
          <a:p>
            <a:endParaRPr lang="en-GB" sz="1700" dirty="0" smtClean="0"/>
          </a:p>
          <a:p>
            <a:endParaRPr lang="en-GB" sz="1700" dirty="0" smtClean="0"/>
          </a:p>
          <a:p>
            <a:endParaRPr lang="en-GB" sz="1700" dirty="0"/>
          </a:p>
          <a:p>
            <a:endParaRPr lang="en-GB" sz="1700" dirty="0" smtClean="0"/>
          </a:p>
          <a:p>
            <a:endParaRPr lang="en-GB" sz="1700" dirty="0" smtClean="0"/>
          </a:p>
          <a:p>
            <a:pPr marL="285750" indent="-285750">
              <a:buFont typeface="Arial" panose="020B0604020202020204" pitchFamily="34" charset="0"/>
              <a:buChar char="•"/>
            </a:pPr>
            <a:endParaRPr lang="en-GB" sz="1700" dirty="0" smtClean="0"/>
          </a:p>
          <a:p>
            <a:pPr marL="285750" indent="-285750">
              <a:buFont typeface="Arial" panose="020B0604020202020204" pitchFamily="34" charset="0"/>
              <a:buChar char="•"/>
            </a:pPr>
            <a:endParaRPr lang="en-GB" sz="800" dirty="0"/>
          </a:p>
          <a:p>
            <a:pPr marL="285750" indent="-285750">
              <a:buFont typeface="Arial" panose="020B0604020202020204" pitchFamily="34" charset="0"/>
              <a:buChar char="•"/>
            </a:pPr>
            <a:r>
              <a:rPr lang="en-GB" sz="1700" dirty="0" smtClean="0"/>
              <a:t>Total number of US military personnel deployed in Vietnam over the course of the war was  2.7 million, peaking at 536,000 </a:t>
            </a:r>
            <a:r>
              <a:rPr lang="en-GB" sz="1700" dirty="0"/>
              <a:t>in 1968. </a:t>
            </a:r>
            <a:r>
              <a:rPr lang="en-GB" sz="1700" dirty="0" smtClean="0"/>
              <a:t> </a:t>
            </a:r>
          </a:p>
          <a:p>
            <a:pPr marL="285750" indent="-285750">
              <a:buFont typeface="Arial" panose="020B0604020202020204" pitchFamily="34" charset="0"/>
              <a:buChar char="•"/>
            </a:pPr>
            <a:r>
              <a:rPr lang="en-GB" sz="1700" dirty="0" smtClean="0"/>
              <a:t>648,500 (about 25%) of </a:t>
            </a:r>
            <a:r>
              <a:rPr lang="en-GB" sz="1700" dirty="0"/>
              <a:t>total </a:t>
            </a:r>
            <a:r>
              <a:rPr lang="en-GB" sz="1700" dirty="0" smtClean="0"/>
              <a:t>forces were </a:t>
            </a:r>
            <a:r>
              <a:rPr lang="en-GB" sz="1700" dirty="0"/>
              <a:t>draftees.</a:t>
            </a:r>
            <a:endParaRPr lang="en-GB" sz="1700" dirty="0" smtClean="0"/>
          </a:p>
          <a:p>
            <a:pPr marL="285750" indent="-285750">
              <a:buFont typeface="Arial" panose="020B0604020202020204" pitchFamily="34" charset="0"/>
              <a:buChar char="•"/>
            </a:pPr>
            <a:r>
              <a:rPr lang="en-GB" sz="1700" dirty="0" smtClean="0"/>
              <a:t>US casualties totalled 58,220 dead, 303,644 wounded</a:t>
            </a:r>
          </a:p>
          <a:p>
            <a:pPr marL="285750" indent="-285750">
              <a:buFont typeface="Arial" panose="020B0604020202020204" pitchFamily="34" charset="0"/>
              <a:buChar char="•"/>
            </a:pPr>
            <a:r>
              <a:rPr lang="en-GB" sz="1700" dirty="0" smtClean="0"/>
              <a:t>Widespread</a:t>
            </a:r>
            <a:r>
              <a:rPr lang="en-GB" sz="1700" b="1" dirty="0" smtClean="0"/>
              <a:t> opposition </a:t>
            </a:r>
            <a:r>
              <a:rPr lang="en-GB" sz="1700" dirty="0" smtClean="0"/>
              <a:t>to involvement in Vietnam in US (including amongst Vietnam veterans); intersections with Civil Rights movement and counterculture</a:t>
            </a:r>
            <a:endParaRPr lang="en-GB" dirty="0"/>
          </a:p>
        </p:txBody>
      </p:sp>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21411" y="820501"/>
            <a:ext cx="3622589" cy="23848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7"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476" y="917090"/>
            <a:ext cx="3432423" cy="22882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8"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3582" y="2620814"/>
            <a:ext cx="3408337" cy="2274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8"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294924" y="2708920"/>
            <a:ext cx="2643103" cy="20568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611935" y="942208"/>
            <a:ext cx="1785937" cy="2352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504903" y="2436794"/>
            <a:ext cx="1749177" cy="24195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Rectangle 9"/>
          <p:cNvSpPr/>
          <p:nvPr/>
        </p:nvSpPr>
        <p:spPr>
          <a:xfrm>
            <a:off x="-11113" y="-3175"/>
            <a:ext cx="9155113" cy="1890766"/>
          </a:xfrm>
          <a:prstGeom prst="rect">
            <a:avLst/>
          </a:prstGeom>
        </p:spPr>
        <p:txBody>
          <a:bodyPr wrap="square" lIns="540000" tIns="540000" rIns="540000" bIns="540000">
            <a:spAutoFit/>
          </a:bodyPr>
          <a:lstStyle/>
          <a:p>
            <a:pPr algn="just"/>
            <a:r>
              <a:rPr lang="en-GB" sz="2400" b="1" u="sng" dirty="0">
                <a:solidFill>
                  <a:prstClr val="black"/>
                </a:solidFill>
                <a:cs typeface="Arial" charset="0"/>
              </a:rPr>
              <a:t>4. </a:t>
            </a:r>
            <a:r>
              <a:rPr lang="en-GB" sz="2400" b="1" u="sng" dirty="0">
                <a:solidFill>
                  <a:prstClr val="black"/>
                </a:solidFill>
              </a:rPr>
              <a:t>The Sixties: </a:t>
            </a:r>
            <a:r>
              <a:rPr lang="en-GB" sz="2400" b="1" u="sng" dirty="0" smtClean="0">
                <a:solidFill>
                  <a:prstClr val="black"/>
                </a:solidFill>
              </a:rPr>
              <a:t>Vietnam War</a:t>
            </a:r>
            <a:endParaRPr lang="en-GB" sz="2400" b="1" u="sng" dirty="0">
              <a:solidFill>
                <a:prstClr val="black"/>
              </a:solidFill>
            </a:endParaRPr>
          </a:p>
          <a:p>
            <a:pPr algn="just"/>
            <a:endParaRPr lang="en-GB" sz="1000" dirty="0" smtClean="0"/>
          </a:p>
          <a:p>
            <a:pPr algn="just"/>
            <a:endParaRPr lang="en-GB" dirty="0" smtClean="0"/>
          </a:p>
        </p:txBody>
      </p:sp>
    </p:spTree>
    <p:extLst>
      <p:ext uri="{BB962C8B-B14F-4D97-AF65-F5344CB8AC3E}">
        <p14:creationId xmlns:p14="http://schemas.microsoft.com/office/powerpoint/2010/main" val="423191138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4" descr="https://upload.wikimedia.org/wikipedia/commons/6/64/LevittownPA.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Rectangle 3"/>
          <p:cNvSpPr/>
          <p:nvPr/>
        </p:nvSpPr>
        <p:spPr>
          <a:xfrm>
            <a:off x="-11113" y="-3176"/>
            <a:ext cx="4622992" cy="5060865"/>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4. </a:t>
            </a:r>
            <a:r>
              <a:rPr lang="en-GB" sz="2400" b="1" u="sng" dirty="0" smtClean="0">
                <a:solidFill>
                  <a:prstClr val="black"/>
                </a:solidFill>
              </a:rPr>
              <a:t>The Sixties: 1968</a:t>
            </a:r>
          </a:p>
          <a:p>
            <a:pPr>
              <a:defRPr/>
            </a:pPr>
            <a:endParaRPr lang="en-GB" sz="1000" b="1" u="sng" dirty="0" smtClean="0">
              <a:solidFill>
                <a:prstClr val="black"/>
              </a:solidFill>
            </a:endParaRPr>
          </a:p>
          <a:p>
            <a:pPr marL="171450" lvl="0" indent="-171450">
              <a:buFont typeface="Arial" panose="020B0604020202020204" pitchFamily="34" charset="0"/>
              <a:buChar char="•"/>
            </a:pPr>
            <a:r>
              <a:rPr lang="en-GB" sz="2000" dirty="0" smtClean="0">
                <a:solidFill>
                  <a:prstClr val="black"/>
                </a:solidFill>
              </a:rPr>
              <a:t>Tet offensive</a:t>
            </a:r>
          </a:p>
          <a:p>
            <a:pPr marL="171450" lvl="0" indent="-171450">
              <a:buFont typeface="Arial" panose="020B0604020202020204" pitchFamily="34" charset="0"/>
              <a:buChar char="•"/>
            </a:pPr>
            <a:r>
              <a:rPr lang="en-GB" sz="2000" dirty="0" smtClean="0">
                <a:solidFill>
                  <a:prstClr val="black"/>
                </a:solidFill>
              </a:rPr>
              <a:t>Johnson shock withdrawal from Democrat presidential primary </a:t>
            </a:r>
          </a:p>
          <a:p>
            <a:pPr marL="171450" lvl="0" indent="-171450">
              <a:buFont typeface="Arial" panose="020B0604020202020204" pitchFamily="34" charset="0"/>
              <a:buChar char="•"/>
            </a:pPr>
            <a:r>
              <a:rPr lang="en-GB" sz="2000" dirty="0" smtClean="0">
                <a:solidFill>
                  <a:prstClr val="black"/>
                </a:solidFill>
              </a:rPr>
              <a:t>Assassinations of Robert Kennedy and Martin Luther King</a:t>
            </a:r>
          </a:p>
          <a:p>
            <a:pPr marL="171450" indent="-171450">
              <a:buFont typeface="Arial" panose="020B0604020202020204" pitchFamily="34" charset="0"/>
              <a:buChar char="•"/>
            </a:pPr>
            <a:r>
              <a:rPr lang="en-GB" sz="2000" dirty="0" smtClean="0">
                <a:solidFill>
                  <a:prstClr val="black"/>
                </a:solidFill>
              </a:rPr>
              <a:t>Riots in cities throughout US</a:t>
            </a:r>
          </a:p>
          <a:p>
            <a:pPr marL="171450" indent="-171450">
              <a:buFont typeface="Arial" panose="020B0604020202020204" pitchFamily="34" charset="0"/>
              <a:buChar char="•"/>
            </a:pPr>
            <a:r>
              <a:rPr lang="en-GB" sz="2000" dirty="0" smtClean="0">
                <a:solidFill>
                  <a:prstClr val="black"/>
                </a:solidFill>
              </a:rPr>
              <a:t>Riots at Chicago Democratic National Convention</a:t>
            </a:r>
          </a:p>
          <a:p>
            <a:pPr marL="171450" lvl="0" indent="-171450">
              <a:buFont typeface="Arial" panose="020B0604020202020204" pitchFamily="34" charset="0"/>
              <a:buChar char="•"/>
            </a:pPr>
            <a:r>
              <a:rPr lang="en-GB" sz="2000" dirty="0" smtClean="0">
                <a:solidFill>
                  <a:prstClr val="black"/>
                </a:solidFill>
              </a:rPr>
              <a:t>International uprisings: Prague, Paris</a:t>
            </a:r>
          </a:p>
          <a:p>
            <a:pPr lvl="0" algn="just"/>
            <a:endParaRPr lang="en-GB" sz="2400" b="1" u="sng" dirty="0" smtClean="0">
              <a:solidFill>
                <a:prstClr val="black"/>
              </a:solidFill>
            </a:endParaRPr>
          </a:p>
        </p:txBody>
      </p:sp>
      <p:pic>
        <p:nvPicPr>
          <p:cNvPr id="1741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11879" y="45749"/>
            <a:ext cx="4532121" cy="26704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7413"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76964" y="3640251"/>
            <a:ext cx="4767036" cy="32177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7415"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12037" y="4203394"/>
            <a:ext cx="1804466" cy="25848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7416" name="Picture 8"/>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55575" y="4203394"/>
            <a:ext cx="2021040" cy="25547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7417" name="Picture 9"/>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286500" y="2173076"/>
            <a:ext cx="2857500" cy="1905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7418" name="Picture 10"/>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211960" y="2109576"/>
            <a:ext cx="2268537" cy="1968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9193047"/>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4" descr="https://upload.wikimedia.org/wikipedia/commons/6/64/LevittownPA.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Rectangle 3"/>
          <p:cNvSpPr/>
          <p:nvPr/>
        </p:nvSpPr>
        <p:spPr>
          <a:xfrm>
            <a:off x="-11113" y="-3176"/>
            <a:ext cx="6773863" cy="1613767"/>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4. </a:t>
            </a:r>
            <a:r>
              <a:rPr lang="en-GB" sz="2400" b="1" u="sng" dirty="0" smtClean="0">
                <a:solidFill>
                  <a:prstClr val="black"/>
                </a:solidFill>
              </a:rPr>
              <a:t>The Sixties: 1968</a:t>
            </a:r>
          </a:p>
          <a:p>
            <a:pPr>
              <a:defRPr/>
            </a:pPr>
            <a:endParaRPr lang="en-GB" sz="1000" b="1" u="sng" dirty="0" smtClean="0">
              <a:solidFill>
                <a:prstClr val="black"/>
              </a:solidFill>
            </a:endParaRPr>
          </a:p>
        </p:txBody>
      </p:sp>
      <p:pic>
        <p:nvPicPr>
          <p:cNvPr id="1843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2199" y="1025029"/>
            <a:ext cx="2613371" cy="3355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843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5575" y="996221"/>
            <a:ext cx="6005695" cy="33843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53274" y="4290126"/>
            <a:ext cx="9197274" cy="2629430"/>
          </a:xfrm>
          <a:prstGeom prst="rect">
            <a:avLst/>
          </a:prstGeom>
        </p:spPr>
        <p:txBody>
          <a:bodyPr wrap="square" lIns="540000" tIns="540000" rIns="540000" bIns="540000">
            <a:spAutoFit/>
          </a:bodyPr>
          <a:lstStyle/>
          <a:p>
            <a:pPr marL="171450" lvl="0" indent="-171450" algn="just">
              <a:buFont typeface="Arial" panose="020B0604020202020204" pitchFamily="34" charset="0"/>
              <a:buChar char="•"/>
            </a:pPr>
            <a:r>
              <a:rPr lang="en-GB" sz="2000" dirty="0" smtClean="0">
                <a:solidFill>
                  <a:prstClr val="black"/>
                </a:solidFill>
              </a:rPr>
              <a:t>Nixon wins presidential election for Republican Party – ran on a ticket promising “law and order” and on behalf of </a:t>
            </a:r>
            <a:r>
              <a:rPr lang="en-GB" sz="2000" dirty="0" smtClean="0"/>
              <a:t>“</a:t>
            </a:r>
            <a:r>
              <a:rPr lang="en-GB" sz="2000" dirty="0"/>
              <a:t>the great, quite forgotten </a:t>
            </a:r>
            <a:r>
              <a:rPr lang="en-GB" sz="2000" dirty="0" smtClean="0"/>
              <a:t>majority – the </a:t>
            </a:r>
            <a:r>
              <a:rPr lang="en-GB" sz="2000" dirty="0" err="1"/>
              <a:t>nonshouters</a:t>
            </a:r>
            <a:r>
              <a:rPr lang="en-GB" sz="2000" dirty="0"/>
              <a:t> and the </a:t>
            </a:r>
            <a:r>
              <a:rPr lang="en-GB" sz="2000" dirty="0" err="1" smtClean="0"/>
              <a:t>nondemonstrators</a:t>
            </a:r>
            <a:r>
              <a:rPr lang="en-GB" sz="2000" dirty="0" smtClean="0"/>
              <a:t>”</a:t>
            </a:r>
          </a:p>
          <a:p>
            <a:pPr marL="171450" lvl="0" indent="-171450" algn="just">
              <a:buFont typeface="Arial" panose="020B0604020202020204" pitchFamily="34" charset="0"/>
              <a:buChar char="•"/>
            </a:pPr>
            <a:endParaRPr lang="en-GB" sz="2000" dirty="0" smtClean="0"/>
          </a:p>
          <a:p>
            <a:pPr marL="171450" lvl="0" indent="-171450" algn="just">
              <a:buFont typeface="Arial" panose="020B0604020202020204" pitchFamily="34" charset="0"/>
              <a:buChar char="•"/>
            </a:pPr>
            <a:r>
              <a:rPr lang="en-GB" sz="2000" dirty="0" smtClean="0">
                <a:solidFill>
                  <a:prstClr val="black"/>
                </a:solidFill>
              </a:rPr>
              <a:t>Promised to “end the war and win the peace” in Vietnam</a:t>
            </a:r>
            <a:endParaRPr lang="en-GB" sz="2000" b="1" u="sng" dirty="0" smtClean="0">
              <a:solidFill>
                <a:prstClr val="black"/>
              </a:solidFill>
            </a:endParaRPr>
          </a:p>
        </p:txBody>
      </p:sp>
    </p:spTree>
    <p:extLst>
      <p:ext uri="{BB962C8B-B14F-4D97-AF65-F5344CB8AC3E}">
        <p14:creationId xmlns:p14="http://schemas.microsoft.com/office/powerpoint/2010/main" val="2307199035"/>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4" descr="https://upload.wikimedia.org/wikipedia/commons/6/64/LevittownPA.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Rectangle 3"/>
          <p:cNvSpPr/>
          <p:nvPr/>
        </p:nvSpPr>
        <p:spPr>
          <a:xfrm>
            <a:off x="-11113" y="-3176"/>
            <a:ext cx="9155113" cy="71075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5. ‘</a:t>
            </a:r>
            <a:r>
              <a:rPr lang="en-GB" sz="2400" b="1" u="sng" dirty="0" smtClean="0">
                <a:solidFill>
                  <a:prstClr val="black"/>
                </a:solidFill>
              </a:rPr>
              <a:t>The </a:t>
            </a:r>
            <a:r>
              <a:rPr lang="en-GB" sz="2400" b="1" u="sng" dirty="0">
                <a:solidFill>
                  <a:prstClr val="black"/>
                </a:solidFill>
              </a:rPr>
              <a:t>Crisis of Confidence</a:t>
            </a:r>
            <a:r>
              <a:rPr lang="en-GB" sz="2400" b="1" u="sng" dirty="0" smtClean="0">
                <a:solidFill>
                  <a:prstClr val="black"/>
                </a:solidFill>
              </a:rPr>
              <a:t>’: ‘Silent </a:t>
            </a:r>
            <a:r>
              <a:rPr lang="en-GB" sz="2400" b="1" u="sng" dirty="0">
                <a:solidFill>
                  <a:prstClr val="black"/>
                </a:solidFill>
              </a:rPr>
              <a:t>Majority</a:t>
            </a:r>
            <a:r>
              <a:rPr lang="en-GB" sz="2400" b="1" u="sng" dirty="0" smtClean="0">
                <a:solidFill>
                  <a:prstClr val="black"/>
                </a:solidFill>
              </a:rPr>
              <a:t>’</a:t>
            </a:r>
          </a:p>
          <a:p>
            <a:pPr>
              <a:defRPr/>
            </a:pPr>
            <a:endParaRPr lang="en-GB" sz="1000" b="1" u="sng" dirty="0">
              <a:solidFill>
                <a:prstClr val="black"/>
              </a:solidFill>
            </a:endParaRPr>
          </a:p>
          <a:p>
            <a:pPr algn="just"/>
            <a:r>
              <a:rPr lang="en-GB" sz="1700" dirty="0" smtClean="0"/>
              <a:t>“Tonight </a:t>
            </a:r>
            <a:r>
              <a:rPr lang="en-GB" sz="1700" dirty="0"/>
              <a:t>I want to talk </a:t>
            </a:r>
            <a:r>
              <a:rPr lang="en-GB" sz="1700" dirty="0" smtClean="0"/>
              <a:t>on </a:t>
            </a:r>
            <a:r>
              <a:rPr lang="en-GB" sz="1700" dirty="0"/>
              <a:t>a subject of deep concern to all </a:t>
            </a:r>
            <a:r>
              <a:rPr lang="en-GB" sz="1700" dirty="0" smtClean="0"/>
              <a:t>Americans – the </a:t>
            </a:r>
            <a:r>
              <a:rPr lang="en-GB" sz="1700" dirty="0"/>
              <a:t>war in Vietnam</a:t>
            </a:r>
            <a:r>
              <a:rPr lang="en-GB" sz="1700" dirty="0" smtClean="0"/>
              <a:t>. I </a:t>
            </a:r>
            <a:r>
              <a:rPr lang="en-GB" sz="1700" dirty="0"/>
              <a:t>believe that one of the reasons for the deep division about Vietnam is that </a:t>
            </a:r>
            <a:r>
              <a:rPr lang="en-GB" sz="1700" b="1" dirty="0"/>
              <a:t>many Americans have lost confidence in what their Government has told them about our policy</a:t>
            </a:r>
            <a:r>
              <a:rPr lang="en-GB" sz="1700" dirty="0"/>
              <a:t>. Tonight, therefore, I would like to answer some </a:t>
            </a:r>
            <a:r>
              <a:rPr lang="en-GB" sz="1700" dirty="0" smtClean="0"/>
              <a:t>questions I </a:t>
            </a:r>
            <a:r>
              <a:rPr lang="en-GB" sz="1700" dirty="0"/>
              <a:t>know are on the minds of many of you listening </a:t>
            </a:r>
            <a:r>
              <a:rPr lang="en-GB" sz="1700" dirty="0" smtClean="0"/>
              <a:t>…  [and] the great </a:t>
            </a:r>
            <a:r>
              <a:rPr lang="en-GB" sz="1700" dirty="0"/>
              <a:t>question is: How can we win America’s peace</a:t>
            </a:r>
            <a:r>
              <a:rPr lang="en-GB" sz="1700" dirty="0" smtClean="0"/>
              <a:t>?</a:t>
            </a:r>
          </a:p>
          <a:p>
            <a:pPr algn="just"/>
            <a:r>
              <a:rPr lang="en-GB" sz="1700" dirty="0" smtClean="0"/>
              <a:t>	“… For </a:t>
            </a:r>
            <a:r>
              <a:rPr lang="en-GB" sz="1700" dirty="0"/>
              <a:t>the United States, </a:t>
            </a:r>
            <a:r>
              <a:rPr lang="en-GB" sz="1700" dirty="0" smtClean="0"/>
              <a:t>[a] first </a:t>
            </a:r>
            <a:r>
              <a:rPr lang="en-GB" sz="1700" dirty="0"/>
              <a:t>defeat in our Nation’s history would result in a </a:t>
            </a:r>
            <a:r>
              <a:rPr lang="en-GB" sz="1700" b="1" dirty="0"/>
              <a:t>collapse of confidence </a:t>
            </a:r>
            <a:r>
              <a:rPr lang="en-GB" sz="1700" dirty="0"/>
              <a:t>in American </a:t>
            </a:r>
            <a:r>
              <a:rPr lang="en-GB" sz="1700" dirty="0" smtClean="0"/>
              <a:t>leadership throughout </a:t>
            </a:r>
            <a:r>
              <a:rPr lang="en-GB" sz="1700" dirty="0"/>
              <a:t>the world.	</a:t>
            </a:r>
            <a:endParaRPr lang="en-GB" sz="1700" dirty="0" smtClean="0"/>
          </a:p>
          <a:p>
            <a:pPr algn="just"/>
            <a:r>
              <a:rPr lang="en-GB" sz="1700" dirty="0"/>
              <a:t>	</a:t>
            </a:r>
            <a:r>
              <a:rPr lang="en-GB" sz="1700" dirty="0" smtClean="0"/>
              <a:t>“</a:t>
            </a:r>
            <a:r>
              <a:rPr lang="en-GB" sz="1700" b="1" dirty="0" smtClean="0"/>
              <a:t>Far </a:t>
            </a:r>
            <a:r>
              <a:rPr lang="en-GB" sz="1700" b="1" dirty="0"/>
              <a:t>more dangerous, we would lose confidence in ourselves</a:t>
            </a:r>
            <a:r>
              <a:rPr lang="en-GB" sz="1700" dirty="0"/>
              <a:t>. Oh, the immediate reaction would be a sense of relief that our men were coming home. But as we saw the consequences of what we had done, inevitable remorse and divisive recrimination would scar our spirit as a people.</a:t>
            </a:r>
          </a:p>
          <a:p>
            <a:pPr algn="just"/>
            <a:r>
              <a:rPr lang="en-GB" sz="1700" dirty="0" smtClean="0"/>
              <a:t>	“We </a:t>
            </a:r>
            <a:r>
              <a:rPr lang="en-GB" sz="1700" dirty="0"/>
              <a:t>have faced other </a:t>
            </a:r>
            <a:r>
              <a:rPr lang="en-GB" sz="1700" b="1" dirty="0"/>
              <a:t>crisis</a:t>
            </a:r>
            <a:r>
              <a:rPr lang="en-GB" sz="1700" dirty="0"/>
              <a:t> in our history and have become stronger by rejecting the easy way out and taking the right way in meeting our </a:t>
            </a:r>
            <a:r>
              <a:rPr lang="en-GB" sz="1700" dirty="0" smtClean="0"/>
              <a:t>challenges … </a:t>
            </a:r>
            <a:r>
              <a:rPr lang="en-GB" sz="1700" dirty="0"/>
              <a:t>Let historians not record that when America was the most powerful nation in the world we passed on the other side of the road and allowed the last hopes for peace and freedom of millions of people to be suffocated by the forces of totalitarianism.</a:t>
            </a:r>
          </a:p>
          <a:p>
            <a:pPr algn="just"/>
            <a:r>
              <a:rPr lang="en-GB" sz="1700" dirty="0" smtClean="0"/>
              <a:t>	“</a:t>
            </a:r>
            <a:r>
              <a:rPr lang="en-GB" sz="1700" b="1" dirty="0" smtClean="0"/>
              <a:t>And </a:t>
            </a:r>
            <a:r>
              <a:rPr lang="en-GB" sz="1700" b="1" dirty="0"/>
              <a:t>so tonight-to you, the great silent majority of my fellow </a:t>
            </a:r>
            <a:r>
              <a:rPr lang="en-GB" sz="1700" b="1" dirty="0" smtClean="0"/>
              <a:t>American – I </a:t>
            </a:r>
            <a:r>
              <a:rPr lang="en-GB" sz="1700" b="1" dirty="0"/>
              <a:t>ask for your support</a:t>
            </a:r>
            <a:r>
              <a:rPr lang="en-GB" sz="1700" b="1" dirty="0" smtClean="0"/>
              <a:t>. I </a:t>
            </a:r>
            <a:r>
              <a:rPr lang="en-GB" sz="1700" b="1" dirty="0"/>
              <a:t>pledged in my campaign for the Presidency to end the war in a way that we could win the peace. I have initiated a plan of action which will enable me to keep that </a:t>
            </a:r>
            <a:r>
              <a:rPr lang="en-GB" sz="1700" b="1" dirty="0" smtClean="0"/>
              <a:t>pledge</a:t>
            </a:r>
            <a:r>
              <a:rPr lang="en-GB" sz="1700" dirty="0" smtClean="0"/>
              <a:t>.”</a:t>
            </a:r>
            <a:endParaRPr lang="en-GB" sz="1700" dirty="0"/>
          </a:p>
          <a:p>
            <a:pPr marL="342900" indent="-342900" algn="r">
              <a:buFontTx/>
              <a:buChar char="-"/>
            </a:pPr>
            <a:r>
              <a:rPr lang="en-GB" sz="1700" dirty="0" smtClean="0"/>
              <a:t>Richard Nixon, Address </a:t>
            </a:r>
            <a:r>
              <a:rPr lang="en-GB" sz="1700" dirty="0"/>
              <a:t>to the Nation on the War in </a:t>
            </a:r>
            <a:r>
              <a:rPr lang="en-GB" sz="1700" dirty="0" smtClean="0"/>
              <a:t>Vietnam, November 3 1969</a:t>
            </a:r>
          </a:p>
        </p:txBody>
      </p:sp>
    </p:spTree>
    <p:extLst>
      <p:ext uri="{BB962C8B-B14F-4D97-AF65-F5344CB8AC3E}">
        <p14:creationId xmlns:p14="http://schemas.microsoft.com/office/powerpoint/2010/main" val="3159409627"/>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4" descr="https://upload.wikimedia.org/wikipedia/commons/6/64/LevittownPA.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Rectangle 3"/>
          <p:cNvSpPr/>
          <p:nvPr/>
        </p:nvSpPr>
        <p:spPr>
          <a:xfrm>
            <a:off x="-18071" y="3305241"/>
            <a:ext cx="5007036" cy="3552759"/>
          </a:xfrm>
          <a:prstGeom prst="rect">
            <a:avLst/>
          </a:prstGeom>
        </p:spPr>
        <p:txBody>
          <a:bodyPr wrap="square" lIns="540000" tIns="540000" rIns="540000" bIns="540000">
            <a:spAutoFit/>
          </a:bodyPr>
          <a:lstStyle/>
          <a:p>
            <a:pPr marL="285750" indent="-285750">
              <a:buFont typeface="Arial" panose="020B0604020202020204" pitchFamily="34" charset="0"/>
              <a:buChar char="•"/>
            </a:pPr>
            <a:r>
              <a:rPr lang="en-GB" sz="2000" dirty="0" smtClean="0"/>
              <a:t>1972: Nixon in China</a:t>
            </a:r>
          </a:p>
          <a:p>
            <a:pPr marL="285750" indent="-285750">
              <a:buFont typeface="Arial" panose="020B0604020202020204" pitchFamily="34" charset="0"/>
              <a:buChar char="•"/>
            </a:pPr>
            <a:endParaRPr lang="en-GB" sz="2000" dirty="0" smtClean="0"/>
          </a:p>
          <a:p>
            <a:pPr marL="285750" indent="-285750">
              <a:buFont typeface="Arial" panose="020B0604020202020204" pitchFamily="34" charset="0"/>
              <a:buChar char="•"/>
            </a:pPr>
            <a:r>
              <a:rPr lang="en-GB" sz="2000" dirty="0" smtClean="0"/>
              <a:t>1973</a:t>
            </a:r>
            <a:r>
              <a:rPr lang="en-GB" sz="2000" dirty="0"/>
              <a:t>: Cease-fire between US and </a:t>
            </a:r>
            <a:r>
              <a:rPr lang="en-GB" sz="2000" dirty="0" smtClean="0"/>
              <a:t>north </a:t>
            </a:r>
            <a:r>
              <a:rPr lang="en-GB" sz="2000" dirty="0"/>
              <a:t>Vietnam</a:t>
            </a:r>
          </a:p>
          <a:p>
            <a:pPr marL="285750" indent="-285750">
              <a:buFont typeface="Arial" panose="020B0604020202020204" pitchFamily="34" charset="0"/>
              <a:buChar char="•"/>
            </a:pPr>
            <a:endParaRPr lang="en-GB" sz="2000" dirty="0" smtClean="0"/>
          </a:p>
          <a:p>
            <a:pPr marL="285750" indent="-285750">
              <a:buFont typeface="Arial" panose="020B0604020202020204" pitchFamily="34" charset="0"/>
              <a:buChar char="•"/>
            </a:pPr>
            <a:r>
              <a:rPr lang="en-GB" sz="2000" dirty="0" smtClean="0"/>
              <a:t>1975</a:t>
            </a:r>
            <a:r>
              <a:rPr lang="en-GB" sz="2000" dirty="0"/>
              <a:t>: Fall of Saigon; US forces leave Vietnam; unified Socialist Republic of Vietnam </a:t>
            </a:r>
            <a:r>
              <a:rPr lang="en-GB" sz="2000" dirty="0" smtClean="0"/>
              <a:t>formed</a:t>
            </a:r>
            <a:endParaRPr lang="en-GB" sz="1000" b="1" u="sng" dirty="0">
              <a:solidFill>
                <a:prstClr val="black"/>
              </a:solidFill>
            </a:endParaRPr>
          </a:p>
        </p:txBody>
      </p:sp>
      <p:pic>
        <p:nvPicPr>
          <p:cNvPr id="1945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663" y="1030884"/>
            <a:ext cx="8814220" cy="27701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945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81349" y="3801068"/>
            <a:ext cx="4147015" cy="27242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p:cNvSpPr/>
          <p:nvPr/>
        </p:nvSpPr>
        <p:spPr>
          <a:xfrm>
            <a:off x="-18072" y="0"/>
            <a:ext cx="7607449" cy="1613767"/>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5. ‘</a:t>
            </a:r>
            <a:r>
              <a:rPr lang="en-GB" sz="2400" b="1" u="sng" dirty="0" smtClean="0">
                <a:solidFill>
                  <a:prstClr val="black"/>
                </a:solidFill>
              </a:rPr>
              <a:t>The Crisis of Confidence’: Cold War Thaw</a:t>
            </a:r>
          </a:p>
          <a:p>
            <a:endParaRPr lang="en-GB" sz="1000" dirty="0" smtClean="0"/>
          </a:p>
        </p:txBody>
      </p:sp>
    </p:spTree>
    <p:extLst>
      <p:ext uri="{BB962C8B-B14F-4D97-AF65-F5344CB8AC3E}">
        <p14:creationId xmlns:p14="http://schemas.microsoft.com/office/powerpoint/2010/main" val="2792236369"/>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4" descr="https://upload.wikimedia.org/wikipedia/commons/6/64/LevittownPA.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Rectangle 5"/>
          <p:cNvSpPr/>
          <p:nvPr/>
        </p:nvSpPr>
        <p:spPr>
          <a:xfrm>
            <a:off x="-18072" y="0"/>
            <a:ext cx="7607449" cy="1613767"/>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5. ‘</a:t>
            </a:r>
            <a:r>
              <a:rPr lang="en-GB" sz="2400" b="1" u="sng" dirty="0" smtClean="0">
                <a:solidFill>
                  <a:prstClr val="black"/>
                </a:solidFill>
              </a:rPr>
              <a:t>The Crisis of Confidence’: Watergate</a:t>
            </a:r>
          </a:p>
          <a:p>
            <a:endParaRPr lang="en-GB" sz="1000" dirty="0" smtClean="0"/>
          </a:p>
        </p:txBody>
      </p:sp>
      <p:pic>
        <p:nvPicPr>
          <p:cNvPr id="2048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85652" y="4569536"/>
            <a:ext cx="2381250" cy="19145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483"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60032" y="1064216"/>
            <a:ext cx="4166353" cy="29131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484"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6992" y="1064217"/>
            <a:ext cx="2289340" cy="33468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485" name="Picture 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484103" y="4569536"/>
            <a:ext cx="2459850" cy="19678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2411759" y="1064217"/>
            <a:ext cx="2440815" cy="2862322"/>
          </a:xfrm>
          <a:prstGeom prst="rect">
            <a:avLst/>
          </a:prstGeom>
        </p:spPr>
        <p:txBody>
          <a:bodyPr wrap="square">
            <a:spAutoFit/>
          </a:bodyPr>
          <a:lstStyle/>
          <a:p>
            <a:pPr marL="285750" indent="-285750">
              <a:buFont typeface="Arial" panose="020B0604020202020204" pitchFamily="34" charset="0"/>
              <a:buChar char="•"/>
            </a:pPr>
            <a:r>
              <a:rPr lang="en-GB" sz="2000" dirty="0" smtClean="0"/>
              <a:t>Wire tapping of Democratic Party </a:t>
            </a:r>
          </a:p>
          <a:p>
            <a:pPr marL="285750" indent="-285750">
              <a:buFont typeface="Arial" panose="020B0604020202020204" pitchFamily="34" charset="0"/>
              <a:buChar char="•"/>
            </a:pPr>
            <a:r>
              <a:rPr lang="en-GB" sz="2000" dirty="0" smtClean="0"/>
              <a:t>Nixon </a:t>
            </a:r>
            <a:r>
              <a:rPr lang="en-GB" sz="2000" dirty="0"/>
              <a:t>resigned the presidency on August </a:t>
            </a:r>
            <a:r>
              <a:rPr lang="en-GB" sz="2000" dirty="0" smtClean="0"/>
              <a:t>9 1974</a:t>
            </a:r>
          </a:p>
          <a:p>
            <a:pPr marL="285750" indent="-285750">
              <a:buFont typeface="Arial" panose="020B0604020202020204" pitchFamily="34" charset="0"/>
              <a:buChar char="•"/>
            </a:pPr>
            <a:r>
              <a:rPr lang="en-GB" sz="2000" dirty="0" smtClean="0"/>
              <a:t>Successor Gerald </a:t>
            </a:r>
            <a:r>
              <a:rPr lang="en-GB" sz="2000" dirty="0"/>
              <a:t>Ford </a:t>
            </a:r>
            <a:r>
              <a:rPr lang="en-GB" sz="2000" dirty="0" smtClean="0"/>
              <a:t>quickly pardoned </a:t>
            </a:r>
            <a:r>
              <a:rPr lang="en-GB" sz="2000" dirty="0"/>
              <a:t>Nixon over Watergate</a:t>
            </a:r>
          </a:p>
        </p:txBody>
      </p:sp>
    </p:spTree>
    <p:extLst>
      <p:ext uri="{BB962C8B-B14F-4D97-AF65-F5344CB8AC3E}">
        <p14:creationId xmlns:p14="http://schemas.microsoft.com/office/powerpoint/2010/main" val="1881732282"/>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7473154"/>
          </a:xfrm>
          <a:prstGeom prst="rect">
            <a:avLst/>
          </a:prstGeom>
          <a:noFill/>
        </p:spPr>
        <p:txBody>
          <a:bodyPr wrap="square" lIns="180000" tIns="180000" rIns="180000" bIns="180000" rtlCol="0">
            <a:spAutoFit/>
          </a:bodyPr>
          <a:lstStyle/>
          <a:p>
            <a:pPr lvl="1"/>
            <a:endParaRPr lang="en-GB" dirty="0" smtClean="0">
              <a:cs typeface="Arial" pitchFamily="34" charset="0"/>
            </a:endParaRPr>
          </a:p>
          <a:p>
            <a:pPr lvl="1"/>
            <a:endParaRPr lang="en-GB" dirty="0" smtClean="0">
              <a:cs typeface="Arial" pitchFamily="34" charset="0"/>
            </a:endParaRPr>
          </a:p>
          <a:p>
            <a:pPr lvl="1"/>
            <a:endParaRPr lang="en-GB" dirty="0" smtClean="0">
              <a:cs typeface="Arial" pitchFamily="34" charset="0"/>
            </a:endParaRPr>
          </a:p>
          <a:p>
            <a:pPr lvl="1"/>
            <a:endParaRPr lang="en-GB" dirty="0">
              <a:cs typeface="Arial" pitchFamily="34" charset="0"/>
            </a:endParaRPr>
          </a:p>
          <a:p>
            <a:pPr lvl="1"/>
            <a:endParaRPr lang="en-GB" dirty="0" smtClean="0">
              <a:cs typeface="Arial" pitchFamily="34" charset="0"/>
            </a:endParaRPr>
          </a:p>
          <a:p>
            <a:pPr lvl="1"/>
            <a:endParaRPr lang="en-GB" dirty="0">
              <a:cs typeface="Arial" pitchFamily="34" charset="0"/>
            </a:endParaRPr>
          </a:p>
          <a:p>
            <a:pPr lvl="1"/>
            <a:endParaRPr lang="en-GB" dirty="0" smtClean="0">
              <a:cs typeface="Arial" pitchFamily="34" charset="0"/>
            </a:endParaRPr>
          </a:p>
          <a:p>
            <a:pPr lvl="1"/>
            <a:endParaRPr lang="en-GB" dirty="0">
              <a:cs typeface="Arial" pitchFamily="34" charset="0"/>
            </a:endParaRPr>
          </a:p>
          <a:p>
            <a:pPr lvl="1"/>
            <a:endParaRPr lang="en-GB" dirty="0" smtClean="0">
              <a:cs typeface="Arial" pitchFamily="34" charset="0"/>
            </a:endParaRPr>
          </a:p>
          <a:p>
            <a:pPr lvl="1"/>
            <a:endParaRPr lang="en-GB" dirty="0">
              <a:cs typeface="Arial" pitchFamily="34" charset="0"/>
            </a:endParaRPr>
          </a:p>
          <a:p>
            <a:pPr lvl="1"/>
            <a:endParaRPr lang="en-GB" dirty="0" smtClean="0">
              <a:cs typeface="Arial" pitchFamily="34" charset="0"/>
            </a:endParaRPr>
          </a:p>
          <a:p>
            <a:pPr lvl="1"/>
            <a:endParaRPr lang="en-GB" dirty="0">
              <a:cs typeface="Arial" pitchFamily="34" charset="0"/>
            </a:endParaRPr>
          </a:p>
          <a:p>
            <a:pPr lvl="1"/>
            <a:endParaRPr lang="en-GB" dirty="0" smtClean="0">
              <a:cs typeface="Arial" pitchFamily="34" charset="0"/>
            </a:endParaRPr>
          </a:p>
          <a:p>
            <a:pPr lvl="1"/>
            <a:endParaRPr lang="en-GB" dirty="0" smtClean="0">
              <a:cs typeface="Arial" pitchFamily="34" charset="0"/>
            </a:endParaRPr>
          </a:p>
          <a:p>
            <a:pPr marL="742950" lvl="1" indent="-285750">
              <a:buFont typeface="Arial" panose="020B0604020202020204" pitchFamily="34" charset="0"/>
              <a:buChar char="•"/>
            </a:pPr>
            <a:r>
              <a:rPr lang="en-GB" dirty="0" smtClean="0">
                <a:cs typeface="Arial" pitchFamily="34" charset="0"/>
              </a:rPr>
              <a:t>Carter had been elected as something of an outsider to Washington politics: he was the Democratic Governor of Georgia, and had famously previously been a peanut farmer</a:t>
            </a:r>
          </a:p>
          <a:p>
            <a:pPr marL="742950" lvl="1" indent="-285750">
              <a:buFont typeface="Arial" panose="020B0604020202020204" pitchFamily="34" charset="0"/>
              <a:buChar char="•"/>
            </a:pPr>
            <a:r>
              <a:rPr lang="en-GB" dirty="0" smtClean="0">
                <a:cs typeface="Arial" pitchFamily="34" charset="0"/>
              </a:rPr>
              <a:t>Promised to bring a new, moral approach to politics, and to restore dignity to the office of Presidency</a:t>
            </a:r>
          </a:p>
          <a:p>
            <a:pPr marL="742950" lvl="1" indent="-285750">
              <a:buFont typeface="Arial" panose="020B0604020202020204" pitchFamily="34" charset="0"/>
              <a:buChar char="•"/>
            </a:pPr>
            <a:r>
              <a:rPr lang="en-GB" dirty="0" smtClean="0">
                <a:cs typeface="Arial" pitchFamily="34" charset="0"/>
              </a:rPr>
              <a:t>In foreign policy, Carter posed a challenged to the Cold War orthodoxy</a:t>
            </a:r>
          </a:p>
          <a:p>
            <a:pPr marL="742950" lvl="1" indent="-285750">
              <a:buFont typeface="Arial" panose="020B0604020202020204" pitchFamily="34" charset="0"/>
              <a:buChar char="•"/>
            </a:pPr>
            <a:r>
              <a:rPr lang="en-GB" dirty="0" smtClean="0">
                <a:cs typeface="Arial" pitchFamily="34" charset="0"/>
              </a:rPr>
              <a:t>Advocated </a:t>
            </a:r>
            <a:r>
              <a:rPr lang="en-GB" dirty="0">
                <a:cs typeface="Arial" pitchFamily="34" charset="0"/>
              </a:rPr>
              <a:t>a foreign policy that placed an emphasis on Human </a:t>
            </a:r>
            <a:r>
              <a:rPr lang="en-GB" dirty="0" smtClean="0">
                <a:cs typeface="Arial" pitchFamily="34" charset="0"/>
              </a:rPr>
              <a:t>Rights: </a:t>
            </a:r>
            <a:r>
              <a:rPr lang="en-GB" dirty="0"/>
              <a:t>“We can no longer separate the traditional issues of war and peace from the new global questions of justice, equity, and human </a:t>
            </a:r>
            <a:r>
              <a:rPr lang="en-GB" dirty="0" smtClean="0"/>
              <a:t>rights”  (</a:t>
            </a:r>
            <a:r>
              <a:rPr lang="en-GB" dirty="0">
                <a:cs typeface="Arial" pitchFamily="34" charset="0"/>
              </a:rPr>
              <a:t>University of Notre Dame, Indiana, May 22 1977 </a:t>
            </a:r>
            <a:r>
              <a:rPr lang="en-GB" sz="1400" dirty="0">
                <a:cs typeface="Arial" pitchFamily="34" charset="0"/>
              </a:rPr>
              <a:t>(</a:t>
            </a:r>
            <a:r>
              <a:rPr lang="en-GB" sz="1400" dirty="0">
                <a:cs typeface="Arial" pitchFamily="34" charset="0"/>
                <a:hlinkClick r:id="rId3"/>
              </a:rPr>
              <a:t>http://www.presidency.ucsb.edu/ws/?pid=7552</a:t>
            </a:r>
            <a:r>
              <a:rPr lang="en-GB" sz="1400" dirty="0">
                <a:cs typeface="Arial" pitchFamily="34" charset="0"/>
              </a:rPr>
              <a:t>)</a:t>
            </a:r>
          </a:p>
          <a:p>
            <a:pPr marL="742950" lvl="1" indent="-285750">
              <a:buFont typeface="Arial" panose="020B0604020202020204" pitchFamily="34" charset="0"/>
              <a:buChar char="•"/>
            </a:pPr>
            <a:endParaRPr lang="en-GB" dirty="0"/>
          </a:p>
          <a:p>
            <a:pPr marL="742950" lvl="1" indent="-285750">
              <a:buFont typeface="Arial" panose="020B0604020202020204" pitchFamily="34" charset="0"/>
              <a:buChar char="•"/>
            </a:pPr>
            <a:endParaRPr lang="en-GB" dirty="0">
              <a:cs typeface="Arial" pitchFamily="34" charset="0"/>
            </a:endParaRPr>
          </a:p>
        </p:txBody>
      </p:sp>
      <p:pic>
        <p:nvPicPr>
          <p:cNvPr id="717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04104" y="908720"/>
            <a:ext cx="2481990" cy="30528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18072" y="0"/>
            <a:ext cx="7607449"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5. ‘</a:t>
            </a:r>
            <a:r>
              <a:rPr lang="en-GB" sz="2400" b="1" u="sng" dirty="0" smtClean="0">
                <a:solidFill>
                  <a:prstClr val="black"/>
                </a:solidFill>
              </a:rPr>
              <a:t>The Crisis of Confidence’: </a:t>
            </a:r>
            <a:r>
              <a:rPr lang="pt-BR" sz="2400" b="1" u="sng" dirty="0">
                <a:cs typeface="Arial" pitchFamily="34" charset="0"/>
              </a:rPr>
              <a:t>Carter Presidency </a:t>
            </a:r>
            <a:endParaRPr lang="en-GB" sz="1000" u="sng" dirty="0" smtClean="0"/>
          </a:p>
        </p:txBody>
      </p:sp>
    </p:spTree>
    <p:extLst>
      <p:ext uri="{BB962C8B-B14F-4D97-AF65-F5344CB8AC3E}">
        <p14:creationId xmlns:p14="http://schemas.microsoft.com/office/powerpoint/2010/main" val="2019317251"/>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6512" y="1052736"/>
            <a:ext cx="9180512" cy="8396484"/>
          </a:xfrm>
          <a:prstGeom prst="rect">
            <a:avLst/>
          </a:prstGeom>
          <a:noFill/>
        </p:spPr>
        <p:txBody>
          <a:bodyPr wrap="square" lIns="180000" tIns="180000" rIns="360000" bIns="180000" rtlCol="0">
            <a:spAutoFit/>
          </a:bodyPr>
          <a:lstStyle/>
          <a:p>
            <a:pPr lvl="1"/>
            <a:endParaRPr lang="en-GB" b="1" dirty="0" smtClean="0">
              <a:cs typeface="Arial" pitchFamily="34" charset="0"/>
            </a:endParaRPr>
          </a:p>
          <a:p>
            <a:pPr lvl="1"/>
            <a:endParaRPr lang="en-GB" b="1" dirty="0">
              <a:cs typeface="Arial" pitchFamily="34" charset="0"/>
            </a:endParaRPr>
          </a:p>
          <a:p>
            <a:pPr lvl="1"/>
            <a:endParaRPr lang="en-GB" b="1" dirty="0" smtClean="0">
              <a:cs typeface="Arial" pitchFamily="34" charset="0"/>
            </a:endParaRPr>
          </a:p>
          <a:p>
            <a:pPr lvl="1"/>
            <a:endParaRPr lang="en-GB" b="1" dirty="0">
              <a:cs typeface="Arial" pitchFamily="34" charset="0"/>
            </a:endParaRPr>
          </a:p>
          <a:p>
            <a:pPr lvl="1"/>
            <a:endParaRPr lang="en-GB" b="1" dirty="0" smtClean="0">
              <a:cs typeface="Arial" pitchFamily="34" charset="0"/>
            </a:endParaRPr>
          </a:p>
          <a:p>
            <a:pPr lvl="1"/>
            <a:endParaRPr lang="en-GB" b="1" dirty="0">
              <a:cs typeface="Arial" pitchFamily="34" charset="0"/>
            </a:endParaRPr>
          </a:p>
          <a:p>
            <a:pPr lvl="1"/>
            <a:endParaRPr lang="en-GB" b="1" dirty="0" smtClean="0">
              <a:cs typeface="Arial" pitchFamily="34" charset="0"/>
            </a:endParaRPr>
          </a:p>
          <a:p>
            <a:pPr lvl="1"/>
            <a:endParaRPr lang="en-GB" b="1" dirty="0">
              <a:cs typeface="Arial" pitchFamily="34" charset="0"/>
            </a:endParaRPr>
          </a:p>
          <a:p>
            <a:pPr lvl="1"/>
            <a:endParaRPr lang="en-GB" b="1" dirty="0" smtClean="0">
              <a:cs typeface="Arial" pitchFamily="34" charset="0"/>
            </a:endParaRPr>
          </a:p>
          <a:p>
            <a:pPr lvl="1"/>
            <a:endParaRPr lang="en-GB" sz="2000" b="1" dirty="0" smtClean="0">
              <a:cs typeface="Arial" pitchFamily="34" charset="0"/>
            </a:endParaRPr>
          </a:p>
          <a:p>
            <a:pPr lvl="1"/>
            <a:r>
              <a:rPr lang="en-GB" sz="2000" b="1" dirty="0" smtClean="0">
                <a:cs typeface="Arial" pitchFamily="34" charset="0"/>
              </a:rPr>
              <a:t>Setbacks</a:t>
            </a:r>
          </a:p>
          <a:p>
            <a:pPr marL="742950" lvl="1" indent="-285750">
              <a:buFont typeface="Arial" panose="020B0604020202020204" pitchFamily="34" charset="0"/>
              <a:buChar char="•"/>
            </a:pPr>
            <a:r>
              <a:rPr lang="en-GB" altLang="en-US" sz="2000" dirty="0" smtClean="0"/>
              <a:t>In 1980, the Soviet Union invaded  Afghanistan (embarking on its own ‘</a:t>
            </a:r>
            <a:r>
              <a:rPr lang="en-GB" altLang="en-US" sz="2000" dirty="0"/>
              <a:t>Vietnam</a:t>
            </a:r>
            <a:r>
              <a:rPr lang="en-GB" altLang="en-US" sz="2000" dirty="0" smtClean="0"/>
              <a:t>’)</a:t>
            </a:r>
          </a:p>
          <a:p>
            <a:pPr marL="742950" lvl="1" indent="-285750">
              <a:buFont typeface="Arial" panose="020B0604020202020204" pitchFamily="34" charset="0"/>
              <a:buChar char="•"/>
            </a:pPr>
            <a:r>
              <a:rPr lang="en-GB" altLang="en-US" sz="2000" dirty="0" smtClean="0"/>
              <a:t>Iranian </a:t>
            </a:r>
            <a:r>
              <a:rPr lang="en-GB" altLang="en-US" sz="2000" dirty="0"/>
              <a:t>Revolution in 1979 usurped the US-backed Shah, and brought an anti-American regime into </a:t>
            </a:r>
            <a:r>
              <a:rPr lang="en-GB" altLang="en-US" sz="2000" dirty="0" smtClean="0"/>
              <a:t>power (Carter had outspokenly </a:t>
            </a:r>
            <a:r>
              <a:rPr lang="en-GB" altLang="en-US" sz="2000" dirty="0"/>
              <a:t>endorsed Shah Mohammad Reza Pahlavi in </a:t>
            </a:r>
            <a:r>
              <a:rPr lang="en-GB" altLang="en-US" sz="2000" dirty="0" smtClean="0"/>
              <a:t>a state reception at the White House in 1977, see above</a:t>
            </a:r>
            <a:r>
              <a:rPr lang="en-GB" altLang="en-US" sz="2000" dirty="0" smtClean="0"/>
              <a:t>)</a:t>
            </a:r>
          </a:p>
          <a:p>
            <a:pPr marL="742950" lvl="1" indent="-285750" algn="just">
              <a:buFont typeface="Arial" panose="020B0604020202020204" pitchFamily="34" charset="0"/>
              <a:buChar char="•"/>
            </a:pPr>
            <a:r>
              <a:rPr lang="en-GB" sz="2000" dirty="0">
                <a:cs typeface="Arial" pitchFamily="34" charset="0"/>
              </a:rPr>
              <a:t>On heals of energy crisis caused by the 1973 Oil Embargo: placed on US by OPEC (Organisation of Petroleum Exporting Countries) nations – Saudi Arabia, Kuwait, Libya, Iraq, Algeria – for its support of Israel in Yom Kippur War</a:t>
            </a:r>
          </a:p>
          <a:p>
            <a:pPr marL="742950" lvl="1" indent="-285750" algn="just">
              <a:buFont typeface="Arial" panose="020B0604020202020204" pitchFamily="34" charset="0"/>
              <a:buChar char="•"/>
            </a:pPr>
            <a:endParaRPr lang="en-GB" sz="2000" dirty="0">
              <a:cs typeface="Arial" pitchFamily="34" charset="0"/>
            </a:endParaRPr>
          </a:p>
          <a:p>
            <a:pPr marL="742950" lvl="1" indent="-285750" algn="just">
              <a:buFont typeface="Arial" panose="020B0604020202020204" pitchFamily="34" charset="0"/>
              <a:buChar char="•"/>
            </a:pPr>
            <a:r>
              <a:rPr lang="en-GB" sz="2000" dirty="0">
                <a:cs typeface="Arial" pitchFamily="34" charset="0"/>
              </a:rPr>
              <a:t>Energy conservation had been an important plank of Carter’s presidency: he installed solar panels and wore sweaters to reduce fuel consumption at the White House, and encouraged other Americans to do likewise (to much derision from satirists)</a:t>
            </a:r>
          </a:p>
          <a:p>
            <a:pPr marL="742950" lvl="1" indent="-285750">
              <a:buFont typeface="Arial" panose="020B0604020202020204" pitchFamily="34" charset="0"/>
              <a:buChar char="•"/>
            </a:pPr>
            <a:endParaRPr lang="en-GB" altLang="en-US" sz="2000" dirty="0"/>
          </a:p>
        </p:txBody>
      </p:sp>
      <p:pic>
        <p:nvPicPr>
          <p:cNvPr id="102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71564" y="950144"/>
            <a:ext cx="4492724" cy="30775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18072" y="0"/>
            <a:ext cx="7607449"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5. ‘</a:t>
            </a:r>
            <a:r>
              <a:rPr lang="en-GB" sz="2400" b="1" u="sng" dirty="0" smtClean="0">
                <a:solidFill>
                  <a:prstClr val="black"/>
                </a:solidFill>
              </a:rPr>
              <a:t>The Crisis of Confidence’: </a:t>
            </a:r>
            <a:r>
              <a:rPr lang="pt-BR" sz="2400" b="1" u="sng" dirty="0">
                <a:cs typeface="Arial" pitchFamily="34" charset="0"/>
              </a:rPr>
              <a:t>Carter Presidency </a:t>
            </a:r>
            <a:endParaRPr lang="en-GB" sz="1000" u="sng" dirty="0" smtClean="0"/>
          </a:p>
        </p:txBody>
      </p:sp>
      <p:pic>
        <p:nvPicPr>
          <p:cNvPr id="8"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950144"/>
            <a:ext cx="2857500" cy="2857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20272" y="950144"/>
            <a:ext cx="1952329" cy="2857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86446055"/>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424" y="1052736"/>
            <a:ext cx="9152424" cy="5780383"/>
          </a:xfrm>
          <a:prstGeom prst="rect">
            <a:avLst/>
          </a:prstGeom>
          <a:noFill/>
        </p:spPr>
        <p:txBody>
          <a:bodyPr wrap="square" lIns="180000" tIns="180000" rIns="360000" bIns="180000" rtlCol="0">
            <a:spAutoFit/>
          </a:bodyPr>
          <a:lstStyle/>
          <a:p>
            <a:pPr lvl="1"/>
            <a:endParaRPr lang="en-GB" b="1" dirty="0" smtClean="0">
              <a:cs typeface="Arial" pitchFamily="34" charset="0"/>
            </a:endParaRPr>
          </a:p>
          <a:p>
            <a:pPr lvl="1"/>
            <a:endParaRPr lang="en-GB" b="1" dirty="0">
              <a:cs typeface="Arial" pitchFamily="34" charset="0"/>
            </a:endParaRPr>
          </a:p>
          <a:p>
            <a:pPr lvl="1"/>
            <a:endParaRPr lang="en-GB" b="1" dirty="0" smtClean="0">
              <a:cs typeface="Arial" pitchFamily="34" charset="0"/>
            </a:endParaRPr>
          </a:p>
          <a:p>
            <a:pPr lvl="1"/>
            <a:endParaRPr lang="en-GB" b="1" dirty="0">
              <a:cs typeface="Arial" pitchFamily="34" charset="0"/>
            </a:endParaRPr>
          </a:p>
          <a:p>
            <a:pPr lvl="1"/>
            <a:endParaRPr lang="en-GB" b="1" dirty="0" smtClean="0">
              <a:cs typeface="Arial" pitchFamily="34" charset="0"/>
            </a:endParaRPr>
          </a:p>
          <a:p>
            <a:pPr lvl="1"/>
            <a:endParaRPr lang="en-GB" b="1" dirty="0">
              <a:cs typeface="Arial" pitchFamily="34" charset="0"/>
            </a:endParaRPr>
          </a:p>
          <a:p>
            <a:pPr lvl="1"/>
            <a:endParaRPr lang="en-GB" b="1" dirty="0" smtClean="0">
              <a:cs typeface="Arial" pitchFamily="34" charset="0"/>
            </a:endParaRPr>
          </a:p>
          <a:p>
            <a:pPr lvl="1"/>
            <a:endParaRPr lang="en-GB" b="1" dirty="0" smtClean="0">
              <a:cs typeface="Arial" pitchFamily="34" charset="0"/>
            </a:endParaRPr>
          </a:p>
          <a:p>
            <a:pPr lvl="1"/>
            <a:endParaRPr lang="en-GB" b="1" dirty="0">
              <a:cs typeface="Arial" pitchFamily="34" charset="0"/>
            </a:endParaRPr>
          </a:p>
          <a:p>
            <a:pPr lvl="1"/>
            <a:endParaRPr lang="en-GB" sz="1400" b="1" i="1" dirty="0" smtClean="0">
              <a:cs typeface="Arial" pitchFamily="34" charset="0"/>
            </a:endParaRPr>
          </a:p>
          <a:p>
            <a:pPr lvl="1"/>
            <a:r>
              <a:rPr lang="en-GB" sz="1400" b="1" i="1" dirty="0" smtClean="0">
                <a:cs typeface="Arial" pitchFamily="34" charset="0"/>
              </a:rPr>
              <a:t>Cars queueing at a Maryland gas station, June 1979</a:t>
            </a:r>
          </a:p>
          <a:p>
            <a:pPr marL="742950" lvl="1" indent="-285750">
              <a:buFontTx/>
              <a:buChar char="-"/>
            </a:pPr>
            <a:endParaRPr lang="en-GB" dirty="0" smtClean="0">
              <a:cs typeface="Arial" pitchFamily="34" charset="0"/>
            </a:endParaRPr>
          </a:p>
          <a:p>
            <a:pPr marL="742950" lvl="1" indent="-285750" algn="just">
              <a:buFont typeface="Arial" panose="020B0604020202020204" pitchFamily="34" charset="0"/>
              <a:buChar char="•"/>
            </a:pPr>
            <a:r>
              <a:rPr lang="en-GB" dirty="0">
                <a:cs typeface="Arial" pitchFamily="34" charset="0"/>
              </a:rPr>
              <a:t>On heals of energy crisis caused by the 1973 Oil Embargo: placed on US by OPEC (Organisation of Petroleum Exporting Countries) nations – Saudi Arabia, Kuwait, Libya, Iraq, Algeria – for its support of Israel in Yom Kippur </a:t>
            </a:r>
            <a:r>
              <a:rPr lang="en-GB" dirty="0" smtClean="0">
                <a:cs typeface="Arial" pitchFamily="34" charset="0"/>
              </a:rPr>
              <a:t>War</a:t>
            </a:r>
          </a:p>
          <a:p>
            <a:pPr marL="742950" lvl="1" indent="-285750" algn="just">
              <a:buFont typeface="Arial" panose="020B0604020202020204" pitchFamily="34" charset="0"/>
              <a:buChar char="•"/>
            </a:pPr>
            <a:endParaRPr lang="en-GB" dirty="0" smtClean="0">
              <a:cs typeface="Arial" pitchFamily="34" charset="0"/>
            </a:endParaRPr>
          </a:p>
          <a:p>
            <a:pPr marL="742950" lvl="1" indent="-285750" algn="just">
              <a:buFont typeface="Arial" panose="020B0604020202020204" pitchFamily="34" charset="0"/>
              <a:buChar char="•"/>
            </a:pPr>
            <a:r>
              <a:rPr lang="en-GB" dirty="0" smtClean="0">
                <a:cs typeface="Arial" pitchFamily="34" charset="0"/>
              </a:rPr>
              <a:t>Energy conservation had been an important plank of Carter’s presidency: he installed solar panels and wore sweaters to reduce fuel consumption at the White House, and encouraged other Americans to do likewise (to much derision from satirists)</a:t>
            </a:r>
          </a:p>
        </p:txBody>
      </p:sp>
      <p:sp>
        <p:nvSpPr>
          <p:cNvPr id="5" name="Rectangle 4"/>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5. ‘</a:t>
            </a:r>
            <a:r>
              <a:rPr lang="en-GB" sz="2400" b="1" u="sng" dirty="0" smtClean="0">
                <a:solidFill>
                  <a:prstClr val="black"/>
                </a:solidFill>
              </a:rPr>
              <a:t>The Crisis of Confidence’: </a:t>
            </a:r>
            <a:r>
              <a:rPr lang="pt-BR" sz="2400" b="1" u="sng" dirty="0">
                <a:cs typeface="Arial" pitchFamily="34" charset="0"/>
              </a:rPr>
              <a:t>Carter Presidency </a:t>
            </a:r>
            <a:endParaRPr lang="en-GB" sz="1000" u="sng" dirty="0" smtClean="0"/>
          </a:p>
        </p:txBody>
      </p:sp>
      <p:pic>
        <p:nvPicPr>
          <p:cNvPr id="3" name="Picture 2"/>
          <p:cNvPicPr>
            <a:picLocks noChangeAspect="1"/>
          </p:cNvPicPr>
          <p:nvPr/>
        </p:nvPicPr>
        <p:blipFill>
          <a:blip r:embed="rId3"/>
          <a:stretch>
            <a:fillRect/>
          </a:stretch>
        </p:blipFill>
        <p:spPr>
          <a:xfrm>
            <a:off x="741610" y="1253473"/>
            <a:ext cx="3743938" cy="2518284"/>
          </a:xfrm>
          <a:prstGeom prst="rect">
            <a:avLst/>
          </a:prstGeom>
        </p:spPr>
      </p:pic>
      <p:pic>
        <p:nvPicPr>
          <p:cNvPr id="4" name="Picture 3"/>
          <p:cNvPicPr>
            <a:picLocks noChangeAspect="1"/>
          </p:cNvPicPr>
          <p:nvPr/>
        </p:nvPicPr>
        <p:blipFill>
          <a:blip r:embed="rId4"/>
          <a:stretch>
            <a:fillRect/>
          </a:stretch>
        </p:blipFill>
        <p:spPr>
          <a:xfrm>
            <a:off x="5890184" y="1253473"/>
            <a:ext cx="2133376" cy="2842185"/>
          </a:xfrm>
          <a:prstGeom prst="rect">
            <a:avLst/>
          </a:prstGeom>
        </p:spPr>
      </p:pic>
    </p:spTree>
    <p:extLst>
      <p:ext uri="{BB962C8B-B14F-4D97-AF65-F5344CB8AC3E}">
        <p14:creationId xmlns:p14="http://schemas.microsoft.com/office/powerpoint/2010/main" val="487242383"/>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424" y="0"/>
            <a:ext cx="9152424" cy="5780383"/>
          </a:xfrm>
          <a:prstGeom prst="rect">
            <a:avLst/>
          </a:prstGeom>
          <a:noFill/>
        </p:spPr>
        <p:txBody>
          <a:bodyPr wrap="square" lIns="360000" tIns="180000" rIns="360000" bIns="180000" rtlCol="0">
            <a:spAutoFit/>
          </a:bodyPr>
          <a:lstStyle/>
          <a:p>
            <a:pPr lvl="1"/>
            <a:endParaRPr lang="en-GB" b="1" dirty="0" smtClean="0">
              <a:cs typeface="Arial" pitchFamily="34" charset="0"/>
            </a:endParaRPr>
          </a:p>
          <a:p>
            <a:pPr lvl="1"/>
            <a:endParaRPr lang="en-GB" b="1" dirty="0">
              <a:cs typeface="Arial" pitchFamily="34" charset="0"/>
            </a:endParaRPr>
          </a:p>
          <a:p>
            <a:pPr lvl="1"/>
            <a:endParaRPr lang="en-GB" b="1" dirty="0" smtClean="0">
              <a:cs typeface="Arial" pitchFamily="34" charset="0"/>
            </a:endParaRPr>
          </a:p>
          <a:p>
            <a:endParaRPr lang="en-GB" sz="2000" dirty="0" smtClean="0">
              <a:cs typeface="Arial" pitchFamily="34" charset="0"/>
            </a:endParaRPr>
          </a:p>
          <a:p>
            <a:pPr algn="just"/>
            <a:r>
              <a:rPr lang="en-GB" sz="2000" dirty="0" smtClean="0">
                <a:cs typeface="Arial" pitchFamily="34" charset="0"/>
              </a:rPr>
              <a:t>“</a:t>
            </a:r>
            <a:r>
              <a:rPr lang="en-GB" sz="2000" dirty="0"/>
              <a:t>It’s clear that the true problems of our </a:t>
            </a:r>
            <a:r>
              <a:rPr lang="en-GB" sz="2000" dirty="0" smtClean="0"/>
              <a:t>are nation … deeper </a:t>
            </a:r>
            <a:r>
              <a:rPr lang="en-GB" sz="2000" dirty="0"/>
              <a:t>than gasoline lines or energy shortages, deeper even than inflation or </a:t>
            </a:r>
            <a:r>
              <a:rPr lang="en-GB" sz="2000" dirty="0" smtClean="0"/>
              <a:t>recession.</a:t>
            </a:r>
          </a:p>
          <a:p>
            <a:pPr algn="just"/>
            <a:r>
              <a:rPr lang="en-GB" sz="2000" dirty="0">
                <a:cs typeface="Arial" pitchFamily="34" charset="0"/>
              </a:rPr>
              <a:t>	</a:t>
            </a:r>
            <a:r>
              <a:rPr lang="en-GB" sz="2000" dirty="0" smtClean="0">
                <a:cs typeface="Arial" pitchFamily="34" charset="0"/>
              </a:rPr>
              <a:t>“…[And] I </a:t>
            </a:r>
            <a:r>
              <a:rPr lang="en-GB" sz="2000" dirty="0" smtClean="0"/>
              <a:t>want </a:t>
            </a:r>
            <a:r>
              <a:rPr lang="en-GB" sz="2000" dirty="0"/>
              <a:t>to talk </a:t>
            </a:r>
            <a:r>
              <a:rPr lang="en-GB" sz="2000" dirty="0" smtClean="0"/>
              <a:t>about </a:t>
            </a:r>
            <a:r>
              <a:rPr lang="en-GB" sz="2000" b="1" dirty="0"/>
              <a:t>a fundamental threat to American democracy</a:t>
            </a:r>
            <a:r>
              <a:rPr lang="en-GB" sz="2000" dirty="0"/>
              <a:t>.</a:t>
            </a:r>
          </a:p>
          <a:p>
            <a:pPr algn="just"/>
            <a:r>
              <a:rPr lang="en-GB" sz="2000" dirty="0"/>
              <a:t>	</a:t>
            </a:r>
            <a:r>
              <a:rPr lang="en-GB" sz="2000" dirty="0" smtClean="0"/>
              <a:t>“The </a:t>
            </a:r>
            <a:r>
              <a:rPr lang="en-GB" sz="2000" dirty="0"/>
              <a:t>threat is nearly invisible in ordinary ways. It is </a:t>
            </a:r>
            <a:r>
              <a:rPr lang="en-GB" sz="2000" b="1" dirty="0"/>
              <a:t>a crisis of confidence</a:t>
            </a:r>
            <a:r>
              <a:rPr lang="en-GB" sz="2000" dirty="0"/>
              <a:t>. It is </a:t>
            </a:r>
            <a:r>
              <a:rPr lang="en-GB" sz="2000" b="1" dirty="0"/>
              <a:t>a crisis that strikes at the very heart and soul and spirit of our national will</a:t>
            </a:r>
            <a:r>
              <a:rPr lang="en-GB" sz="2000" dirty="0"/>
              <a:t>. We can see this crisis in the growing doubt about the meaning of our own lives and in the loss of a unity of purpose for our nation.</a:t>
            </a:r>
          </a:p>
          <a:p>
            <a:pPr algn="just"/>
            <a:r>
              <a:rPr lang="en-GB" sz="2000" dirty="0" smtClean="0">
                <a:cs typeface="Arial" pitchFamily="34" charset="0"/>
              </a:rPr>
              <a:t> 	“… </a:t>
            </a:r>
            <a:r>
              <a:rPr lang="en-GB" sz="2000" b="1" dirty="0" smtClean="0">
                <a:cs typeface="Arial" pitchFamily="34" charset="0"/>
              </a:rPr>
              <a:t>W</a:t>
            </a:r>
            <a:r>
              <a:rPr lang="en-GB" sz="2000" b="1" dirty="0" smtClean="0"/>
              <a:t>e </a:t>
            </a:r>
            <a:r>
              <a:rPr lang="en-GB" sz="2000" b="1" dirty="0"/>
              <a:t>were sure that ours was a nation of the ballot, not the bullet, until the murders of John Kennedy and Robert Kennedy and Martin Luther </a:t>
            </a:r>
            <a:r>
              <a:rPr lang="en-GB" sz="2000" b="1" dirty="0" smtClean="0"/>
              <a:t>King. </a:t>
            </a:r>
            <a:r>
              <a:rPr lang="en-GB" sz="2000" b="1" dirty="0"/>
              <a:t>We were taught that our armies were always invincible and our causes were always just, only to suffer the </a:t>
            </a:r>
            <a:r>
              <a:rPr lang="en-GB" sz="2000" b="1" dirty="0" smtClean="0"/>
              <a:t> agony </a:t>
            </a:r>
            <a:r>
              <a:rPr lang="en-GB" sz="2000" b="1" dirty="0"/>
              <a:t>of Vietnam. We respected the presidency as a place of honor until the shock of Watergate</a:t>
            </a:r>
            <a:r>
              <a:rPr lang="en-GB" sz="2000" dirty="0" smtClean="0"/>
              <a:t>.”</a:t>
            </a:r>
          </a:p>
          <a:p>
            <a:pPr marL="285750" indent="-285750" algn="r">
              <a:buFontTx/>
              <a:buChar char="-"/>
            </a:pPr>
            <a:r>
              <a:rPr lang="en-GB" dirty="0" smtClean="0"/>
              <a:t>Jimmy </a:t>
            </a:r>
            <a:r>
              <a:rPr lang="en-GB" dirty="0"/>
              <a:t>Carter’s ‘Crisis of Confidence’ </a:t>
            </a:r>
            <a:r>
              <a:rPr lang="en-GB" dirty="0" smtClean="0"/>
              <a:t>speech</a:t>
            </a:r>
            <a:r>
              <a:rPr lang="en-GB" dirty="0"/>
              <a:t>, July 15 </a:t>
            </a:r>
            <a:r>
              <a:rPr lang="en-GB" dirty="0" smtClean="0"/>
              <a:t>1979</a:t>
            </a:r>
            <a:endParaRPr lang="en-GB" dirty="0" smtClean="0">
              <a:cs typeface="Arial" pitchFamily="34" charset="0"/>
            </a:endParaRPr>
          </a:p>
        </p:txBody>
      </p:sp>
      <p:sp>
        <p:nvSpPr>
          <p:cNvPr id="4" name="Rectangle 3"/>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5. ‘</a:t>
            </a:r>
            <a:r>
              <a:rPr lang="en-GB" sz="2400" b="1" u="sng" dirty="0" smtClean="0">
                <a:solidFill>
                  <a:prstClr val="black"/>
                </a:solidFill>
              </a:rPr>
              <a:t>The Crisis of Confidence’: </a:t>
            </a:r>
            <a:r>
              <a:rPr lang="pt-BR" sz="2400" b="1" u="sng" dirty="0">
                <a:cs typeface="Arial" pitchFamily="34" charset="0"/>
              </a:rPr>
              <a:t>Carter Presidency </a:t>
            </a:r>
            <a:endParaRPr lang="en-GB" sz="1000" u="sng" dirty="0" smtClean="0"/>
          </a:p>
        </p:txBody>
      </p:sp>
    </p:spTree>
    <p:extLst>
      <p:ext uri="{BB962C8B-B14F-4D97-AF65-F5344CB8AC3E}">
        <p14:creationId xmlns:p14="http://schemas.microsoft.com/office/powerpoint/2010/main" val="539833434"/>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424" y="0"/>
            <a:ext cx="9152424" cy="1194512"/>
          </a:xfrm>
          <a:prstGeom prst="rect">
            <a:avLst/>
          </a:prstGeom>
          <a:noFill/>
        </p:spPr>
        <p:txBody>
          <a:bodyPr wrap="square" lIns="360000" tIns="180000" rIns="360000" bIns="180000" rtlCol="0">
            <a:spAutoFit/>
          </a:bodyPr>
          <a:lstStyle/>
          <a:p>
            <a:endParaRPr lang="en-GB" dirty="0" smtClean="0">
              <a:cs typeface="Arial" pitchFamily="34" charset="0"/>
            </a:endParaRPr>
          </a:p>
          <a:p>
            <a:endParaRPr lang="en-GB" dirty="0">
              <a:cs typeface="Arial" pitchFamily="34" charset="0"/>
            </a:endParaRPr>
          </a:p>
          <a:p>
            <a:endParaRPr lang="en-GB" dirty="0" smtClean="0">
              <a:cs typeface="Arial" pitchFamily="34" charset="0"/>
            </a:endParaRPr>
          </a:p>
        </p:txBody>
      </p:sp>
      <p:pic>
        <p:nvPicPr>
          <p:cNvPr id="5124" name="Picture 4"/>
          <p:cNvPicPr>
            <a:picLocks noChangeAspect="1" noChangeArrowheads="1"/>
          </p:cNvPicPr>
          <p:nvPr/>
        </p:nvPicPr>
        <p:blipFill rotWithShape="1">
          <a:blip r:embed="rId3">
            <a:extLst>
              <a:ext uri="{28A0092B-C50C-407E-A947-70E740481C1C}">
                <a14:useLocalDpi xmlns:a14="http://schemas.microsoft.com/office/drawing/2010/main" val="0"/>
              </a:ext>
            </a:extLst>
          </a:blip>
          <a:srcRect l="12333" t="18746" r="57826" b="19105"/>
          <a:stretch/>
        </p:blipFill>
        <p:spPr bwMode="auto">
          <a:xfrm>
            <a:off x="2458892" y="994748"/>
            <a:ext cx="3994299" cy="57627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0" y="2060848"/>
            <a:ext cx="2245230" cy="738664"/>
          </a:xfrm>
          <a:prstGeom prst="rect">
            <a:avLst/>
          </a:prstGeom>
        </p:spPr>
        <p:txBody>
          <a:bodyPr wrap="square">
            <a:spAutoFit/>
          </a:bodyPr>
          <a:lstStyle/>
          <a:p>
            <a:pPr lvl="1"/>
            <a:r>
              <a:rPr lang="en-GB" sz="1400" dirty="0" smtClean="0">
                <a:cs typeface="Arial" pitchFamily="34" charset="0"/>
              </a:rPr>
              <a:t>Jimmy Carter as depicted in </a:t>
            </a:r>
            <a:r>
              <a:rPr lang="en-GB" sz="1400" i="1" dirty="0" smtClean="0">
                <a:cs typeface="Arial" pitchFamily="34" charset="0"/>
              </a:rPr>
              <a:t>The Simpsons</a:t>
            </a:r>
            <a:endParaRPr lang="en-GB" sz="1400" i="1" dirty="0">
              <a:cs typeface="Arial" pitchFamily="34" charset="0"/>
            </a:endParaRPr>
          </a:p>
        </p:txBody>
      </p:sp>
      <p:sp>
        <p:nvSpPr>
          <p:cNvPr id="5" name="Rectangle 4"/>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5. ‘</a:t>
            </a:r>
            <a:r>
              <a:rPr lang="en-GB" sz="2400" b="1" u="sng" dirty="0">
                <a:solidFill>
                  <a:prstClr val="black"/>
                </a:solidFill>
              </a:rPr>
              <a:t>The Crisis of Confidence’: </a:t>
            </a:r>
            <a:r>
              <a:rPr lang="pt-BR" sz="2400" b="1" u="sng" dirty="0" smtClean="0">
                <a:cs typeface="Arial" pitchFamily="34" charset="0"/>
              </a:rPr>
              <a:t>Carter </a:t>
            </a:r>
            <a:r>
              <a:rPr lang="pt-BR" sz="2400" b="1" u="sng" dirty="0">
                <a:cs typeface="Arial" pitchFamily="34" charset="0"/>
              </a:rPr>
              <a:t>Presidency </a:t>
            </a:r>
            <a:endParaRPr lang="en-GB" sz="1000" u="sng" dirty="0" smtClean="0"/>
          </a:p>
        </p:txBody>
      </p:sp>
    </p:spTree>
    <p:extLst>
      <p:ext uri="{BB962C8B-B14F-4D97-AF65-F5344CB8AC3E}">
        <p14:creationId xmlns:p14="http://schemas.microsoft.com/office/powerpoint/2010/main" val="1856990821"/>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1" y="881886"/>
            <a:ext cx="7113779" cy="3398193"/>
          </a:xfrm>
          <a:prstGeom prst="rect">
            <a:avLst/>
          </a:prstGeom>
          <a:noFill/>
        </p:spPr>
        <p:txBody>
          <a:bodyPr wrap="square" lIns="540000" tIns="180000" rIns="540000" bIns="180000" rtlCol="0">
            <a:spAutoFit/>
          </a:bodyPr>
          <a:lstStyle/>
          <a:p>
            <a:pPr marL="285750" indent="-285750" algn="just">
              <a:buFont typeface="Arial" panose="020B0604020202020204" pitchFamily="34" charset="0"/>
              <a:buChar char="•"/>
            </a:pPr>
            <a:r>
              <a:rPr lang="en-GB" sz="1600" dirty="0" smtClean="0">
                <a:cs typeface="Arial" pitchFamily="34" charset="0"/>
              </a:rPr>
              <a:t>Reagan carried 44 states to Carter’s six (plus DC), sweeping electoral college (489 to 49) and popular vote (50.8% to Carter’s 41%)</a:t>
            </a:r>
          </a:p>
          <a:p>
            <a:pPr marL="285750" indent="-285750" algn="just">
              <a:buFont typeface="Arial" panose="020B0604020202020204" pitchFamily="34" charset="0"/>
              <a:buChar char="•"/>
            </a:pPr>
            <a:endParaRPr lang="en-GB" sz="1600" dirty="0" smtClean="0">
              <a:cs typeface="Arial" pitchFamily="34" charset="0"/>
            </a:endParaRPr>
          </a:p>
          <a:p>
            <a:pPr marL="285750" indent="-285750" algn="just">
              <a:buFont typeface="Arial" panose="020B0604020202020204" pitchFamily="34" charset="0"/>
              <a:buChar char="•"/>
            </a:pPr>
            <a:r>
              <a:rPr lang="en-GB" sz="1600" dirty="0" smtClean="0">
                <a:cs typeface="Arial" pitchFamily="34" charset="0"/>
              </a:rPr>
              <a:t>Reagan exuded an optimism and confidence that contrasted starkly with Carter’s earlier stances</a:t>
            </a:r>
          </a:p>
          <a:p>
            <a:pPr marL="285750" indent="-285750" algn="just">
              <a:buFont typeface="Arial" panose="020B0604020202020204" pitchFamily="34" charset="0"/>
              <a:buChar char="•"/>
            </a:pPr>
            <a:endParaRPr lang="en-GB" sz="1600" dirty="0" smtClean="0">
              <a:cs typeface="Arial" pitchFamily="34" charset="0"/>
            </a:endParaRPr>
          </a:p>
          <a:p>
            <a:pPr marL="285750" indent="-285750" algn="just">
              <a:buFont typeface="Arial" panose="020B0604020202020204" pitchFamily="34" charset="0"/>
              <a:buChar char="•"/>
            </a:pPr>
            <a:r>
              <a:rPr lang="en-GB" sz="1600" dirty="0" smtClean="0">
                <a:cs typeface="Arial" pitchFamily="34" charset="0"/>
              </a:rPr>
              <a:t>Reagan won PR-battle against Carter: oft-repeated TV debate put-down “there you go again” (</a:t>
            </a:r>
            <a:r>
              <a:rPr lang="en-GB" sz="1600" dirty="0" smtClean="0">
                <a:cs typeface="Arial" pitchFamily="34" charset="0"/>
                <a:hlinkClick r:id="rId3"/>
              </a:rPr>
              <a:t>https://www.youtube.com/watch?v=Wi9y5-Vo61w</a:t>
            </a:r>
            <a:r>
              <a:rPr lang="en-GB" sz="1600" dirty="0" smtClean="0">
                <a:cs typeface="Arial" pitchFamily="34" charset="0"/>
              </a:rPr>
              <a:t>)</a:t>
            </a:r>
          </a:p>
          <a:p>
            <a:pPr marL="285750" indent="-285750" algn="just">
              <a:buFont typeface="Arial" panose="020B0604020202020204" pitchFamily="34" charset="0"/>
              <a:buChar char="•"/>
            </a:pPr>
            <a:endParaRPr lang="en-GB" sz="1600" dirty="0" smtClean="0">
              <a:cs typeface="Arial" pitchFamily="34" charset="0"/>
            </a:endParaRPr>
          </a:p>
          <a:p>
            <a:pPr algn="just"/>
            <a:endParaRPr lang="en-GB" sz="1200" dirty="0" smtClean="0"/>
          </a:p>
          <a:p>
            <a:pPr marL="285750" indent="-285750" algn="just">
              <a:lnSpc>
                <a:spcPct val="90000"/>
              </a:lnSpc>
              <a:buFontTx/>
              <a:buChar char="-"/>
            </a:pPr>
            <a:endParaRPr lang="en-GB" sz="1400" dirty="0"/>
          </a:p>
          <a:p>
            <a:pPr algn="just">
              <a:lnSpc>
                <a:spcPct val="90000"/>
              </a:lnSpc>
            </a:pPr>
            <a:endParaRPr lang="en-GB" sz="1400" dirty="0"/>
          </a:p>
        </p:txBody>
      </p:sp>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13778" y="476672"/>
            <a:ext cx="1805047" cy="23762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4"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9512" y="3352800"/>
            <a:ext cx="2524125" cy="3505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203848" y="3298540"/>
            <a:ext cx="2556879" cy="35594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062103" y="3212976"/>
            <a:ext cx="2874731" cy="37033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5. ‘</a:t>
            </a:r>
            <a:r>
              <a:rPr lang="en-GB" sz="2400" b="1" u="sng" dirty="0">
                <a:solidFill>
                  <a:prstClr val="black"/>
                </a:solidFill>
              </a:rPr>
              <a:t>The Crisis of Confidence’: </a:t>
            </a:r>
            <a:r>
              <a:rPr lang="en-GB" sz="2400" b="1" u="sng" dirty="0" smtClean="0">
                <a:solidFill>
                  <a:prstClr val="black"/>
                </a:solidFill>
                <a:cs typeface="Arial" charset="0"/>
              </a:rPr>
              <a:t>1980 Election</a:t>
            </a:r>
            <a:endParaRPr lang="en-GB" sz="1000" u="sng" dirty="0" smtClean="0"/>
          </a:p>
        </p:txBody>
      </p:sp>
    </p:spTree>
    <p:extLst>
      <p:ext uri="{BB962C8B-B14F-4D97-AF65-F5344CB8AC3E}">
        <p14:creationId xmlns:p14="http://schemas.microsoft.com/office/powerpoint/2010/main" val="2972885757"/>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294</TotalTime>
  <Words>4039</Words>
  <Application>Microsoft Office PowerPoint</Application>
  <PresentationFormat>On-screen Show (4:3)</PresentationFormat>
  <Paragraphs>528</Paragraphs>
  <Slides>46</Slides>
  <Notes>41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46</vt:i4>
      </vt:variant>
    </vt:vector>
  </HeadingPairs>
  <TitlesOfParts>
    <vt:vector size="49" baseType="lpstr">
      <vt:lpstr>Arial</vt:lpstr>
      <vt:lpstr>Calibri</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Alexander Scott</cp:lastModifiedBy>
  <cp:revision>92</cp:revision>
  <dcterms:created xsi:type="dcterms:W3CDTF">2016-04-01T10:24:04Z</dcterms:created>
  <dcterms:modified xsi:type="dcterms:W3CDTF">2016-12-05T12:51:24Z</dcterms:modified>
</cp:coreProperties>
</file>