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9" r:id="rId2"/>
    <p:sldId id="270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04" autoAdjust="0"/>
    <p:restoredTop sz="95878" autoAdjust="0"/>
  </p:normalViewPr>
  <p:slideViewPr>
    <p:cSldViewPr snapToGrid="0">
      <p:cViewPr varScale="1">
        <p:scale>
          <a:sx n="50" d="100"/>
          <a:sy n="50" d="100"/>
        </p:scale>
        <p:origin x="192" y="1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1:13.42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1:17.07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1:17.70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1:17.97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1:18.27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1:22.73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14:49.14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14:50.44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17:26.63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17:27.64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17:27.87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17:30.82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17:32.36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19:48.89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1:47.45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1:48.32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1:48.61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2:40.97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3:07.39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3:16.88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23:17.13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6.xml"/><Relationship Id="rId3" Type="http://schemas.openxmlformats.org/officeDocument/2006/relationships/image" Target="../media/image1.png"/><Relationship Id="rId7" Type="http://schemas.openxmlformats.org/officeDocument/2006/relationships/customXml" Target="../ink/ink5.xm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4.xml"/><Relationship Id="rId5" Type="http://schemas.openxmlformats.org/officeDocument/2006/relationships/customXml" Target="../ink/ink3.xml"/><Relationship Id="rId4" Type="http://schemas.openxmlformats.org/officeDocument/2006/relationships/customXml" Target="../ink/ink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7.xml"/><Relationship Id="rId1" Type="http://schemas.openxmlformats.org/officeDocument/2006/relationships/slideLayout" Target="../slideLayouts/slideLayout3.xml"/><Relationship Id="rId4" Type="http://schemas.openxmlformats.org/officeDocument/2006/relationships/customXml" Target="../ink/ink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ink/ink13.xml"/><Relationship Id="rId13" Type="http://schemas.openxmlformats.org/officeDocument/2006/relationships/customXml" Target="../ink/ink18.xml"/><Relationship Id="rId3" Type="http://schemas.openxmlformats.org/officeDocument/2006/relationships/customXml" Target="../ink/ink9.xml"/><Relationship Id="rId7" Type="http://schemas.openxmlformats.org/officeDocument/2006/relationships/customXml" Target="../ink/ink12.xml"/><Relationship Id="rId12" Type="http://schemas.openxmlformats.org/officeDocument/2006/relationships/customXml" Target="../ink/ink17.xml"/><Relationship Id="rId2" Type="http://schemas.openxmlformats.org/officeDocument/2006/relationships/hyperlink" Target="https://calculatorultra.com/en/tool/drop-in-sales-calculator.html#google_vignette" TargetMode="External"/><Relationship Id="rId16" Type="http://schemas.openxmlformats.org/officeDocument/2006/relationships/customXml" Target="../ink/ink21.xml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11.xml"/><Relationship Id="rId11" Type="http://schemas.openxmlformats.org/officeDocument/2006/relationships/customXml" Target="../ink/ink16.xml"/><Relationship Id="rId5" Type="http://schemas.openxmlformats.org/officeDocument/2006/relationships/customXml" Target="../ink/ink10.xml"/><Relationship Id="rId15" Type="http://schemas.openxmlformats.org/officeDocument/2006/relationships/customXml" Target="../ink/ink20.xml"/><Relationship Id="rId10" Type="http://schemas.openxmlformats.org/officeDocument/2006/relationships/customXml" Target="../ink/ink15.xml"/><Relationship Id="rId4" Type="http://schemas.openxmlformats.org/officeDocument/2006/relationships/image" Target="../media/image1.png"/><Relationship Id="rId9" Type="http://schemas.openxmlformats.org/officeDocument/2006/relationships/customXml" Target="../ink/ink14.xml"/><Relationship Id="rId14" Type="http://schemas.openxmlformats.org/officeDocument/2006/relationships/customXml" Target="../ink/ink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194D62A-1CFF-DFFB-F463-A482C02BE74E}"/>
              </a:ext>
            </a:extLst>
          </p:cNvPr>
          <p:cNvSpPr txBox="1"/>
          <p:nvPr/>
        </p:nvSpPr>
        <p:spPr>
          <a:xfrm>
            <a:off x="2963918" y="2207172"/>
            <a:ext cx="74623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MODULE NAME;PROBLEM SOLVING and DECISION MAKING</a:t>
            </a:r>
          </a:p>
          <a:p>
            <a:endParaRPr lang="en-US" dirty="0"/>
          </a:p>
          <a:p>
            <a:r>
              <a:rPr lang="en-US" dirty="0"/>
              <a:t>MODULE CODE; LCLM 4004</a:t>
            </a:r>
          </a:p>
          <a:p>
            <a:endParaRPr lang="en-US" dirty="0"/>
          </a:p>
          <a:p>
            <a:r>
              <a:rPr lang="en-US" dirty="0"/>
              <a:t>STUDENT NAME; RESSELLE CALULOT FLORES</a:t>
            </a:r>
          </a:p>
          <a:p>
            <a:r>
              <a:rPr lang="en-US" dirty="0"/>
              <a:t>STUDENT ID; 2514957</a:t>
            </a:r>
          </a:p>
          <a:p>
            <a:endParaRPr lang="en-US" dirty="0"/>
          </a:p>
          <a:p>
            <a:r>
              <a:rPr lang="en-US" dirty="0"/>
              <a:t>LECTURER; DR FAIZU EDU</a:t>
            </a:r>
          </a:p>
          <a:p>
            <a:endParaRPr lang="en-US" dirty="0"/>
          </a:p>
          <a:p>
            <a:r>
              <a:rPr lang="en-US" dirty="0"/>
              <a:t>Assignment 1; Presentation</a:t>
            </a:r>
          </a:p>
        </p:txBody>
      </p:sp>
    </p:spTree>
    <p:extLst>
      <p:ext uri="{BB962C8B-B14F-4D97-AF65-F5344CB8AC3E}">
        <p14:creationId xmlns:p14="http://schemas.microsoft.com/office/powerpoint/2010/main" val="3876289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6D50293-3B0D-A469-A490-52405F152D80}"/>
              </a:ext>
            </a:extLst>
          </p:cNvPr>
          <p:cNvSpPr txBox="1"/>
          <p:nvPr/>
        </p:nvSpPr>
        <p:spPr>
          <a:xfrm>
            <a:off x="2774731" y="1219200"/>
            <a:ext cx="71890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                  OVERVIEW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Introduction</a:t>
            </a:r>
          </a:p>
          <a:p>
            <a:endParaRPr lang="en-US" dirty="0"/>
          </a:p>
          <a:p>
            <a:r>
              <a:rPr lang="en-US" dirty="0"/>
              <a:t>Company background</a:t>
            </a:r>
          </a:p>
          <a:p>
            <a:endParaRPr lang="en-US" dirty="0"/>
          </a:p>
          <a:p>
            <a:r>
              <a:rPr lang="en-US" dirty="0"/>
              <a:t>Problem; nature and scope</a:t>
            </a:r>
          </a:p>
          <a:p>
            <a:endParaRPr lang="en-US" dirty="0"/>
          </a:p>
          <a:p>
            <a:r>
              <a:rPr lang="en-US" dirty="0"/>
              <a:t>PESTLE ANALYSIS; GREEN HAVEN FLORISTS</a:t>
            </a:r>
          </a:p>
          <a:p>
            <a:endParaRPr lang="en-US" dirty="0"/>
          </a:p>
          <a:p>
            <a:r>
              <a:rPr lang="en-US" dirty="0"/>
              <a:t>Cause and effect </a:t>
            </a:r>
            <a:r>
              <a:rPr lang="en-US" dirty="0" err="1"/>
              <a:t>analysis;FISHBONE</a:t>
            </a:r>
            <a:r>
              <a:rPr lang="en-US" dirty="0"/>
              <a:t> DIAGRAM</a:t>
            </a:r>
          </a:p>
          <a:p>
            <a:endParaRPr lang="en-US" dirty="0"/>
          </a:p>
          <a:p>
            <a:r>
              <a:rPr lang="en-US" dirty="0"/>
              <a:t>Conclusion</a:t>
            </a:r>
          </a:p>
          <a:p>
            <a:endParaRPr lang="en-US" dirty="0"/>
          </a:p>
          <a:p>
            <a:r>
              <a:rPr lang="en-US" dirty="0"/>
              <a:t>References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500F8A-F8B0-66B6-CC2E-03353B2B34CA}"/>
              </a:ext>
            </a:extLst>
          </p:cNvPr>
          <p:cNvSpPr txBox="1"/>
          <p:nvPr/>
        </p:nvSpPr>
        <p:spPr>
          <a:xfrm>
            <a:off x="5927834" y="121920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549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dirty="0"/>
              <a:t>The Green Haven Florists, was established in 2016 by Liam and Priya Patel in Norwich, UK,</a:t>
            </a:r>
          </a:p>
          <a:p>
            <a:r>
              <a:rPr lang="en-GB" dirty="0"/>
              <a:t>Charming independent flower shop known for its floral designs and commitment to eco-friendly practices. The shop has developed a strong connections within the community, catering to both walk-in customers and corporate clients.</a:t>
            </a:r>
          </a:p>
          <a:p>
            <a:endParaRPr lang="en-GB" dirty="0"/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03400" y="1473200"/>
            <a:ext cx="9701211" cy="4497832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 By 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a variety of floral products, Including custom bouquets, basket, posies, and wreaths.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Builds strong community ties  through personalized customer care, eco-friendly practices, and active involvement in local events.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Liam and Priya recognise that they need to gain a thorough </a:t>
            </a:r>
            <a:r>
              <a:rPr lang="en-GB" b="1" dirty="0" err="1">
                <a:solidFill>
                  <a:srgbClr val="FF0000"/>
                </a:solidFill>
                <a:ea typeface="+mn-lt"/>
                <a:cs typeface="+mn-lt"/>
              </a:rPr>
              <a:t>understang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 of the issues that are impacting their in-store sales.</a:t>
            </a:r>
            <a:endParaRPr lang="en-GB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0C92F850-F6B3-9E99-9594-1BBB4C030556}"/>
                  </a:ext>
                </a:extLst>
              </p14:cNvPr>
              <p14:cNvContentPartPr/>
              <p14:nvPr/>
            </p14:nvContentPartPr>
            <p14:xfrm>
              <a:off x="7256080" y="5153960"/>
              <a:ext cx="360" cy="36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0C92F850-F6B3-9E99-9594-1BBB4C03055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249960" y="5147840"/>
                <a:ext cx="12600" cy="1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20" name="Group 19">
            <a:extLst>
              <a:ext uri="{FF2B5EF4-FFF2-40B4-BE49-F238E27FC236}">
                <a16:creationId xmlns:a16="http://schemas.microsoft.com/office/drawing/2014/main" id="{F080B405-3320-D3AA-8497-230B2C75F2B2}"/>
              </a:ext>
            </a:extLst>
          </p:cNvPr>
          <p:cNvGrpSpPr/>
          <p:nvPr/>
        </p:nvGrpSpPr>
        <p:grpSpPr>
          <a:xfrm>
            <a:off x="7289200" y="5131640"/>
            <a:ext cx="360" cy="16560"/>
            <a:chOff x="7289200" y="5131640"/>
            <a:chExt cx="360" cy="16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2E334239-23B6-C4D1-7961-06849F6C4AB5}"/>
                    </a:ext>
                  </a:extLst>
                </p14:cNvPr>
                <p14:cNvContentPartPr/>
                <p14:nvPr/>
              </p14:nvContentPartPr>
              <p14:xfrm>
                <a:off x="7289200" y="5147840"/>
                <a:ext cx="360" cy="36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2E334239-23B6-C4D1-7961-06849F6C4AB5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7283080" y="514172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D3F178B7-6D27-ADAB-62DB-AA2E667D8FE0}"/>
                    </a:ext>
                  </a:extLst>
                </p14:cNvPr>
                <p14:cNvContentPartPr/>
                <p14:nvPr/>
              </p14:nvContentPartPr>
              <p14:xfrm>
                <a:off x="7289200" y="5147840"/>
                <a:ext cx="360" cy="36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D3F178B7-6D27-ADAB-62DB-AA2E667D8FE0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7283080" y="514172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49FCD1BC-6DA4-93E1-AA5C-41103797FAC8}"/>
                    </a:ext>
                  </a:extLst>
                </p14:cNvPr>
                <p14:cNvContentPartPr/>
                <p14:nvPr/>
              </p14:nvContentPartPr>
              <p14:xfrm>
                <a:off x="7289200" y="5147840"/>
                <a:ext cx="360" cy="36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49FCD1BC-6DA4-93E1-AA5C-41103797FAC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7283080" y="514172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068EB104-48D3-CED7-0A20-22616724E929}"/>
                    </a:ext>
                  </a:extLst>
                </p14:cNvPr>
                <p14:cNvContentPartPr/>
                <p14:nvPr/>
              </p14:nvContentPartPr>
              <p14:xfrm>
                <a:off x="7289200" y="5131640"/>
                <a:ext cx="360" cy="36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068EB104-48D3-CED7-0A20-22616724E929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7283080" y="512552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DA31CB37-B707-6B9D-1E36-B0A6A2A57538}"/>
                  </a:ext>
                </a:extLst>
              </p14:cNvPr>
              <p14:cNvContentPartPr/>
              <p14:nvPr/>
            </p14:nvContentPartPr>
            <p14:xfrm>
              <a:off x="7609240" y="4532240"/>
              <a:ext cx="360" cy="36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DA31CB37-B707-6B9D-1E36-B0A6A2A5753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603120" y="4526120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1401" y="1102505"/>
            <a:ext cx="10718432" cy="5755495"/>
          </a:xfrm>
        </p:spPr>
        <p:txBody>
          <a:bodyPr>
            <a:normAutofit fontScale="55000" lnSpcReduction="2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 is involved?</a:t>
            </a:r>
          </a:p>
          <a:p>
            <a:r>
              <a:rPr lang="en-GB" sz="2800" dirty="0" err="1">
                <a:solidFill>
                  <a:schemeClr val="tx1"/>
                </a:solidFill>
                <a:ea typeface="+mn-lt"/>
                <a:cs typeface="+mn-lt"/>
              </a:rPr>
              <a:t>It”s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 involved the customers and competitors.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 is the Problem?</a:t>
            </a:r>
          </a:p>
          <a:p>
            <a:r>
              <a:rPr lang="en-GB" sz="2800" dirty="0">
                <a:solidFill>
                  <a:schemeClr val="tx1"/>
                </a:solidFill>
              </a:rPr>
              <a:t>A significant decline in sales that drops a 30% in-store sales over the past year and eroded profit margins.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 is the problem occurring?</a:t>
            </a:r>
          </a:p>
          <a:p>
            <a:r>
              <a:rPr lang="en-GB" sz="2800" dirty="0">
                <a:solidFill>
                  <a:schemeClr val="tx1"/>
                </a:solidFill>
              </a:rPr>
              <a:t>From the local store, which is experiencing reduced foot traffic.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 did it start?</a:t>
            </a:r>
          </a:p>
          <a:p>
            <a:r>
              <a:rPr lang="en-GB" sz="2800" dirty="0">
                <a:solidFill>
                  <a:schemeClr val="tx1"/>
                </a:solidFill>
              </a:rPr>
              <a:t>It was happened over the past year.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 is this happening?</a:t>
            </a:r>
          </a:p>
          <a:p>
            <a:r>
              <a:rPr lang="en-GB" sz="2800" dirty="0">
                <a:solidFill>
                  <a:schemeClr val="tx1"/>
                </a:solidFill>
              </a:rPr>
              <a:t>Because it increased competition from online ,delivery services and rising cost for </a:t>
            </a:r>
            <a:r>
              <a:rPr lang="en-GB" sz="2800" dirty="0" err="1">
                <a:solidFill>
                  <a:schemeClr val="tx1"/>
                </a:solidFill>
              </a:rPr>
              <a:t>fresh,and</a:t>
            </a:r>
            <a:r>
              <a:rPr lang="en-GB" sz="2800" dirty="0">
                <a:solidFill>
                  <a:schemeClr val="tx1"/>
                </a:solidFill>
              </a:rPr>
              <a:t> biodegradable.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is it effecting the business?</a:t>
            </a:r>
          </a:p>
          <a:p>
            <a:r>
              <a:rPr lang="en-GB" sz="2800" dirty="0">
                <a:solidFill>
                  <a:schemeClr val="tx1"/>
                </a:solidFill>
              </a:rPr>
              <a:t>The impact was not great because it is reduced profits and the challenges in maintaining customer loyalty.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 is it costing?</a:t>
            </a:r>
          </a:p>
          <a:p>
            <a:r>
              <a:rPr lang="en-GB" sz="2800" dirty="0">
                <a:solidFill>
                  <a:schemeClr val="tx1"/>
                </a:solidFill>
              </a:rPr>
              <a:t>It was decrease in in-store sales.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POLITICAL</a:t>
            </a:r>
            <a:endParaRPr lang="en-GB" b="1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The changes of international trade and import policies can directly affect the cost and availability of flowers.</a:t>
            </a:r>
          </a:p>
          <a:p>
            <a:pPr marL="457200" indent="-457200"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The government focus on agriculture and biodiversity.</a:t>
            </a:r>
            <a:endParaRPr lang="en-GB" b="1" dirty="0"/>
          </a:p>
          <a:p>
            <a:r>
              <a:rPr lang="en-GB" b="1" dirty="0"/>
              <a:t>ECONOMIC</a:t>
            </a:r>
          </a:p>
          <a:p>
            <a:r>
              <a:rPr lang="en-GB" b="1" dirty="0"/>
              <a:t>1.Rising cost for fuel and electricity, with the increased competition online, that causes the pressure profits.</a:t>
            </a:r>
          </a:p>
          <a:p>
            <a:r>
              <a:rPr lang="en-GB" b="1" dirty="0"/>
              <a:t>2,Decreased customer and ,drop sales.</a:t>
            </a:r>
          </a:p>
          <a:p>
            <a:r>
              <a:rPr lang="en-GB" b="1" dirty="0"/>
              <a:t>SOCIAL</a:t>
            </a:r>
          </a:p>
          <a:p>
            <a:r>
              <a:rPr lang="en-GB" b="1" dirty="0"/>
              <a:t>1.Customer preferences are shift towards locally organic products.</a:t>
            </a:r>
          </a:p>
          <a:p>
            <a:r>
              <a:rPr lang="en-GB" b="1" dirty="0"/>
              <a:t>2.Also a growing trend DIY flower arranging and high demand for quality services.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TECHNOLOGICAL</a:t>
            </a:r>
          </a:p>
          <a:p>
            <a:r>
              <a:rPr lang="en-GB" b="1" dirty="0"/>
              <a:t>1.Rising of social media platforms that  open opportunities.</a:t>
            </a:r>
          </a:p>
          <a:p>
            <a:r>
              <a:rPr lang="en-GB" b="1" dirty="0"/>
              <a:t>2.Greenhouse technologies can also improve product quality and longevity.</a:t>
            </a:r>
          </a:p>
          <a:p>
            <a:r>
              <a:rPr lang="en-GB" b="1" dirty="0"/>
              <a:t>LEGAL</a:t>
            </a:r>
          </a:p>
          <a:p>
            <a:r>
              <a:rPr lang="en-GB" b="1" dirty="0"/>
              <a:t>1.The stricter regulations using pesticides and chemicals in flower production.</a:t>
            </a:r>
          </a:p>
          <a:p>
            <a:r>
              <a:rPr lang="en-GB" b="1" dirty="0"/>
              <a:t>2.Employment laws and regulations on business practices may increase the costs.</a:t>
            </a:r>
          </a:p>
          <a:p>
            <a:r>
              <a:rPr lang="en-GB" b="1" dirty="0"/>
              <a:t>ENVIRONMENTAL </a:t>
            </a:r>
          </a:p>
          <a:p>
            <a:r>
              <a:rPr lang="en-GB" b="1" dirty="0"/>
              <a:t>1The high water usage and waste is becoming a concern.</a:t>
            </a:r>
          </a:p>
          <a:p>
            <a:r>
              <a:rPr lang="en-GB" b="1" dirty="0"/>
              <a:t>2. The environmentally friendly packaging and materials are crucial for brand reputation.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48D1B38-5B2D-9CB3-4288-8F572503B6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A0A0A"/>
                </a:solidFill>
                <a:effectLst/>
                <a:latin typeface="Google Sans"/>
              </a:rPr>
              <a:t>The environmental impact of the cut-flower industry, including high water usage and waste, is becoming a concern. Growing consumer awareness of sustainability and a push towards environmentally friendly packaging and materials (e.g., reducing plastic) are crucial for brand reputation.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     </a:t>
            </a:r>
          </a:p>
          <a:p>
            <a:r>
              <a:rPr lang="en-US" b="1" dirty="0"/>
              <a:t>            POLITICAL                                             CUSTOMER                           LOCATION</a:t>
            </a:r>
          </a:p>
          <a:p>
            <a:r>
              <a:rPr lang="en-US" b="1" dirty="0"/>
              <a:t>          Post-Brexit taxes                            Weak digital presence          Norwich</a:t>
            </a:r>
          </a:p>
          <a:p>
            <a:r>
              <a:rPr lang="en-US" b="1" dirty="0"/>
              <a:t>          Income taxes                                </a:t>
            </a:r>
            <a:r>
              <a:rPr lang="en-US" b="1" dirty="0" err="1"/>
              <a:t>Lact</a:t>
            </a:r>
            <a:r>
              <a:rPr lang="en-US" b="1" dirty="0"/>
              <a:t> of an online shop           High street</a:t>
            </a:r>
          </a:p>
          <a:p>
            <a:r>
              <a:rPr lang="en-US" b="1" dirty="0"/>
              <a:t>          Local trade regulation                 Supermarket prices                Other business</a:t>
            </a:r>
          </a:p>
          <a:p>
            <a:endParaRPr lang="en-US" b="1" dirty="0"/>
          </a:p>
          <a:p>
            <a:r>
              <a:rPr lang="en-US" b="1" dirty="0"/>
              <a:t>                                                                                                                                  MARKETING</a:t>
            </a:r>
          </a:p>
          <a:p>
            <a:r>
              <a:rPr lang="en-US" b="1" dirty="0"/>
              <a:t>      </a:t>
            </a:r>
          </a:p>
          <a:p>
            <a:r>
              <a:rPr lang="en-US" b="1" dirty="0"/>
              <a:t>   Increasing sustainability.                        Biodegradable wrapping</a:t>
            </a:r>
          </a:p>
          <a:p>
            <a:r>
              <a:rPr lang="en-US" b="1" dirty="0"/>
              <a:t>            Economic </a:t>
            </a:r>
            <a:r>
              <a:rPr lang="en-US" b="1" dirty="0" err="1"/>
              <a:t>downtum</a:t>
            </a:r>
            <a:r>
              <a:rPr lang="en-US" b="1" dirty="0"/>
              <a:t>                         Sourced blooms</a:t>
            </a:r>
          </a:p>
          <a:p>
            <a:r>
              <a:rPr lang="en-US" b="1" dirty="0"/>
              <a:t>              Disposable materials                       Inflation</a:t>
            </a:r>
          </a:p>
          <a:p>
            <a:r>
              <a:rPr lang="en-US" b="1" dirty="0"/>
              <a:t>                         ENVIRONMENT                            PRICE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A87AC41-A319-529D-A3D8-DCFE1AE4D9A6}"/>
              </a:ext>
            </a:extLst>
          </p:cNvPr>
          <p:cNvGrpSpPr/>
          <p:nvPr/>
        </p:nvGrpSpPr>
        <p:grpSpPr>
          <a:xfrm>
            <a:off x="769543" y="3280502"/>
            <a:ext cx="46080" cy="281880"/>
            <a:chOff x="769543" y="3280502"/>
            <a:chExt cx="46080" cy="281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A21A177B-1F6D-9AD3-DB90-554F283A2BD9}"/>
                    </a:ext>
                  </a:extLst>
                </p14:cNvPr>
                <p14:cNvContentPartPr/>
                <p14:nvPr/>
              </p14:nvContentPartPr>
              <p14:xfrm>
                <a:off x="769543" y="3562022"/>
                <a:ext cx="360" cy="36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A21A177B-1F6D-9AD3-DB90-554F283A2BD9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763423" y="3555902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A225AB53-5A6B-BE7D-3AC5-654AC9A31481}"/>
                    </a:ext>
                  </a:extLst>
                </p14:cNvPr>
                <p14:cNvContentPartPr/>
                <p14:nvPr/>
              </p14:nvContentPartPr>
              <p14:xfrm>
                <a:off x="815263" y="3280502"/>
                <a:ext cx="360" cy="36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A225AB53-5A6B-BE7D-3AC5-654AC9A31481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809143" y="3274382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5" name="Right Arrow 24">
            <a:extLst>
              <a:ext uri="{FF2B5EF4-FFF2-40B4-BE49-F238E27FC236}">
                <a16:creationId xmlns:a16="http://schemas.microsoft.com/office/drawing/2014/main" id="{3C87D3F2-6089-69C6-FC44-CE4E532BBD66}"/>
              </a:ext>
            </a:extLst>
          </p:cNvPr>
          <p:cNvSpPr/>
          <p:nvPr/>
        </p:nvSpPr>
        <p:spPr>
          <a:xfrm>
            <a:off x="1114457" y="3400200"/>
            <a:ext cx="8323113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998ACED-4D01-9C73-B18E-5BEB8AB5D5A0}"/>
              </a:ext>
            </a:extLst>
          </p:cNvPr>
          <p:cNvCxnSpPr>
            <a:cxnSpLocks/>
          </p:cNvCxnSpPr>
          <p:nvPr/>
        </p:nvCxnSpPr>
        <p:spPr>
          <a:xfrm>
            <a:off x="3226676" y="1513490"/>
            <a:ext cx="1019503" cy="20189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0141250B-C52C-1F5A-E850-C6B0F27AE688}"/>
              </a:ext>
            </a:extLst>
          </p:cNvPr>
          <p:cNvCxnSpPr>
            <a:cxnSpLocks/>
          </p:cNvCxnSpPr>
          <p:nvPr/>
        </p:nvCxnSpPr>
        <p:spPr>
          <a:xfrm>
            <a:off x="7451834" y="1332851"/>
            <a:ext cx="1019504" cy="21995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88933D93-98BA-188E-D321-6D19D2E0F15F}"/>
              </a:ext>
            </a:extLst>
          </p:cNvPr>
          <p:cNvCxnSpPr>
            <a:cxnSpLocks/>
          </p:cNvCxnSpPr>
          <p:nvPr/>
        </p:nvCxnSpPr>
        <p:spPr>
          <a:xfrm flipH="1">
            <a:off x="4246179" y="3884832"/>
            <a:ext cx="893380" cy="20062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ABDCA813-8CEF-6929-6465-38A46046161E}"/>
              </a:ext>
            </a:extLst>
          </p:cNvPr>
          <p:cNvCxnSpPr>
            <a:cxnSpLocks/>
          </p:cNvCxnSpPr>
          <p:nvPr/>
        </p:nvCxnSpPr>
        <p:spPr>
          <a:xfrm flipV="1">
            <a:off x="7978565" y="3731433"/>
            <a:ext cx="585432" cy="20778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As of late 2025.the business was looking to refresh its strategies to maintain competitiveness.</a:t>
            </a:r>
          </a:p>
          <a:p>
            <a:endParaRPr lang="en-GB" dirty="0"/>
          </a:p>
          <a:p>
            <a:r>
              <a:rPr lang="en-GB" dirty="0"/>
              <a:t>In Conclusion THE GREEN HAVEN FLORIST was successfully revitalized its business by understanding their market and fostering a strong modern brand presence to they overcame declining foot traffic and to stabilize more their operations via store ,and  digital platforms.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b="1" dirty="0">
                <a:latin typeface="Arial"/>
                <a:ea typeface="Roboto"/>
                <a:cs typeface="Roboto"/>
              </a:rPr>
              <a:t>Calculator Ultra (2025) Find More Calculator Available at: Drop in Sales Calculator &amp; Formula Online (Accessed: 6 October 2025).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University of Wales Trinity Saint David (2026) LCLM4004 Module Specification: Green Haven Florists Case Study.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Spradlin, D. (2012). Are you solving the right problem? Harvard Business Review: https://</a:t>
            </a:r>
            <a:r>
              <a:rPr lang="en-GB" b="1" dirty="0" err="1">
                <a:latin typeface="Arial"/>
                <a:ea typeface="Roboto"/>
                <a:cs typeface="Roboto"/>
              </a:rPr>
              <a:t>hbr.org</a:t>
            </a:r>
            <a:r>
              <a:rPr lang="en-GB" b="1" dirty="0">
                <a:latin typeface="Arial"/>
                <a:ea typeface="Roboto"/>
                <a:cs typeface="Roboto"/>
              </a:rPr>
              <a:t>/2012/09/are-you-solving-the-right-problem - free to access.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A 5-minute </a:t>
            </a:r>
            <a:r>
              <a:rPr lang="en-GB" b="1" dirty="0" err="1">
                <a:latin typeface="Arial"/>
                <a:ea typeface="Roboto"/>
                <a:cs typeface="Roboto"/>
              </a:rPr>
              <a:t>Youtube</a:t>
            </a:r>
            <a:r>
              <a:rPr lang="en-GB" b="1" dirty="0">
                <a:latin typeface="Arial"/>
                <a:ea typeface="Roboto"/>
                <a:cs typeface="Roboto"/>
              </a:rPr>
              <a:t> video on the nature of problems: https://</a:t>
            </a:r>
            <a:r>
              <a:rPr lang="en-GB" b="1" dirty="0" err="1">
                <a:latin typeface="Arial"/>
                <a:ea typeface="Roboto"/>
                <a:cs typeface="Roboto"/>
              </a:rPr>
              <a:t>www.youtube.com</a:t>
            </a:r>
            <a:r>
              <a:rPr lang="en-GB" b="1" dirty="0">
                <a:latin typeface="Arial"/>
                <a:ea typeface="Roboto"/>
                <a:cs typeface="Roboto"/>
              </a:rPr>
              <a:t>/</a:t>
            </a:r>
            <a:r>
              <a:rPr lang="en-GB" b="1" dirty="0" err="1">
                <a:latin typeface="Arial"/>
                <a:ea typeface="Roboto"/>
                <a:cs typeface="Roboto"/>
              </a:rPr>
              <a:t>watch?v</a:t>
            </a:r>
            <a:r>
              <a:rPr lang="en-GB" b="1" dirty="0">
                <a:latin typeface="Arial"/>
                <a:ea typeface="Roboto"/>
                <a:cs typeface="Roboto"/>
              </a:rPr>
              <a:t>=AvjBMwwkwCQ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Office for National Statistics (2022) Challenges business face: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https://</a:t>
            </a:r>
            <a:r>
              <a:rPr lang="en-GB" b="1" dirty="0" err="1">
                <a:latin typeface="Arial"/>
                <a:ea typeface="Roboto"/>
                <a:cs typeface="Roboto"/>
              </a:rPr>
              <a:t>www.ons.gov.uk</a:t>
            </a:r>
            <a:r>
              <a:rPr lang="en-GB" b="1" dirty="0">
                <a:latin typeface="Arial"/>
                <a:ea typeface="Roboto"/>
                <a:cs typeface="Roboto"/>
              </a:rPr>
              <a:t>/</a:t>
            </a:r>
            <a:r>
              <a:rPr lang="en-GB" b="1" dirty="0" err="1">
                <a:latin typeface="Arial"/>
                <a:ea typeface="Roboto"/>
                <a:cs typeface="Roboto"/>
              </a:rPr>
              <a:t>businessindustryandtrade</a:t>
            </a:r>
            <a:r>
              <a:rPr lang="en-GB" b="1" dirty="0">
                <a:latin typeface="Arial"/>
                <a:ea typeface="Roboto"/>
                <a:cs typeface="Roboto"/>
              </a:rPr>
              <a:t>/business/</a:t>
            </a:r>
            <a:r>
              <a:rPr lang="en-GB" b="1" dirty="0" err="1">
                <a:latin typeface="Arial"/>
                <a:ea typeface="Roboto"/>
                <a:cs typeface="Roboto"/>
              </a:rPr>
              <a:t>businessservices</a:t>
            </a:r>
            <a:r>
              <a:rPr lang="en-GB" b="1" dirty="0">
                <a:latin typeface="Arial"/>
                <a:ea typeface="Roboto"/>
                <a:cs typeface="Roboto"/>
              </a:rPr>
              <a:t>/bulletins/</a:t>
            </a:r>
            <a:r>
              <a:rPr lang="en-GB" b="1" dirty="0" err="1">
                <a:latin typeface="Arial"/>
                <a:ea typeface="Roboto"/>
                <a:cs typeface="Roboto"/>
              </a:rPr>
              <a:t>businessinsightsandimpactontheukeconomy</a:t>
            </a:r>
            <a:r>
              <a:rPr lang="en-GB" b="1" dirty="0">
                <a:latin typeface="Arial"/>
                <a:ea typeface="Roboto"/>
                <a:cs typeface="Roboto"/>
              </a:rPr>
              <a:t>/, last accessed 14-1-23 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943D94B-6CFC-E41E-2B9F-71C8EEEEA97B}"/>
              </a:ext>
            </a:extLst>
          </p:cNvPr>
          <p:cNvGrpSpPr/>
          <p:nvPr/>
        </p:nvGrpSpPr>
        <p:grpSpPr>
          <a:xfrm>
            <a:off x="1451383" y="1168742"/>
            <a:ext cx="360" cy="360"/>
            <a:chOff x="1451383" y="1168742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0FC07E0D-F6FC-2F34-B129-CB8D3D3844B1}"/>
                    </a:ext>
                  </a:extLst>
                </p14:cNvPr>
                <p14:cNvContentPartPr/>
                <p14:nvPr/>
              </p14:nvContentPartPr>
              <p14:xfrm>
                <a:off x="1451383" y="1168742"/>
                <a:ext cx="360" cy="36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0FC07E0D-F6FC-2F34-B129-CB8D3D3844B1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445263" y="1162622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084632F9-6368-5F80-8D08-CC53254B913A}"/>
                    </a:ext>
                  </a:extLst>
                </p14:cNvPr>
                <p14:cNvContentPartPr/>
                <p14:nvPr/>
              </p14:nvContentPartPr>
              <p14:xfrm>
                <a:off x="1451383" y="1168742"/>
                <a:ext cx="360" cy="36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084632F9-6368-5F80-8D08-CC53254B913A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445263" y="1162622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79B33F8D-8C4C-EB26-6AE3-897607362751}"/>
                    </a:ext>
                  </a:extLst>
                </p14:cNvPr>
                <p14:cNvContentPartPr/>
                <p14:nvPr/>
              </p14:nvContentPartPr>
              <p14:xfrm>
                <a:off x="1451383" y="1168742"/>
                <a:ext cx="360" cy="36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79B33F8D-8C4C-EB26-6AE3-897607362751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445263" y="1162622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89C6F52-FF7C-5D8C-74BB-F5BCD349A386}"/>
                  </a:ext>
                </a:extLst>
              </p14:cNvPr>
              <p14:cNvContentPartPr/>
              <p14:nvPr/>
            </p14:nvContentPartPr>
            <p14:xfrm>
              <a:off x="1713103" y="1990622"/>
              <a:ext cx="36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89C6F52-FF7C-5D8C-74BB-F5BCD349A38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706983" y="1984502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92E34B7-6DD6-4CAB-E78F-0F31D8851AFF}"/>
                  </a:ext>
                </a:extLst>
              </p14:cNvPr>
              <p14:cNvContentPartPr/>
              <p14:nvPr/>
            </p14:nvContentPartPr>
            <p14:xfrm>
              <a:off x="1334383" y="1084142"/>
              <a:ext cx="360" cy="3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92E34B7-6DD6-4CAB-E78F-0F31D8851AF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28263" y="1078022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3F473432-4A67-F0C4-F8BA-F69E468CC6BA}"/>
                  </a:ext>
                </a:extLst>
              </p14:cNvPr>
              <p14:cNvContentPartPr/>
              <p14:nvPr/>
            </p14:nvContentPartPr>
            <p14:xfrm>
              <a:off x="9883663" y="1877222"/>
              <a:ext cx="360" cy="36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3F473432-4A67-F0C4-F8BA-F69E468CC6B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877543" y="1871102"/>
                <a:ext cx="12600" cy="1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23" name="Group 22">
            <a:extLst>
              <a:ext uri="{FF2B5EF4-FFF2-40B4-BE49-F238E27FC236}">
                <a16:creationId xmlns:a16="http://schemas.microsoft.com/office/drawing/2014/main" id="{6A9A9BF9-2C32-B5F2-FD70-70F58E9C865C}"/>
              </a:ext>
            </a:extLst>
          </p:cNvPr>
          <p:cNvGrpSpPr/>
          <p:nvPr/>
        </p:nvGrpSpPr>
        <p:grpSpPr>
          <a:xfrm>
            <a:off x="4364520" y="4545560"/>
            <a:ext cx="360" cy="360"/>
            <a:chOff x="4364520" y="4545560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90ACF196-E424-C931-6CC7-7A6D26339AB6}"/>
                    </a:ext>
                  </a:extLst>
                </p14:cNvPr>
                <p14:cNvContentPartPr/>
                <p14:nvPr/>
              </p14:nvContentPartPr>
              <p14:xfrm>
                <a:off x="4364520" y="4545560"/>
                <a:ext cx="360" cy="36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90ACF196-E424-C931-6CC7-7A6D26339AB6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358400" y="453944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25627C90-8834-8558-EAED-6243E0383464}"/>
                    </a:ext>
                  </a:extLst>
                </p14:cNvPr>
                <p14:cNvContentPartPr/>
                <p14:nvPr/>
              </p14:nvContentPartPr>
              <p14:xfrm>
                <a:off x="4364520" y="4545560"/>
                <a:ext cx="360" cy="36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25627C90-8834-8558-EAED-6243E0383464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358400" y="453944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A38A7E3F-26F9-5D5B-C836-F10A0E6D3B3B}"/>
                    </a:ext>
                  </a:extLst>
                </p14:cNvPr>
                <p14:cNvContentPartPr/>
                <p14:nvPr/>
              </p14:nvContentPartPr>
              <p14:xfrm>
                <a:off x="4364520" y="4545560"/>
                <a:ext cx="360" cy="36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A38A7E3F-26F9-5D5B-C836-F10A0E6D3B3B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358400" y="453944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5D428109-791D-261D-699B-373A016E9154}"/>
                  </a:ext>
                </a:extLst>
              </p14:cNvPr>
              <p14:cNvContentPartPr/>
              <p14:nvPr/>
            </p14:nvContentPartPr>
            <p14:xfrm>
              <a:off x="1808863" y="1977662"/>
              <a:ext cx="360" cy="36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5D428109-791D-261D-699B-373A016E915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02743" y="1971542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A1EA1B5F-2E2A-2A06-4B35-FB78A4414E99}"/>
                  </a:ext>
                </a:extLst>
              </p14:cNvPr>
              <p14:cNvContentPartPr/>
              <p14:nvPr/>
            </p14:nvContentPartPr>
            <p14:xfrm>
              <a:off x="1708063" y="1973342"/>
              <a:ext cx="360" cy="360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A1EA1B5F-2E2A-2A06-4B35-FB78A4414E9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701943" y="1967222"/>
                <a:ext cx="12600" cy="1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40" name="Group 39">
            <a:extLst>
              <a:ext uri="{FF2B5EF4-FFF2-40B4-BE49-F238E27FC236}">
                <a16:creationId xmlns:a16="http://schemas.microsoft.com/office/drawing/2014/main" id="{43B84A84-904D-99A4-9813-3012D3B50F46}"/>
              </a:ext>
            </a:extLst>
          </p:cNvPr>
          <p:cNvGrpSpPr/>
          <p:nvPr/>
        </p:nvGrpSpPr>
        <p:grpSpPr>
          <a:xfrm>
            <a:off x="1568383" y="1115102"/>
            <a:ext cx="360" cy="360"/>
            <a:chOff x="1568383" y="1115102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613FD1EC-3071-9475-CBBD-EF48F07E2ECE}"/>
                    </a:ext>
                  </a:extLst>
                </p14:cNvPr>
                <p14:cNvContentPartPr/>
                <p14:nvPr/>
              </p14:nvContentPartPr>
              <p14:xfrm>
                <a:off x="1568383" y="1115102"/>
                <a:ext cx="360" cy="36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613FD1EC-3071-9475-CBBD-EF48F07E2ECE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562263" y="1108982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0D2A2B41-14E6-9F37-CC6E-76D93AA19731}"/>
                    </a:ext>
                  </a:extLst>
                </p14:cNvPr>
                <p14:cNvContentPartPr/>
                <p14:nvPr/>
              </p14:nvContentPartPr>
              <p14:xfrm>
                <a:off x="1568383" y="1115102"/>
                <a:ext cx="360" cy="36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0D2A2B41-14E6-9F37-CC6E-76D93AA19731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562263" y="1108982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53425" y="407988"/>
            <a:ext cx="3838575" cy="126523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4100" dirty="0"/>
            </a:br>
            <a:br>
              <a:rPr lang="en-US" sz="4100" dirty="0"/>
            </a:br>
            <a:br>
              <a:rPr lang="en-US" sz="4100" dirty="0"/>
            </a:br>
            <a:br>
              <a:rPr lang="en-US" sz="4100" dirty="0"/>
            </a:br>
            <a:endParaRPr lang="en-US" sz="5400" dirty="0"/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4" y="1275387"/>
            <a:ext cx="10211291" cy="4301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20411</TotalTime>
  <Words>833</Words>
  <Application>Microsoft Macintosh PowerPoint</Application>
  <PresentationFormat>Widescreen</PresentationFormat>
  <Paragraphs>107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Century Gothic</vt:lpstr>
      <vt:lpstr>Google Sans</vt:lpstr>
      <vt:lpstr>Roboto</vt:lpstr>
      <vt:lpstr>Wingdings 3</vt:lpstr>
      <vt:lpstr>Wisp</vt:lpstr>
      <vt:lpstr>PowerPoint Presentation</vt:lpstr>
      <vt:lpstr>PowerPoint Presentation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Resselle Calulot Flores (2514957)</cp:lastModifiedBy>
  <cp:revision>91</cp:revision>
  <dcterms:created xsi:type="dcterms:W3CDTF">2024-10-08T15:58:04Z</dcterms:created>
  <dcterms:modified xsi:type="dcterms:W3CDTF">2026-03-15T17:32:32Z</dcterms:modified>
</cp:coreProperties>
</file>