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61" r:id="rId4"/>
    <p:sldId id="262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353DE8-0645-49C7-9EE5-C916EDF74CDD}" v="262" dt="2021-02-25T21:45:09.322"/>
    <p1510:client id="{2287BBDC-8DA8-BB10-7ADD-4470C5E71C48}" v="111" dt="2021-03-01T13:30:54.332"/>
    <p1510:client id="{5E35FE26-8EC9-1F06-AECC-E07F1B1E58FD}" v="122" dt="2021-03-02T13:44:53.683"/>
    <p1510:client id="{891D93F5-E9D0-3FC7-D0A0-BCD02EAD2136}" v="227" dt="2021-03-01T14:31:11.064"/>
    <p1510:client id="{A156EC60-8F47-B59D-D578-D0A1C4555B5A}" v="43" dt="2021-03-02T12:08:12.156"/>
    <p1510:client id="{AAA63BD6-6395-2DA6-AED4-512D2A2CEC4E}" v="4" dt="2021-03-02T11:46:41.503"/>
    <p1510:client id="{E7AD1833-E330-BC45-948A-3129D4EF9CAB}" v="327" dt="2021-03-01T21:33:40.6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3A4747E-BB9F-4149-B20D-1C70BC830DF1}"/>
              </a:ext>
            </a:extLst>
          </p:cNvPr>
          <p:cNvSpPr txBox="1"/>
          <p:nvPr/>
        </p:nvSpPr>
        <p:spPr>
          <a:xfrm>
            <a:off x="4724400" y="3200400"/>
            <a:ext cx="45974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Segoe UI"/>
              </a:rPr>
              <a:t>​</a:t>
            </a:r>
            <a:endParaRPr lang="en-US" dirty="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3DC25645-64BC-4D44-B14E-8E32FC45B2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106" y="667605"/>
            <a:ext cx="11887200" cy="612255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FE2C1D2-A86A-4B96-B781-7929E734F6F1}"/>
              </a:ext>
            </a:extLst>
          </p:cNvPr>
          <p:cNvSpPr txBox="1"/>
          <p:nvPr/>
        </p:nvSpPr>
        <p:spPr>
          <a:xfrm>
            <a:off x="4724400" y="6311900"/>
            <a:ext cx="59309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Arial"/>
                <a:cs typeface="Arial"/>
              </a:rPr>
              <a:t>(Help for Abused Children, 2021).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756E91-52AC-4FF0-88DC-E43C3330AA1E}"/>
              </a:ext>
            </a:extLst>
          </p:cNvPr>
          <p:cNvSpPr txBox="1"/>
          <p:nvPr/>
        </p:nvSpPr>
        <p:spPr>
          <a:xfrm>
            <a:off x="508000" y="101600"/>
            <a:ext cx="90805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  <a:latin typeface="Arial"/>
                <a:cs typeface="Calibri"/>
              </a:rPr>
              <a:t>Signs of abuse to look out for ...</a:t>
            </a:r>
          </a:p>
        </p:txBody>
      </p:sp>
    </p:spTree>
    <p:extLst>
      <p:ext uri="{BB962C8B-B14F-4D97-AF65-F5344CB8AC3E}">
        <p14:creationId xmlns:p14="http://schemas.microsoft.com/office/powerpoint/2010/main" val="13216453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B3914F89-6683-4087-B829-F233F599C1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3" t="15789" r="22685" b="3509"/>
          <a:stretch/>
        </p:blipFill>
        <p:spPr>
          <a:xfrm>
            <a:off x="300294" y="133520"/>
            <a:ext cx="5194304" cy="19725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279A3EC-CFC4-427E-A76E-D8CD17375FA2}"/>
              </a:ext>
            </a:extLst>
          </p:cNvPr>
          <p:cNvSpPr txBox="1"/>
          <p:nvPr/>
        </p:nvSpPr>
        <p:spPr>
          <a:xfrm>
            <a:off x="1680308" y="2109177"/>
            <a:ext cx="27559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cs typeface="Calibri"/>
              </a:rPr>
              <a:t>(</a:t>
            </a:r>
            <a:r>
              <a:rPr lang="en-GB" sz="1400">
                <a:latin typeface="Arial"/>
                <a:cs typeface="Calibri"/>
              </a:rPr>
              <a:t>The Shuttle</a:t>
            </a:r>
            <a:r>
              <a:rPr lang="en-GB" sz="1400" dirty="0">
                <a:latin typeface="Arial"/>
                <a:cs typeface="Calibri"/>
              </a:rPr>
              <a:t>, 2019).</a:t>
            </a:r>
            <a:endParaRPr lang="en-US" sz="1400" dirty="0">
              <a:latin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25088B6-BE94-404A-86DB-C83BB95B59B3}"/>
              </a:ext>
            </a:extLst>
          </p:cNvPr>
          <p:cNvSpPr txBox="1"/>
          <p:nvPr/>
        </p:nvSpPr>
        <p:spPr>
          <a:xfrm>
            <a:off x="6794500" y="6057900"/>
            <a:ext cx="48006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latin typeface="Open Sans"/>
            </a:endParaRPr>
          </a:p>
        </p:txBody>
      </p:sp>
      <p:pic>
        <p:nvPicPr>
          <p:cNvPr id="8" name="Picture 2" descr="Diagram&#10;&#10;Description automatically generated">
            <a:extLst>
              <a:ext uri="{FF2B5EF4-FFF2-40B4-BE49-F238E27FC236}">
                <a16:creationId xmlns:a16="http://schemas.microsoft.com/office/drawing/2014/main" id="{82FE1854-B949-497A-80CB-441ED1C884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2300" y="2773997"/>
            <a:ext cx="6398344" cy="383443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58FD096-E6D6-43E1-8843-FB667EC7720B}"/>
              </a:ext>
            </a:extLst>
          </p:cNvPr>
          <p:cNvSpPr txBox="1"/>
          <p:nvPr/>
        </p:nvSpPr>
        <p:spPr>
          <a:xfrm>
            <a:off x="6172200" y="101600"/>
            <a:ext cx="5778500" cy="2554545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solidFill>
                  <a:srgbClr val="002060"/>
                </a:solidFill>
                <a:latin typeface="Arial"/>
                <a:cs typeface="Segoe UI"/>
              </a:rPr>
              <a:t>Adverse Childhood Experiences (ACEs) are traumatic experiences that occur before the age of 18 but are remembered throughout adulthood.</a:t>
            </a:r>
            <a:r>
              <a:rPr lang="en-US" sz="2000" dirty="0">
                <a:solidFill>
                  <a:srgbClr val="002060"/>
                </a:solidFill>
                <a:latin typeface="Arial"/>
                <a:cs typeface="Segoe UI"/>
              </a:rPr>
              <a:t>​​</a:t>
            </a:r>
          </a:p>
          <a:p>
            <a:r>
              <a:rPr lang="en-US" sz="2000" b="1" dirty="0">
                <a:solidFill>
                  <a:srgbClr val="002060"/>
                </a:solidFill>
                <a:latin typeface="Arial"/>
                <a:cs typeface="Segoe UI"/>
              </a:rPr>
              <a:t>These experiences range from verbal, mental and physical abuse, to being exposed to alcoholism, drug use and domestic violence at home.</a:t>
            </a:r>
            <a:r>
              <a:rPr lang="en-US" sz="2000" dirty="0">
                <a:solidFill>
                  <a:srgbClr val="002060"/>
                </a:solidFill>
                <a:latin typeface="Arial"/>
                <a:cs typeface="Segoe UI"/>
              </a:rPr>
              <a:t>​​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F95190-A802-4114-9121-4E570F6D67ED}"/>
              </a:ext>
            </a:extLst>
          </p:cNvPr>
          <p:cNvSpPr txBox="1"/>
          <p:nvPr/>
        </p:nvSpPr>
        <p:spPr>
          <a:xfrm>
            <a:off x="8352692" y="2294792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Arial"/>
                <a:cs typeface="Arial"/>
              </a:rPr>
              <a:t>(Public Health Wales,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2D28EC-3352-4EF1-AEA9-A4AEC951AA8C}"/>
              </a:ext>
            </a:extLst>
          </p:cNvPr>
          <p:cNvSpPr txBox="1"/>
          <p:nvPr/>
        </p:nvSpPr>
        <p:spPr>
          <a:xfrm>
            <a:off x="8281377" y="6501423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Arial"/>
                <a:cs typeface="Arial"/>
              </a:rPr>
              <a:t>(Wilkinson, 2019).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17019E-CDE4-4599-9E09-B04BCA1FFB42}"/>
              </a:ext>
            </a:extLst>
          </p:cNvPr>
          <p:cNvSpPr txBox="1"/>
          <p:nvPr/>
        </p:nvSpPr>
        <p:spPr>
          <a:xfrm>
            <a:off x="281354" y="2787162"/>
            <a:ext cx="5359400" cy="378565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  <a:latin typeface="Arial"/>
                <a:cs typeface="Helvetica"/>
              </a:rPr>
              <a:t>The impact of ACEs</a:t>
            </a:r>
          </a:p>
          <a:p>
            <a:r>
              <a:rPr lang="en-US" sz="2000" dirty="0">
                <a:solidFill>
                  <a:srgbClr val="0070C0"/>
                </a:solidFill>
                <a:latin typeface="Arial"/>
                <a:cs typeface="Helvetica"/>
              </a:rPr>
              <a:t>Childhood adversity can create harmful levels of stress which impact healthy brain development. This can result in long-term effects on learning, </a:t>
            </a:r>
            <a:r>
              <a:rPr lang="en-US" sz="2000" dirty="0" err="1">
                <a:solidFill>
                  <a:srgbClr val="0070C0"/>
                </a:solidFill>
                <a:latin typeface="Arial"/>
                <a:cs typeface="Helvetica"/>
              </a:rPr>
              <a:t>behaviour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Helvetica"/>
              </a:rPr>
              <a:t> and health.</a:t>
            </a:r>
          </a:p>
          <a:p>
            <a:r>
              <a:rPr lang="en-US" sz="2000" dirty="0">
                <a:solidFill>
                  <a:srgbClr val="0070C0"/>
                </a:solidFill>
                <a:latin typeface="Arial"/>
                <a:cs typeface="Helvetica"/>
              </a:rPr>
              <a:t>Evidence from ACE surveys in the US and UK demonstrate that ACEs can exert a significant influence throughout people's lives.</a:t>
            </a:r>
          </a:p>
          <a:p>
            <a:r>
              <a:rPr lang="en-US" sz="2000" dirty="0">
                <a:solidFill>
                  <a:srgbClr val="0070C0"/>
                </a:solidFill>
                <a:latin typeface="Arial"/>
                <a:cs typeface="Helvetica"/>
              </a:rPr>
              <a:t>ACEs have been found to be associated with a range of poorer health and social outcomes in adulthood and that these risks increase as the number of ACEs increase. </a:t>
            </a:r>
            <a:r>
              <a:rPr lang="en-US" sz="1400" dirty="0">
                <a:latin typeface="Arial"/>
                <a:ea typeface="+mn-lt"/>
                <a:cs typeface="+mn-lt"/>
              </a:rPr>
              <a:t>(Council T, 2021).</a:t>
            </a:r>
          </a:p>
        </p:txBody>
      </p:sp>
    </p:spTree>
    <p:extLst>
      <p:ext uri="{BB962C8B-B14F-4D97-AF65-F5344CB8AC3E}">
        <p14:creationId xmlns:p14="http://schemas.microsoft.com/office/powerpoint/2010/main" val="13286530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ED3AB3AB-7BAD-4285-892C-9C5EC37628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5684" y="4370"/>
            <a:ext cx="7221045" cy="676322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C137A7-0032-42CD-9E15-4648E2AC141F}"/>
              </a:ext>
            </a:extLst>
          </p:cNvPr>
          <p:cNvSpPr txBox="1"/>
          <p:nvPr/>
        </p:nvSpPr>
        <p:spPr>
          <a:xfrm>
            <a:off x="7035548" y="6494585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rial"/>
                <a:cs typeface="Arial"/>
              </a:rPr>
              <a:t>(Hartman, 2016).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806BAC-49BB-4180-B8FC-01668378E939}"/>
              </a:ext>
            </a:extLst>
          </p:cNvPr>
          <p:cNvSpPr txBox="1"/>
          <p:nvPr/>
        </p:nvSpPr>
        <p:spPr>
          <a:xfrm>
            <a:off x="730045" y="6488061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rial"/>
                <a:cs typeface="Arial"/>
              </a:rPr>
              <a:t>(Handprints, 2021).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C5908F53-175C-42FB-B32D-B2F7377182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00" y="3596427"/>
            <a:ext cx="3099618" cy="2930274"/>
          </a:xfrm>
          <a:prstGeom prst="rect">
            <a:avLst/>
          </a:prstGeom>
          <a:ln>
            <a:solidFill>
              <a:srgbClr val="7030A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66E8B9A-7905-49EA-A2DC-F53B186FD105}"/>
              </a:ext>
            </a:extLst>
          </p:cNvPr>
          <p:cNvSpPr txBox="1"/>
          <p:nvPr/>
        </p:nvSpPr>
        <p:spPr>
          <a:xfrm>
            <a:off x="3404537" y="158379"/>
            <a:ext cx="3542070" cy="21544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rgbClr val="C00000"/>
                </a:solidFill>
                <a:latin typeface="Arial"/>
                <a:cs typeface="Calibri"/>
              </a:rPr>
              <a:t>It is the ones who have </a:t>
            </a:r>
            <a:r>
              <a:rPr lang="en-GB" sz="2000">
                <a:solidFill>
                  <a:srgbClr val="C00000"/>
                </a:solidFill>
                <a:latin typeface="Arial"/>
                <a:cs typeface="Calibri"/>
              </a:rPr>
              <a:t>loved and been well loved,</a:t>
            </a:r>
            <a:endParaRPr lang="en-GB" sz="2000" dirty="0">
              <a:solidFill>
                <a:srgbClr val="C00000"/>
              </a:solidFill>
              <a:latin typeface="Arial"/>
              <a:cs typeface="Calibri"/>
            </a:endParaRPr>
          </a:p>
          <a:p>
            <a:r>
              <a:rPr lang="en-GB" sz="2000" dirty="0">
                <a:solidFill>
                  <a:srgbClr val="C00000"/>
                </a:solidFill>
                <a:latin typeface="Arial"/>
                <a:cs typeface="Calibri"/>
              </a:rPr>
              <a:t>And who have had many deep friendships who can hold out against hatred, rejection or persecution.</a:t>
            </a:r>
            <a:r>
              <a:rPr lang="en-GB" dirty="0">
                <a:cs typeface="Calibri"/>
              </a:rPr>
              <a:t> </a:t>
            </a:r>
            <a:r>
              <a:rPr lang="en-GB" sz="1400">
                <a:latin typeface="Arial"/>
                <a:cs typeface="Calibri"/>
              </a:rPr>
              <a:t>(Maslow,</a:t>
            </a:r>
            <a:r>
              <a:rPr lang="en-GB" sz="1400" dirty="0">
                <a:latin typeface="Arial"/>
                <a:ea typeface="+mn-lt"/>
                <a:cs typeface="+mn-lt"/>
              </a:rPr>
              <a:t> </a:t>
            </a:r>
            <a:r>
              <a:rPr lang="en-GB" sz="1400">
                <a:latin typeface="Arial"/>
                <a:ea typeface="+mn-lt"/>
                <a:cs typeface="+mn-lt"/>
              </a:rPr>
              <a:t>1973).</a:t>
            </a:r>
            <a:endParaRPr lang="en-GB" sz="1400" dirty="0">
              <a:latin typeface="Arial"/>
              <a:cs typeface="Calibri"/>
            </a:endParaRPr>
          </a:p>
        </p:txBody>
      </p:sp>
      <p:pic>
        <p:nvPicPr>
          <p:cNvPr id="6" name="Picture 7" descr="Diagram&#10;&#10;Description automatically generated">
            <a:extLst>
              <a:ext uri="{FF2B5EF4-FFF2-40B4-BE49-F238E27FC236}">
                <a16:creationId xmlns:a16="http://schemas.microsoft.com/office/drawing/2014/main" id="{EFC2A8D0-BDBF-4F7F-93FC-87032F1A5B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000" y="162291"/>
            <a:ext cx="3111500" cy="3117118"/>
          </a:xfrm>
          <a:prstGeom prst="rect">
            <a:avLst/>
          </a:prstGeom>
          <a:ln>
            <a:solidFill>
              <a:srgbClr val="92D05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FABCDF2-AD04-476C-8500-B75A65382446}"/>
              </a:ext>
            </a:extLst>
          </p:cNvPr>
          <p:cNvSpPr txBox="1"/>
          <p:nvPr/>
        </p:nvSpPr>
        <p:spPr>
          <a:xfrm>
            <a:off x="1041400" y="3289300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rial"/>
                <a:cs typeface="Arial"/>
              </a:rPr>
              <a:t>(Scott, 2016).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CFD0D0C-DEB0-47C0-9932-6386BBC5D832}"/>
              </a:ext>
            </a:extLst>
          </p:cNvPr>
          <p:cNvSpPr txBox="1"/>
          <p:nvPr/>
        </p:nvSpPr>
        <p:spPr>
          <a:xfrm>
            <a:off x="3446584" y="2637692"/>
            <a:ext cx="2414954" cy="276998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solidFill>
                  <a:srgbClr val="00B050"/>
                </a:solidFill>
                <a:latin typeface="Arial"/>
                <a:cs typeface="Arial"/>
              </a:rPr>
              <a:t>The true direction of the development of thinking is not from the individual to the social, but from the social to the individual. </a:t>
            </a:r>
            <a:endParaRPr lang="en-US" dirty="0">
              <a:solidFill>
                <a:srgbClr val="00B050"/>
              </a:solidFill>
              <a:cs typeface="Calibri"/>
            </a:endParaRPr>
          </a:p>
          <a:p>
            <a:r>
              <a:rPr lang="en-US" sz="2000" dirty="0" err="1">
                <a:solidFill>
                  <a:srgbClr val="00B050"/>
                </a:solidFill>
                <a:latin typeface="Arial"/>
                <a:cs typeface="Arial"/>
              </a:rPr>
              <a:t>L.S.Vygotsky</a:t>
            </a:r>
            <a:r>
              <a:rPr lang="en-US" dirty="0">
                <a:solidFill>
                  <a:srgbClr val="00B050"/>
                </a:solidFill>
              </a:rPr>
              <a:t> </a:t>
            </a:r>
            <a:endParaRPr lang="en-US" dirty="0">
              <a:solidFill>
                <a:srgbClr val="00B050"/>
              </a:solidFill>
              <a:cs typeface="Calibri"/>
            </a:endParaRPr>
          </a:p>
          <a:p>
            <a:r>
              <a:rPr lang="en-US" sz="1400" dirty="0">
                <a:latin typeface="Arial"/>
                <a:ea typeface="+mn-lt"/>
                <a:cs typeface="+mn-lt"/>
              </a:rPr>
              <a:t>(Alexander, 2020).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770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22017B-676D-4B8C-9F49-B92F5F6CA6F6}"/>
              </a:ext>
            </a:extLst>
          </p:cNvPr>
          <p:cNvSpPr txBox="1"/>
          <p:nvPr/>
        </p:nvSpPr>
        <p:spPr>
          <a:xfrm>
            <a:off x="246185" y="504092"/>
            <a:ext cx="11699629" cy="59400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 dirty="0">
                <a:latin typeface="Arial"/>
                <a:cs typeface="Calibri"/>
              </a:rPr>
              <a:t>References</a:t>
            </a:r>
          </a:p>
          <a:p>
            <a:endParaRPr lang="en-GB" sz="2000" dirty="0">
              <a:ea typeface="+mn-lt"/>
              <a:cs typeface="+mn-lt"/>
            </a:endParaRPr>
          </a:p>
          <a:p>
            <a:pPr marL="342900" indent="-342900">
              <a:buFont typeface="Wingdings"/>
              <a:buChar char="v"/>
            </a:pPr>
            <a:r>
              <a:rPr lang="en-GB" sz="1600" dirty="0">
                <a:latin typeface="Arial"/>
                <a:ea typeface="+mn-lt"/>
                <a:cs typeface="+mn-lt"/>
              </a:rPr>
              <a:t>Alexander, R., 2020. </a:t>
            </a:r>
            <a:r>
              <a:rPr lang="en-GB" sz="1600" i="1" dirty="0">
                <a:latin typeface="Arial"/>
                <a:ea typeface="+mn-lt"/>
                <a:cs typeface="+mn-lt"/>
              </a:rPr>
              <a:t>A dialogic teaching companion</a:t>
            </a:r>
            <a:r>
              <a:rPr lang="en-GB" sz="1600" dirty="0">
                <a:latin typeface="Arial"/>
                <a:ea typeface="+mn-lt"/>
                <a:cs typeface="+mn-lt"/>
              </a:rPr>
              <a:t>. Routledge.</a:t>
            </a:r>
            <a:endParaRPr lang="en-GB" sz="1600" dirty="0">
              <a:latin typeface="Arial"/>
              <a:cs typeface="Calibri"/>
            </a:endParaRPr>
          </a:p>
          <a:p>
            <a:pPr marL="342900" indent="-342900">
              <a:buFont typeface="Wingdings"/>
              <a:buChar char="v"/>
            </a:pPr>
            <a:r>
              <a:rPr lang="en-GB" sz="1600" dirty="0">
                <a:latin typeface="Arial"/>
                <a:ea typeface="+mn-lt"/>
                <a:cs typeface="+mn-lt"/>
              </a:rPr>
              <a:t>The Shuttle. 2019. </a:t>
            </a:r>
            <a:r>
              <a:rPr lang="en-GB" sz="1600" i="1" dirty="0">
                <a:latin typeface="Arial"/>
                <a:ea typeface="+mn-lt"/>
                <a:cs typeface="+mn-lt"/>
              </a:rPr>
              <a:t>Council attends conference on adverse childhood experiences</a:t>
            </a:r>
            <a:r>
              <a:rPr lang="en-GB" sz="1600" dirty="0">
                <a:latin typeface="Arial"/>
                <a:ea typeface="+mn-lt"/>
                <a:cs typeface="+mn-lt"/>
              </a:rPr>
              <a:t>. [online] Available at: &lt;https://theshuttle.org.uk/council-takes-part-in-conference-on-adverse-childhood-experiences/?highlight=ACEs&gt; [Accessed 26 February 2021].</a:t>
            </a:r>
            <a:endParaRPr lang="en-GB" sz="1600" dirty="0">
              <a:latin typeface="Arial"/>
              <a:cs typeface="Calibri"/>
            </a:endParaRPr>
          </a:p>
          <a:p>
            <a:pPr marL="342900" indent="-342900">
              <a:buFont typeface="Wingdings"/>
              <a:buChar char="v"/>
            </a:pPr>
            <a:r>
              <a:rPr lang="en-GB" sz="1600" dirty="0">
                <a:latin typeface="Arial"/>
                <a:ea typeface="+mn-lt"/>
                <a:cs typeface="+mn-lt"/>
              </a:rPr>
              <a:t>Council, T., 2021. </a:t>
            </a:r>
            <a:r>
              <a:rPr lang="en-GB" sz="1600" i="1" dirty="0">
                <a:latin typeface="Arial"/>
                <a:ea typeface="+mn-lt"/>
                <a:cs typeface="+mn-lt"/>
              </a:rPr>
              <a:t>What are Adverse Childhood Experiences (ACEs)?</a:t>
            </a:r>
            <a:r>
              <a:rPr lang="en-GB" sz="1600" dirty="0">
                <a:latin typeface="Arial"/>
                <a:ea typeface="+mn-lt"/>
                <a:cs typeface="+mn-lt"/>
              </a:rPr>
              <a:t>. [online] Threerivers.gov.uk. Available at: &lt;https://www.threerivers.gov.uk/egcl-page/what-are-adverse-childhood-experiences&gt; [Accessed 1 March 2021].</a:t>
            </a:r>
            <a:endParaRPr lang="en-GB" sz="1600" dirty="0">
              <a:latin typeface="Arial"/>
              <a:cs typeface="Calibri"/>
            </a:endParaRPr>
          </a:p>
          <a:p>
            <a:pPr marL="342900" indent="-342900">
              <a:buFont typeface="Wingdings"/>
              <a:buChar char="v"/>
            </a:pPr>
            <a:r>
              <a:rPr lang="en-GB" sz="1600" dirty="0">
                <a:latin typeface="Arial"/>
                <a:ea typeface="+mn-lt"/>
                <a:cs typeface="+mn-lt"/>
              </a:rPr>
              <a:t>2021. </a:t>
            </a:r>
            <a:r>
              <a:rPr lang="en-GB" sz="1600" i="1" dirty="0">
                <a:latin typeface="Arial"/>
                <a:ea typeface="+mn-lt"/>
                <a:cs typeface="+mn-lt"/>
              </a:rPr>
              <a:t>Handprints</a:t>
            </a:r>
            <a:r>
              <a:rPr lang="en-GB" sz="1600" dirty="0">
                <a:latin typeface="Arial"/>
                <a:ea typeface="+mn-lt"/>
                <a:cs typeface="+mn-lt"/>
              </a:rPr>
              <a:t>. [image] Available at: &lt;https://cdn.quotesgram.com/img/96/31/118959156-a_child_s_life_is_like_a_piece_of_paper.jpg&gt; [Accessed 1 March 2021].</a:t>
            </a:r>
            <a:endParaRPr lang="en-GB" sz="1600" dirty="0">
              <a:latin typeface="Arial"/>
              <a:cs typeface="Calibri"/>
            </a:endParaRPr>
          </a:p>
          <a:p>
            <a:pPr marL="342900" indent="-342900">
              <a:buFont typeface="Wingdings"/>
              <a:buChar char="v"/>
            </a:pPr>
            <a:r>
              <a:rPr lang="en-GB" sz="1600" dirty="0">
                <a:latin typeface="Arial"/>
                <a:ea typeface="+mn-lt"/>
                <a:cs typeface="+mn-lt"/>
              </a:rPr>
              <a:t>Hartman, J., 2016. </a:t>
            </a:r>
            <a:r>
              <a:rPr lang="en-GB" sz="1600" i="1" dirty="0">
                <a:latin typeface="Arial"/>
                <a:ea typeface="+mn-lt"/>
                <a:cs typeface="+mn-lt"/>
              </a:rPr>
              <a:t>Maslow </a:t>
            </a:r>
            <a:r>
              <a:rPr lang="en-GB" sz="1600" i="1" dirty="0" err="1">
                <a:latin typeface="Arial"/>
                <a:ea typeface="+mn-lt"/>
                <a:cs typeface="+mn-lt"/>
              </a:rPr>
              <a:t>Heirarchy</a:t>
            </a:r>
            <a:r>
              <a:rPr lang="en-GB" sz="1600" i="1" dirty="0">
                <a:latin typeface="Arial"/>
                <a:ea typeface="+mn-lt"/>
                <a:cs typeface="+mn-lt"/>
              </a:rPr>
              <a:t> of Needs</a:t>
            </a:r>
            <a:r>
              <a:rPr lang="en-GB" sz="1600" dirty="0">
                <a:latin typeface="Arial"/>
                <a:ea typeface="+mn-lt"/>
                <a:cs typeface="+mn-lt"/>
              </a:rPr>
              <a:t>. [image] Available at: &lt;http://joyhartman.com/wp-content/uploads/2016/02/maslow.jpg&gt; [Accessed 1 March 2021].</a:t>
            </a:r>
            <a:endParaRPr lang="en-GB" sz="1600" dirty="0">
              <a:latin typeface="Arial"/>
              <a:cs typeface="Calibri"/>
            </a:endParaRPr>
          </a:p>
          <a:p>
            <a:pPr marL="342900" indent="-342900">
              <a:buFont typeface="Wingdings"/>
              <a:buChar char="v"/>
            </a:pPr>
            <a:r>
              <a:rPr lang="en-GB" sz="1600" dirty="0">
                <a:latin typeface="Arial"/>
                <a:ea typeface="+mn-lt"/>
                <a:cs typeface="+mn-lt"/>
              </a:rPr>
              <a:t>Wales.nhs.uk. 2016. </a:t>
            </a:r>
            <a:r>
              <a:rPr lang="en-GB" sz="1600" i="1" dirty="0">
                <a:latin typeface="Arial"/>
                <a:ea typeface="+mn-lt"/>
                <a:cs typeface="+mn-lt"/>
              </a:rPr>
              <a:t>Health in Wales | Tackling ACEs key to improving mental well-being in Wales</a:t>
            </a:r>
            <a:r>
              <a:rPr lang="en-GB" sz="1600" dirty="0">
                <a:latin typeface="Arial"/>
                <a:ea typeface="+mn-lt"/>
                <a:cs typeface="+mn-lt"/>
              </a:rPr>
              <a:t>. [online] Available at: &lt;http://www.wales.nhs.uk/news/41957&gt; [Accessed 25 February 2021].</a:t>
            </a:r>
            <a:endParaRPr lang="en-GB" sz="1600" dirty="0">
              <a:latin typeface="Arial"/>
              <a:cs typeface="Calibri"/>
            </a:endParaRPr>
          </a:p>
          <a:p>
            <a:pPr marL="342900" indent="-342900">
              <a:buFont typeface="Wingdings"/>
              <a:buChar char="v"/>
            </a:pPr>
            <a:r>
              <a:rPr lang="en-GB" sz="1600" dirty="0">
                <a:latin typeface="Arial"/>
                <a:ea typeface="+mn-lt"/>
                <a:cs typeface="+mn-lt"/>
              </a:rPr>
              <a:t>Maslow, A., 1973. </a:t>
            </a:r>
            <a:r>
              <a:rPr lang="en-GB" sz="1600" i="1" dirty="0">
                <a:latin typeface="Arial"/>
                <a:ea typeface="+mn-lt"/>
                <a:cs typeface="+mn-lt"/>
              </a:rPr>
              <a:t>THE FARTHER REACHES OF HUMAN NATURE</a:t>
            </a:r>
            <a:r>
              <a:rPr lang="en-GB" sz="1600" dirty="0">
                <a:latin typeface="Arial"/>
                <a:ea typeface="+mn-lt"/>
                <a:cs typeface="+mn-lt"/>
              </a:rPr>
              <a:t>. 2nd ed. NEW YORK: VIKING PRESS.</a:t>
            </a:r>
            <a:endParaRPr lang="en-GB" sz="1600" dirty="0">
              <a:latin typeface="Arial"/>
              <a:cs typeface="Calibri"/>
            </a:endParaRPr>
          </a:p>
          <a:p>
            <a:pPr marL="342900" indent="-342900">
              <a:buFont typeface="Wingdings"/>
              <a:buChar char="v"/>
            </a:pPr>
            <a:r>
              <a:rPr lang="en-GB" sz="1600" dirty="0">
                <a:latin typeface="Arial"/>
                <a:ea typeface="+mn-lt"/>
                <a:cs typeface="+mn-lt"/>
              </a:rPr>
              <a:t>Scott, K., 2016. </a:t>
            </a:r>
            <a:r>
              <a:rPr lang="en-GB" sz="1600" i="1" dirty="0">
                <a:latin typeface="Arial"/>
                <a:ea typeface="+mn-lt"/>
                <a:cs typeface="+mn-lt"/>
              </a:rPr>
              <a:t>Bronfenbrenner's Ecological Model</a:t>
            </a:r>
            <a:r>
              <a:rPr lang="en-GB" sz="1600" dirty="0">
                <a:latin typeface="Arial"/>
                <a:ea typeface="+mn-lt"/>
                <a:cs typeface="+mn-lt"/>
              </a:rPr>
              <a:t>. [image] Available at: &lt;https://www.researchgate.net/figure/Bronfenbrenners-ecological-model-Diagram-by-Joel-Gibbs-based-on-Bronfenbrenners-1979_fig1_311843438&gt; [Accessed 1 March 2021].</a:t>
            </a:r>
            <a:endParaRPr lang="en-GB" sz="1600" dirty="0">
              <a:latin typeface="Arial"/>
              <a:cs typeface="Calibri"/>
            </a:endParaRPr>
          </a:p>
          <a:p>
            <a:pPr marL="342900" indent="-342900">
              <a:buFont typeface="Wingdings"/>
              <a:buChar char="v"/>
            </a:pPr>
            <a:r>
              <a:rPr lang="en-GB" sz="1600" dirty="0">
                <a:latin typeface="Arial"/>
                <a:ea typeface="+mn-lt"/>
                <a:cs typeface="+mn-lt"/>
              </a:rPr>
              <a:t>Sites.google.com. 2021. </a:t>
            </a:r>
            <a:r>
              <a:rPr lang="en-GB" sz="1600" i="1" dirty="0">
                <a:latin typeface="Arial"/>
                <a:ea typeface="+mn-lt"/>
                <a:cs typeface="+mn-lt"/>
              </a:rPr>
              <a:t>Signs of Child Abuse. - Help for Abused </a:t>
            </a:r>
            <a:r>
              <a:rPr lang="en-GB" sz="1600" i="1" dirty="0" err="1">
                <a:latin typeface="Arial"/>
                <a:ea typeface="+mn-lt"/>
                <a:cs typeface="+mn-lt"/>
              </a:rPr>
              <a:t>Childern</a:t>
            </a:r>
            <a:r>
              <a:rPr lang="en-GB" sz="1600" dirty="0">
                <a:latin typeface="Arial"/>
                <a:ea typeface="+mn-lt"/>
                <a:cs typeface="+mn-lt"/>
              </a:rPr>
              <a:t>. [online] Available at: &lt;https://sites.google.com/site/helpforabusechildern/signs-of-child-abuse&gt; [Accessed 26 February 2021].</a:t>
            </a:r>
            <a:endParaRPr lang="en-GB" sz="1600" dirty="0">
              <a:latin typeface="Arial"/>
              <a:cs typeface="Calibri"/>
            </a:endParaRPr>
          </a:p>
          <a:p>
            <a:pPr marL="342900" indent="-342900">
              <a:buFont typeface="Wingdings"/>
              <a:buChar char="v"/>
            </a:pPr>
            <a:r>
              <a:rPr lang="en-GB" sz="1600" dirty="0">
                <a:latin typeface="Arial"/>
                <a:ea typeface="+mn-lt"/>
                <a:cs typeface="+mn-lt"/>
              </a:rPr>
              <a:t>Wilkinson, L., 2019. </a:t>
            </a:r>
            <a:r>
              <a:rPr lang="en-GB" sz="1600" i="1" dirty="0">
                <a:latin typeface="Arial"/>
                <a:ea typeface="+mn-lt"/>
                <a:cs typeface="+mn-lt"/>
              </a:rPr>
              <a:t>Autism and Childhood Trauma</a:t>
            </a:r>
            <a:r>
              <a:rPr lang="en-GB" sz="1600" dirty="0">
                <a:latin typeface="Arial"/>
                <a:ea typeface="+mn-lt"/>
                <a:cs typeface="+mn-lt"/>
              </a:rPr>
              <a:t>. [online] Bestpracticeautism.blogspot.com. Available at: &lt;https://bestpracticeautism.blogspot.com/2019/11/adverse-childhood-experiences-ace-in.html&gt; [Accessed 1 March 2021].</a:t>
            </a:r>
            <a:endParaRPr lang="en-GB" sz="1600" dirty="0">
              <a:latin typeface="Arial"/>
              <a:cs typeface="Calibri"/>
            </a:endParaRPr>
          </a:p>
          <a:p>
            <a:endParaRPr lang="en-GB" sz="2000" b="1" u="sng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023330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460</cp:revision>
  <dcterms:created xsi:type="dcterms:W3CDTF">2021-02-25T20:08:45Z</dcterms:created>
  <dcterms:modified xsi:type="dcterms:W3CDTF">2021-03-14T17:40:22Z</dcterms:modified>
</cp:coreProperties>
</file>