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82DB8-95F7-09E8-5220-7975C00A6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0D7321-9F7E-96F2-585F-C1F72089D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CD363-4FAF-96CA-73C3-3450281AC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4838A-7B6E-D01D-7B2B-B3EA2D319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2774B-0D13-D79C-ED94-D7B0B75F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315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EEFD3-B799-020B-0F76-04D116FD6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F8781-BBE6-C697-EACD-594ED0BCF9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73B8C-2A9D-8DBC-8019-681715A6C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ADE4E-E231-F0DB-1FB9-035551FE0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EDF4-3C89-4EB5-A0A6-632B0BF11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453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45727-27FC-F860-2403-973B8A095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97537-B955-FD5D-D3B8-DE0025AE1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F1EAD-21A3-E11C-05EE-6F667F517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623E7-3861-FE64-939B-929693013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1D622-C341-33B5-C12D-8DC3E5C94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79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5FEA7-B830-BAF6-78C6-E84D72113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428CA-81E7-6F43-76C3-9AF0C996D1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FBF225-8A54-F4E9-C430-638CAE2F2C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29C21-7316-FF71-26BC-5641C9378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69A7FD-79EF-C86F-E7FE-B1BBF94F7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2F50DC-BFBA-D753-5391-DB8714EAC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45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5394E-D83B-B6F3-B197-F631B29F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E66FF-A25F-4999-849E-03317135C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D5218B-7808-DCE0-00E4-E1E7F4FC2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E7ABCE-C6F9-EBC1-582D-F479F051BE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4C6513-B60E-0A96-8E7F-E898AB13C0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A45497-8EE6-39B2-1CD2-79A98E680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68E347-D137-1A39-793C-725715C87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42A3E1-AABB-771C-90D8-8BD96F6B0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4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C7B78-315E-D776-7594-9EDB8D669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7D8BB-5D2F-48C6-E2EF-AE34CDA38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3DFECB-FDF3-03A4-BE2D-D57E6BA21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24B4C2-6D61-6238-2CA6-FB8879933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23AE29-33B3-4687-0950-F50C85752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DCF885-DBC7-3180-B3D8-224B5A25B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04A734-95D3-15D2-382C-8699234F9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092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83DC-13F5-52A2-BDEB-7C84F841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C183-D705-FAF0-6BCC-FA247C7BB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41178A-0B45-6372-B3CB-EB280D7426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5BF8C-A139-95B8-7432-C6A297038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01BB92-4621-407D-C22D-32967538C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9CAA51-AAA1-61CC-9B08-75F9A6463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76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DABEF-A3E8-D636-0C84-6B92F4684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F46346-E355-1974-86D0-949596C19C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C0B103-91DC-292B-DEDA-50BAA91558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2E2FFD-2CC5-4897-796E-D3543BE11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3826C0-126E-8B37-F9C7-FF0962655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F811A4-D8AF-C83A-E0A8-FC2F7B9E1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3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0203-AE6F-9CC0-5AEB-6156CE5A5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CD435B-4BDC-1995-34E0-9D217C033C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C635E-B670-2ABF-48B4-734D695F5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3A856-A4B8-7824-B99F-9D37F69A2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3A359-E428-B107-F04E-051E5DF73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725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2552FF-DA68-70E3-434A-3C78D60919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58654-72AB-CBFD-71EC-104DEACBB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5F77F-FE85-3325-734B-B87A66CCA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BC97C-83D1-7C3D-68B7-377E8E6A4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C4458-DCF2-E5EE-429F-FF1CBDAB8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908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40E5CA-0367-FCA2-8CCF-629E145E2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650AF-B73C-34E6-E42B-DEA903C1E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B48FB-44A4-CB7C-1C48-E682E30608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E5A8CF-EB42-4ADB-ADE6-5976A9D63C1F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E0903-0B7D-9032-1FB9-36E4FFF00E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ABBD7-7BE5-0D76-F6D2-E66DB7A3F8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0EDC6A-C28C-45AC-AFB7-442DB123B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3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conlib.org/library/Enc/IndustrialRevolutionandtheStandardofLiving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EC048-EFCB-0C42-233D-569560BB7F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Industrial Growth in Swansea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0B46AD-46A9-757B-A47F-287CDB412C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 began in Britain in the late 18th century, transforming agriculture-based societies into industrial economies.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developed into a major center of copper production and metal processing.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Several large copperworks such as Hafod, Morfa and White Rock were built along the River Tawe.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industry grew quickly during the 18th and 19th centuries, attracting workers and investment.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Because of its importance to copper production, Swansea became known as “Copperopolis.”</a:t>
            </a:r>
          </a:p>
        </p:txBody>
      </p:sp>
      <p:pic>
        <p:nvPicPr>
          <p:cNvPr id="4" name="Picture 3" descr="A book cover of a city&#10;&#10;AI-generated content may be incorrect.">
            <a:extLst>
              <a:ext uri="{FF2B5EF4-FFF2-40B4-BE49-F238E27FC236}">
                <a16:creationId xmlns:a16="http://schemas.microsoft.com/office/drawing/2014/main" id="{625D4ADD-DC10-25E1-F4A2-1B811DF2DB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17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32041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F7F91-DD22-FE61-A243-3523EE00C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14" y="274052"/>
            <a:ext cx="6125964" cy="1299426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Transport and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6AD41-DE20-1337-CE54-AB36FB2ED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048" y="2194560"/>
            <a:ext cx="4632122" cy="3982403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river Tawe has contributed a lot in the transporting of copper ore and manufactured copper products.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docks expanded shipping and intercontinental trade.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Canals were built to transport coal from local mines to copperworks.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Later railways connected the valley with other industries around Britain.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These means of transportation helped Swansea to become an international hub for copper production and exporting.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FEA817-AE29-F1D6-96E0-325DF8CCFF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2" r="11271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A5B4A15-F609-B2E7-9C17-D8F183983B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465" r="17018" b="1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D17B9B-F694-5F2B-44CE-F2544A68A9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388" r="19518" b="-2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513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E0905-256D-5ED2-659C-77BDE5A24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605" y="342588"/>
            <a:ext cx="6125964" cy="1906863"/>
          </a:xfrm>
        </p:spPr>
        <p:txBody>
          <a:bodyPr anchor="b"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and Social Effects</a:t>
            </a:r>
            <a:br>
              <a:rPr lang="en-US" dirty="0">
                <a:latin typeface="Arial Black" panose="020B0A04020102020204" pitchFamily="34" charset="0"/>
              </a:rPr>
            </a:b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338CE-379F-A8AC-141F-DBE651902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560" y="2219785"/>
            <a:ext cx="4518610" cy="3957178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Job opportunities were increased with job creation from industrial growth along with significant environmental damage.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Copper smelting factories released large amounts of smoke into the atmosphere and contaminated farmland surrounding the smelting factories.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Areas of sum-land became unproductive as a result places to grow crops were found to no longer be useful for livestock to be raised.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Copper smelting factories changed the look of the valley and large piles of waste copper were created with industrial buildings.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Even with these negative effects the copper smelting industry was vital for the continued development of Great Britain's industrial base.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D95344-D83A-EFA0-4499-9D619678A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40" r="12922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5B88D5-C806-9B81-28D7-85313105B2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497" r="11301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1DDF6D-8DD3-A701-F1C5-64A5FC2F5D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318" r="31568" b="1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4292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879C29-4DC2-CC78-8286-BDF5DBC97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3600" dirty="0">
                <a:solidFill>
                  <a:schemeClr val="tx2"/>
                </a:solidFill>
                <a:latin typeface="Arial Black" panose="020B0A04020102020204" pitchFamily="34" charset="0"/>
              </a:rPr>
              <a:t> </a:t>
            </a:r>
            <a:endParaRPr lang="en-GB" sz="36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A6528-400C-9617-E6C9-A1E527EA6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811" y="804671"/>
            <a:ext cx="6526346" cy="5690721"/>
          </a:xfrm>
        </p:spPr>
        <p:txBody>
          <a:bodyPr anchor="ctr">
            <a:normAutofit lnSpcReduction="10000"/>
          </a:bodyPr>
          <a:lstStyle/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Crafts, N. F. R., &amp; Harley, C. K. (1992). Output growth and the British Industrial Revolution: A restatement of the Crafts-Harley view.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History Review, 45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703–730.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Hartwell, R. M. (1971).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 and economic growth.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Methuen.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Hobsbawm, E. (1964).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Laboring men: Studies in the history of labor.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Weidenfeld and Nicolson.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Lindert, P. H., &amp; Williamson, J. G. (1983). English workers’ living standard during the Industrial Revolution: A new look.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History Review, 36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1–25.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Mokyr, J. (Ed.). (1999).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British industrial revolution: An economic perspective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Westview Press.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Majeed, H., &amp; Iftikhar, T. (2026). Evolution of Industry 1.0 to 3.0 and Its Impact on Climate Change. In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Intelligent Manufacturing in Industry 6.0: A Climate Resilience Approach (pp. 29-53). 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Cham: Springer Nature Switzerland.</a:t>
            </a:r>
          </a:p>
          <a:p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Nardinelli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(1990).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labor and the industrial revolution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Indiana University Press.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Schneider, B. (2026). Technological unemployment in the British industrial revolution: The destruction of hand-spinning.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Past &amp; Present, 270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105-149.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Taylor, A. J. (Ed.). (1975).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standard of living in Britain in the industrial revolution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Methuen.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https://www.econlib.org/library/Enc/IndustrialRevolutionandtheStandardofLiving.html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138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535</Words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Industrial Growth in Swansea</vt:lpstr>
      <vt:lpstr>Transport and Infrastructure</vt:lpstr>
      <vt:lpstr>Environmental and Social Effects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2025-01-22T17:12:28Z</dcterms:created>
  <dcterms:modified xsi:type="dcterms:W3CDTF">2026-03-06T15:56:47Z</dcterms:modified>
</cp:coreProperties>
</file>