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18"/>
  </p:notesMasterIdLst>
  <p:handoutMasterIdLst>
    <p:handoutMasterId r:id="rId19"/>
  </p:handoutMasterIdLst>
  <p:sldIdLst>
    <p:sldId id="264" r:id="rId3"/>
    <p:sldId id="276" r:id="rId4"/>
    <p:sldId id="281" r:id="rId5"/>
    <p:sldId id="282" r:id="rId6"/>
    <p:sldId id="283" r:id="rId7"/>
    <p:sldId id="284" r:id="rId8"/>
    <p:sldId id="299" r:id="rId9"/>
    <p:sldId id="298" r:id="rId10"/>
    <p:sldId id="296" r:id="rId11"/>
    <p:sldId id="297" r:id="rId12"/>
    <p:sldId id="300" r:id="rId13"/>
    <p:sldId id="301" r:id="rId14"/>
    <p:sldId id="292" r:id="rId15"/>
    <p:sldId id="295" r:id="rId16"/>
    <p:sldId id="293" r:id="rId17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7122" autoAdjust="0"/>
  </p:normalViewPr>
  <p:slideViewPr>
    <p:cSldViewPr showGuides="1">
      <p:cViewPr varScale="1">
        <p:scale>
          <a:sx n="78" d="100"/>
          <a:sy n="78" d="100"/>
        </p:scale>
        <p:origin x="27" y="4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1/30/2019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1/30/2019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Watch</a:t>
            </a:r>
            <a:r>
              <a:rPr lang="en-GB" baseline="0" dirty="0" smtClean="0"/>
              <a:t> a short clip from Kindergarten cop.</a:t>
            </a:r>
          </a:p>
          <a:p>
            <a:endParaRPr lang="en-GB" baseline="0" dirty="0" smtClean="0"/>
          </a:p>
          <a:p>
            <a:r>
              <a:rPr lang="en-GB" baseline="0" dirty="0" smtClean="0"/>
              <a:t>Reflect on questions.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7695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Use </a:t>
            </a:r>
            <a:r>
              <a:rPr lang="en-GB" dirty="0" err="1" smtClean="0"/>
              <a:t>wordwall</a:t>
            </a:r>
            <a:r>
              <a:rPr lang="en-GB" dirty="0" smtClean="0"/>
              <a:t> to…</a:t>
            </a:r>
          </a:p>
          <a:p>
            <a:endParaRPr lang="en-GB" dirty="0" smtClean="0"/>
          </a:p>
          <a:p>
            <a:pPr marL="342900" indent="-342900">
              <a:buAutoNum type="alphaUcParenR"/>
            </a:pPr>
            <a:r>
              <a:rPr lang="en-GB" dirty="0" smtClean="0"/>
              <a:t>Ask students to identify</a:t>
            </a:r>
            <a:r>
              <a:rPr lang="en-GB" baseline="0" dirty="0" smtClean="0"/>
              <a:t> aspects of classroom management</a:t>
            </a:r>
          </a:p>
          <a:p>
            <a:pPr marL="342900" indent="-342900">
              <a:buAutoNum type="alphaUcParenR"/>
            </a:pPr>
            <a:r>
              <a:rPr lang="en-GB" baseline="0" dirty="0" smtClean="0"/>
              <a:t>Rank those aspects according to what they think is most important.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799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1/30/2019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1/30/2019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1/30/2019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1/30/2019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1/30/2019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1/30/2019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1/30/2019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1/30/2019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1/30/2019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/>
              <a:pPr/>
              <a:t>1/30/2019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EB37DED6-D4C7-42EE-AB49-D2E39E64FDE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MQADg1Dp9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06180" y="1498601"/>
            <a:ext cx="7674777" cy="3298825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SJEU6007C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5300" dirty="0" smtClean="0"/>
              <a:t>Classroom Management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GB" i="1" dirty="0" err="1" smtClean="0"/>
              <a:t>Rheolaeth</a:t>
            </a:r>
            <a:r>
              <a:rPr lang="en-GB" i="1" dirty="0" smtClean="0"/>
              <a:t> </a:t>
            </a:r>
            <a:r>
              <a:rPr lang="en-GB" i="1" dirty="0" err="1"/>
              <a:t>Dosbarth</a:t>
            </a:r>
            <a:r>
              <a:rPr lang="en-US" i="1" dirty="0" smtClean="0"/>
              <a:t>   </a:t>
            </a:r>
            <a:endParaRPr lang="en-US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Alison </a:t>
            </a:r>
            <a:r>
              <a:rPr lang="en-US" dirty="0" err="1" smtClean="0"/>
              <a:t>Baggott</a:t>
            </a:r>
            <a:endParaRPr lang="en-US" dirty="0" smtClean="0"/>
          </a:p>
          <a:p>
            <a:r>
              <a:rPr lang="en-US" dirty="0" smtClean="0"/>
              <a:t>Session 1 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Amcan</a:t>
            </a:r>
            <a:r>
              <a:rPr lang="en-US" dirty="0"/>
              <a:t/>
            </a:r>
            <a:br>
              <a:rPr lang="en-US" dirty="0"/>
            </a:br>
            <a:r>
              <a:rPr lang="en-US" i="1" dirty="0" smtClean="0"/>
              <a:t>Aim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909836" y="1844824"/>
            <a:ext cx="4977104" cy="28793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Arsylwi, adfyfyrio’n feirniadol a gwerthuso ymagweddau allweddol at reolaeth dosbarth, yn seiliedig ar theori seicolegol allweddol ac ymchwil diweddar a pherthnasol. 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297559" y="1844824"/>
            <a:ext cx="4977104" cy="287932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i="1" dirty="0"/>
              <a:t>To observe, critically reflect and evaluate key approaches to classroom management, based on key psychological theory and recent and relevant research. </a:t>
            </a:r>
          </a:p>
          <a:p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244" y="5013176"/>
            <a:ext cx="2229420" cy="1673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18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       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   </a:t>
            </a:r>
            <a:br>
              <a:rPr lang="en-GB" dirty="0" smtClean="0"/>
            </a:br>
            <a:r>
              <a:rPr lang="en-GB" i="1" dirty="0" smtClean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909836" y="1693553"/>
            <a:ext cx="4977104" cy="44704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 fontAlgn="base" hangingPunct="0"/>
            <a:r>
              <a:rPr lang="cy-GB" sz="3200" dirty="0"/>
              <a:t>Dangos dadansoddiad beirniadol o sgiliau rheoli dosbarth fel elfen allweddol o amgylchedd dysgu cadarnhaol a chynhwysol yn cynnwys y defnydd o DGCh.</a:t>
            </a:r>
            <a:endParaRPr lang="en-GB" sz="3200" dirty="0"/>
          </a:p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3200" i="1" dirty="0"/>
              <a:t>Demonstrate a critical analysis of classroom management skills as a key element of a positive and inclusive learning environment including the use of ICT.</a:t>
            </a:r>
          </a:p>
          <a:p>
            <a:pPr marL="0" lvl="0" indent="0">
              <a:buNone/>
            </a:pPr>
            <a:r>
              <a:rPr lang="en-GB" i="1" dirty="0" smtClean="0"/>
              <a:t> </a:t>
            </a:r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2156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       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   </a:t>
            </a:r>
            <a:br>
              <a:rPr lang="en-GB" dirty="0" smtClean="0"/>
            </a:br>
            <a:r>
              <a:rPr lang="en-GB" i="1" dirty="0" smtClean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621804" y="1717304"/>
            <a:ext cx="4977104" cy="44704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fontAlgn="base" hangingPunct="0"/>
            <a:r>
              <a:rPr lang="cy-GB" sz="3200" dirty="0"/>
              <a:t>Dangos dealltwriaeth feirniadol o ddamcaniaethau seicolegol allweddol yn ymwneud â rheolaeth dosbarth effeithiol.</a:t>
            </a:r>
            <a:endParaRPr lang="en-GB" sz="3200" dirty="0"/>
          </a:p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598468" y="1697182"/>
            <a:ext cx="4977104" cy="44704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 smtClean="0"/>
              <a:t> </a:t>
            </a:r>
            <a:r>
              <a:rPr lang="en-GB" sz="3200" i="1" dirty="0"/>
              <a:t>Demonstrate a critical understanding of key psychological theories concerning effective classroom management.</a:t>
            </a:r>
          </a:p>
          <a:p>
            <a:pPr marL="0" lvl="0" indent="0">
              <a:buNone/>
            </a:pPr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45866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       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   </a:t>
            </a:r>
            <a:br>
              <a:rPr lang="en-GB" dirty="0" smtClean="0"/>
            </a:br>
            <a:r>
              <a:rPr lang="en-GB" i="1" dirty="0" smtClean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765820" y="1701800"/>
            <a:ext cx="4977104" cy="44704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cy-GB" sz="3200" dirty="0"/>
              <a:t>Dangos ymwybyddiaeth feirniadol o ymddygiadau disgyblion a gwerthfawrogi rhai o’r heriau sy’n wynebu staff ysgol yn y cyd-destun cyfoes, gan awgrymu ymatebion priodol.</a:t>
            </a:r>
            <a:endParaRPr lang="en-GB" sz="3200" dirty="0"/>
          </a:p>
          <a:p>
            <a:pPr fontAlgn="base" hangingPunct="0"/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598468" y="1701800"/>
            <a:ext cx="4977104" cy="44704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en-GB" i="1" dirty="0" smtClean="0"/>
              <a:t> </a:t>
            </a:r>
            <a:r>
              <a:rPr lang="en-GB" sz="3000" i="1" dirty="0"/>
              <a:t>Demonstrate a critical awareness of pupil behaviours and appreciate some of the challenges facing school staff in the contemporary context, suggesting appropriate responses.</a:t>
            </a:r>
          </a:p>
          <a:p>
            <a:pPr marL="0" indent="0">
              <a:buNone/>
            </a:pPr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63400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       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   </a:t>
            </a:r>
            <a:br>
              <a:rPr lang="en-GB" dirty="0" smtClean="0"/>
            </a:br>
            <a:r>
              <a:rPr lang="en-GB" i="1" dirty="0" smtClean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765820" y="1701800"/>
            <a:ext cx="4977104" cy="44704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fontAlgn="base" hangingPunct="0"/>
            <a:r>
              <a:rPr lang="cy-GB" sz="3600" dirty="0"/>
              <a:t>Trefnu eu dysgu’n effeithiol ac adfyfyrio ar eu cynnydd eu hunain a’u datblygiad i’r dyfodol.</a:t>
            </a:r>
            <a:r>
              <a:rPr lang="en-GB" sz="3600" dirty="0"/>
              <a:t> </a:t>
            </a:r>
          </a:p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598468" y="1701800"/>
            <a:ext cx="4977104" cy="44704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i="1" dirty="0"/>
              <a:t>Organise their learning effectively and reflect upon their own progress and future development. </a:t>
            </a:r>
          </a:p>
          <a:p>
            <a:pPr marL="0" indent="0">
              <a:buNone/>
            </a:pPr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0270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>
                <a:hlinkClick r:id="rId3"/>
              </a:rPr>
              <a:t>Beth </a:t>
            </a:r>
            <a:r>
              <a:rPr lang="en-GB" sz="3600" dirty="0" err="1" smtClean="0">
                <a:hlinkClick r:id="rId3"/>
              </a:rPr>
              <a:t>yw</a:t>
            </a:r>
            <a:r>
              <a:rPr lang="en-GB" sz="3600" dirty="0" smtClean="0">
                <a:hlinkClick r:id="rId3"/>
              </a:rPr>
              <a:t> </a:t>
            </a:r>
            <a:r>
              <a:rPr lang="en-GB" sz="3600" dirty="0" err="1" smtClean="0">
                <a:hlinkClick r:id="rId3"/>
              </a:rPr>
              <a:t>pwrpas</a:t>
            </a:r>
            <a:r>
              <a:rPr lang="en-GB" sz="3600" dirty="0" smtClean="0">
                <a:hlinkClick r:id="rId3"/>
              </a:rPr>
              <a:t> </a:t>
            </a:r>
            <a:r>
              <a:rPr lang="en-GB" sz="3600" dirty="0" err="1" smtClean="0">
                <a:hlinkClick r:id="rId3"/>
              </a:rPr>
              <a:t>rheolaeth</a:t>
            </a:r>
            <a:r>
              <a:rPr lang="en-GB" sz="3600" dirty="0" smtClean="0">
                <a:hlinkClick r:id="rId3"/>
              </a:rPr>
              <a:t> </a:t>
            </a:r>
            <a:r>
              <a:rPr lang="en-GB" sz="3600" dirty="0" err="1" smtClean="0">
                <a:hlinkClick r:id="rId3"/>
              </a:rPr>
              <a:t>dosbarth</a:t>
            </a:r>
            <a:r>
              <a:rPr lang="en-GB" sz="3600" dirty="0" smtClean="0">
                <a:hlinkClick r:id="rId3"/>
              </a:rPr>
              <a:t>?</a:t>
            </a:r>
            <a:br>
              <a:rPr lang="en-GB" sz="3600" dirty="0" smtClean="0">
                <a:hlinkClick r:id="rId3"/>
              </a:rPr>
            </a:br>
            <a:r>
              <a:rPr lang="en-GB" sz="3200" i="1" dirty="0" smtClean="0"/>
              <a:t>What is the purpose of classroom management? </a:t>
            </a:r>
            <a:endParaRPr lang="en-GB" sz="32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pwrpas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? </a:t>
            </a:r>
          </a:p>
          <a:p>
            <a:endParaRPr lang="en-GB" dirty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/>
              <a:t>b</a:t>
            </a:r>
            <a:r>
              <a:rPr lang="en-GB" dirty="0" smtClean="0"/>
              <a:t>arn chi,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? </a:t>
            </a:r>
          </a:p>
          <a:p>
            <a:r>
              <a:rPr lang="en-GB" dirty="0" err="1" smtClean="0"/>
              <a:t>Nodwch</a:t>
            </a:r>
            <a:r>
              <a:rPr lang="en-GB" dirty="0" smtClean="0"/>
              <a:t> 5 </a:t>
            </a:r>
            <a:r>
              <a:rPr lang="en-GB" dirty="0" err="1" smtClean="0"/>
              <a:t>peth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What do you believe is the main purpose of classroom management? </a:t>
            </a:r>
          </a:p>
          <a:p>
            <a:r>
              <a:rPr lang="en-GB" dirty="0" smtClean="0"/>
              <a:t>In your opinion, how important is classroom management? </a:t>
            </a:r>
          </a:p>
          <a:p>
            <a:r>
              <a:rPr lang="en-GB" dirty="0" smtClean="0"/>
              <a:t>Identify 5 factors which you believe can influence classroom management.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84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i="1" dirty="0" smtClean="0"/>
              <a:t>What is classroom management? </a:t>
            </a:r>
            <a:endParaRPr lang="en-GB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55192" y="2060848"/>
            <a:ext cx="3653107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368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Amserlen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</a:t>
            </a:r>
            <a:r>
              <a:rPr lang="en-GB" i="1" dirty="0" smtClean="0"/>
              <a:t>Schedule</a:t>
            </a:r>
            <a:endParaRPr lang="en-US" i="1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3189288" y="2009775"/>
            <a:ext cx="12188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tabLst>
                <a:tab pos="-4572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457200" fontAlgn="base">
              <a:spcBef>
                <a:spcPct val="0"/>
              </a:spcBef>
              <a:spcAft>
                <a:spcPct val="0"/>
              </a:spcAft>
              <a:tabLst>
                <a:tab pos="-4572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914400" fontAlgn="base">
              <a:spcBef>
                <a:spcPct val="0"/>
              </a:spcBef>
              <a:spcAft>
                <a:spcPct val="0"/>
              </a:spcAft>
              <a:tabLst>
                <a:tab pos="-4572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371600" fontAlgn="base">
              <a:spcBef>
                <a:spcPct val="0"/>
              </a:spcBef>
              <a:spcAft>
                <a:spcPct val="0"/>
              </a:spcAft>
              <a:tabLst>
                <a:tab pos="-4572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1828800" fontAlgn="base">
              <a:spcBef>
                <a:spcPct val="0"/>
              </a:spcBef>
              <a:spcAft>
                <a:spcPct val="0"/>
              </a:spcAft>
              <a:tabLst>
                <a:tab pos="-4572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286000" fontAlgn="base">
              <a:spcBef>
                <a:spcPct val="0"/>
              </a:spcBef>
              <a:spcAft>
                <a:spcPct val="0"/>
              </a:spcAft>
              <a:tabLst>
                <a:tab pos="-4572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743200" fontAlgn="base">
              <a:spcBef>
                <a:spcPct val="0"/>
              </a:spcBef>
              <a:spcAft>
                <a:spcPct val="0"/>
              </a:spcAft>
              <a:tabLst>
                <a:tab pos="-4572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200400" fontAlgn="base">
              <a:spcBef>
                <a:spcPct val="0"/>
              </a:spcBef>
              <a:spcAft>
                <a:spcPct val="0"/>
              </a:spcAft>
              <a:tabLst>
                <a:tab pos="-4572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657600" fontAlgn="base">
              <a:spcBef>
                <a:spcPct val="0"/>
              </a:spcBef>
              <a:spcAft>
                <a:spcPct val="0"/>
              </a:spcAft>
              <a:tabLst>
                <a:tab pos="-457200" algn="l"/>
              </a:tabLs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-457200" algn="l"/>
              </a:tabLst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869265"/>
              </p:ext>
            </p:extLst>
          </p:nvPr>
        </p:nvGraphicFramePr>
        <p:xfrm>
          <a:off x="549796" y="1473200"/>
          <a:ext cx="11305255" cy="5470822"/>
        </p:xfrm>
        <a:graphic>
          <a:graphicData uri="http://schemas.openxmlformats.org/drawingml/2006/table">
            <a:tbl>
              <a:tblPr firstRow="1" firstCol="1" bandRow="1">
                <a:tableStyleId>{72833802-FEF1-4C79-8D5D-14CF1EAF98D9}</a:tableStyleId>
              </a:tblPr>
              <a:tblGrid>
                <a:gridCol w="13546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453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053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002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</a:rPr>
                        <a:t>Sesiwn</a:t>
                      </a:r>
                      <a:r>
                        <a:rPr lang="en-GB" sz="2400" dirty="0">
                          <a:effectLst/>
                        </a:rPr>
                        <a:t> /</a:t>
                      </a:r>
                      <a:endParaRPr lang="en-GB" sz="20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Session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</a:rPr>
                        <a:t>Pwnc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Topic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60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</a:t>
                      </a:r>
                      <a:r>
                        <a:rPr lang="en-GB" sz="2400" dirty="0" smtClean="0">
                          <a:effectLst/>
                        </a:rPr>
                        <a:t>: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Cyflwyniad</a:t>
                      </a:r>
                      <a:r>
                        <a:rPr lang="en-GB" sz="2000" dirty="0">
                          <a:effectLst/>
                        </a:rPr>
                        <a:t> a </a:t>
                      </a:r>
                      <a:r>
                        <a:rPr lang="en-GB" sz="2000" dirty="0" err="1">
                          <a:effectLst/>
                        </a:rPr>
                        <a:t>Gorolwg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kern="1200">
                          <a:effectLst/>
                        </a:rPr>
                        <a:t>Introduction and Overview 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5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2</a:t>
                      </a:r>
                      <a:r>
                        <a:rPr lang="en-GB" sz="2400" dirty="0" smtClean="0">
                          <a:effectLst/>
                        </a:rPr>
                        <a:t>: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kern="1200" dirty="0">
                          <a:effectLst/>
                        </a:rPr>
                        <a:t>Beth </a:t>
                      </a:r>
                      <a:r>
                        <a:rPr lang="en-GB" sz="2000" kern="1200" dirty="0" err="1">
                          <a:effectLst/>
                        </a:rPr>
                        <a:t>yw</a:t>
                      </a:r>
                      <a:r>
                        <a:rPr lang="en-GB" sz="2000" kern="1200" dirty="0">
                          <a:effectLst/>
                        </a:rPr>
                        <a:t> </a:t>
                      </a:r>
                      <a:r>
                        <a:rPr lang="en-GB" sz="2000" kern="1200" dirty="0" err="1">
                          <a:effectLst/>
                        </a:rPr>
                        <a:t>rheolaeth</a:t>
                      </a:r>
                      <a:r>
                        <a:rPr lang="en-GB" sz="2000" kern="1200" dirty="0">
                          <a:effectLst/>
                        </a:rPr>
                        <a:t> </a:t>
                      </a:r>
                      <a:r>
                        <a:rPr lang="en-GB" sz="2000" kern="1200" dirty="0" err="1">
                          <a:effectLst/>
                        </a:rPr>
                        <a:t>dosbarth</a:t>
                      </a:r>
                      <a:r>
                        <a:rPr lang="en-GB" sz="2000" kern="1200" dirty="0">
                          <a:effectLst/>
                        </a:rPr>
                        <a:t>?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kern="1200">
                          <a:effectLst/>
                        </a:rPr>
                        <a:t>What is classroom management?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73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3</a:t>
                      </a:r>
                      <a:r>
                        <a:rPr lang="en-GB" sz="2400" dirty="0" smtClean="0">
                          <a:effectLst/>
                        </a:rPr>
                        <a:t>: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kern="1200" dirty="0" err="1">
                          <a:effectLst/>
                        </a:rPr>
                        <a:t>Damcaniaethau</a:t>
                      </a:r>
                      <a:r>
                        <a:rPr lang="en-GB" sz="2000" kern="1200" dirty="0">
                          <a:effectLst/>
                        </a:rPr>
                        <a:t> </a:t>
                      </a:r>
                      <a:r>
                        <a:rPr lang="en-GB" sz="2000" kern="1200" dirty="0" err="1">
                          <a:effectLst/>
                        </a:rPr>
                        <a:t>seicolegol</a:t>
                      </a:r>
                      <a:r>
                        <a:rPr lang="en-GB" sz="2000" kern="1200" dirty="0">
                          <a:effectLst/>
                        </a:rPr>
                        <a:t> </a:t>
                      </a:r>
                      <a:r>
                        <a:rPr lang="en-GB" sz="2000" kern="1200" dirty="0" err="1">
                          <a:effectLst/>
                        </a:rPr>
                        <a:t>allweddol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kern="1200" dirty="0">
                          <a:effectLst/>
                        </a:rPr>
                        <a:t>Key psychological theories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873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4</a:t>
                      </a:r>
                      <a:r>
                        <a:rPr lang="en-GB" sz="2400" dirty="0" smtClean="0">
                          <a:effectLst/>
                        </a:rPr>
                        <a:t>: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kern="1200" dirty="0" err="1" smtClean="0">
                          <a:effectLst/>
                        </a:rPr>
                        <a:t>Modelau</a:t>
                      </a:r>
                      <a:r>
                        <a:rPr lang="en-GB" sz="2000" kern="1200" dirty="0" smtClean="0">
                          <a:effectLst/>
                        </a:rPr>
                        <a:t> </a:t>
                      </a:r>
                      <a:r>
                        <a:rPr lang="en-GB" sz="2000" kern="1200" dirty="0" err="1" smtClean="0">
                          <a:effectLst/>
                        </a:rPr>
                        <a:t>rheoli</a:t>
                      </a:r>
                      <a:r>
                        <a:rPr lang="en-GB" sz="2000" kern="1200" dirty="0" smtClean="0">
                          <a:effectLst/>
                        </a:rPr>
                        <a:t> </a:t>
                      </a:r>
                      <a:r>
                        <a:rPr lang="en-GB" sz="2000" kern="1200" dirty="0" err="1" smtClean="0">
                          <a:effectLst/>
                        </a:rPr>
                        <a:t>ymddygiad</a:t>
                      </a:r>
                      <a:r>
                        <a:rPr lang="en-GB" sz="2000" kern="1200" dirty="0" smtClean="0">
                          <a:effectLst/>
                        </a:rPr>
                        <a:t> a </a:t>
                      </a:r>
                      <a:r>
                        <a:rPr lang="en-GB" sz="2000" kern="1200" dirty="0" err="1" smtClean="0">
                          <a:effectLst/>
                        </a:rPr>
                        <a:t>damcaniaeth</a:t>
                      </a:r>
                      <a:r>
                        <a:rPr lang="en-GB" sz="2000" kern="1200" dirty="0" smtClean="0">
                          <a:effectLst/>
                        </a:rPr>
                        <a:t> </a:t>
                      </a:r>
                      <a:r>
                        <a:rPr lang="en-GB" sz="2000" kern="1200" dirty="0" err="1" smtClean="0">
                          <a:effectLst/>
                        </a:rPr>
                        <a:t>allweddol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kern="1200" dirty="0" smtClean="0">
                          <a:effectLst/>
                          <a:latin typeface="+mn-lt"/>
                          <a:ea typeface="+mn-ea"/>
                        </a:rPr>
                        <a:t>Behaviour</a:t>
                      </a:r>
                      <a:r>
                        <a:rPr lang="en-GB" sz="2000" kern="1200" baseline="0" dirty="0" smtClean="0">
                          <a:effectLst/>
                          <a:latin typeface="+mn-lt"/>
                          <a:ea typeface="+mn-ea"/>
                        </a:rPr>
                        <a:t> management models and key theory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5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5</a:t>
                      </a:r>
                      <a:r>
                        <a:rPr lang="en-GB" sz="2400" dirty="0" smtClean="0">
                          <a:effectLst/>
                        </a:rPr>
                        <a:t>: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1218987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 err="1" smtClean="0">
                          <a:effectLst/>
                        </a:rPr>
                        <a:t>Damcaniaeth</a:t>
                      </a:r>
                      <a:r>
                        <a:rPr lang="en-GB" sz="2000" kern="1200" dirty="0" smtClean="0">
                          <a:effectLst/>
                        </a:rPr>
                        <a:t> </a:t>
                      </a:r>
                      <a:r>
                        <a:rPr lang="en-GB" sz="2000" kern="1200" dirty="0" err="1" smtClean="0">
                          <a:effectLst/>
                        </a:rPr>
                        <a:t>ymlyniad</a:t>
                      </a:r>
                      <a:r>
                        <a:rPr lang="en-GB" sz="2000" kern="1200" dirty="0" smtClean="0">
                          <a:effectLst/>
                        </a:rPr>
                        <a:t> a </a:t>
                      </a:r>
                      <a:r>
                        <a:rPr lang="en-GB" sz="2000" kern="1200" dirty="0" err="1" smtClean="0">
                          <a:effectLst/>
                        </a:rPr>
                        <a:t>rheolaeth</a:t>
                      </a:r>
                      <a:r>
                        <a:rPr lang="en-GB" sz="2000" kern="1200" dirty="0" smtClean="0">
                          <a:effectLst/>
                        </a:rPr>
                        <a:t> </a:t>
                      </a:r>
                      <a:r>
                        <a:rPr lang="en-GB" sz="2000" kern="1200" dirty="0" err="1" smtClean="0">
                          <a:effectLst/>
                        </a:rPr>
                        <a:t>dosbarth</a:t>
                      </a:r>
                      <a:r>
                        <a:rPr lang="en-GB" sz="2000" kern="1200" dirty="0" smtClean="0">
                          <a:effectLst/>
                        </a:rPr>
                        <a:t> </a:t>
                      </a:r>
                      <a:endParaRPr lang="en-GB" sz="20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1218987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1218987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 smtClean="0">
                          <a:effectLst/>
                        </a:rPr>
                        <a:t>Attachment theory in the classroom</a:t>
                      </a:r>
                      <a:endParaRPr lang="en-GB" sz="2000" dirty="0" smtClean="0">
                        <a:effectLst/>
                      </a:endParaRPr>
                    </a:p>
                    <a:p>
                      <a:pPr marL="0" marR="0" lvl="0" indent="0" algn="l" defTabSz="1218987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093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3731440"/>
              </p:ext>
            </p:extLst>
          </p:nvPr>
        </p:nvGraphicFramePr>
        <p:xfrm>
          <a:off x="477788" y="332656"/>
          <a:ext cx="11161240" cy="501821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337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823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4157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050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effectLst/>
                        </a:rPr>
                        <a:t>6</a:t>
                      </a:r>
                      <a:r>
                        <a:rPr lang="en-GB" sz="2400" b="1" dirty="0" smtClean="0">
                          <a:effectLst/>
                        </a:rPr>
                        <a:t>: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1218987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Gweithdy</a:t>
                      </a:r>
                      <a:r>
                        <a:rPr lang="en-GB" sz="2000" dirty="0" smtClean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creadigrwydd</a:t>
                      </a:r>
                      <a:r>
                        <a:rPr lang="en-GB" sz="2000" baseline="0" dirty="0" smtClean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 </a:t>
                      </a:r>
                      <a:r>
                        <a:rPr lang="en-GB" sz="2000" baseline="0" dirty="0" err="1" smtClean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lles</a:t>
                      </a:r>
                      <a:endParaRPr lang="en-GB" sz="2000" dirty="0" smtClean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1218987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</a:rPr>
                        <a:t>Creative making and well-being</a:t>
                      </a:r>
                      <a:r>
                        <a:rPr lang="en-GB" sz="2000" baseline="0" dirty="0" smtClean="0">
                          <a:effectLst/>
                        </a:rPr>
                        <a:t> workshop</a:t>
                      </a:r>
                      <a:endParaRPr lang="en-GB" sz="2000" dirty="0" smtClean="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303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effectLst/>
                        </a:rPr>
                        <a:t>7</a:t>
                      </a:r>
                      <a:r>
                        <a:rPr lang="en-GB" sz="2400" b="1" dirty="0" smtClean="0">
                          <a:effectLst/>
                        </a:rPr>
                        <a:t>: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1218987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</a:rPr>
                        <a:t> </a:t>
                      </a:r>
                      <a:r>
                        <a:rPr lang="en-GB" sz="2000" kern="1200" dirty="0" err="1" smtClean="0">
                          <a:effectLst/>
                        </a:rPr>
                        <a:t>Rol</a:t>
                      </a:r>
                      <a:r>
                        <a:rPr lang="en-GB" sz="2000" kern="1200" dirty="0" smtClean="0">
                          <a:effectLst/>
                        </a:rPr>
                        <a:t> </a:t>
                      </a:r>
                      <a:r>
                        <a:rPr lang="en-GB" sz="2000" kern="1200" dirty="0" err="1" smtClean="0">
                          <a:effectLst/>
                        </a:rPr>
                        <a:t>canmoliaeth</a:t>
                      </a:r>
                      <a:r>
                        <a:rPr lang="en-GB" sz="2000" kern="1200" dirty="0" smtClean="0">
                          <a:effectLst/>
                        </a:rPr>
                        <a:t> </a:t>
                      </a:r>
                      <a:r>
                        <a:rPr lang="en-GB" sz="2000" kern="1200" dirty="0" err="1" smtClean="0">
                          <a:effectLst/>
                        </a:rPr>
                        <a:t>mewn</a:t>
                      </a:r>
                      <a:r>
                        <a:rPr lang="en-GB" sz="2000" kern="1200" dirty="0" smtClean="0">
                          <a:effectLst/>
                        </a:rPr>
                        <a:t> </a:t>
                      </a:r>
                      <a:r>
                        <a:rPr lang="en-GB" sz="2000" kern="1200" dirty="0" err="1" smtClean="0">
                          <a:effectLst/>
                        </a:rPr>
                        <a:t>rheolaeth</a:t>
                      </a:r>
                      <a:r>
                        <a:rPr lang="en-GB" sz="2000" kern="1200" baseline="0" dirty="0" smtClean="0">
                          <a:effectLst/>
                        </a:rPr>
                        <a:t> </a:t>
                      </a:r>
                      <a:r>
                        <a:rPr lang="en-GB" sz="2000" kern="1200" baseline="0" dirty="0" err="1" smtClean="0">
                          <a:effectLst/>
                        </a:rPr>
                        <a:t>dosbarth</a:t>
                      </a:r>
                      <a:endParaRPr lang="en-GB" sz="20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1218987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r>
                        <a:rPr lang="en-GB" sz="2000" kern="1200" dirty="0" smtClean="0">
                          <a:effectLst/>
                          <a:latin typeface="+mn-lt"/>
                          <a:ea typeface="+mn-ea"/>
                        </a:rPr>
                        <a:t>The</a:t>
                      </a:r>
                      <a:r>
                        <a:rPr lang="en-GB" sz="2000" kern="1200" baseline="0" dirty="0" smtClean="0">
                          <a:effectLst/>
                          <a:latin typeface="+mn-lt"/>
                          <a:ea typeface="+mn-ea"/>
                        </a:rPr>
                        <a:t> role of praise in classroom management</a:t>
                      </a:r>
                      <a:endParaRPr lang="en-GB" sz="20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1218987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56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effectLst/>
                        </a:rPr>
                        <a:t>8</a:t>
                      </a:r>
                      <a:r>
                        <a:rPr lang="en-GB" sz="2400" b="1" dirty="0" smtClean="0">
                          <a:effectLst/>
                        </a:rPr>
                        <a:t>: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kern="1200" dirty="0" err="1">
                          <a:effectLst/>
                        </a:rPr>
                        <a:t>Datblygu’r</a:t>
                      </a:r>
                      <a:r>
                        <a:rPr lang="en-GB" sz="2000" kern="1200" dirty="0">
                          <a:effectLst/>
                        </a:rPr>
                        <a:t> </a:t>
                      </a:r>
                      <a:r>
                        <a:rPr lang="en-GB" sz="2000" kern="1200" dirty="0" err="1">
                          <a:effectLst/>
                        </a:rPr>
                        <a:t>pecyn</a:t>
                      </a:r>
                      <a:r>
                        <a:rPr lang="en-GB" sz="2000" kern="1200" dirty="0">
                          <a:effectLst/>
                        </a:rPr>
                        <a:t> </a:t>
                      </a:r>
                      <a:r>
                        <a:rPr lang="en-GB" sz="2000" kern="1200" dirty="0" err="1">
                          <a:effectLst/>
                        </a:rPr>
                        <a:t>adnoddau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Resource Pack Development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56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effectLst/>
                        </a:rPr>
                        <a:t>9</a:t>
                      </a:r>
                      <a:r>
                        <a:rPr lang="en-GB" sz="2400" b="1" dirty="0" smtClean="0">
                          <a:effectLst/>
                        </a:rPr>
                        <a:t>: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 smtClean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Siaradwr</a:t>
                      </a:r>
                      <a:r>
                        <a:rPr lang="en-GB" sz="2000" dirty="0" smtClean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gwadd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Guest Speaker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609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effectLst/>
                        </a:rPr>
                        <a:t>10</a:t>
                      </a:r>
                      <a:r>
                        <a:rPr lang="en-GB" sz="2400" b="1" dirty="0" smtClean="0">
                          <a:effectLst/>
                        </a:rPr>
                        <a:t>: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</a:rPr>
                        <a:t>Adolygu</a:t>
                      </a:r>
                      <a:r>
                        <a:rPr lang="en-GB" sz="2400" dirty="0">
                          <a:effectLst/>
                        </a:rPr>
                        <a:t> / </a:t>
                      </a:r>
                      <a:r>
                        <a:rPr lang="en-GB" sz="2400" dirty="0" err="1">
                          <a:effectLst/>
                        </a:rPr>
                        <a:t>Tiwtorialau</a:t>
                      </a:r>
                      <a:r>
                        <a:rPr lang="en-GB" sz="2400" dirty="0">
                          <a:effectLst/>
                        </a:rPr>
                        <a:t>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kern="1200" dirty="0">
                          <a:effectLst/>
                        </a:rPr>
                        <a:t>Revision/ tutorials (assessment 2)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91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/>
              <a:t>Aseiniad</a:t>
            </a:r>
            <a:r>
              <a:rPr lang="en-GB" dirty="0"/>
              <a:t> </a:t>
            </a:r>
            <a:r>
              <a:rPr lang="en-GB" dirty="0" smtClean="0"/>
              <a:t>1                     </a:t>
            </a:r>
            <a:br>
              <a:rPr lang="en-GB" dirty="0" smtClean="0"/>
            </a:br>
            <a:r>
              <a:rPr lang="en-GB" i="1" dirty="0" smtClean="0"/>
              <a:t>Assignment 1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870" y="1701800"/>
            <a:ext cx="4977104" cy="44704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 smtClean="0"/>
              <a:t>Pwyso’r</a:t>
            </a:r>
            <a:r>
              <a:rPr lang="en-GB" dirty="0" smtClean="0"/>
              <a:t> </a:t>
            </a:r>
            <a:r>
              <a:rPr lang="en-GB" dirty="0" err="1" smtClean="0"/>
              <a:t>Modiwl</a:t>
            </a:r>
            <a:r>
              <a:rPr lang="en-GB" dirty="0" smtClean="0"/>
              <a:t> - </a:t>
            </a:r>
            <a:r>
              <a:rPr lang="en-GB" dirty="0"/>
              <a:t>6</a:t>
            </a:r>
            <a:r>
              <a:rPr lang="en-GB" dirty="0" smtClean="0"/>
              <a:t>0%</a:t>
            </a:r>
            <a:endParaRPr lang="en-GB" dirty="0"/>
          </a:p>
          <a:p>
            <a:r>
              <a:rPr lang="en-GB" dirty="0" smtClean="0"/>
              <a:t>3000 </a:t>
            </a:r>
            <a:r>
              <a:rPr lang="en-GB" dirty="0"/>
              <a:t>o </a:t>
            </a:r>
            <a:r>
              <a:rPr lang="en-GB" dirty="0" err="1" smtClean="0"/>
              <a:t>eiriau</a:t>
            </a:r>
            <a:r>
              <a:rPr lang="en-GB" dirty="0" smtClean="0"/>
              <a:t> </a:t>
            </a:r>
            <a:r>
              <a:rPr lang="en-GB" dirty="0"/>
              <a:t>	</a:t>
            </a:r>
          </a:p>
          <a:p>
            <a:r>
              <a:rPr lang="en-GB" dirty="0" err="1" smtClean="0"/>
              <a:t>Erbyn</a:t>
            </a:r>
            <a:r>
              <a:rPr lang="en-GB" dirty="0" smtClean="0"/>
              <a:t>: </a:t>
            </a:r>
            <a:r>
              <a:rPr lang="en-GB" b="1" dirty="0" smtClean="0"/>
              <a:t>10/5/19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Traethawd</a:t>
            </a:r>
            <a:r>
              <a:rPr lang="en-GB" dirty="0" smtClean="0"/>
              <a:t>: </a:t>
            </a:r>
            <a:r>
              <a:rPr lang="en-GB" dirty="0" err="1"/>
              <a:t>Arfarnwch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damcaniaethau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cyfrannu</a:t>
            </a:r>
            <a:r>
              <a:rPr lang="en-GB" dirty="0" smtClean="0"/>
              <a:t> at </a:t>
            </a:r>
            <a:r>
              <a:rPr lang="en-GB" dirty="0" err="1" smtClean="0"/>
              <a:t>reolaeth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/>
              <a:t>Module Weighting - 6</a:t>
            </a:r>
            <a:r>
              <a:rPr lang="en-GB" i="1" dirty="0" smtClean="0"/>
              <a:t>0</a:t>
            </a:r>
            <a:r>
              <a:rPr lang="en-GB" i="1" dirty="0"/>
              <a:t>%</a:t>
            </a:r>
          </a:p>
          <a:p>
            <a:r>
              <a:rPr lang="en-GB" i="1" dirty="0"/>
              <a:t>Word Count: 3000 words</a:t>
            </a:r>
          </a:p>
          <a:p>
            <a:r>
              <a:rPr lang="en-GB" i="1" dirty="0"/>
              <a:t>Due: 	</a:t>
            </a:r>
            <a:r>
              <a:rPr lang="en-GB" b="1" i="1" dirty="0" smtClean="0"/>
              <a:t>10/5/19</a:t>
            </a:r>
            <a:endParaRPr lang="en-GB" b="1" i="1" dirty="0"/>
          </a:p>
          <a:p>
            <a:r>
              <a:rPr lang="en-GB" i="1" dirty="0"/>
              <a:t>Essay: </a:t>
            </a:r>
            <a:r>
              <a:rPr lang="en-GB" dirty="0"/>
              <a:t>Critically analyse </a:t>
            </a:r>
            <a:r>
              <a:rPr lang="en-GB" dirty="0" smtClean="0"/>
              <a:t>how key theories contribute to effective classroom management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53651">
            <a:off x="5436816" y="5072974"/>
            <a:ext cx="1296144" cy="1791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44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 2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smtClean="0"/>
              <a:t>Assignment 2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693812" y="1669803"/>
            <a:ext cx="4977104" cy="44704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 smtClean="0"/>
              <a:t>Pwyso’r</a:t>
            </a:r>
            <a:r>
              <a:rPr lang="en-GB" dirty="0" smtClean="0"/>
              <a:t> </a:t>
            </a:r>
            <a:r>
              <a:rPr lang="en-GB" dirty="0" err="1" smtClean="0"/>
              <a:t>Modiwl</a:t>
            </a:r>
            <a:r>
              <a:rPr lang="en-GB" dirty="0" smtClean="0"/>
              <a:t> - </a:t>
            </a:r>
            <a:r>
              <a:rPr lang="en-GB" dirty="0"/>
              <a:t>4</a:t>
            </a:r>
            <a:r>
              <a:rPr lang="en-GB" dirty="0" smtClean="0"/>
              <a:t>0% </a:t>
            </a:r>
            <a:endParaRPr lang="en-GB" dirty="0"/>
          </a:p>
          <a:p>
            <a:r>
              <a:rPr lang="en-GB" dirty="0" err="1" smtClean="0"/>
              <a:t>Pecyn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(2000 o </a:t>
            </a:r>
            <a:r>
              <a:rPr lang="en-GB" dirty="0" err="1" smtClean="0"/>
              <a:t>eiriau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Erbyn</a:t>
            </a:r>
            <a:r>
              <a:rPr lang="en-GB" dirty="0" smtClean="0"/>
              <a:t>: </a:t>
            </a:r>
            <a:r>
              <a:rPr lang="en-GB" b="1" dirty="0" smtClean="0">
                <a:solidFill>
                  <a:schemeClr val="tx1"/>
                </a:solidFill>
              </a:rPr>
              <a:t>4/4/19</a:t>
            </a:r>
            <a:endParaRPr lang="en-GB" b="1" dirty="0">
              <a:solidFill>
                <a:schemeClr val="tx1"/>
              </a:solidFill>
            </a:endParaRPr>
          </a:p>
          <a:p>
            <a:r>
              <a:rPr lang="en-GB" dirty="0" err="1"/>
              <a:t>Arfarnwch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/>
              <a:t>tair</a:t>
            </a:r>
            <a:r>
              <a:rPr lang="en-GB" dirty="0"/>
              <a:t> </a:t>
            </a:r>
            <a:r>
              <a:rPr lang="en-GB" dirty="0" err="1"/>
              <a:t>senario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. </a:t>
            </a:r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/>
              <a:t>Module Weighting -  4</a:t>
            </a:r>
            <a:r>
              <a:rPr lang="en-GB" i="1" dirty="0" smtClean="0"/>
              <a:t>0</a:t>
            </a:r>
            <a:r>
              <a:rPr lang="en-GB" i="1" dirty="0"/>
              <a:t>% </a:t>
            </a:r>
          </a:p>
          <a:p>
            <a:r>
              <a:rPr lang="en-GB" i="1" dirty="0" smtClean="0"/>
              <a:t>Resource pack (2000 words)</a:t>
            </a:r>
            <a:endParaRPr lang="en-GB" i="1" dirty="0"/>
          </a:p>
          <a:p>
            <a:r>
              <a:rPr lang="en-GB" i="1" dirty="0"/>
              <a:t>Due</a:t>
            </a:r>
            <a:r>
              <a:rPr lang="en-GB" i="1" dirty="0" smtClean="0"/>
              <a:t>: </a:t>
            </a:r>
            <a:r>
              <a:rPr lang="en-GB" b="1" i="1" dirty="0" smtClean="0">
                <a:solidFill>
                  <a:schemeClr val="tx1"/>
                </a:solidFill>
              </a:rPr>
              <a:t>4/4/19</a:t>
            </a:r>
            <a:endParaRPr lang="en-GB" i="1" dirty="0"/>
          </a:p>
          <a:p>
            <a:r>
              <a:rPr lang="en-GB" dirty="0"/>
              <a:t>Critically analyse three classroom management scenarios.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93780">
            <a:off x="605757" y="150658"/>
            <a:ext cx="1023101" cy="12872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93780">
            <a:off x="10763116" y="181045"/>
            <a:ext cx="1023101" cy="1287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387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Haim </a:t>
            </a:r>
            <a:r>
              <a:rPr lang="en-GB" dirty="0" err="1" smtClean="0"/>
              <a:t>Ginott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“I have come to the frightening conclusion that I am the decisive element. It is my personal approach that creates the climate. It is my daily mood that makes the weather. I possess tremendous power to make life miserable or joyous. I can be a tool of torture or an instrument of inspiration, I can humiliate or </a:t>
            </a:r>
            <a:r>
              <a:rPr lang="en-GB" dirty="0" err="1"/>
              <a:t>humor</a:t>
            </a:r>
            <a:r>
              <a:rPr lang="en-GB" dirty="0"/>
              <a:t>, hurt or heal. In all situations, it is my response that decides whether a crisis is escalated or de-escalated, and a person is humanized or de-humanized. If we treat people as they are, we make them worse. If we treat people as they ought to be, we help them become what they are capable of becoming.” </a:t>
            </a:r>
            <a:r>
              <a:rPr lang="en-GB" dirty="0" err="1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Ginott</a:t>
            </a:r>
            <a:r>
              <a:rPr lang="en-GB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(1975)</a:t>
            </a:r>
            <a:endParaRPr lang="en-GB" dirty="0"/>
          </a:p>
        </p:txBody>
      </p:sp>
      <p:pic>
        <p:nvPicPr>
          <p:cNvPr id="6" name="Content Placeholder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0676" y="5013176"/>
            <a:ext cx="3528392" cy="184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15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09836" y="116632"/>
            <a:ext cx="10157354" cy="1397000"/>
          </a:xfrm>
        </p:spPr>
        <p:txBody>
          <a:bodyPr/>
          <a:lstStyle/>
          <a:p>
            <a:pPr algn="ctr"/>
            <a:r>
              <a:rPr lang="en-GB" dirty="0" smtClean="0"/>
              <a:t>  </a:t>
            </a:r>
            <a:r>
              <a:rPr lang="en-GB" dirty="0" err="1" smtClean="0"/>
              <a:t>Tasg</a:t>
            </a:r>
            <a:r>
              <a:rPr lang="en-GB" dirty="0" smtClean="0"/>
              <a:t>                   </a:t>
            </a:r>
            <a:br>
              <a:rPr lang="en-GB" dirty="0" smtClean="0"/>
            </a:br>
            <a:r>
              <a:rPr lang="en-GB" dirty="0" smtClean="0"/>
              <a:t>   </a:t>
            </a:r>
            <a:r>
              <a:rPr lang="en-GB" i="1" dirty="0" smtClean="0"/>
              <a:t>Task</a:t>
            </a:r>
            <a:endParaRPr lang="en-GB" i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670476" y="1657824"/>
            <a:ext cx="4977104" cy="44704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sz="2800" i="1" dirty="0" smtClean="0"/>
              <a:t>Reflect on </a:t>
            </a:r>
            <a:r>
              <a:rPr lang="en-GB" sz="2800" i="1" dirty="0" err="1" smtClean="0"/>
              <a:t>Ginott’s</a:t>
            </a:r>
            <a:r>
              <a:rPr lang="en-GB" sz="2800" i="1" dirty="0" smtClean="0"/>
              <a:t> statement in terms of your own experiences</a:t>
            </a:r>
          </a:p>
          <a:p>
            <a:r>
              <a:rPr lang="en-GB" sz="2800" i="1" dirty="0" smtClean="0"/>
              <a:t>Prioritise three key characteristics of an effective classroom manager.</a:t>
            </a:r>
          </a:p>
          <a:p>
            <a:r>
              <a:rPr lang="en-GB" sz="2800" i="1" dirty="0" smtClean="0"/>
              <a:t>Feedback</a:t>
            </a:r>
          </a:p>
          <a:p>
            <a:endParaRPr lang="en-GB" dirty="0"/>
          </a:p>
        </p:txBody>
      </p:sp>
      <p:sp>
        <p:nvSpPr>
          <p:cNvPr id="5" name="Content Placeholder 5"/>
          <p:cNvSpPr txBox="1">
            <a:spLocks/>
          </p:cNvSpPr>
          <p:nvPr/>
        </p:nvSpPr>
        <p:spPr>
          <a:xfrm>
            <a:off x="909836" y="1667063"/>
            <a:ext cx="4977104" cy="44704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i="1" dirty="0" err="1" smtClean="0"/>
              <a:t>Adlewyrchwch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ar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osodiad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Ginott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yn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nhermau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eich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profiadau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personol</a:t>
            </a:r>
            <a:endParaRPr lang="en-GB" sz="2800" i="1" dirty="0" smtClean="0"/>
          </a:p>
          <a:p>
            <a:r>
              <a:rPr lang="en-GB" sz="2800" i="1" dirty="0" err="1" smtClean="0"/>
              <a:t>Blaenoriaethwch</a:t>
            </a:r>
            <a:r>
              <a:rPr lang="en-GB" sz="2800" i="1" dirty="0" smtClean="0"/>
              <a:t> tri </a:t>
            </a:r>
            <a:r>
              <a:rPr lang="en-GB" sz="2800" i="1" dirty="0" err="1" smtClean="0"/>
              <a:t>nodwedd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allweddol</a:t>
            </a:r>
            <a:r>
              <a:rPr lang="en-GB" sz="2800" i="1" dirty="0" smtClean="0"/>
              <a:t> o </a:t>
            </a:r>
            <a:r>
              <a:rPr lang="en-GB" sz="2800" i="1" dirty="0" err="1" smtClean="0"/>
              <a:t>rheolaeth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dosbarth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effeithiol</a:t>
            </a:r>
            <a:endParaRPr lang="en-GB" sz="2800" i="1" dirty="0" smtClean="0"/>
          </a:p>
          <a:p>
            <a:r>
              <a:rPr lang="en-GB" sz="2800" i="1" dirty="0" err="1" smtClean="0"/>
              <a:t>Adborth</a:t>
            </a:r>
            <a:endParaRPr lang="en-GB" sz="2800" i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16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gyfeirnodi</a:t>
            </a:r>
            <a:r>
              <a:rPr lang="en-GB" dirty="0" smtClean="0"/>
              <a:t>      Reference list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Ginott</a:t>
            </a:r>
            <a:r>
              <a:rPr lang="en-GB" dirty="0" smtClean="0"/>
              <a:t>, H. (1975) </a:t>
            </a:r>
            <a:r>
              <a:rPr lang="en-GB" i="1" dirty="0" smtClean="0"/>
              <a:t>Teacher and Child: A book for parents and teachers, </a:t>
            </a:r>
            <a:r>
              <a:rPr lang="en-GB" dirty="0" smtClean="0"/>
              <a:t>New York: Macmillan.</a:t>
            </a:r>
          </a:p>
          <a:p>
            <a:r>
              <a:rPr lang="en-GB" dirty="0" smtClean="0"/>
              <a:t>Rogers, B. (2011) </a:t>
            </a:r>
            <a:r>
              <a:rPr lang="en-GB" i="1" dirty="0" smtClean="0"/>
              <a:t>Classroom Behaviour (3</a:t>
            </a:r>
            <a:r>
              <a:rPr lang="en-GB" i="1" baseline="30000" dirty="0" smtClean="0"/>
              <a:t>rd</a:t>
            </a:r>
            <a:r>
              <a:rPr lang="en-GB" i="1" dirty="0" smtClean="0"/>
              <a:t> edition), </a:t>
            </a:r>
            <a:r>
              <a:rPr lang="en-GB" dirty="0" smtClean="0"/>
              <a:t>London: Sage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2305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0</TotalTime>
  <Words>718</Words>
  <Application>Microsoft Office PowerPoint</Application>
  <PresentationFormat>Custom</PresentationFormat>
  <Paragraphs>102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Century Gothic</vt:lpstr>
      <vt:lpstr>Times New Roman</vt:lpstr>
      <vt:lpstr>Books 16x9</vt:lpstr>
      <vt:lpstr>SJEU6007C  Classroom Management   Rheolaeth Dosbarth   </vt:lpstr>
      <vt:lpstr>Amcan Aim</vt:lpstr>
      <vt:lpstr>         Deilliannau Dysgu     Learning Outcomes</vt:lpstr>
      <vt:lpstr>         Deilliannau Dysgu     Learning Outcomes</vt:lpstr>
      <vt:lpstr>         Deilliannau Dysgu     Learning Outcomes</vt:lpstr>
      <vt:lpstr>         Deilliannau Dysgu     Learning Outcomes</vt:lpstr>
      <vt:lpstr>Beth yw pwrpas rheolaeth dosbarth? What is the purpose of classroom management? </vt:lpstr>
      <vt:lpstr>Beth yw rheolaeth dosbarth? What is classroom management? </vt:lpstr>
      <vt:lpstr>Amserlen  Schedule</vt:lpstr>
      <vt:lpstr>PowerPoint Presentation</vt:lpstr>
      <vt:lpstr>Aseiniad 1                      Assignment 1</vt:lpstr>
      <vt:lpstr> Aseiniad 2 Assignment 2</vt:lpstr>
      <vt:lpstr>Haim Ginott</vt:lpstr>
      <vt:lpstr>  Tasg                       Task</vt:lpstr>
      <vt:lpstr>Rhestr gyfeirnodi    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2015-01-04T10:10:18Z</dcterms:created>
  <dcterms:modified xsi:type="dcterms:W3CDTF">2019-01-30T10:35:39Z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