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6"/>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Lst>
  <p:sldSz cx="18288000" cy="10287000"/>
  <p:notesSz cx="6858000" cy="9144000"/>
  <p:embeddedFontLst>
    <p:embeddedFont>
      <p:font typeface="Aileron" panose="020B0604020202020204" charset="0"/>
      <p:regular r:id="rId17"/>
    </p:embeddedFont>
    <p:embeddedFont>
      <p:font typeface="Aileron Bold" panose="020B0604020202020204" charset="0"/>
      <p:regular r:id="rId18"/>
    </p:embeddedFont>
    <p:embeddedFont>
      <p:font typeface="Aileron Italics" panose="020B0604020202020204" charset="0"/>
      <p:regular r:id="rId19"/>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7889" autoAdjust="0"/>
    <p:restoredTop sz="78954" autoAdjust="0"/>
  </p:normalViewPr>
  <p:slideViewPr>
    <p:cSldViewPr>
      <p:cViewPr varScale="1">
        <p:scale>
          <a:sx n="43" d="100"/>
          <a:sy n="43" d="100"/>
        </p:scale>
        <p:origin x="1733" y="7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2.fntdata"/><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1.fntdata"/><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font" Target="fonts/font3.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DC602BC-51B5-4A43-BF17-8E9FB202B3A8}" type="datetimeFigureOut">
              <a:rPr lang="en-IN" smtClean="0"/>
              <a:t>05-07-2026</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50E7275-7ECD-4767-AA74-80039E5B64C9}" type="slidenum">
              <a:rPr lang="en-IN" smtClean="0"/>
              <a:t>‹#›</a:t>
            </a:fld>
            <a:endParaRPr lang="en-IN"/>
          </a:p>
        </p:txBody>
      </p:sp>
    </p:spTree>
    <p:extLst>
      <p:ext uri="{BB962C8B-B14F-4D97-AF65-F5344CB8AC3E}">
        <p14:creationId xmlns:p14="http://schemas.microsoft.com/office/powerpoint/2010/main" val="37499568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250E7275-7ECD-4767-AA74-80039E5B64C9}" type="slidenum">
              <a:rPr lang="en-IN" smtClean="0"/>
              <a:t>1</a:t>
            </a:fld>
            <a:endParaRPr lang="en-IN"/>
          </a:p>
        </p:txBody>
      </p:sp>
    </p:spTree>
    <p:extLst>
      <p:ext uri="{BB962C8B-B14F-4D97-AF65-F5344CB8AC3E}">
        <p14:creationId xmlns:p14="http://schemas.microsoft.com/office/powerpoint/2010/main" val="148558583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IN" sz="1200" b="0" i="0" u="none" strike="noStrike" kern="1200" dirty="0">
                <a:solidFill>
                  <a:schemeClr val="tx1"/>
                </a:solidFill>
                <a:effectLst/>
                <a:latin typeface="+mn-lt"/>
                <a:ea typeface="+mn-ea"/>
                <a:cs typeface="+mn-cs"/>
              </a:rPr>
              <a:t>Employee relations is the relationship between the employer and employee(s) that must be developed and cultivated positively. It includes such topics as communication, employee engagement, conflict management, policies for the workplace, work-related gaming, leadership practice, and employee wellness programs. Increased in productivity, employee commitment, decreased in absenteeism and better performance are the benefits an organisation can reap from doing the job in the right way in employee relations. Great employees will be more likely to contribute to their organization with new ideas and loyal to the organization. In today's highly competitive business landscape, HR is becoming a prime concern now as the qualified workforce is demanding for a good and supportive working environment along with space for personal and professional development. Apple understands that it can maintain strong relationships with its employees and this plays a key role in its innovative culture and success world-wide. This presentation discusses the strategies of employee relationships at Apple, and how effective they are for employees and organisation.</a:t>
            </a:r>
            <a:endParaRPr lang="en-IN" b="0" dirty="0">
              <a:effectLst/>
            </a:endParaRPr>
          </a:p>
          <a:p>
            <a:br>
              <a:rPr lang="en-IN" dirty="0"/>
            </a:br>
            <a:endParaRPr lang="en-IN" dirty="0"/>
          </a:p>
        </p:txBody>
      </p:sp>
      <p:sp>
        <p:nvSpPr>
          <p:cNvPr id="4" name="Slide Number Placeholder 3"/>
          <p:cNvSpPr>
            <a:spLocks noGrp="1"/>
          </p:cNvSpPr>
          <p:nvPr>
            <p:ph type="sldNum" sz="quarter" idx="5"/>
          </p:nvPr>
        </p:nvSpPr>
        <p:spPr/>
        <p:txBody>
          <a:bodyPr/>
          <a:lstStyle/>
          <a:p>
            <a:fld id="{250E7275-7ECD-4767-AA74-80039E5B64C9}" type="slidenum">
              <a:rPr lang="en-IN" smtClean="0"/>
              <a:t>2</a:t>
            </a:fld>
            <a:endParaRPr lang="en-IN"/>
          </a:p>
        </p:txBody>
      </p:sp>
    </p:spTree>
    <p:extLst>
      <p:ext uri="{BB962C8B-B14F-4D97-AF65-F5344CB8AC3E}">
        <p14:creationId xmlns:p14="http://schemas.microsoft.com/office/powerpoint/2010/main" val="382676525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IN" sz="1200" b="0" i="0" u="none" strike="noStrike" kern="1200" dirty="0">
                <a:solidFill>
                  <a:schemeClr val="tx1"/>
                </a:solidFill>
                <a:effectLst/>
                <a:latin typeface="+mn-lt"/>
                <a:ea typeface="+mn-ea"/>
                <a:cs typeface="+mn-cs"/>
              </a:rPr>
              <a:t>Apple has a history of 40 years since founding in 1976 which makes it one of the most valuable technology companies of the world. The company’s duty is to create and manufacture new products, like Apple Watch, iPhone, iPad, Mac and various other online solutions. Apple's work centres on creating amazing products that use technology to enhance lives and innovation is its vision whilst quality and customers' satisfaction is its focus. The company employs thousands of people around the world in research, manufacturing, retailing and in corporate. These are the values that Apple respects in its culture: creativity, collaboration, constant learning and high performance. Apple's traits are ideal for this study for the reasons mentioned above: having good relationships with valuable employees is needed in sustaining innovation and business success in the fast-changing global tech world.</a:t>
            </a:r>
            <a:endParaRPr lang="en-IN" b="0" dirty="0">
              <a:effectLst/>
            </a:endParaRPr>
          </a:p>
          <a:p>
            <a:br>
              <a:rPr lang="en-IN" dirty="0"/>
            </a:br>
            <a:endParaRPr lang="en-IN" dirty="0"/>
          </a:p>
        </p:txBody>
      </p:sp>
      <p:sp>
        <p:nvSpPr>
          <p:cNvPr id="4" name="Slide Number Placeholder 3"/>
          <p:cNvSpPr>
            <a:spLocks noGrp="1"/>
          </p:cNvSpPr>
          <p:nvPr>
            <p:ph type="sldNum" sz="quarter" idx="5"/>
          </p:nvPr>
        </p:nvSpPr>
        <p:spPr/>
        <p:txBody>
          <a:bodyPr/>
          <a:lstStyle/>
          <a:p>
            <a:fld id="{250E7275-7ECD-4767-AA74-80039E5B64C9}" type="slidenum">
              <a:rPr lang="en-IN" smtClean="0"/>
              <a:t>3</a:t>
            </a:fld>
            <a:endParaRPr lang="en-IN"/>
          </a:p>
        </p:txBody>
      </p:sp>
    </p:spTree>
    <p:extLst>
      <p:ext uri="{BB962C8B-B14F-4D97-AF65-F5344CB8AC3E}">
        <p14:creationId xmlns:p14="http://schemas.microsoft.com/office/powerpoint/2010/main" val="322114227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b="0" i="0" u="none" strike="noStrike" kern="1200" dirty="0">
                <a:solidFill>
                  <a:schemeClr val="tx1"/>
                </a:solidFill>
                <a:effectLst/>
                <a:latin typeface="+mn-lt"/>
                <a:ea typeface="+mn-ea"/>
                <a:cs typeface="+mn-cs"/>
              </a:rPr>
              <a:t>The apple works on employee relations by establishing an organizational environment where the workers are encouraged to work together, communicate openly and put forth innovative ideas. A key aspect of the business' Values is that they sense the importance of working in a team – and the development of products requires all employees to work collaboratively. Provision of coaching and development opportunities, performance feedback and guidance can be important aspects that managers can help with. Trust is also built in Apple through leadership which is ethically sound, the treatment and respect of employees, and the implementation of a consistent set of values. Employee engagement activities are designed to motivate staff to be present and contribute more to achieve the goals of the organization; and make striving to be better and better a part of the daily routine. Maintaining good staff relations encourages organisational commitment and a healthy staff atmosphere which in turn leads to staff belonging to the organisation and performing well. These practices are helping propel Apple's innovative culture, while ensuring the company maintains its place in the fast-paced technology market.</a:t>
            </a:r>
            <a:endParaRPr lang="en-IN" dirty="0"/>
          </a:p>
        </p:txBody>
      </p:sp>
      <p:sp>
        <p:nvSpPr>
          <p:cNvPr id="4" name="Slide Number Placeholder 3"/>
          <p:cNvSpPr>
            <a:spLocks noGrp="1"/>
          </p:cNvSpPr>
          <p:nvPr>
            <p:ph type="sldNum" sz="quarter" idx="5"/>
          </p:nvPr>
        </p:nvSpPr>
        <p:spPr/>
        <p:txBody>
          <a:bodyPr/>
          <a:lstStyle/>
          <a:p>
            <a:fld id="{250E7275-7ECD-4767-AA74-80039E5B64C9}" type="slidenum">
              <a:rPr lang="en-IN" smtClean="0"/>
              <a:t>4</a:t>
            </a:fld>
            <a:endParaRPr lang="en-IN"/>
          </a:p>
        </p:txBody>
      </p:sp>
    </p:spTree>
    <p:extLst>
      <p:ext uri="{BB962C8B-B14F-4D97-AF65-F5344CB8AC3E}">
        <p14:creationId xmlns:p14="http://schemas.microsoft.com/office/powerpoint/2010/main" val="278019658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IN" sz="1200" b="0" i="0" u="none" strike="noStrike" kern="1200" dirty="0">
                <a:solidFill>
                  <a:schemeClr val="tx1"/>
                </a:solidFill>
                <a:effectLst/>
                <a:latin typeface="+mn-lt"/>
                <a:ea typeface="+mn-ea"/>
                <a:cs typeface="+mn-cs"/>
              </a:rPr>
              <a:t>Employee engagement is all about employee motivation and innovation could never come from unmotivated employees, which is why it is important to Apple. The starting rate is the same, they strive to make their benefits better, can earn rewards following on their performance, and are compensated to think outside of the box, present solutions. Recognition initiatives foster a culture of excellence and recognise excellence. Career development opportunities also appeal to staff, such as organisational advancement and leadership training, job rotations, mentoring and training programs, which enables staff to progress in their careers. They help to increase employees' knowledge, ability and leadership. Employees with a strong interest in their work are more productive, are more dedicated to the organization, and are more inclined to be actively involved with their colleagues. By investing in its employees, Apple increases the productivity of its employees, encourages innovation and remains ahead of the intense competition in the global technology industry.</a:t>
            </a:r>
            <a:endParaRPr lang="en-IN" b="0" dirty="0">
              <a:effectLst/>
            </a:endParaRPr>
          </a:p>
          <a:p>
            <a:br>
              <a:rPr lang="en-IN" dirty="0"/>
            </a:br>
            <a:endParaRPr lang="en-IN" dirty="0"/>
          </a:p>
        </p:txBody>
      </p:sp>
      <p:sp>
        <p:nvSpPr>
          <p:cNvPr id="4" name="Slide Number Placeholder 3"/>
          <p:cNvSpPr>
            <a:spLocks noGrp="1"/>
          </p:cNvSpPr>
          <p:nvPr>
            <p:ph type="sldNum" sz="quarter" idx="5"/>
          </p:nvPr>
        </p:nvSpPr>
        <p:spPr/>
        <p:txBody>
          <a:bodyPr/>
          <a:lstStyle/>
          <a:p>
            <a:fld id="{250E7275-7ECD-4767-AA74-80039E5B64C9}" type="slidenum">
              <a:rPr lang="en-IN" smtClean="0"/>
              <a:t>5</a:t>
            </a:fld>
            <a:endParaRPr lang="en-IN"/>
          </a:p>
        </p:txBody>
      </p:sp>
    </p:spTree>
    <p:extLst>
      <p:ext uri="{BB962C8B-B14F-4D97-AF65-F5344CB8AC3E}">
        <p14:creationId xmlns:p14="http://schemas.microsoft.com/office/powerpoint/2010/main" val="426681394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IN" sz="1200" b="0" i="0" u="none" strike="noStrike" kern="1200" dirty="0">
                <a:solidFill>
                  <a:schemeClr val="tx1"/>
                </a:solidFill>
                <a:effectLst/>
                <a:latin typeface="+mn-lt"/>
                <a:ea typeface="+mn-ea"/>
                <a:cs typeface="+mn-cs"/>
              </a:rPr>
              <a:t>The success that Apple can achieve equals the productivity, creativity and good health contentment of the employees they provide. The company promotes diversity, equity and inclusion by ensuring equal opportunities, and by creating a different workplace environment where employees can bring their individual differences, feel valued and respected. Apple also offers employees extensive health benefits, mental health support and employee assistance and wellness programs that help them feel physically and emotionally healthy. When possible, work-life balance programs and other flexible work options, paid leave and family support programs help workers maintain an effective balance between family and work life. Moreover, Apple is highly dedicated to workplace safety, ethical standards and an anti-discrimination policy for creating an environment of safety and support at the workplace. These programs assist the productive working experience to be happier, more committed and focused on their own performance at work.</a:t>
            </a:r>
            <a:endParaRPr lang="en-IN" b="0" dirty="0">
              <a:effectLst/>
            </a:endParaRPr>
          </a:p>
          <a:p>
            <a:br>
              <a:rPr lang="en-IN" dirty="0"/>
            </a:br>
            <a:endParaRPr lang="en-IN" dirty="0"/>
          </a:p>
        </p:txBody>
      </p:sp>
      <p:sp>
        <p:nvSpPr>
          <p:cNvPr id="4" name="Slide Number Placeholder 3"/>
          <p:cNvSpPr>
            <a:spLocks noGrp="1"/>
          </p:cNvSpPr>
          <p:nvPr>
            <p:ph type="sldNum" sz="quarter" idx="5"/>
          </p:nvPr>
        </p:nvSpPr>
        <p:spPr/>
        <p:txBody>
          <a:bodyPr/>
          <a:lstStyle/>
          <a:p>
            <a:fld id="{250E7275-7ECD-4767-AA74-80039E5B64C9}" type="slidenum">
              <a:rPr lang="en-IN" smtClean="0"/>
              <a:t>6</a:t>
            </a:fld>
            <a:endParaRPr lang="en-IN"/>
          </a:p>
        </p:txBody>
      </p:sp>
    </p:spTree>
    <p:extLst>
      <p:ext uri="{BB962C8B-B14F-4D97-AF65-F5344CB8AC3E}">
        <p14:creationId xmlns:p14="http://schemas.microsoft.com/office/powerpoint/2010/main" val="117807000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IN" sz="1200" b="0" i="0" u="none" strike="noStrike" kern="1200" dirty="0">
                <a:solidFill>
                  <a:schemeClr val="tx1"/>
                </a:solidFill>
                <a:effectLst/>
                <a:latin typeface="+mn-lt"/>
                <a:ea typeface="+mn-ea"/>
                <a:cs typeface="+mn-cs"/>
              </a:rPr>
              <a:t>Like all global organisations, Apple, have its own Employee Relations dilemma and a requirement to effectively manage it. Staff may raise concerns over workload, communication, workplace policy, employment prospects, work organization, or pay. In recent years, some Apple retail stores have been organizing unions, which have shed light on workers' wages and working conditions. Apple has measures and practices in place to help them deal with conflict within the workplace. Managers are of particular importance in listening to the employee concerns, in detecting the concerns and then jointly finding a fair solution. Intellectual anywhere, transparent conflict resolution processes ultimately build trust among employees, reduce tension in the workplace, increase employee commitment and improve the overall atmosphere of the workplace with employees who feel capable of contributing to the success of the organization.</a:t>
            </a:r>
            <a:endParaRPr lang="en-IN" b="0" dirty="0">
              <a:effectLst/>
            </a:endParaRPr>
          </a:p>
          <a:p>
            <a:br>
              <a:rPr lang="en-IN" dirty="0"/>
            </a:br>
            <a:endParaRPr lang="en-IN" dirty="0"/>
          </a:p>
        </p:txBody>
      </p:sp>
      <p:sp>
        <p:nvSpPr>
          <p:cNvPr id="4" name="Slide Number Placeholder 3"/>
          <p:cNvSpPr>
            <a:spLocks noGrp="1"/>
          </p:cNvSpPr>
          <p:nvPr>
            <p:ph type="sldNum" sz="quarter" idx="5"/>
          </p:nvPr>
        </p:nvSpPr>
        <p:spPr/>
        <p:txBody>
          <a:bodyPr/>
          <a:lstStyle/>
          <a:p>
            <a:fld id="{250E7275-7ECD-4767-AA74-80039E5B64C9}" type="slidenum">
              <a:rPr lang="en-IN" smtClean="0"/>
              <a:t>7</a:t>
            </a:fld>
            <a:endParaRPr lang="en-IN"/>
          </a:p>
        </p:txBody>
      </p:sp>
    </p:spTree>
    <p:extLst>
      <p:ext uri="{BB962C8B-B14F-4D97-AF65-F5344CB8AC3E}">
        <p14:creationId xmlns:p14="http://schemas.microsoft.com/office/powerpoint/2010/main" val="392687120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IN" sz="1200" b="0" i="0" u="none" strike="noStrike" kern="1200" dirty="0">
                <a:solidFill>
                  <a:schemeClr val="tx1"/>
                </a:solidFill>
                <a:effectLst/>
                <a:latin typeface="+mn-lt"/>
                <a:ea typeface="+mn-ea"/>
                <a:cs typeface="+mn-cs"/>
              </a:rPr>
              <a:t>Communication and leadership are essential to good employee relations at Apple. Leaders encourage staff to be innovative, to work cooperatively with other teams and staff to strive for high ethical standards for achieving organizational goals. There is a great emphasis on the development of employees, through coaching, feedback, performance review and outstanding employee performance awards. Apple too has multiple communication avenues, such as meetings, digital communication platforms, internal announcements and leadership updates to keep employees informed about the organization's objectives and priorities. Employee feedback mechanisms help management pinpoint employee concerns, the need for improvements, and also understand the point of view of employees. Transparency in the company, teamwork and trust are established through open communication. In the eyes of technology company, Apple, these leadership techniques are very significant in commitment of employees, the interest of them in the business, and their future success in the business.</a:t>
            </a:r>
            <a:endParaRPr lang="en-IN" b="0" dirty="0">
              <a:effectLst/>
            </a:endParaRPr>
          </a:p>
          <a:p>
            <a:br>
              <a:rPr lang="en-IN" dirty="0"/>
            </a:br>
            <a:endParaRPr lang="en-IN" dirty="0"/>
          </a:p>
        </p:txBody>
      </p:sp>
      <p:sp>
        <p:nvSpPr>
          <p:cNvPr id="4" name="Slide Number Placeholder 3"/>
          <p:cNvSpPr>
            <a:spLocks noGrp="1"/>
          </p:cNvSpPr>
          <p:nvPr>
            <p:ph type="sldNum" sz="quarter" idx="5"/>
          </p:nvPr>
        </p:nvSpPr>
        <p:spPr/>
        <p:txBody>
          <a:bodyPr/>
          <a:lstStyle/>
          <a:p>
            <a:fld id="{250E7275-7ECD-4767-AA74-80039E5B64C9}" type="slidenum">
              <a:rPr lang="en-IN" smtClean="0"/>
              <a:t>8</a:t>
            </a:fld>
            <a:endParaRPr lang="en-IN"/>
          </a:p>
        </p:txBody>
      </p:sp>
    </p:spTree>
    <p:extLst>
      <p:ext uri="{BB962C8B-B14F-4D97-AF65-F5344CB8AC3E}">
        <p14:creationId xmlns:p14="http://schemas.microsoft.com/office/powerpoint/2010/main" val="188671287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IN" sz="1200" b="0" i="0" u="none" strike="noStrike" kern="1200" dirty="0">
                <a:solidFill>
                  <a:schemeClr val="tx1"/>
                </a:solidFill>
                <a:effectLst/>
                <a:latin typeface="+mn-lt"/>
                <a:ea typeface="+mn-ea"/>
                <a:cs typeface="+mn-cs"/>
              </a:rPr>
              <a:t>Employee relationship has a direct impact on Apple's performance in their organizations. Managements relationships have positively developed, people feel motivated, valued and committed to organisations being successful. A happy staff will be efficient and will cooperate with one another in a business to address its requirements. Also good relationships with staff encourage innovation if staff feel that they can come forward with ideas to develop new technology or products. Furthermore, positive working practices result in increased satisfaction from the employee, which in turn reduces voluntary employee turnover, and thus improve employee retention. The know-how is contained within your organization by retaining all of the valuable other assets such as the knowledge of other valuable </a:t>
            </a:r>
            <a:r>
              <a:rPr lang="en-IN" sz="1200" b="0" i="0" u="none" strike="noStrike" kern="1200" dirty="0" err="1">
                <a:solidFill>
                  <a:schemeClr val="tx1"/>
                </a:solidFill>
                <a:effectLst/>
                <a:latin typeface="+mn-lt"/>
                <a:ea typeface="+mn-ea"/>
                <a:cs typeface="+mn-cs"/>
              </a:rPr>
              <a:t>people.As</a:t>
            </a:r>
            <a:r>
              <a:rPr lang="en-IN" sz="1200" b="0" i="0" u="none" strike="noStrike" kern="1200" dirty="0">
                <a:solidFill>
                  <a:schemeClr val="tx1"/>
                </a:solidFill>
                <a:effectLst/>
                <a:latin typeface="+mn-lt"/>
                <a:ea typeface="+mn-ea"/>
                <a:cs typeface="+mn-cs"/>
              </a:rPr>
              <a:t> you'll know how to keep talent, so is organization and business continuity knowledge enhanced. Hence until the employees show high level of commitment then Apple can successfully be the player in the international technology scene offering products, innovating and providing excellent customer service.</a:t>
            </a:r>
            <a:endParaRPr lang="en-IN" b="0" dirty="0">
              <a:effectLst/>
            </a:endParaRPr>
          </a:p>
          <a:p>
            <a:br>
              <a:rPr lang="en-IN" dirty="0"/>
            </a:br>
            <a:endParaRPr lang="en-IN" dirty="0"/>
          </a:p>
        </p:txBody>
      </p:sp>
      <p:sp>
        <p:nvSpPr>
          <p:cNvPr id="4" name="Slide Number Placeholder 3"/>
          <p:cNvSpPr>
            <a:spLocks noGrp="1"/>
          </p:cNvSpPr>
          <p:nvPr>
            <p:ph type="sldNum" sz="quarter" idx="5"/>
          </p:nvPr>
        </p:nvSpPr>
        <p:spPr/>
        <p:txBody>
          <a:bodyPr/>
          <a:lstStyle/>
          <a:p>
            <a:fld id="{250E7275-7ECD-4767-AA74-80039E5B64C9}" type="slidenum">
              <a:rPr lang="en-IN" smtClean="0"/>
              <a:t>9</a:t>
            </a:fld>
            <a:endParaRPr lang="en-IN"/>
          </a:p>
        </p:txBody>
      </p:sp>
    </p:spTree>
    <p:extLst>
      <p:ext uri="{BB962C8B-B14F-4D97-AF65-F5344CB8AC3E}">
        <p14:creationId xmlns:p14="http://schemas.microsoft.com/office/powerpoint/2010/main" val="387713724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IN" sz="1200" b="0" i="0" u="none" strike="noStrike" kern="1200" dirty="0">
                <a:solidFill>
                  <a:schemeClr val="tx1"/>
                </a:solidFill>
                <a:effectLst/>
                <a:latin typeface="+mn-lt"/>
                <a:ea typeface="+mn-ea"/>
                <a:cs typeface="+mn-cs"/>
              </a:rPr>
              <a:t>The need to continually improve HRM practices is extremely critical in the competitive environment, whereas Apple has established good HRM practices. Communication can be enhanced by conducting more regular staff member and leadership feedback sessions, using surveys and maintaining an open avenue for communication about changes in the organization amongst the staff members. The process of involving staff in decision making activities can increase employees' engagement, motivation and organizational commitment as well as stimulate innovative thinking. Further flexibility with work hours, mental health support, enhancing wellness programs, and more can all be Apple's options to assist in their work-life balance initiatives. In addition, managers will be provided with leadership training to improve their communication skills, conflict resolution and employee support skills. All of these recommendations can contribute to employee trust, a supportive culture within Apple, employee satisfaction, and long-term innovation and success for Apple.</a:t>
            </a:r>
            <a:endParaRPr lang="en-IN" b="0" dirty="0">
              <a:effectLst/>
            </a:endParaRPr>
          </a:p>
          <a:p>
            <a:br>
              <a:rPr lang="en-IN" dirty="0"/>
            </a:br>
            <a:endParaRPr lang="en-IN" dirty="0"/>
          </a:p>
        </p:txBody>
      </p:sp>
      <p:sp>
        <p:nvSpPr>
          <p:cNvPr id="4" name="Slide Number Placeholder 3"/>
          <p:cNvSpPr>
            <a:spLocks noGrp="1"/>
          </p:cNvSpPr>
          <p:nvPr>
            <p:ph type="sldNum" sz="quarter" idx="5"/>
          </p:nvPr>
        </p:nvSpPr>
        <p:spPr/>
        <p:txBody>
          <a:bodyPr/>
          <a:lstStyle/>
          <a:p>
            <a:fld id="{250E7275-7ECD-4767-AA74-80039E5B64C9}" type="slidenum">
              <a:rPr lang="en-IN" smtClean="0"/>
              <a:t>10</a:t>
            </a:fld>
            <a:endParaRPr lang="en-IN"/>
          </a:p>
        </p:txBody>
      </p:sp>
    </p:spTree>
    <p:extLst>
      <p:ext uri="{BB962C8B-B14F-4D97-AF65-F5344CB8AC3E}">
        <p14:creationId xmlns:p14="http://schemas.microsoft.com/office/powerpoint/2010/main" val="187371432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IN" sz="1200" b="0" i="0" u="none" strike="noStrike" kern="1200" dirty="0">
                <a:solidFill>
                  <a:schemeClr val="tx1"/>
                </a:solidFill>
                <a:effectLst/>
                <a:latin typeface="+mn-lt"/>
                <a:ea typeface="+mn-ea"/>
                <a:cs typeface="+mn-cs"/>
              </a:rPr>
              <a:t>In conclusion, the HR of employees is an important factor in Apple's development and expansion in the international market. The presentation has proven that good communication skills, engagement, leadership, good health at work and trust are vital to organizational performance. Through its investments in resources like employee education, cooperation and innovation, Apple has built an extremely fruitful workforce that has ensured that it remains competitive in the technology sector. Areas for improvement / room to play around with are still within transparency, employee involvement, work-life balance and leadership development. With these changes it can be further improved employee satisfaction and organizational commitment. When the analysis is generalized across disciplines and Apple itself, good employee relation are identified as being helpful for the employees, but essential to innovation, customer satisfaction, sustainable competitive advantage and to the long-term success of Apple in global competition.</a:t>
            </a:r>
            <a:endParaRPr lang="en-IN" b="0" dirty="0">
              <a:effectLst/>
            </a:endParaRPr>
          </a:p>
          <a:p>
            <a:br>
              <a:rPr lang="en-IN" b="0" dirty="0">
                <a:effectLst/>
              </a:rPr>
            </a:br>
            <a:endParaRPr lang="en-IN" dirty="0"/>
          </a:p>
        </p:txBody>
      </p:sp>
      <p:sp>
        <p:nvSpPr>
          <p:cNvPr id="4" name="Slide Number Placeholder 3"/>
          <p:cNvSpPr>
            <a:spLocks noGrp="1"/>
          </p:cNvSpPr>
          <p:nvPr>
            <p:ph type="sldNum" sz="quarter" idx="5"/>
          </p:nvPr>
        </p:nvSpPr>
        <p:spPr/>
        <p:txBody>
          <a:bodyPr/>
          <a:lstStyle/>
          <a:p>
            <a:fld id="{250E7275-7ECD-4767-AA74-80039E5B64C9}" type="slidenum">
              <a:rPr lang="en-IN" smtClean="0"/>
              <a:t>11</a:t>
            </a:fld>
            <a:endParaRPr lang="en-IN"/>
          </a:p>
        </p:txBody>
      </p:sp>
    </p:spTree>
    <p:extLst>
      <p:ext uri="{BB962C8B-B14F-4D97-AF65-F5344CB8AC3E}">
        <p14:creationId xmlns:p14="http://schemas.microsoft.com/office/powerpoint/2010/main" val="213793048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7/5/2026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7/5/2026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7/5/2026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7/5/2026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7/5/2026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7/5/2026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7/5/2026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7/5/2026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7/5/2026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7.xml"/><Relationship Id="rId5" Type="http://schemas.openxmlformats.org/officeDocument/2006/relationships/image" Target="../media/image3.png"/><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1.xml"/><Relationship Id="rId1" Type="http://schemas.openxmlformats.org/officeDocument/2006/relationships/slideLayout" Target="../slideLayouts/slideLayout7.xml"/><Relationship Id="rId4" Type="http://schemas.openxmlformats.org/officeDocument/2006/relationships/image" Target="../media/image15.png"/></Relationships>
</file>

<file path=ppt/slides/_rels/slide12.xml.rels><?xml version="1.0" encoding="UTF-8" standalone="yes"?>
<Relationships xmlns="http://schemas.openxmlformats.org/package/2006/relationships"><Relationship Id="rId8" Type="http://schemas.openxmlformats.org/officeDocument/2006/relationships/hyperlink" Target="https://onlinelibrary.wiley.com/doi/abs/10.1002/bse.3162" TargetMode="External"/><Relationship Id="rId13" Type="http://schemas.openxmlformats.org/officeDocument/2006/relationships/hyperlink" Target="https://www.taylorfrancis.com/chapters/edit/10.1201/9781003314615-4/hr-4-0-industry-4-0-dynamics-human-resource-management-agile-organizations-ramandeep-saini-hamayun-khan" TargetMode="External"/><Relationship Id="rId3" Type="http://schemas.openxmlformats.org/officeDocument/2006/relationships/hyperlink" Target="https://www.researchgate.net/profile/Lrk-Krishnan/publication/362568734_EMPLOYMENT_PRACTICES_AT_APPLE_SOCIAL_AND_LEGAL_ISSUES_DISRUPTING_INDIA'S_INDUSTRIAL_RELATIONS_LANDSCAPE/links/62f1f1a2505511283ea06a4c/EMPLOYMENT-PRACTICES-AT-APPLE-SOCIAL-AND-LEGAL-ISSUES-DISRUPTING-INDIAS-INDUSTRIAL-RELATIONS-LANDSCAPE.pdf" TargetMode="External"/><Relationship Id="rId7" Type="http://schemas.openxmlformats.org/officeDocument/2006/relationships/hyperlink" Target="https://savearchive.zbw.eu/bitstream/11159/703164/1/1917113234_0.pdf" TargetMode="External"/><Relationship Id="rId12" Type="http://schemas.openxmlformats.org/officeDocument/2006/relationships/hyperlink" Target="https://onlinelibrary.wiley.com/doi/abs/10.1002/csr.2266" TargetMode="External"/><Relationship Id="rId2" Type="http://schemas.openxmlformats.org/officeDocument/2006/relationships/hyperlink" Target="https://www.preprints.org/manuscript/202505.0655/download/final_file" TargetMode="External"/><Relationship Id="rId1" Type="http://schemas.openxmlformats.org/officeDocument/2006/relationships/slideLayout" Target="../slideLayouts/slideLayout7.xml"/><Relationship Id="rId6" Type="http://schemas.openxmlformats.org/officeDocument/2006/relationships/hyperlink" Target="https://www.e3s-conferences.org/articles/e3sconf/abs/2023/63/e3sconf_icobar23_02152/e3sconf_icobar23_02152.html" TargetMode="External"/><Relationship Id="rId11" Type="http://schemas.openxmlformats.org/officeDocument/2006/relationships/hyperlink" Target="https://www.emerald.com/er/article/44/5/1077/76535" TargetMode="External"/><Relationship Id="rId5" Type="http://schemas.openxmlformats.org/officeDocument/2006/relationships/hyperlink" Target="https://www.atlantis-press.com/proceedings/icfied-22/125971602" TargetMode="External"/><Relationship Id="rId15" Type="http://schemas.openxmlformats.org/officeDocument/2006/relationships/hyperlink" Target="https://www.taylorfrancis.com/chapters/edit/10.1201/9781003314615-8/employee-engagement-perspectives-agile-organizations-managing-people-industry-4-0-nandita-mishra-tanusree-chakraborty" TargetMode="External"/><Relationship Id="rId10" Type="http://schemas.openxmlformats.org/officeDocument/2006/relationships/hyperlink" Target="https://www.sciencedirect.com/science/article/pii/S0924224424002395" TargetMode="External"/><Relationship Id="rId4" Type="http://schemas.openxmlformats.org/officeDocument/2006/relationships/hyperlink" Target="https://books.google.com/books?hl=en&amp;lr=&amp;id=WcdsEAAAQBAJ&amp;oi=fnd&amp;pg=PP1&amp;dq=Employee+Relations+at+Apple&amp;ots=xycfbpvImw&amp;sig=q_y90LiyHv0dKxXzewKAK490mDQ" TargetMode="External"/><Relationship Id="rId9" Type="http://schemas.openxmlformats.org/officeDocument/2006/relationships/hyperlink" Target="https://www.sciencedirect.com/science/article/pii/S0363811123000103" TargetMode="External"/><Relationship Id="rId14" Type="http://schemas.openxmlformats.org/officeDocument/2006/relationships/hyperlink" Target="https://www.neliti.com/publications/601665/the-role-of-proactive-marketing-in-enhancing-customer-loyalty-an-applied-study-o" TargetMode="External"/></Relationships>
</file>

<file path=ppt/slides/_rels/slide13.xml.rels><?xml version="1.0" encoding="UTF-8" standalone="yes"?>
<Relationships xmlns="http://schemas.openxmlformats.org/package/2006/relationships"><Relationship Id="rId8" Type="http://schemas.openxmlformats.org/officeDocument/2006/relationships/hyperlink" Target="https://www.nature.com/articles/s41746-024-01187-5" TargetMode="External"/><Relationship Id="rId13" Type="http://schemas.openxmlformats.org/officeDocument/2006/relationships/hyperlink" Target="http://www.journalofphilosophyandhistoryofeducation.com/jophe73.pdf#page=72" TargetMode="External"/><Relationship Id="rId3" Type="http://schemas.openxmlformats.org/officeDocument/2006/relationships/hyperlink" Target="https://www.sciencedirect.com/science/article/pii/S0168827824003520" TargetMode="External"/><Relationship Id="rId7" Type="http://schemas.openxmlformats.org/officeDocument/2006/relationships/hyperlink" Target="https://www.taylorfrancis.com/chapters/edit/10.1201/9781003414193-8/enhancing-employee-engagement-artificial-intelligence-nupu-veshne-jyoti-jamnani" TargetMode="External"/><Relationship Id="rId12" Type="http://schemas.openxmlformats.org/officeDocument/2006/relationships/hyperlink" Target="https://books.google.com/books?hl=en&amp;lr=&amp;id=2NUnEQAAQBAJ&amp;oi=fnd&amp;pg=PA1&amp;dq=Employee+Relations+at+Apple&amp;ots=TDwzMiyfF7&amp;sig=io9kpOZs4nAKdeLvjbf79Jz1S-c" TargetMode="External"/><Relationship Id="rId2" Type="http://schemas.openxmlformats.org/officeDocument/2006/relationships/hyperlink" Target="https://www.tandfonline.com/doi/abs/10.1080/10543406.2022.2080698" TargetMode="External"/><Relationship Id="rId1" Type="http://schemas.openxmlformats.org/officeDocument/2006/relationships/slideLayout" Target="../slideLayouts/slideLayout7.xml"/><Relationship Id="rId6" Type="http://schemas.openxmlformats.org/officeDocument/2006/relationships/hyperlink" Target="https://www.tandfonline.com/doi/abs/10.1080/00076791.2024.2377688" TargetMode="External"/><Relationship Id="rId11" Type="http://schemas.openxmlformats.org/officeDocument/2006/relationships/hyperlink" Target="https://www.emerald.com/er/article/44/6/1241/83808" TargetMode="External"/><Relationship Id="rId5" Type="http://schemas.openxmlformats.org/officeDocument/2006/relationships/hyperlink" Target="https://www.researchgate.net/profile/Muhammad-Usman-Tariq-2/publication/374914656_Relationship_between_Leadership_Effectiveness_and_Organizational_Performance_and_Its_Effect_on_Human_Resource_Management/links/65364ea724bbe32d9a62c9e5/Relationship-between-Leadership-Effectiveness-and-Organizational-Performance-and-Its-Effect-on-Human-Resource-Management.pdf" TargetMode="External"/><Relationship Id="rId15" Type="http://schemas.openxmlformats.org/officeDocument/2006/relationships/hyperlink" Target="https://www.sciencedirect.com/science/article/pii/S2352340923006315" TargetMode="External"/><Relationship Id="rId10" Type="http://schemas.openxmlformats.org/officeDocument/2006/relationships/hyperlink" Target="https://books.google.com/books?hl=en&amp;lr=&amp;id=wjWHEAAAQBAJ&amp;oi=fnd&amp;pg=PT4&amp;dq=Employee+Relations+at+Apple&amp;ots=D7MqH92jrq&amp;sig=DdBMdaWP5WvL5MMiNstPEzaqH6w" TargetMode="External"/><Relationship Id="rId4" Type="http://schemas.openxmlformats.org/officeDocument/2006/relationships/hyperlink" Target="https://www.sciencedirect.com/science/article/pii/S0956713521007805" TargetMode="External"/><Relationship Id="rId9" Type="http://schemas.openxmlformats.org/officeDocument/2006/relationships/hyperlink" Target="https://www.mdpi.com/2071-1050/15/1/150" TargetMode="External"/><Relationship Id="rId14" Type="http://schemas.openxmlformats.org/officeDocument/2006/relationships/hyperlink" Target="https://www.tandfonline.com/doi/abs/10.1080/01419870.2024.2343936" TargetMode="External"/></Relationships>
</file>

<file path=ppt/slides/_rels/slide1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1.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83333" b="-83333"/>
            </a:stretch>
          </a:blipFill>
        </p:spPr>
        <p:txBody>
          <a:bodyPr/>
          <a:lstStyle/>
          <a:p>
            <a:endParaRPr lang="en-IN" dirty="0"/>
          </a:p>
        </p:txBody>
      </p:sp>
      <p:sp>
        <p:nvSpPr>
          <p:cNvPr id="3" name="TextBox 3"/>
          <p:cNvSpPr txBox="1"/>
          <p:nvPr/>
        </p:nvSpPr>
        <p:spPr>
          <a:xfrm>
            <a:off x="2597043" y="3302330"/>
            <a:ext cx="13093905" cy="954107"/>
          </a:xfrm>
          <a:prstGeom prst="rect">
            <a:avLst/>
          </a:prstGeom>
        </p:spPr>
        <p:txBody>
          <a:bodyPr lIns="0" tIns="0" rIns="0" bIns="0" rtlCol="0" anchor="t">
            <a:spAutoFit/>
          </a:bodyPr>
          <a:lstStyle/>
          <a:p>
            <a:pPr marL="0" lvl="0" indent="0" algn="ctr"/>
            <a:r>
              <a:rPr lang="en-US" sz="6200" b="1" dirty="0">
                <a:solidFill>
                  <a:srgbClr val="25282A"/>
                </a:solidFill>
                <a:latin typeface="Aileron Bold"/>
                <a:ea typeface="Aileron Bold"/>
                <a:cs typeface="Aileron Bold"/>
                <a:sym typeface="Aileron Bold"/>
              </a:rPr>
              <a:t>EMPLOYEE RELATIONS AT APPLE</a:t>
            </a:r>
          </a:p>
        </p:txBody>
      </p:sp>
      <p:grpSp>
        <p:nvGrpSpPr>
          <p:cNvPr id="4" name="Group 4"/>
          <p:cNvGrpSpPr/>
          <p:nvPr/>
        </p:nvGrpSpPr>
        <p:grpSpPr>
          <a:xfrm>
            <a:off x="0" y="7530942"/>
            <a:ext cx="18288000" cy="2756057"/>
            <a:chOff x="0" y="0"/>
            <a:chExt cx="4816593" cy="707925"/>
          </a:xfrm>
        </p:grpSpPr>
        <p:sp>
          <p:nvSpPr>
            <p:cNvPr id="5" name="Freeform 5"/>
            <p:cNvSpPr/>
            <p:nvPr/>
          </p:nvSpPr>
          <p:spPr>
            <a:xfrm>
              <a:off x="0" y="0"/>
              <a:ext cx="4816592" cy="707925"/>
            </a:xfrm>
            <a:custGeom>
              <a:avLst/>
              <a:gdLst/>
              <a:ahLst/>
              <a:cxnLst/>
              <a:rect l="l" t="t" r="r" b="b"/>
              <a:pathLst>
                <a:path w="4816592" h="707925">
                  <a:moveTo>
                    <a:pt x="0" y="0"/>
                  </a:moveTo>
                  <a:lnTo>
                    <a:pt x="4816592" y="0"/>
                  </a:lnTo>
                  <a:lnTo>
                    <a:pt x="4816592" y="707925"/>
                  </a:lnTo>
                  <a:lnTo>
                    <a:pt x="0" y="707925"/>
                  </a:lnTo>
                  <a:close/>
                </a:path>
              </a:pathLst>
            </a:custGeom>
            <a:solidFill>
              <a:srgbClr val="D6BEF4"/>
            </a:solidFill>
          </p:spPr>
        </p:sp>
        <p:sp>
          <p:nvSpPr>
            <p:cNvPr id="6" name="TextBox 6"/>
            <p:cNvSpPr txBox="1"/>
            <p:nvPr/>
          </p:nvSpPr>
          <p:spPr>
            <a:xfrm>
              <a:off x="0" y="-28575"/>
              <a:ext cx="4816593" cy="736500"/>
            </a:xfrm>
            <a:prstGeom prst="rect">
              <a:avLst/>
            </a:prstGeom>
          </p:spPr>
          <p:txBody>
            <a:bodyPr lIns="50800" tIns="50800" rIns="50800" bIns="50800" rtlCol="0" anchor="ctr"/>
            <a:lstStyle/>
            <a:p>
              <a:pPr algn="ctr">
                <a:lnSpc>
                  <a:spcPts val="3301"/>
                </a:lnSpc>
              </a:pPr>
              <a:endParaRPr/>
            </a:p>
          </p:txBody>
        </p:sp>
      </p:grpSp>
      <p:grpSp>
        <p:nvGrpSpPr>
          <p:cNvPr id="7" name="Group 7"/>
          <p:cNvGrpSpPr/>
          <p:nvPr/>
        </p:nvGrpSpPr>
        <p:grpSpPr>
          <a:xfrm>
            <a:off x="0" y="0"/>
            <a:ext cx="18288000" cy="259305"/>
            <a:chOff x="0" y="0"/>
            <a:chExt cx="4816593" cy="68294"/>
          </a:xfrm>
        </p:grpSpPr>
        <p:sp>
          <p:nvSpPr>
            <p:cNvPr id="8" name="Freeform 8"/>
            <p:cNvSpPr/>
            <p:nvPr/>
          </p:nvSpPr>
          <p:spPr>
            <a:xfrm>
              <a:off x="0" y="0"/>
              <a:ext cx="4816592" cy="68294"/>
            </a:xfrm>
            <a:custGeom>
              <a:avLst/>
              <a:gdLst/>
              <a:ahLst/>
              <a:cxnLst/>
              <a:rect l="l" t="t" r="r" b="b"/>
              <a:pathLst>
                <a:path w="4816592" h="68294">
                  <a:moveTo>
                    <a:pt x="0" y="0"/>
                  </a:moveTo>
                  <a:lnTo>
                    <a:pt x="4816592" y="0"/>
                  </a:lnTo>
                  <a:lnTo>
                    <a:pt x="4816592" y="68294"/>
                  </a:lnTo>
                  <a:lnTo>
                    <a:pt x="0" y="68294"/>
                  </a:lnTo>
                  <a:close/>
                </a:path>
              </a:pathLst>
            </a:custGeom>
            <a:solidFill>
              <a:srgbClr val="D6BEF4"/>
            </a:solidFill>
          </p:spPr>
        </p:sp>
        <p:sp>
          <p:nvSpPr>
            <p:cNvPr id="9" name="TextBox 9"/>
            <p:cNvSpPr txBox="1"/>
            <p:nvPr/>
          </p:nvSpPr>
          <p:spPr>
            <a:xfrm>
              <a:off x="0" y="-28575"/>
              <a:ext cx="4816593" cy="96869"/>
            </a:xfrm>
            <a:prstGeom prst="rect">
              <a:avLst/>
            </a:prstGeom>
          </p:spPr>
          <p:txBody>
            <a:bodyPr lIns="50800" tIns="50800" rIns="50800" bIns="50800" rtlCol="0" anchor="ctr"/>
            <a:lstStyle/>
            <a:p>
              <a:pPr algn="ctr">
                <a:lnSpc>
                  <a:spcPts val="3301"/>
                </a:lnSpc>
              </a:pPr>
              <a:endParaRPr/>
            </a:p>
          </p:txBody>
        </p:sp>
      </p:grpSp>
      <p:sp>
        <p:nvSpPr>
          <p:cNvPr id="11" name="TextBox 11"/>
          <p:cNvSpPr txBox="1"/>
          <p:nvPr/>
        </p:nvSpPr>
        <p:spPr>
          <a:xfrm>
            <a:off x="5372095" y="7695240"/>
            <a:ext cx="7543800" cy="2427459"/>
          </a:xfrm>
          <a:prstGeom prst="rect">
            <a:avLst/>
          </a:prstGeom>
        </p:spPr>
        <p:txBody>
          <a:bodyPr wrap="square" lIns="0" tIns="0" rIns="0" bIns="0" rtlCol="0" anchor="t">
            <a:spAutoFit/>
          </a:bodyPr>
          <a:lstStyle/>
          <a:p>
            <a:pPr algn="ctr">
              <a:lnSpc>
                <a:spcPts val="3150"/>
              </a:lnSpc>
            </a:pPr>
            <a:r>
              <a:rPr lang="en-US" sz="2299" b="1" spc="-9" dirty="0">
                <a:solidFill>
                  <a:srgbClr val="25282A"/>
                </a:solidFill>
                <a:latin typeface="Aileron Bold"/>
                <a:ea typeface="Aileron Bold"/>
                <a:cs typeface="Aileron Bold"/>
                <a:sym typeface="Aileron Bold"/>
              </a:rPr>
              <a:t>STUDENT NAME &amp; ID: PRAGATI PATEL - 2534404</a:t>
            </a:r>
          </a:p>
          <a:p>
            <a:pPr algn="ctr">
              <a:lnSpc>
                <a:spcPts val="3150"/>
              </a:lnSpc>
            </a:pPr>
            <a:r>
              <a:rPr lang="en-US" sz="2299" b="1" spc="-9" dirty="0">
                <a:solidFill>
                  <a:srgbClr val="25282A"/>
                </a:solidFill>
                <a:latin typeface="Aileron Bold"/>
                <a:ea typeface="Aileron Bold"/>
                <a:cs typeface="Aileron Bold"/>
                <a:sym typeface="Aileron Bold"/>
              </a:rPr>
              <a:t>STUDENT NAME &amp; ID: OMIN DIHORA - 2538975</a:t>
            </a:r>
          </a:p>
          <a:p>
            <a:pPr algn="ctr">
              <a:lnSpc>
                <a:spcPts val="3150"/>
              </a:lnSpc>
            </a:pPr>
            <a:r>
              <a:rPr lang="en-US" sz="2299" b="1" spc="-9" dirty="0">
                <a:solidFill>
                  <a:srgbClr val="25282A"/>
                </a:solidFill>
                <a:latin typeface="Aileron Bold"/>
                <a:ea typeface="Aileron Bold"/>
                <a:cs typeface="Aileron Bold"/>
                <a:sym typeface="Aileron Bold"/>
              </a:rPr>
              <a:t>STUDENT NAME &amp; ID: RITIBEN MACHHI - 2538061</a:t>
            </a:r>
          </a:p>
          <a:p>
            <a:pPr algn="ctr">
              <a:lnSpc>
                <a:spcPts val="3150"/>
              </a:lnSpc>
            </a:pPr>
            <a:r>
              <a:rPr lang="en-US" sz="2299" b="1" spc="-9" dirty="0">
                <a:solidFill>
                  <a:srgbClr val="25282A"/>
                </a:solidFill>
                <a:latin typeface="Aileron Bold"/>
                <a:ea typeface="Aileron Bold"/>
                <a:cs typeface="Aileron Bold"/>
                <a:sym typeface="Aileron Bold"/>
              </a:rPr>
              <a:t>STUDENT NAME &amp; ID: RAHUL MODHVADIYA - 2539629</a:t>
            </a:r>
          </a:p>
          <a:p>
            <a:pPr algn="ctr">
              <a:lnSpc>
                <a:spcPts val="3150"/>
              </a:lnSpc>
            </a:pPr>
            <a:r>
              <a:rPr lang="en-US" sz="2299" b="1" spc="-9" dirty="0">
                <a:solidFill>
                  <a:srgbClr val="25282A"/>
                </a:solidFill>
                <a:latin typeface="Aileron Bold"/>
                <a:ea typeface="Aileron Bold"/>
                <a:cs typeface="Aileron Bold"/>
                <a:sym typeface="Aileron Bold"/>
              </a:rPr>
              <a:t>STUDENT NAME &amp; ID: HIREN ADROJA - 2527939</a:t>
            </a:r>
          </a:p>
          <a:p>
            <a:pPr marL="0" lvl="0" indent="0" algn="ctr">
              <a:lnSpc>
                <a:spcPts val="3150"/>
              </a:lnSpc>
            </a:pPr>
            <a:r>
              <a:rPr lang="en-US" sz="2299" b="1" spc="-9" dirty="0">
                <a:solidFill>
                  <a:srgbClr val="25282A"/>
                </a:solidFill>
                <a:latin typeface="Aileron Bold"/>
                <a:ea typeface="Aileron Bold"/>
                <a:cs typeface="Aileron Bold"/>
                <a:sym typeface="Aileron Bold"/>
              </a:rPr>
              <a:t>STUDENT NAME &amp; ID: PRERANA PADMANI - 2536257</a:t>
            </a:r>
          </a:p>
        </p:txBody>
      </p:sp>
      <p:pic>
        <p:nvPicPr>
          <p:cNvPr id="12" name="Picture 11" descr="University of Wales Trinity Saint David launches new digital ...">
            <a:extLst>
              <a:ext uri="{FF2B5EF4-FFF2-40B4-BE49-F238E27FC236}">
                <a16:creationId xmlns:a16="http://schemas.microsoft.com/office/drawing/2014/main" id="{6DEBAF41-064B-FE75-6822-37AD65F75576}"/>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6940627" y="572303"/>
            <a:ext cx="4406736" cy="2417028"/>
          </a:xfrm>
          <a:prstGeom prst="rect">
            <a:avLst/>
          </a:prstGeom>
          <a:noFill/>
          <a:ln>
            <a:noFill/>
          </a:ln>
        </p:spPr>
      </p:pic>
      <p:sp>
        <p:nvSpPr>
          <p:cNvPr id="14" name="TextBox 13">
            <a:extLst>
              <a:ext uri="{FF2B5EF4-FFF2-40B4-BE49-F238E27FC236}">
                <a16:creationId xmlns:a16="http://schemas.microsoft.com/office/drawing/2014/main" id="{10CA5101-B61A-7B30-311A-43EDD1EC514D}"/>
              </a:ext>
            </a:extLst>
          </p:cNvPr>
          <p:cNvSpPr txBox="1"/>
          <p:nvPr/>
        </p:nvSpPr>
        <p:spPr>
          <a:xfrm>
            <a:off x="5410195" y="4708750"/>
            <a:ext cx="7467600" cy="2369880"/>
          </a:xfrm>
          <a:prstGeom prst="rect">
            <a:avLst/>
          </a:prstGeom>
          <a:noFill/>
        </p:spPr>
        <p:txBody>
          <a:bodyPr wrap="square" rtlCol="0">
            <a:spAutoFit/>
          </a:bodyPr>
          <a:lstStyle/>
          <a:p>
            <a:r>
              <a:rPr lang="en-IN" sz="2500" b="1" dirty="0"/>
              <a:t>PROGRAME – MASTER OF BUSINESS ADMINISTRATION</a:t>
            </a:r>
          </a:p>
          <a:p>
            <a:r>
              <a:rPr lang="en-IN" sz="2500" b="1" dirty="0"/>
              <a:t>MODULE - HUMAN CAPITAL MANAGEMENT</a:t>
            </a:r>
          </a:p>
          <a:p>
            <a:r>
              <a:rPr lang="en-IN" sz="2500" b="1" dirty="0"/>
              <a:t>MODULE CODE - LCMB7023</a:t>
            </a:r>
          </a:p>
          <a:p>
            <a:r>
              <a:rPr lang="en-IN" sz="2500" b="1" dirty="0"/>
              <a:t>LECTURER – ENO MAYCOCK(BIRMINGHAM)</a:t>
            </a:r>
          </a:p>
          <a:p>
            <a:r>
              <a:rPr lang="en-IN" sz="2500" b="1" dirty="0"/>
              <a:t>TITLE - GROUP PRESENTATION</a:t>
            </a:r>
          </a:p>
          <a:p>
            <a:pPr algn="ctr"/>
            <a:endParaRPr lang="en-IN" sz="2300" b="1" dirty="0"/>
          </a:p>
        </p:txBody>
      </p:sp>
      <p:pic>
        <p:nvPicPr>
          <p:cNvPr id="13" name="Picture 12">
            <a:extLst>
              <a:ext uri="{FF2B5EF4-FFF2-40B4-BE49-F238E27FC236}">
                <a16:creationId xmlns:a16="http://schemas.microsoft.com/office/drawing/2014/main" id="{5CA85F5B-E5F0-F32F-FDAD-F09118BF9BFB}"/>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16002000" y="7994149"/>
            <a:ext cx="1718395" cy="1718395"/>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352787" y="854372"/>
            <a:ext cx="7547168" cy="3768705"/>
          </a:xfrm>
          <a:prstGeom prst="rect">
            <a:avLst/>
          </a:prstGeom>
        </p:spPr>
        <p:txBody>
          <a:bodyPr lIns="0" tIns="0" rIns="0" bIns="0" rtlCol="0" anchor="t">
            <a:spAutoFit/>
          </a:bodyPr>
          <a:lstStyle/>
          <a:p>
            <a:pPr marL="0" lvl="0" indent="0" algn="l">
              <a:lnSpc>
                <a:spcPts val="9864"/>
              </a:lnSpc>
            </a:pPr>
            <a:r>
              <a:rPr lang="en-US" sz="8887" b="1" spc="-231" dirty="0">
                <a:solidFill>
                  <a:srgbClr val="25282A"/>
                </a:solidFill>
                <a:latin typeface="Aileron Bold"/>
                <a:ea typeface="Aileron Bold"/>
                <a:cs typeface="Aileron Bold"/>
                <a:sym typeface="Aileron Bold"/>
              </a:rPr>
              <a:t>Introduction to Employee Relations</a:t>
            </a:r>
          </a:p>
        </p:txBody>
      </p:sp>
      <p:sp>
        <p:nvSpPr>
          <p:cNvPr id="3" name="Freeform 3"/>
          <p:cNvSpPr/>
          <p:nvPr/>
        </p:nvSpPr>
        <p:spPr>
          <a:xfrm>
            <a:off x="344487" y="4789537"/>
            <a:ext cx="7555468" cy="5082644"/>
          </a:xfrm>
          <a:custGeom>
            <a:avLst/>
            <a:gdLst/>
            <a:ahLst/>
            <a:cxnLst/>
            <a:rect l="l" t="t" r="r" b="b"/>
            <a:pathLst>
              <a:path w="7555468" h="5082644">
                <a:moveTo>
                  <a:pt x="0" y="0"/>
                </a:moveTo>
                <a:lnTo>
                  <a:pt x="7555468" y="0"/>
                </a:lnTo>
                <a:lnTo>
                  <a:pt x="7555468" y="5082644"/>
                </a:lnTo>
                <a:lnTo>
                  <a:pt x="0" y="5082644"/>
                </a:lnTo>
                <a:lnTo>
                  <a:pt x="0" y="0"/>
                </a:lnTo>
                <a:close/>
              </a:path>
            </a:pathLst>
          </a:custGeom>
          <a:blipFill>
            <a:blip r:embed="rId3"/>
            <a:stretch>
              <a:fillRect l="-3742" r="-3742"/>
            </a:stretch>
          </a:blipFill>
        </p:spPr>
      </p:sp>
      <p:sp>
        <p:nvSpPr>
          <p:cNvPr id="4" name="TextBox 4"/>
          <p:cNvSpPr txBox="1"/>
          <p:nvPr/>
        </p:nvSpPr>
        <p:spPr>
          <a:xfrm>
            <a:off x="7899955" y="1296212"/>
            <a:ext cx="10048809" cy="8406130"/>
          </a:xfrm>
          <a:prstGeom prst="rect">
            <a:avLst/>
          </a:prstGeom>
        </p:spPr>
        <p:txBody>
          <a:bodyPr lIns="0" tIns="0" rIns="0" bIns="0" rtlCol="0" anchor="t">
            <a:spAutoFit/>
          </a:bodyPr>
          <a:lstStyle/>
          <a:p>
            <a:pPr marL="604518" lvl="1" indent="-302259" algn="just">
              <a:lnSpc>
                <a:spcPts val="3919"/>
              </a:lnSpc>
              <a:buFont typeface="Arial"/>
              <a:buChar char="•"/>
            </a:pPr>
            <a:r>
              <a:rPr lang="en-US" sz="2799">
                <a:solidFill>
                  <a:srgbClr val="25282A"/>
                </a:solidFill>
                <a:latin typeface="Aileron"/>
                <a:ea typeface="Aileron"/>
                <a:cs typeface="Aileron"/>
                <a:sym typeface="Aileron"/>
              </a:rPr>
              <a:t>Employee relations are about understanding and creating positive relationships based on communication, trust, fairness, cooperation and good workplace policies between employers and employees (Gathogo, 2025).</a:t>
            </a:r>
          </a:p>
          <a:p>
            <a:pPr marL="604518" lvl="1" indent="-302259" algn="just">
              <a:lnSpc>
                <a:spcPts val="3919"/>
              </a:lnSpc>
              <a:buFont typeface="Arial"/>
              <a:buChar char="•"/>
            </a:pPr>
            <a:r>
              <a:rPr lang="en-US" sz="2799">
                <a:solidFill>
                  <a:srgbClr val="25282A"/>
                </a:solidFill>
                <a:latin typeface="Aileron"/>
                <a:ea typeface="Aileron"/>
                <a:cs typeface="Aileron"/>
                <a:sym typeface="Aileron"/>
              </a:rPr>
              <a:t>In a variety of organizational settings, strong employee relations lead to employee engagement, motivation, collaboration, organizational commitment, job satisfaction, and overall business performance (Meenakshi, 2022).</a:t>
            </a:r>
          </a:p>
          <a:p>
            <a:pPr marL="604518" lvl="1" indent="-302259" algn="just">
              <a:lnSpc>
                <a:spcPts val="3919"/>
              </a:lnSpc>
              <a:buFont typeface="Arial"/>
              <a:buChar char="•"/>
            </a:pPr>
            <a:r>
              <a:rPr lang="en-US" sz="2799">
                <a:solidFill>
                  <a:srgbClr val="25282A"/>
                </a:solidFill>
                <a:latin typeface="Aileron"/>
                <a:ea typeface="Aileron"/>
                <a:cs typeface="Aileron"/>
                <a:sym typeface="Aileron"/>
              </a:rPr>
              <a:t>Improved employee relations leads to reduced workplace unrest, increased levels of productivity, increased employee retention rates, and supportive organizational cultures that promote ongoing learning and innovation (Aylott, 2022).</a:t>
            </a:r>
          </a:p>
          <a:p>
            <a:pPr marL="604518" lvl="1" indent="-302259" algn="just">
              <a:lnSpc>
                <a:spcPts val="3919"/>
              </a:lnSpc>
              <a:spcBef>
                <a:spcPct val="0"/>
              </a:spcBef>
              <a:buFont typeface="Arial"/>
              <a:buChar char="•"/>
            </a:pPr>
            <a:r>
              <a:rPr lang="en-US" sz="2799">
                <a:solidFill>
                  <a:srgbClr val="25282A"/>
                </a:solidFill>
                <a:latin typeface="Aileron"/>
                <a:ea typeface="Aileron"/>
                <a:cs typeface="Aileron"/>
                <a:sym typeface="Aileron"/>
              </a:rPr>
              <a:t>This presentation assesses the employee relation practices of Apple, covering strategies, challenges, organizational outcomes and recommendations for future enhancement and sustainable organizational success (Tian </a:t>
            </a:r>
            <a:r>
              <a:rPr lang="en-US" sz="2799" i="1">
                <a:solidFill>
                  <a:srgbClr val="25282A"/>
                </a:solidFill>
                <a:latin typeface="Aileron Italics"/>
                <a:ea typeface="Aileron Italics"/>
                <a:cs typeface="Aileron Italics"/>
                <a:sym typeface="Aileron Italics"/>
              </a:rPr>
              <a:t>et al.</a:t>
            </a:r>
            <a:r>
              <a:rPr lang="en-US" sz="2799">
                <a:solidFill>
                  <a:srgbClr val="25282A"/>
                </a:solidFill>
                <a:latin typeface="Aileron"/>
                <a:ea typeface="Aileron"/>
                <a:cs typeface="Aileron"/>
                <a:sym typeface="Aileron"/>
              </a:rPr>
              <a:t>, 2022).</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6"/>
          <p:cNvSpPr txBox="1"/>
          <p:nvPr/>
        </p:nvSpPr>
        <p:spPr>
          <a:xfrm>
            <a:off x="0" y="3096012"/>
            <a:ext cx="12211384" cy="6920231"/>
          </a:xfrm>
          <a:prstGeom prst="rect">
            <a:avLst/>
          </a:prstGeom>
        </p:spPr>
        <p:txBody>
          <a:bodyPr lIns="0" tIns="0" rIns="0" bIns="0" rtlCol="0" anchor="t">
            <a:spAutoFit/>
          </a:bodyPr>
          <a:lstStyle/>
          <a:p>
            <a:pPr marL="604513" lvl="1" indent="-302256" algn="just">
              <a:lnSpc>
                <a:spcPts val="3919"/>
              </a:lnSpc>
              <a:buFont typeface="Arial"/>
              <a:buChar char="•"/>
            </a:pPr>
            <a:r>
              <a:rPr lang="en-US" sz="2799">
                <a:solidFill>
                  <a:srgbClr val="25282A"/>
                </a:solidFill>
                <a:latin typeface="Aileron"/>
                <a:ea typeface="Aileron"/>
                <a:cs typeface="Aileron"/>
                <a:sym typeface="Aileron"/>
              </a:rPr>
              <a:t>Established in 1976, Apple has evolved into a worldwide technology giant, driven by constant innovation, high-quality products, customer-centric strategies, and a stellar brand reputation (Maharani &amp; Mursitama, 2023).</a:t>
            </a:r>
          </a:p>
          <a:p>
            <a:pPr marL="604513" lvl="1" indent="-302256" algn="just">
              <a:lnSpc>
                <a:spcPts val="3919"/>
              </a:lnSpc>
              <a:buFont typeface="Arial"/>
              <a:buChar char="•"/>
            </a:pPr>
            <a:r>
              <a:rPr lang="en-US" sz="2799">
                <a:solidFill>
                  <a:srgbClr val="25282A"/>
                </a:solidFill>
                <a:latin typeface="Aileron"/>
                <a:ea typeface="Aileron"/>
                <a:cs typeface="Aileron"/>
                <a:sym typeface="Aileron"/>
              </a:rPr>
              <a:t>The goals of Apple's mission and vision focus on delivering superb user experiences by means of its innovative technology and the capacity to sustain business growth in an environmentally friendly manner on a global scale (Trunina et al., 2024).</a:t>
            </a:r>
          </a:p>
          <a:p>
            <a:pPr marL="604513" lvl="1" indent="-302256" algn="just">
              <a:lnSpc>
                <a:spcPts val="3919"/>
              </a:lnSpc>
              <a:buFont typeface="Arial"/>
              <a:buChar char="•"/>
            </a:pPr>
            <a:r>
              <a:rPr lang="en-US" sz="2799">
                <a:solidFill>
                  <a:srgbClr val="25282A"/>
                </a:solidFill>
                <a:latin typeface="Aileron"/>
                <a:ea typeface="Aileron"/>
                <a:cs typeface="Aileron"/>
                <a:sym typeface="Aileron"/>
              </a:rPr>
              <a:t>Apple has operations in many countries and a diverse global workforce in areas such as research and development, manufacturing, retail and customer service operations (Lu et al., 2023).</a:t>
            </a:r>
          </a:p>
          <a:p>
            <a:pPr marL="604513" lvl="1" indent="-302256" algn="just">
              <a:lnSpc>
                <a:spcPts val="3919"/>
              </a:lnSpc>
              <a:buFont typeface="Arial"/>
              <a:buChar char="•"/>
            </a:pPr>
            <a:r>
              <a:rPr lang="en-US" sz="2799">
                <a:solidFill>
                  <a:srgbClr val="25282A"/>
                </a:solidFill>
                <a:latin typeface="Aileron"/>
                <a:ea typeface="Aileron"/>
                <a:cs typeface="Aileron"/>
                <a:sym typeface="Aileron"/>
              </a:rPr>
              <a:t>Apple's collaborative culture, an innovative environment, and its strong leadership make it a natural choice for learning about positive employee relations in an organization (Cho et al., 2023).</a:t>
            </a:r>
          </a:p>
        </p:txBody>
      </p:sp>
      <p:sp>
        <p:nvSpPr>
          <p:cNvPr id="7" name="Freeform 7"/>
          <p:cNvSpPr/>
          <p:nvPr/>
        </p:nvSpPr>
        <p:spPr>
          <a:xfrm>
            <a:off x="12824984" y="3153162"/>
            <a:ext cx="5013605" cy="6694725"/>
          </a:xfrm>
          <a:custGeom>
            <a:avLst/>
            <a:gdLst/>
            <a:ahLst/>
            <a:cxnLst/>
            <a:rect l="l" t="t" r="r" b="b"/>
            <a:pathLst>
              <a:path w="5013605" h="6694725">
                <a:moveTo>
                  <a:pt x="0" y="0"/>
                </a:moveTo>
                <a:lnTo>
                  <a:pt x="5013605" y="0"/>
                </a:lnTo>
                <a:lnTo>
                  <a:pt x="5013605" y="6694725"/>
                </a:lnTo>
                <a:lnTo>
                  <a:pt x="0" y="6694725"/>
                </a:lnTo>
                <a:lnTo>
                  <a:pt x="0" y="0"/>
                </a:lnTo>
                <a:close/>
              </a:path>
            </a:pathLst>
          </a:custGeom>
          <a:blipFill>
            <a:blip r:embed="rId3"/>
            <a:stretch>
              <a:fillRect/>
            </a:stretch>
          </a:blipFill>
        </p:spPr>
      </p:sp>
      <p:sp>
        <p:nvSpPr>
          <p:cNvPr id="8" name="TextBox 8"/>
          <p:cNvSpPr txBox="1"/>
          <p:nvPr/>
        </p:nvSpPr>
        <p:spPr>
          <a:xfrm>
            <a:off x="398002" y="825242"/>
            <a:ext cx="14933784" cy="1273155"/>
          </a:xfrm>
          <a:prstGeom prst="rect">
            <a:avLst/>
          </a:prstGeom>
        </p:spPr>
        <p:txBody>
          <a:bodyPr lIns="0" tIns="0" rIns="0" bIns="0" rtlCol="0" anchor="t">
            <a:spAutoFit/>
          </a:bodyPr>
          <a:lstStyle/>
          <a:p>
            <a:pPr marL="0" lvl="0" indent="0" algn="l">
              <a:lnSpc>
                <a:spcPts val="9864"/>
              </a:lnSpc>
            </a:pPr>
            <a:r>
              <a:rPr lang="en-US" sz="8887" b="1" spc="-231" dirty="0">
                <a:solidFill>
                  <a:srgbClr val="25282A"/>
                </a:solidFill>
                <a:latin typeface="Aileron Bold"/>
                <a:ea typeface="Aileron Bold"/>
                <a:cs typeface="Aileron Bold"/>
                <a:sym typeface="Aileron Bold"/>
              </a:rPr>
              <a:t>Company Overview – Apple</a:t>
            </a:r>
          </a:p>
        </p:txBody>
      </p:sp>
      <p:pic>
        <p:nvPicPr>
          <p:cNvPr id="3" name="Picture 2">
            <a:extLst>
              <a:ext uri="{FF2B5EF4-FFF2-40B4-BE49-F238E27FC236}">
                <a16:creationId xmlns:a16="http://schemas.microsoft.com/office/drawing/2014/main" id="{40A5CD1D-4CDC-56F5-CCE5-51C31D3ABE7F}"/>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5697200" y="405495"/>
            <a:ext cx="1866900" cy="1866900"/>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0386054" y="0"/>
            <a:ext cx="7901946" cy="10287000"/>
            <a:chOff x="0" y="0"/>
            <a:chExt cx="2081171" cy="2709333"/>
          </a:xfrm>
        </p:grpSpPr>
        <p:sp>
          <p:nvSpPr>
            <p:cNvPr id="3" name="Freeform 3"/>
            <p:cNvSpPr/>
            <p:nvPr/>
          </p:nvSpPr>
          <p:spPr>
            <a:xfrm>
              <a:off x="0" y="0"/>
              <a:ext cx="2081171" cy="2709333"/>
            </a:xfrm>
            <a:custGeom>
              <a:avLst/>
              <a:gdLst/>
              <a:ahLst/>
              <a:cxnLst/>
              <a:rect l="l" t="t" r="r" b="b"/>
              <a:pathLst>
                <a:path w="2081171" h="2709333">
                  <a:moveTo>
                    <a:pt x="0" y="0"/>
                  </a:moveTo>
                  <a:lnTo>
                    <a:pt x="2081171" y="0"/>
                  </a:lnTo>
                  <a:lnTo>
                    <a:pt x="2081171" y="2709333"/>
                  </a:lnTo>
                  <a:lnTo>
                    <a:pt x="0" y="2709333"/>
                  </a:lnTo>
                  <a:close/>
                </a:path>
              </a:pathLst>
            </a:custGeom>
            <a:solidFill>
              <a:srgbClr val="D6BEF4"/>
            </a:solidFill>
          </p:spPr>
        </p:sp>
        <p:sp>
          <p:nvSpPr>
            <p:cNvPr id="4" name="TextBox 4"/>
            <p:cNvSpPr txBox="1"/>
            <p:nvPr/>
          </p:nvSpPr>
          <p:spPr>
            <a:xfrm>
              <a:off x="0" y="-28575"/>
              <a:ext cx="2081171" cy="2737908"/>
            </a:xfrm>
            <a:prstGeom prst="rect">
              <a:avLst/>
            </a:prstGeom>
          </p:spPr>
          <p:txBody>
            <a:bodyPr lIns="50800" tIns="50800" rIns="50800" bIns="50800" rtlCol="0" anchor="ctr"/>
            <a:lstStyle/>
            <a:p>
              <a:pPr algn="ctr">
                <a:lnSpc>
                  <a:spcPts val="3301"/>
                </a:lnSpc>
              </a:pPr>
              <a:endParaRPr/>
            </a:p>
          </p:txBody>
        </p:sp>
      </p:grpSp>
      <p:sp>
        <p:nvSpPr>
          <p:cNvPr id="5" name="Freeform 5"/>
          <p:cNvSpPr/>
          <p:nvPr/>
        </p:nvSpPr>
        <p:spPr>
          <a:xfrm>
            <a:off x="928661" y="4431477"/>
            <a:ext cx="8215339" cy="5474098"/>
          </a:xfrm>
          <a:custGeom>
            <a:avLst/>
            <a:gdLst/>
            <a:ahLst/>
            <a:cxnLst/>
            <a:rect l="l" t="t" r="r" b="b"/>
            <a:pathLst>
              <a:path w="8215339" h="5474098">
                <a:moveTo>
                  <a:pt x="0" y="0"/>
                </a:moveTo>
                <a:lnTo>
                  <a:pt x="8215339" y="0"/>
                </a:lnTo>
                <a:lnTo>
                  <a:pt x="8215339" y="5474098"/>
                </a:lnTo>
                <a:lnTo>
                  <a:pt x="0" y="5474098"/>
                </a:lnTo>
                <a:lnTo>
                  <a:pt x="0" y="0"/>
                </a:lnTo>
                <a:close/>
              </a:path>
            </a:pathLst>
          </a:custGeom>
          <a:blipFill>
            <a:blip r:embed="rId3"/>
            <a:stretch>
              <a:fillRect/>
            </a:stretch>
          </a:blipFill>
        </p:spPr>
      </p:sp>
      <p:sp>
        <p:nvSpPr>
          <p:cNvPr id="6" name="TextBox 6"/>
          <p:cNvSpPr txBox="1"/>
          <p:nvPr/>
        </p:nvSpPr>
        <p:spPr>
          <a:xfrm>
            <a:off x="10386054" y="168910"/>
            <a:ext cx="7554349" cy="9892030"/>
          </a:xfrm>
          <a:prstGeom prst="rect">
            <a:avLst/>
          </a:prstGeom>
        </p:spPr>
        <p:txBody>
          <a:bodyPr lIns="0" tIns="0" rIns="0" bIns="0" rtlCol="0" anchor="t">
            <a:spAutoFit/>
          </a:bodyPr>
          <a:lstStyle/>
          <a:p>
            <a:pPr marL="604518" lvl="1" indent="-302259" algn="just">
              <a:lnSpc>
                <a:spcPts val="3919"/>
              </a:lnSpc>
              <a:buFont typeface="Arial"/>
              <a:buChar char="•"/>
            </a:pPr>
            <a:r>
              <a:rPr lang="en-US" sz="2799">
                <a:solidFill>
                  <a:srgbClr val="25282A"/>
                </a:solidFill>
                <a:latin typeface="Aileron"/>
                <a:ea typeface="Aileron"/>
                <a:cs typeface="Aileron"/>
                <a:sym typeface="Aileron"/>
              </a:rPr>
              <a:t>Apple fosters employee relations through open communication, collaboration, mutual respect, ethical leadership, and common organizational values that champion innovation and business excellence (Manning, 2024).</a:t>
            </a:r>
          </a:p>
          <a:p>
            <a:pPr marL="604518" lvl="1" indent="-302259" algn="just">
              <a:lnSpc>
                <a:spcPts val="3919"/>
              </a:lnSpc>
              <a:buFont typeface="Arial"/>
              <a:buChar char="•"/>
            </a:pPr>
            <a:r>
              <a:rPr lang="en-US" sz="2799">
                <a:solidFill>
                  <a:srgbClr val="25282A"/>
                </a:solidFill>
                <a:latin typeface="Aileron"/>
                <a:ea typeface="Aileron"/>
                <a:cs typeface="Aileron"/>
                <a:sym typeface="Aileron"/>
              </a:rPr>
              <a:t>Employee engagement efforts foster collaboration, sharing, innovation, improvement, and active pursuance of the organization's goals and innovation efforts.</a:t>
            </a:r>
          </a:p>
          <a:p>
            <a:pPr marL="604518" lvl="1" indent="-302259" algn="just">
              <a:lnSpc>
                <a:spcPts val="3919"/>
              </a:lnSpc>
              <a:spcBef>
                <a:spcPct val="0"/>
              </a:spcBef>
              <a:buFont typeface="Arial"/>
              <a:buChar char="•"/>
            </a:pPr>
            <a:r>
              <a:rPr lang="en-US" sz="2799">
                <a:solidFill>
                  <a:srgbClr val="25282A"/>
                </a:solidFill>
                <a:latin typeface="Aileron"/>
                <a:ea typeface="Aileron"/>
                <a:cs typeface="Aileron"/>
                <a:sym typeface="Aileron"/>
              </a:rPr>
              <a:t>Managers promote trust through coaching, feedback, accommodation, reward, and career development and advancement (Ronda &amp; De Gràcia, 2022).</a:t>
            </a:r>
          </a:p>
          <a:p>
            <a:pPr marL="604518" lvl="1" indent="-302259" algn="just">
              <a:lnSpc>
                <a:spcPts val="3919"/>
              </a:lnSpc>
              <a:spcBef>
                <a:spcPct val="0"/>
              </a:spcBef>
              <a:buFont typeface="Arial"/>
              <a:buChar char="•"/>
            </a:pPr>
            <a:r>
              <a:rPr lang="en-US" sz="2799">
                <a:solidFill>
                  <a:srgbClr val="25282A"/>
                </a:solidFill>
                <a:latin typeface="Aileron"/>
                <a:ea typeface="Aileron"/>
                <a:cs typeface="Aileron"/>
                <a:sym typeface="Aileron"/>
              </a:rPr>
              <a:t>Good working relationships among employees are decisive for employee commitment, cooperation, motivation, innovation and the continuous success of the business on a global scale at Apple (Ren et al., 2022).</a:t>
            </a:r>
          </a:p>
        </p:txBody>
      </p:sp>
      <p:sp>
        <p:nvSpPr>
          <p:cNvPr id="7" name="TextBox 7"/>
          <p:cNvSpPr txBox="1"/>
          <p:nvPr/>
        </p:nvSpPr>
        <p:spPr>
          <a:xfrm>
            <a:off x="383721" y="352729"/>
            <a:ext cx="9427143" cy="3827141"/>
          </a:xfrm>
          <a:prstGeom prst="rect">
            <a:avLst/>
          </a:prstGeom>
        </p:spPr>
        <p:txBody>
          <a:bodyPr lIns="0" tIns="0" rIns="0" bIns="0" rtlCol="0" anchor="t">
            <a:spAutoFit/>
          </a:bodyPr>
          <a:lstStyle/>
          <a:p>
            <a:pPr marL="0" lvl="0" indent="0" algn="l">
              <a:lnSpc>
                <a:spcPts val="9989"/>
              </a:lnSpc>
            </a:pPr>
            <a:r>
              <a:rPr lang="en-US" sz="8999" b="1" spc="-233" dirty="0">
                <a:solidFill>
                  <a:srgbClr val="25282A"/>
                </a:solidFill>
                <a:latin typeface="Aileron Bold"/>
                <a:ea typeface="Aileron Bold"/>
                <a:cs typeface="Aileron Bold"/>
                <a:sym typeface="Aileron Bold"/>
              </a:rPr>
              <a:t>Understanding Employee Relations at Apple</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9F4FF"/>
        </a:solidFill>
        <a:effectLst/>
      </p:bgPr>
    </p:bg>
    <p:spTree>
      <p:nvGrpSpPr>
        <p:cNvPr id="1" name=""/>
        <p:cNvGrpSpPr/>
        <p:nvPr/>
      </p:nvGrpSpPr>
      <p:grpSpPr>
        <a:xfrm>
          <a:off x="0" y="0"/>
          <a:ext cx="0" cy="0"/>
          <a:chOff x="0" y="0"/>
          <a:chExt cx="0" cy="0"/>
        </a:xfrm>
      </p:grpSpPr>
      <p:sp>
        <p:nvSpPr>
          <p:cNvPr id="2" name="AutoShape 2"/>
          <p:cNvSpPr/>
          <p:nvPr/>
        </p:nvSpPr>
        <p:spPr>
          <a:xfrm>
            <a:off x="0" y="3659792"/>
            <a:ext cx="18288000" cy="0"/>
          </a:xfrm>
          <a:prstGeom prst="line">
            <a:avLst/>
          </a:prstGeom>
          <a:ln w="38100" cap="flat">
            <a:solidFill>
              <a:srgbClr val="25282A"/>
            </a:solidFill>
            <a:prstDash val="solid"/>
            <a:headEnd type="none" w="sm" len="sm"/>
            <a:tailEnd type="none" w="sm" len="sm"/>
          </a:ln>
        </p:spPr>
      </p:sp>
      <p:sp>
        <p:nvSpPr>
          <p:cNvPr id="3" name="AutoShape 3"/>
          <p:cNvSpPr/>
          <p:nvPr/>
        </p:nvSpPr>
        <p:spPr>
          <a:xfrm flipV="1">
            <a:off x="9163050" y="3680428"/>
            <a:ext cx="0" cy="6606572"/>
          </a:xfrm>
          <a:prstGeom prst="line">
            <a:avLst/>
          </a:prstGeom>
          <a:ln w="38100" cap="flat">
            <a:solidFill>
              <a:srgbClr val="25282A"/>
            </a:solidFill>
            <a:prstDash val="solid"/>
            <a:headEnd type="none" w="sm" len="sm"/>
            <a:tailEnd type="none" w="sm" len="sm"/>
          </a:ln>
        </p:spPr>
      </p:sp>
      <p:sp>
        <p:nvSpPr>
          <p:cNvPr id="4" name="AutoShape 4"/>
          <p:cNvSpPr/>
          <p:nvPr/>
        </p:nvSpPr>
        <p:spPr>
          <a:xfrm>
            <a:off x="0" y="6729077"/>
            <a:ext cx="8541985" cy="0"/>
          </a:xfrm>
          <a:prstGeom prst="line">
            <a:avLst/>
          </a:prstGeom>
          <a:ln w="38100" cap="flat">
            <a:solidFill>
              <a:srgbClr val="25282A"/>
            </a:solidFill>
            <a:prstDash val="solid"/>
            <a:headEnd type="none" w="sm" len="sm"/>
            <a:tailEnd type="none" w="sm" len="sm"/>
          </a:ln>
        </p:spPr>
      </p:sp>
      <p:sp>
        <p:nvSpPr>
          <p:cNvPr id="5" name="AutoShape 5"/>
          <p:cNvSpPr/>
          <p:nvPr/>
        </p:nvSpPr>
        <p:spPr>
          <a:xfrm>
            <a:off x="8541971" y="6725600"/>
            <a:ext cx="9746015" cy="6954"/>
          </a:xfrm>
          <a:prstGeom prst="line">
            <a:avLst/>
          </a:prstGeom>
          <a:ln w="38100" cap="flat">
            <a:solidFill>
              <a:srgbClr val="25282A"/>
            </a:solidFill>
            <a:prstDash val="solid"/>
            <a:headEnd type="none" w="sm" len="sm"/>
            <a:tailEnd type="none" w="sm" len="sm"/>
          </a:ln>
        </p:spPr>
      </p:sp>
      <p:sp>
        <p:nvSpPr>
          <p:cNvPr id="8" name="TextBox 8"/>
          <p:cNvSpPr txBox="1"/>
          <p:nvPr/>
        </p:nvSpPr>
        <p:spPr>
          <a:xfrm>
            <a:off x="1312874" y="3934594"/>
            <a:ext cx="6747171" cy="2462530"/>
          </a:xfrm>
          <a:prstGeom prst="rect">
            <a:avLst/>
          </a:prstGeom>
        </p:spPr>
        <p:txBody>
          <a:bodyPr lIns="0" tIns="0" rIns="0" bIns="0" rtlCol="0" anchor="t">
            <a:spAutoFit/>
          </a:bodyPr>
          <a:lstStyle/>
          <a:p>
            <a:pPr algn="just">
              <a:lnSpc>
                <a:spcPts val="3919"/>
              </a:lnSpc>
            </a:pPr>
            <a:r>
              <a:rPr lang="en-US" sz="2799">
                <a:solidFill>
                  <a:srgbClr val="25282A"/>
                </a:solidFill>
                <a:latin typeface="Aileron"/>
                <a:ea typeface="Aileron"/>
                <a:cs typeface="Aileron"/>
                <a:sym typeface="Aileron"/>
              </a:rPr>
              <a:t>Apple strives to inspire its staff by offering high compensation, impactful work, rewarding rewards, and the chance to innovate and influence world technology (Saini &amp; Khan, 2023)</a:t>
            </a:r>
          </a:p>
        </p:txBody>
      </p:sp>
      <p:sp>
        <p:nvSpPr>
          <p:cNvPr id="9" name="TextBox 9"/>
          <p:cNvSpPr txBox="1"/>
          <p:nvPr/>
        </p:nvSpPr>
        <p:spPr>
          <a:xfrm>
            <a:off x="10091383" y="3883660"/>
            <a:ext cx="7588663" cy="2462530"/>
          </a:xfrm>
          <a:prstGeom prst="rect">
            <a:avLst/>
          </a:prstGeom>
        </p:spPr>
        <p:txBody>
          <a:bodyPr lIns="0" tIns="0" rIns="0" bIns="0" rtlCol="0" anchor="t">
            <a:spAutoFit/>
          </a:bodyPr>
          <a:lstStyle/>
          <a:p>
            <a:pPr marL="0" lvl="1" indent="0" algn="l">
              <a:lnSpc>
                <a:spcPts val="3919"/>
              </a:lnSpc>
            </a:pPr>
            <a:r>
              <a:rPr lang="en-US" sz="2799">
                <a:solidFill>
                  <a:srgbClr val="25282A"/>
                </a:solidFill>
                <a:latin typeface="Aileron"/>
                <a:ea typeface="Aileron"/>
                <a:cs typeface="Aileron"/>
                <a:sym typeface="Aileron"/>
              </a:rPr>
              <a:t>Leaders can access internal leadership programs, professional development, mentoring, skill building and internal promotion as part of available opportunities for career development (Mishra &amp; Chakraborty, 2023).</a:t>
            </a:r>
          </a:p>
        </p:txBody>
      </p:sp>
      <p:sp>
        <p:nvSpPr>
          <p:cNvPr id="10" name="TextBox 10"/>
          <p:cNvSpPr txBox="1"/>
          <p:nvPr/>
        </p:nvSpPr>
        <p:spPr>
          <a:xfrm>
            <a:off x="1312874" y="7005302"/>
            <a:ext cx="6747171" cy="2957830"/>
          </a:xfrm>
          <a:prstGeom prst="rect">
            <a:avLst/>
          </a:prstGeom>
        </p:spPr>
        <p:txBody>
          <a:bodyPr lIns="0" tIns="0" rIns="0" bIns="0" rtlCol="0" anchor="t">
            <a:spAutoFit/>
          </a:bodyPr>
          <a:lstStyle/>
          <a:p>
            <a:pPr marL="0" lvl="1" indent="0" algn="just">
              <a:lnSpc>
                <a:spcPts val="3919"/>
              </a:lnSpc>
            </a:pPr>
            <a:r>
              <a:rPr lang="en-US" sz="2799">
                <a:solidFill>
                  <a:srgbClr val="25282A"/>
                </a:solidFill>
                <a:latin typeface="Aileron"/>
                <a:ea typeface="Aileron"/>
                <a:cs typeface="Aileron"/>
                <a:sym typeface="Aileron"/>
              </a:rPr>
              <a:t>Recognition and reward programs help to feed the collective hunger for achievement, so that employees at Apple seek to perform well, innovate and serve the organization well, and remain satisfied in their jobs (Idan et al., 2022).</a:t>
            </a:r>
          </a:p>
        </p:txBody>
      </p:sp>
      <p:sp>
        <p:nvSpPr>
          <p:cNvPr id="11" name="TextBox 11"/>
          <p:cNvSpPr txBox="1"/>
          <p:nvPr/>
        </p:nvSpPr>
        <p:spPr>
          <a:xfrm>
            <a:off x="10091383" y="6961154"/>
            <a:ext cx="7588663" cy="3453130"/>
          </a:xfrm>
          <a:prstGeom prst="rect">
            <a:avLst/>
          </a:prstGeom>
        </p:spPr>
        <p:txBody>
          <a:bodyPr lIns="0" tIns="0" rIns="0" bIns="0" rtlCol="0" anchor="t">
            <a:spAutoFit/>
          </a:bodyPr>
          <a:lstStyle/>
          <a:p>
            <a:pPr algn="just">
              <a:lnSpc>
                <a:spcPts val="3919"/>
              </a:lnSpc>
            </a:pPr>
            <a:r>
              <a:rPr lang="en-US" sz="2799">
                <a:solidFill>
                  <a:srgbClr val="25282A"/>
                </a:solidFill>
                <a:latin typeface="Aileron"/>
                <a:ea typeface="Aileron"/>
                <a:cs typeface="Aileron"/>
                <a:sym typeface="Aileron"/>
              </a:rPr>
              <a:t>Employee engagement programs boost employee motivation, satisfaction, productivity, teamwork, innovation, and organizational performance, while further solidifying Apple's competitiveness in the global market (Khalid &amp; Vida, 2023).</a:t>
            </a:r>
          </a:p>
          <a:p>
            <a:pPr algn="just">
              <a:lnSpc>
                <a:spcPts val="3919"/>
              </a:lnSpc>
            </a:pPr>
            <a:endParaRPr lang="en-US" sz="2799">
              <a:solidFill>
                <a:srgbClr val="25282A"/>
              </a:solidFill>
              <a:latin typeface="Aileron"/>
              <a:ea typeface="Aileron"/>
              <a:cs typeface="Aileron"/>
              <a:sym typeface="Aileron"/>
            </a:endParaRPr>
          </a:p>
        </p:txBody>
      </p:sp>
      <p:sp>
        <p:nvSpPr>
          <p:cNvPr id="12" name="TextBox 12"/>
          <p:cNvSpPr txBox="1"/>
          <p:nvPr/>
        </p:nvSpPr>
        <p:spPr>
          <a:xfrm>
            <a:off x="538579" y="370390"/>
            <a:ext cx="12623549" cy="2560316"/>
          </a:xfrm>
          <a:prstGeom prst="rect">
            <a:avLst/>
          </a:prstGeom>
        </p:spPr>
        <p:txBody>
          <a:bodyPr lIns="0" tIns="0" rIns="0" bIns="0" rtlCol="0" anchor="t">
            <a:spAutoFit/>
          </a:bodyPr>
          <a:lstStyle/>
          <a:p>
            <a:pPr marL="0" lvl="0" indent="0" algn="l">
              <a:lnSpc>
                <a:spcPts val="9989"/>
              </a:lnSpc>
            </a:pPr>
            <a:r>
              <a:rPr lang="en-US" sz="8999" b="1" spc="-233">
                <a:solidFill>
                  <a:srgbClr val="25282A"/>
                </a:solidFill>
                <a:latin typeface="Aileron Bold"/>
                <a:ea typeface="Aileron Bold"/>
                <a:cs typeface="Aileron Bold"/>
                <a:sym typeface="Aileron Bold"/>
              </a:rPr>
              <a:t>Employee Engagement and Motivation</a:t>
            </a:r>
          </a:p>
        </p:txBody>
      </p:sp>
      <p:pic>
        <p:nvPicPr>
          <p:cNvPr id="13" name="Picture 12">
            <a:extLst>
              <a:ext uri="{FF2B5EF4-FFF2-40B4-BE49-F238E27FC236}">
                <a16:creationId xmlns:a16="http://schemas.microsoft.com/office/drawing/2014/main" id="{49A33449-0630-655B-38F5-6138CB552AA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4097000" y="58642"/>
            <a:ext cx="3183811" cy="3183811"/>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0" y="0"/>
            <a:ext cx="9264894" cy="10287000"/>
            <a:chOff x="0" y="0"/>
            <a:chExt cx="2440137" cy="2709333"/>
          </a:xfrm>
        </p:grpSpPr>
        <p:sp>
          <p:nvSpPr>
            <p:cNvPr id="3" name="Freeform 3"/>
            <p:cNvSpPr/>
            <p:nvPr/>
          </p:nvSpPr>
          <p:spPr>
            <a:xfrm>
              <a:off x="0" y="0"/>
              <a:ext cx="2440137" cy="2709333"/>
            </a:xfrm>
            <a:custGeom>
              <a:avLst/>
              <a:gdLst/>
              <a:ahLst/>
              <a:cxnLst/>
              <a:rect l="l" t="t" r="r" b="b"/>
              <a:pathLst>
                <a:path w="2440137" h="2709333">
                  <a:moveTo>
                    <a:pt x="0" y="0"/>
                  </a:moveTo>
                  <a:lnTo>
                    <a:pt x="2440137" y="0"/>
                  </a:lnTo>
                  <a:lnTo>
                    <a:pt x="2440137" y="2709333"/>
                  </a:lnTo>
                  <a:lnTo>
                    <a:pt x="0" y="2709333"/>
                  </a:lnTo>
                  <a:close/>
                </a:path>
              </a:pathLst>
            </a:custGeom>
            <a:solidFill>
              <a:srgbClr val="F0E5FF"/>
            </a:solidFill>
            <a:ln cap="sq">
              <a:noFill/>
              <a:prstDash val="solid"/>
              <a:miter/>
            </a:ln>
          </p:spPr>
        </p:sp>
        <p:sp>
          <p:nvSpPr>
            <p:cNvPr id="4" name="TextBox 4"/>
            <p:cNvSpPr txBox="1"/>
            <p:nvPr/>
          </p:nvSpPr>
          <p:spPr>
            <a:xfrm>
              <a:off x="0" y="-28575"/>
              <a:ext cx="2440137" cy="2737908"/>
            </a:xfrm>
            <a:prstGeom prst="rect">
              <a:avLst/>
            </a:prstGeom>
          </p:spPr>
          <p:txBody>
            <a:bodyPr lIns="50800" tIns="50800" rIns="50800" bIns="50800" rtlCol="0" anchor="ctr"/>
            <a:lstStyle/>
            <a:p>
              <a:pPr marL="0" lvl="0" indent="0" algn="ctr">
                <a:lnSpc>
                  <a:spcPts val="3301"/>
                </a:lnSpc>
                <a:spcBef>
                  <a:spcPct val="0"/>
                </a:spcBef>
              </a:pPr>
              <a:endParaRPr/>
            </a:p>
          </p:txBody>
        </p:sp>
      </p:grpSp>
      <p:grpSp>
        <p:nvGrpSpPr>
          <p:cNvPr id="5" name="Group 5"/>
          <p:cNvGrpSpPr/>
          <p:nvPr/>
        </p:nvGrpSpPr>
        <p:grpSpPr>
          <a:xfrm>
            <a:off x="9264894" y="0"/>
            <a:ext cx="9023106" cy="10287000"/>
            <a:chOff x="0" y="0"/>
            <a:chExt cx="2376456" cy="2709333"/>
          </a:xfrm>
        </p:grpSpPr>
        <p:sp>
          <p:nvSpPr>
            <p:cNvPr id="6" name="Freeform 6"/>
            <p:cNvSpPr/>
            <p:nvPr/>
          </p:nvSpPr>
          <p:spPr>
            <a:xfrm>
              <a:off x="0" y="0"/>
              <a:ext cx="2376456" cy="2709333"/>
            </a:xfrm>
            <a:custGeom>
              <a:avLst/>
              <a:gdLst/>
              <a:ahLst/>
              <a:cxnLst/>
              <a:rect l="l" t="t" r="r" b="b"/>
              <a:pathLst>
                <a:path w="2376456" h="2709333">
                  <a:moveTo>
                    <a:pt x="0" y="0"/>
                  </a:moveTo>
                  <a:lnTo>
                    <a:pt x="2376456" y="0"/>
                  </a:lnTo>
                  <a:lnTo>
                    <a:pt x="2376456" y="2709333"/>
                  </a:lnTo>
                  <a:lnTo>
                    <a:pt x="0" y="2709333"/>
                  </a:lnTo>
                  <a:close/>
                </a:path>
              </a:pathLst>
            </a:custGeom>
            <a:solidFill>
              <a:srgbClr val="D6BEF4"/>
            </a:solidFill>
            <a:ln cap="sq">
              <a:noFill/>
              <a:prstDash val="solid"/>
              <a:miter/>
            </a:ln>
          </p:spPr>
        </p:sp>
        <p:sp>
          <p:nvSpPr>
            <p:cNvPr id="7" name="TextBox 7"/>
            <p:cNvSpPr txBox="1"/>
            <p:nvPr/>
          </p:nvSpPr>
          <p:spPr>
            <a:xfrm>
              <a:off x="0" y="-28575"/>
              <a:ext cx="2376456" cy="2737908"/>
            </a:xfrm>
            <a:prstGeom prst="rect">
              <a:avLst/>
            </a:prstGeom>
          </p:spPr>
          <p:txBody>
            <a:bodyPr lIns="50800" tIns="50800" rIns="50800" bIns="50800" rtlCol="0" anchor="ctr"/>
            <a:lstStyle/>
            <a:p>
              <a:pPr marL="0" lvl="0" indent="0" algn="ctr">
                <a:lnSpc>
                  <a:spcPts val="3301"/>
                </a:lnSpc>
                <a:spcBef>
                  <a:spcPct val="0"/>
                </a:spcBef>
              </a:pPr>
              <a:endParaRPr/>
            </a:p>
          </p:txBody>
        </p:sp>
      </p:grpSp>
      <p:sp>
        <p:nvSpPr>
          <p:cNvPr id="8" name="Freeform 8"/>
          <p:cNvSpPr/>
          <p:nvPr/>
        </p:nvSpPr>
        <p:spPr>
          <a:xfrm>
            <a:off x="1688006" y="5583301"/>
            <a:ext cx="5888881" cy="4438855"/>
          </a:xfrm>
          <a:custGeom>
            <a:avLst/>
            <a:gdLst/>
            <a:ahLst/>
            <a:cxnLst/>
            <a:rect l="l" t="t" r="r" b="b"/>
            <a:pathLst>
              <a:path w="5888881" h="4438855">
                <a:moveTo>
                  <a:pt x="0" y="0"/>
                </a:moveTo>
                <a:lnTo>
                  <a:pt x="5888881" y="0"/>
                </a:lnTo>
                <a:lnTo>
                  <a:pt x="5888881" y="4438855"/>
                </a:lnTo>
                <a:lnTo>
                  <a:pt x="0" y="4438855"/>
                </a:lnTo>
                <a:lnTo>
                  <a:pt x="0" y="0"/>
                </a:lnTo>
                <a:close/>
              </a:path>
            </a:pathLst>
          </a:custGeom>
          <a:blipFill>
            <a:blip r:embed="rId3"/>
            <a:stretch>
              <a:fillRect/>
            </a:stretch>
          </a:blipFill>
        </p:spPr>
      </p:sp>
      <p:sp>
        <p:nvSpPr>
          <p:cNvPr id="9" name="TextBox 9"/>
          <p:cNvSpPr txBox="1"/>
          <p:nvPr/>
        </p:nvSpPr>
        <p:spPr>
          <a:xfrm>
            <a:off x="217584" y="411962"/>
            <a:ext cx="8926416" cy="5016480"/>
          </a:xfrm>
          <a:prstGeom prst="rect">
            <a:avLst/>
          </a:prstGeom>
        </p:spPr>
        <p:txBody>
          <a:bodyPr lIns="0" tIns="0" rIns="0" bIns="0" rtlCol="0" anchor="t">
            <a:spAutoFit/>
          </a:bodyPr>
          <a:lstStyle/>
          <a:p>
            <a:pPr marL="0" lvl="0" indent="0" algn="l">
              <a:lnSpc>
                <a:spcPts val="9864"/>
              </a:lnSpc>
            </a:pPr>
            <a:r>
              <a:rPr lang="en-US" sz="8887" b="1" spc="-231">
                <a:solidFill>
                  <a:srgbClr val="25282A"/>
                </a:solidFill>
                <a:latin typeface="Aileron Bold"/>
                <a:ea typeface="Aileron Bold"/>
                <a:cs typeface="Aileron Bold"/>
                <a:sym typeface="Aileron Bold"/>
              </a:rPr>
              <a:t>Workplace Policies and Employee Well-being</a:t>
            </a:r>
          </a:p>
        </p:txBody>
      </p:sp>
      <p:sp>
        <p:nvSpPr>
          <p:cNvPr id="10" name="TextBox 10"/>
          <p:cNvSpPr txBox="1"/>
          <p:nvPr/>
        </p:nvSpPr>
        <p:spPr>
          <a:xfrm>
            <a:off x="9264894" y="416560"/>
            <a:ext cx="8750794" cy="9396730"/>
          </a:xfrm>
          <a:prstGeom prst="rect">
            <a:avLst/>
          </a:prstGeom>
        </p:spPr>
        <p:txBody>
          <a:bodyPr lIns="0" tIns="0" rIns="0" bIns="0" rtlCol="0" anchor="t">
            <a:spAutoFit/>
          </a:bodyPr>
          <a:lstStyle/>
          <a:p>
            <a:pPr marL="604519" lvl="1" indent="-302260" algn="just">
              <a:lnSpc>
                <a:spcPts val="3919"/>
              </a:lnSpc>
              <a:buFont typeface="Arial"/>
              <a:buChar char="•"/>
            </a:pPr>
            <a:r>
              <a:rPr lang="en-US" sz="2799">
                <a:solidFill>
                  <a:srgbClr val="25282A"/>
                </a:solidFill>
                <a:latin typeface="Aileron"/>
                <a:ea typeface="Aileron"/>
                <a:cs typeface="Aileron"/>
                <a:sym typeface="Aileron"/>
              </a:rPr>
              <a:t>Apple is committed to equal opportunities, respect and supports workers from around the world who bring diverse cultural backgrounds to the enterprise (Garcia et al., 2022).</a:t>
            </a:r>
          </a:p>
          <a:p>
            <a:pPr marL="604519" lvl="1" indent="-302260" algn="just">
              <a:lnSpc>
                <a:spcPts val="3919"/>
              </a:lnSpc>
              <a:buFont typeface="Arial"/>
              <a:buChar char="•"/>
            </a:pPr>
            <a:r>
              <a:rPr lang="en-US" sz="2799">
                <a:solidFill>
                  <a:srgbClr val="25282A"/>
                </a:solidFill>
                <a:latin typeface="Aileron"/>
                <a:ea typeface="Aileron"/>
                <a:cs typeface="Aileron"/>
                <a:sym typeface="Aileron"/>
              </a:rPr>
              <a:t>Health and wellbeing programs cover health and wellbeing benefits, wellbeing supports, mental health resources, and employee assistance (Chen et al., 2024).</a:t>
            </a:r>
          </a:p>
          <a:p>
            <a:pPr marL="604519" lvl="1" indent="-302260" algn="just">
              <a:lnSpc>
                <a:spcPts val="3919"/>
              </a:lnSpc>
              <a:buFont typeface="Arial"/>
              <a:buChar char="•"/>
            </a:pPr>
            <a:r>
              <a:rPr lang="en-US" sz="2799">
                <a:solidFill>
                  <a:srgbClr val="25282A"/>
                </a:solidFill>
                <a:latin typeface="Aileron"/>
                <a:ea typeface="Aileron"/>
                <a:cs typeface="Aileron"/>
                <a:sym typeface="Aileron"/>
              </a:rPr>
              <a:t>Work-life balance measures are associated with flexible work schedules, family support, paid time off, and employee wellness, which all contributes to higher employee satisfaction, higher productivity, and higher organizational commitment (Frankish et al., 2022).</a:t>
            </a:r>
          </a:p>
          <a:p>
            <a:pPr marL="604519" lvl="1" indent="-302260" algn="just">
              <a:lnSpc>
                <a:spcPts val="3919"/>
              </a:lnSpc>
              <a:buFont typeface="Arial"/>
              <a:buChar char="•"/>
            </a:pPr>
            <a:r>
              <a:rPr lang="en-US" sz="2799">
                <a:solidFill>
                  <a:srgbClr val="25282A"/>
                </a:solidFill>
                <a:latin typeface="Aileron"/>
                <a:ea typeface="Aileron"/>
                <a:cs typeface="Aileron"/>
                <a:sym typeface="Aileron"/>
              </a:rPr>
              <a:t>Safe workplace policies place emphasis on employee safety, ethical behaviour, respect, inclusion, anti-discrimination provision and adherence to global workplace standards/regulations (Banu et al., 2023).</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9F4FF"/>
        </a:solidFill>
        <a:effectLst/>
      </p:bgPr>
    </p:bg>
    <p:spTree>
      <p:nvGrpSpPr>
        <p:cNvPr id="1" name=""/>
        <p:cNvGrpSpPr/>
        <p:nvPr/>
      </p:nvGrpSpPr>
      <p:grpSpPr>
        <a:xfrm>
          <a:off x="0" y="0"/>
          <a:ext cx="0" cy="0"/>
          <a:chOff x="0" y="0"/>
          <a:chExt cx="0" cy="0"/>
        </a:xfrm>
      </p:grpSpPr>
      <p:sp>
        <p:nvSpPr>
          <p:cNvPr id="2" name="Freeform 2"/>
          <p:cNvSpPr/>
          <p:nvPr/>
        </p:nvSpPr>
        <p:spPr>
          <a:xfrm>
            <a:off x="11441871" y="4232275"/>
            <a:ext cx="6424762" cy="4283175"/>
          </a:xfrm>
          <a:custGeom>
            <a:avLst/>
            <a:gdLst/>
            <a:ahLst/>
            <a:cxnLst/>
            <a:rect l="l" t="t" r="r" b="b"/>
            <a:pathLst>
              <a:path w="6424762" h="4283175">
                <a:moveTo>
                  <a:pt x="0" y="0"/>
                </a:moveTo>
                <a:lnTo>
                  <a:pt x="6424762" y="0"/>
                </a:lnTo>
                <a:lnTo>
                  <a:pt x="6424762" y="4283174"/>
                </a:lnTo>
                <a:lnTo>
                  <a:pt x="0" y="4283174"/>
                </a:lnTo>
                <a:lnTo>
                  <a:pt x="0" y="0"/>
                </a:lnTo>
                <a:close/>
              </a:path>
            </a:pathLst>
          </a:custGeom>
          <a:blipFill>
            <a:blip r:embed="rId3"/>
            <a:stretch>
              <a:fillRect/>
            </a:stretch>
          </a:blipFill>
        </p:spPr>
      </p:sp>
      <p:sp>
        <p:nvSpPr>
          <p:cNvPr id="3" name="TextBox 3"/>
          <p:cNvSpPr txBox="1"/>
          <p:nvPr/>
        </p:nvSpPr>
        <p:spPr>
          <a:xfrm>
            <a:off x="206687" y="242115"/>
            <a:ext cx="18081313" cy="2560316"/>
          </a:xfrm>
          <a:prstGeom prst="rect">
            <a:avLst/>
          </a:prstGeom>
        </p:spPr>
        <p:txBody>
          <a:bodyPr lIns="0" tIns="0" rIns="0" bIns="0" rtlCol="0" anchor="t">
            <a:spAutoFit/>
          </a:bodyPr>
          <a:lstStyle/>
          <a:p>
            <a:pPr marL="0" lvl="0" indent="0" algn="l">
              <a:lnSpc>
                <a:spcPts val="9989"/>
              </a:lnSpc>
            </a:pPr>
            <a:r>
              <a:rPr lang="en-US" sz="8999" b="1" spc="-233" dirty="0">
                <a:solidFill>
                  <a:srgbClr val="25282A"/>
                </a:solidFill>
                <a:latin typeface="Aileron Bold"/>
                <a:ea typeface="Aileron Bold"/>
                <a:cs typeface="Aileron Bold"/>
                <a:sym typeface="Aileron Bold"/>
              </a:rPr>
              <a:t>Conflict Management and Employee Relations Challenges</a:t>
            </a:r>
          </a:p>
        </p:txBody>
      </p:sp>
      <p:sp>
        <p:nvSpPr>
          <p:cNvPr id="4" name="TextBox 4"/>
          <p:cNvSpPr txBox="1"/>
          <p:nvPr/>
        </p:nvSpPr>
        <p:spPr>
          <a:xfrm>
            <a:off x="0" y="3076150"/>
            <a:ext cx="10862147" cy="7306310"/>
          </a:xfrm>
          <a:prstGeom prst="rect">
            <a:avLst/>
          </a:prstGeom>
        </p:spPr>
        <p:txBody>
          <a:bodyPr lIns="0" tIns="0" rIns="0" bIns="0" rtlCol="0" anchor="t">
            <a:spAutoFit/>
          </a:bodyPr>
          <a:lstStyle/>
          <a:p>
            <a:pPr marL="561339" lvl="1" indent="-280669" algn="just">
              <a:lnSpc>
                <a:spcPts val="3639"/>
              </a:lnSpc>
              <a:buFont typeface="Arial"/>
              <a:buChar char="•"/>
            </a:pPr>
            <a:r>
              <a:rPr lang="en-US" sz="2599">
                <a:solidFill>
                  <a:srgbClr val="25282A"/>
                </a:solidFill>
                <a:latin typeface="Aileron"/>
                <a:ea typeface="Aileron"/>
                <a:cs typeface="Aileron"/>
                <a:sym typeface="Aileron"/>
              </a:rPr>
              <a:t>Apple has human resource management problems such as grievances, communication problems, workload problems, expectation-level issues among the employees and problems in managing the changes within the organization (Kornelakis &amp; Petrakaki, 2025).</a:t>
            </a:r>
          </a:p>
          <a:p>
            <a:pPr marL="561339" lvl="1" indent="-280669" algn="just">
              <a:lnSpc>
                <a:spcPts val="3639"/>
              </a:lnSpc>
              <a:buFont typeface="Arial"/>
              <a:buChar char="•"/>
            </a:pPr>
            <a:r>
              <a:rPr lang="en-US" sz="2599">
                <a:solidFill>
                  <a:srgbClr val="25282A"/>
                </a:solidFill>
                <a:latin typeface="Aileron"/>
                <a:ea typeface="Aileron"/>
                <a:cs typeface="Aileron"/>
                <a:sym typeface="Aileron"/>
              </a:rPr>
              <a:t>Workplace relationships involve debates on employment conditions, wages, employee representation and communication with management, including unionization (Veshne &amp; Jamnani, 2024).</a:t>
            </a:r>
          </a:p>
          <a:p>
            <a:pPr marL="561339" lvl="1" indent="-280669" algn="just">
              <a:lnSpc>
                <a:spcPts val="3639"/>
              </a:lnSpc>
              <a:buFont typeface="Arial"/>
              <a:buChar char="•"/>
            </a:pPr>
            <a:r>
              <a:rPr lang="en-US" sz="2599">
                <a:solidFill>
                  <a:srgbClr val="25282A"/>
                </a:solidFill>
                <a:latin typeface="Aileron"/>
                <a:ea typeface="Aileron"/>
                <a:cs typeface="Aileron"/>
                <a:sym typeface="Aileron"/>
              </a:rPr>
              <a:t>Key characteristics of good conflict management practices include open communication, equitable grievance systems, mediation, policy implementation, and problem solving by employees and management (Truslow et al., 2024).</a:t>
            </a:r>
          </a:p>
          <a:p>
            <a:pPr marL="561339" lvl="1" indent="-280669" algn="just">
              <a:lnSpc>
                <a:spcPts val="3639"/>
              </a:lnSpc>
              <a:buFont typeface="Arial"/>
              <a:buChar char="•"/>
            </a:pPr>
            <a:r>
              <a:rPr lang="en-US" sz="2599">
                <a:solidFill>
                  <a:srgbClr val="25282A"/>
                </a:solidFill>
                <a:latin typeface="Aileron"/>
                <a:ea typeface="Aileron"/>
                <a:cs typeface="Aileron"/>
                <a:sym typeface="Aileron"/>
              </a:rPr>
              <a:t>The early intervention of workplace conflict can build trust, enhance employee satisfaction, minimize conflict and contribute to positive relationships and sustainable business performance (Yan &amp; Liu, 2022).</a:t>
            </a:r>
          </a:p>
          <a:p>
            <a:pPr algn="just">
              <a:lnSpc>
                <a:spcPts val="3639"/>
              </a:lnSpc>
            </a:pPr>
            <a:endParaRPr lang="en-US" sz="2599">
              <a:solidFill>
                <a:srgbClr val="25282A"/>
              </a:solidFill>
              <a:latin typeface="Aileron"/>
              <a:ea typeface="Aileron"/>
              <a:cs typeface="Aileron"/>
              <a:sym typeface="Aileron"/>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10023307" y="3573038"/>
            <a:ext cx="8106017" cy="4553811"/>
          </a:xfrm>
          <a:custGeom>
            <a:avLst/>
            <a:gdLst/>
            <a:ahLst/>
            <a:cxnLst/>
            <a:rect l="l" t="t" r="r" b="b"/>
            <a:pathLst>
              <a:path w="8106017" h="4553811">
                <a:moveTo>
                  <a:pt x="0" y="0"/>
                </a:moveTo>
                <a:lnTo>
                  <a:pt x="8106017" y="0"/>
                </a:lnTo>
                <a:lnTo>
                  <a:pt x="8106017" y="4553811"/>
                </a:lnTo>
                <a:lnTo>
                  <a:pt x="0" y="4553811"/>
                </a:lnTo>
                <a:lnTo>
                  <a:pt x="0" y="0"/>
                </a:lnTo>
                <a:close/>
              </a:path>
            </a:pathLst>
          </a:custGeom>
          <a:blipFill>
            <a:blip r:embed="rId3"/>
            <a:stretch>
              <a:fillRect/>
            </a:stretch>
          </a:blipFill>
        </p:spPr>
      </p:sp>
      <p:sp>
        <p:nvSpPr>
          <p:cNvPr id="3" name="TextBox 3"/>
          <p:cNvSpPr txBox="1"/>
          <p:nvPr/>
        </p:nvSpPr>
        <p:spPr>
          <a:xfrm>
            <a:off x="0" y="2982578"/>
            <a:ext cx="9390861" cy="7432675"/>
          </a:xfrm>
          <a:prstGeom prst="rect">
            <a:avLst/>
          </a:prstGeom>
        </p:spPr>
        <p:txBody>
          <a:bodyPr lIns="0" tIns="0" rIns="0" bIns="0" rtlCol="0" anchor="t">
            <a:spAutoFit/>
          </a:bodyPr>
          <a:lstStyle/>
          <a:p>
            <a:pPr marL="539749" lvl="1" indent="-269875" algn="just">
              <a:lnSpc>
                <a:spcPts val="3499"/>
              </a:lnSpc>
              <a:buFont typeface="Arial"/>
              <a:buChar char="•"/>
            </a:pPr>
            <a:r>
              <a:rPr lang="en-US" sz="2499">
                <a:solidFill>
                  <a:srgbClr val="25282A"/>
                </a:solidFill>
                <a:latin typeface="Aileron"/>
                <a:ea typeface="Aileron"/>
                <a:cs typeface="Aileron"/>
                <a:sym typeface="Aileron"/>
              </a:rPr>
              <a:t>Apple's leadership leads consistently toward innovation, accountability, collaboration, ethical behaviour, and continuous improvement and in support of the goal of the organisation and employee development initiatives (Collins, 2023).</a:t>
            </a:r>
          </a:p>
          <a:p>
            <a:pPr marL="539749" lvl="1" indent="-269875" algn="just">
              <a:lnSpc>
                <a:spcPts val="3499"/>
              </a:lnSpc>
              <a:buFont typeface="Arial"/>
              <a:buChar char="•"/>
            </a:pPr>
            <a:r>
              <a:rPr lang="en-US" sz="2499">
                <a:solidFill>
                  <a:srgbClr val="25282A"/>
                </a:solidFill>
                <a:latin typeface="Aileron"/>
                <a:ea typeface="Aileron"/>
                <a:cs typeface="Aileron"/>
                <a:sym typeface="Aileron"/>
              </a:rPr>
              <a:t>Internal communication channels feature team meetings, digital platforms, performance reviews, and leadership updates that foster transparency, collaboration, and alignment within the organization (Budhiraja et al., 2022).</a:t>
            </a:r>
          </a:p>
          <a:p>
            <a:pPr marL="539749" lvl="1" indent="-269875" algn="just">
              <a:lnSpc>
                <a:spcPts val="3499"/>
              </a:lnSpc>
              <a:buFont typeface="Arial"/>
              <a:buChar char="•"/>
            </a:pPr>
            <a:r>
              <a:rPr lang="en-US" sz="2499">
                <a:solidFill>
                  <a:srgbClr val="25282A"/>
                </a:solidFill>
                <a:latin typeface="Aileron"/>
                <a:ea typeface="Aileron"/>
                <a:cs typeface="Aileron"/>
                <a:sym typeface="Aileron"/>
              </a:rPr>
              <a:t>Employee relations are enhanced through coaching, guidance, constructive feedback, recognition and career development and advancement opportunities (McGee, 2025).</a:t>
            </a:r>
          </a:p>
          <a:p>
            <a:pPr marL="539749" lvl="1" indent="-269875" algn="just">
              <a:lnSpc>
                <a:spcPts val="3499"/>
              </a:lnSpc>
              <a:buFont typeface="Arial"/>
              <a:buChar char="•"/>
            </a:pPr>
            <a:r>
              <a:rPr lang="en-US" sz="2499">
                <a:solidFill>
                  <a:srgbClr val="25282A"/>
                </a:solidFill>
                <a:latin typeface="Aileron"/>
                <a:ea typeface="Aileron"/>
                <a:cs typeface="Aileron"/>
                <a:sym typeface="Aileron"/>
              </a:rPr>
              <a:t>Frequent employee feedback systems foster better communication, boost trust, facilitate informed decision-making, address workplace issues, and enhance organizational dynamics in global operations (Shiloh, 2023).</a:t>
            </a:r>
          </a:p>
          <a:p>
            <a:pPr marL="0" lvl="0" indent="0" algn="just">
              <a:lnSpc>
                <a:spcPts val="3499"/>
              </a:lnSpc>
              <a:spcBef>
                <a:spcPct val="0"/>
              </a:spcBef>
            </a:pPr>
            <a:endParaRPr lang="en-US" sz="2499">
              <a:solidFill>
                <a:srgbClr val="25282A"/>
              </a:solidFill>
              <a:latin typeface="Aileron"/>
              <a:ea typeface="Aileron"/>
              <a:cs typeface="Aileron"/>
              <a:sym typeface="Aileron"/>
            </a:endParaRPr>
          </a:p>
        </p:txBody>
      </p:sp>
      <p:sp>
        <p:nvSpPr>
          <p:cNvPr id="4" name="TextBox 4"/>
          <p:cNvSpPr txBox="1"/>
          <p:nvPr/>
        </p:nvSpPr>
        <p:spPr>
          <a:xfrm>
            <a:off x="158676" y="286360"/>
            <a:ext cx="17970648" cy="2560316"/>
          </a:xfrm>
          <a:prstGeom prst="rect">
            <a:avLst/>
          </a:prstGeom>
        </p:spPr>
        <p:txBody>
          <a:bodyPr lIns="0" tIns="0" rIns="0" bIns="0" rtlCol="0" anchor="t">
            <a:spAutoFit/>
          </a:bodyPr>
          <a:lstStyle/>
          <a:p>
            <a:pPr marL="0" lvl="0" indent="0" algn="l">
              <a:lnSpc>
                <a:spcPts val="9989"/>
              </a:lnSpc>
            </a:pPr>
            <a:r>
              <a:rPr lang="en-US" sz="8999" b="1" spc="-233" dirty="0">
                <a:solidFill>
                  <a:srgbClr val="25282A"/>
                </a:solidFill>
                <a:latin typeface="Aileron Bold"/>
                <a:ea typeface="Aileron Bold"/>
                <a:cs typeface="Aileron Bold"/>
                <a:sym typeface="Aileron Bold"/>
              </a:rPr>
              <a:t>Leadership and Communication in Employee Relations</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0732657" y="0"/>
            <a:ext cx="7555343" cy="10287000"/>
            <a:chOff x="0" y="0"/>
            <a:chExt cx="1989885" cy="2709333"/>
          </a:xfrm>
        </p:grpSpPr>
        <p:sp>
          <p:nvSpPr>
            <p:cNvPr id="3" name="Freeform 3"/>
            <p:cNvSpPr/>
            <p:nvPr/>
          </p:nvSpPr>
          <p:spPr>
            <a:xfrm>
              <a:off x="0" y="0"/>
              <a:ext cx="1989885" cy="2709333"/>
            </a:xfrm>
            <a:custGeom>
              <a:avLst/>
              <a:gdLst/>
              <a:ahLst/>
              <a:cxnLst/>
              <a:rect l="l" t="t" r="r" b="b"/>
              <a:pathLst>
                <a:path w="1989885" h="2709333">
                  <a:moveTo>
                    <a:pt x="0" y="0"/>
                  </a:moveTo>
                  <a:lnTo>
                    <a:pt x="1989885" y="0"/>
                  </a:lnTo>
                  <a:lnTo>
                    <a:pt x="1989885" y="2709333"/>
                  </a:lnTo>
                  <a:lnTo>
                    <a:pt x="0" y="2709333"/>
                  </a:lnTo>
                  <a:close/>
                </a:path>
              </a:pathLst>
            </a:custGeom>
            <a:solidFill>
              <a:srgbClr val="F0E5FF"/>
            </a:solidFill>
          </p:spPr>
        </p:sp>
        <p:sp>
          <p:nvSpPr>
            <p:cNvPr id="4" name="TextBox 4"/>
            <p:cNvSpPr txBox="1"/>
            <p:nvPr/>
          </p:nvSpPr>
          <p:spPr>
            <a:xfrm>
              <a:off x="0" y="-28575"/>
              <a:ext cx="1989885" cy="2737908"/>
            </a:xfrm>
            <a:prstGeom prst="rect">
              <a:avLst/>
            </a:prstGeom>
          </p:spPr>
          <p:txBody>
            <a:bodyPr lIns="50800" tIns="50800" rIns="50800" bIns="50800" rtlCol="0" anchor="ctr"/>
            <a:lstStyle/>
            <a:p>
              <a:pPr algn="ctr">
                <a:lnSpc>
                  <a:spcPts val="3301"/>
                </a:lnSpc>
              </a:pPr>
              <a:endParaRPr/>
            </a:p>
          </p:txBody>
        </p:sp>
      </p:grpSp>
      <p:sp>
        <p:nvSpPr>
          <p:cNvPr id="5" name="Freeform 5"/>
          <p:cNvSpPr/>
          <p:nvPr/>
        </p:nvSpPr>
        <p:spPr>
          <a:xfrm>
            <a:off x="1028700" y="5593427"/>
            <a:ext cx="7792507" cy="4376036"/>
          </a:xfrm>
          <a:custGeom>
            <a:avLst/>
            <a:gdLst/>
            <a:ahLst/>
            <a:cxnLst/>
            <a:rect l="l" t="t" r="r" b="b"/>
            <a:pathLst>
              <a:path w="7792507" h="4376036">
                <a:moveTo>
                  <a:pt x="0" y="0"/>
                </a:moveTo>
                <a:lnTo>
                  <a:pt x="7792507" y="0"/>
                </a:lnTo>
                <a:lnTo>
                  <a:pt x="7792507" y="4376036"/>
                </a:lnTo>
                <a:lnTo>
                  <a:pt x="0" y="4376036"/>
                </a:lnTo>
                <a:lnTo>
                  <a:pt x="0" y="0"/>
                </a:lnTo>
                <a:close/>
              </a:path>
            </a:pathLst>
          </a:custGeom>
          <a:blipFill>
            <a:blip r:embed="rId3"/>
            <a:stretch>
              <a:fillRect/>
            </a:stretch>
          </a:blipFill>
        </p:spPr>
      </p:sp>
      <p:sp>
        <p:nvSpPr>
          <p:cNvPr id="6" name="TextBox 6"/>
          <p:cNvSpPr txBox="1"/>
          <p:nvPr/>
        </p:nvSpPr>
        <p:spPr>
          <a:xfrm>
            <a:off x="231165" y="441219"/>
            <a:ext cx="10155698" cy="5016480"/>
          </a:xfrm>
          <a:prstGeom prst="rect">
            <a:avLst/>
          </a:prstGeom>
        </p:spPr>
        <p:txBody>
          <a:bodyPr lIns="0" tIns="0" rIns="0" bIns="0" rtlCol="0" anchor="t">
            <a:spAutoFit/>
          </a:bodyPr>
          <a:lstStyle/>
          <a:p>
            <a:pPr marL="0" lvl="0" indent="0" algn="l">
              <a:lnSpc>
                <a:spcPts val="9864"/>
              </a:lnSpc>
            </a:pPr>
            <a:r>
              <a:rPr lang="en-US" sz="8887" b="1" spc="-231">
                <a:solidFill>
                  <a:srgbClr val="25282A"/>
                </a:solidFill>
                <a:latin typeface="Aileron Bold"/>
                <a:ea typeface="Aileron Bold"/>
                <a:cs typeface="Aileron Bold"/>
                <a:sym typeface="Aileron Bold"/>
              </a:rPr>
              <a:t>Impact of Employee Relations on Organizational Performance</a:t>
            </a:r>
          </a:p>
        </p:txBody>
      </p:sp>
      <p:sp>
        <p:nvSpPr>
          <p:cNvPr id="7" name="TextBox 7"/>
          <p:cNvSpPr txBox="1"/>
          <p:nvPr/>
        </p:nvSpPr>
        <p:spPr>
          <a:xfrm>
            <a:off x="10732657" y="86466"/>
            <a:ext cx="7371312" cy="10061575"/>
          </a:xfrm>
          <a:prstGeom prst="rect">
            <a:avLst/>
          </a:prstGeom>
        </p:spPr>
        <p:txBody>
          <a:bodyPr lIns="0" tIns="0" rIns="0" bIns="0" rtlCol="0" anchor="t">
            <a:spAutoFit/>
          </a:bodyPr>
          <a:lstStyle/>
          <a:p>
            <a:pPr marL="539749" lvl="1" indent="-269875" algn="just">
              <a:lnSpc>
                <a:spcPts val="3499"/>
              </a:lnSpc>
              <a:spcBef>
                <a:spcPct val="0"/>
              </a:spcBef>
              <a:buFont typeface="Arial"/>
              <a:buChar char="•"/>
            </a:pPr>
            <a:r>
              <a:rPr lang="en-US" sz="2499" dirty="0">
                <a:solidFill>
                  <a:srgbClr val="25282A"/>
                </a:solidFill>
                <a:latin typeface="Aileron"/>
                <a:ea typeface="Aileron"/>
                <a:cs typeface="Aileron"/>
                <a:sym typeface="Aileron"/>
              </a:rPr>
              <a:t>G</a:t>
            </a:r>
            <a:r>
              <a:rPr lang="en-US" sz="2499" u="none" dirty="0">
                <a:solidFill>
                  <a:srgbClr val="25282A"/>
                </a:solidFill>
                <a:latin typeface="Aileron"/>
                <a:ea typeface="Aileron"/>
                <a:cs typeface="Aileron"/>
                <a:sym typeface="Aileron"/>
              </a:rPr>
              <a:t>ood employee relations improve workforce productivity through employee motivation, collaboration, commitment, and efficiency in meeting the strategic business goals of Apple (Mashigo et al., 2025).</a:t>
            </a:r>
          </a:p>
          <a:p>
            <a:pPr marL="539749" lvl="1" indent="-269875" algn="just">
              <a:lnSpc>
                <a:spcPts val="3499"/>
              </a:lnSpc>
              <a:spcBef>
                <a:spcPct val="0"/>
              </a:spcBef>
              <a:buFont typeface="Arial"/>
              <a:buChar char="•"/>
            </a:pPr>
            <a:r>
              <a:rPr lang="en-US" sz="2499" u="none" dirty="0">
                <a:solidFill>
                  <a:srgbClr val="25282A"/>
                </a:solidFill>
                <a:latin typeface="Aileron"/>
                <a:ea typeface="Aileron"/>
                <a:cs typeface="Aileron"/>
                <a:sym typeface="Aileron"/>
              </a:rPr>
              <a:t>Good relationships on the job inspire innovation and creativity, allowing employees to experiment and create new and improved technologies and products that reinforce Apple's position as a market leader (Zachmann et al., 2023).</a:t>
            </a:r>
          </a:p>
          <a:p>
            <a:pPr marL="539749" lvl="1" indent="-269875" algn="just">
              <a:lnSpc>
                <a:spcPts val="3499"/>
              </a:lnSpc>
              <a:spcBef>
                <a:spcPct val="0"/>
              </a:spcBef>
              <a:buFont typeface="Arial"/>
              <a:buChar char="•"/>
            </a:pPr>
            <a:r>
              <a:rPr lang="en-US" sz="2499" u="none" dirty="0">
                <a:solidFill>
                  <a:srgbClr val="25282A"/>
                </a:solidFill>
                <a:latin typeface="Aileron"/>
                <a:ea typeface="Aileron"/>
                <a:cs typeface="Aileron"/>
                <a:sym typeface="Aileron"/>
              </a:rPr>
              <a:t>Effective employee engagement and good practices within the workplace help </a:t>
            </a:r>
            <a:r>
              <a:rPr lang="en-US" sz="2499" u="none" dirty="0" err="1">
                <a:solidFill>
                  <a:srgbClr val="25282A"/>
                </a:solidFill>
                <a:latin typeface="Aileron"/>
                <a:ea typeface="Aileron"/>
                <a:cs typeface="Aileron"/>
                <a:sym typeface="Aileron"/>
              </a:rPr>
              <a:t>minimise</a:t>
            </a:r>
            <a:r>
              <a:rPr lang="en-US" sz="2499" u="none" dirty="0">
                <a:solidFill>
                  <a:srgbClr val="25282A"/>
                </a:solidFill>
                <a:latin typeface="Aileron"/>
                <a:ea typeface="Aileron"/>
                <a:cs typeface="Aileron"/>
                <a:sym typeface="Aileron"/>
              </a:rPr>
              <a:t> employee turnover, decreasing turnover costs and maintaining the </a:t>
            </a:r>
            <a:r>
              <a:rPr lang="en-US" sz="2499" u="none" dirty="0" err="1">
                <a:solidFill>
                  <a:srgbClr val="25282A"/>
                </a:solidFill>
                <a:latin typeface="Aileron"/>
                <a:ea typeface="Aileron"/>
                <a:cs typeface="Aileron"/>
                <a:sym typeface="Aileron"/>
              </a:rPr>
              <a:t>organisation's</a:t>
            </a:r>
            <a:r>
              <a:rPr lang="en-US" sz="2499" u="none" dirty="0">
                <a:solidFill>
                  <a:srgbClr val="25282A"/>
                </a:solidFill>
                <a:latin typeface="Aileron"/>
                <a:ea typeface="Aileron"/>
                <a:cs typeface="Aileron"/>
                <a:sym typeface="Aileron"/>
              </a:rPr>
              <a:t> knowledge and expertise (Gathogo, 2025).</a:t>
            </a:r>
          </a:p>
          <a:p>
            <a:pPr marL="539749" lvl="1" indent="-269875" algn="just">
              <a:lnSpc>
                <a:spcPts val="3499"/>
              </a:lnSpc>
              <a:spcBef>
                <a:spcPct val="0"/>
              </a:spcBef>
              <a:buFont typeface="Arial"/>
              <a:buChar char="•"/>
            </a:pPr>
            <a:r>
              <a:rPr lang="en-US" sz="2499" u="none" dirty="0">
                <a:solidFill>
                  <a:srgbClr val="25282A"/>
                </a:solidFill>
                <a:latin typeface="Aileron"/>
                <a:ea typeface="Aileron"/>
                <a:cs typeface="Aileron"/>
                <a:sym typeface="Aileron"/>
              </a:rPr>
              <a:t>Good customer satisfaction stems from good employee relations, which manifests in better service, product innovation, operational excellence and Apple's sustainable operating advantage on the global stage (Meenakshi, 2022).</a:t>
            </a:r>
          </a:p>
          <a:p>
            <a:pPr marL="0" lvl="0" indent="0" algn="just">
              <a:lnSpc>
                <a:spcPts val="3499"/>
              </a:lnSpc>
              <a:spcBef>
                <a:spcPct val="0"/>
              </a:spcBef>
            </a:pPr>
            <a:endParaRPr lang="en-US" sz="2499" u="none" dirty="0">
              <a:solidFill>
                <a:srgbClr val="25282A"/>
              </a:solidFill>
              <a:latin typeface="Aileron"/>
              <a:ea typeface="Aileron"/>
              <a:cs typeface="Aileron"/>
              <a:sym typeface="Aileron"/>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1909643" y="0"/>
            <a:ext cx="6378357" cy="10287000"/>
            <a:chOff x="0" y="0"/>
            <a:chExt cx="949461" cy="1531288"/>
          </a:xfrm>
        </p:grpSpPr>
        <p:sp>
          <p:nvSpPr>
            <p:cNvPr id="3" name="Freeform 3"/>
            <p:cNvSpPr/>
            <p:nvPr/>
          </p:nvSpPr>
          <p:spPr>
            <a:xfrm>
              <a:off x="0" y="0"/>
              <a:ext cx="949461" cy="1531288"/>
            </a:xfrm>
            <a:custGeom>
              <a:avLst/>
              <a:gdLst/>
              <a:ahLst/>
              <a:cxnLst/>
              <a:rect l="l" t="t" r="r" b="b"/>
              <a:pathLst>
                <a:path w="949461" h="1531288">
                  <a:moveTo>
                    <a:pt x="0" y="0"/>
                  </a:moveTo>
                  <a:lnTo>
                    <a:pt x="949461" y="0"/>
                  </a:lnTo>
                  <a:lnTo>
                    <a:pt x="949461" y="1531288"/>
                  </a:lnTo>
                  <a:lnTo>
                    <a:pt x="0" y="1531288"/>
                  </a:lnTo>
                  <a:close/>
                </a:path>
              </a:pathLst>
            </a:custGeom>
            <a:solidFill>
              <a:srgbClr val="F0E5FF"/>
            </a:solidFill>
          </p:spPr>
        </p:sp>
        <p:sp>
          <p:nvSpPr>
            <p:cNvPr id="4" name="TextBox 4"/>
            <p:cNvSpPr txBox="1"/>
            <p:nvPr/>
          </p:nvSpPr>
          <p:spPr>
            <a:xfrm>
              <a:off x="0" y="-19050"/>
              <a:ext cx="949461" cy="1550338"/>
            </a:xfrm>
            <a:prstGeom prst="rect">
              <a:avLst/>
            </a:prstGeom>
          </p:spPr>
          <p:txBody>
            <a:bodyPr lIns="50800" tIns="50800" rIns="50800" bIns="50800" rtlCol="0" anchor="ctr"/>
            <a:lstStyle/>
            <a:p>
              <a:pPr marL="0" lvl="0" indent="0" algn="ctr">
                <a:lnSpc>
                  <a:spcPts val="3048"/>
                </a:lnSpc>
                <a:spcBef>
                  <a:spcPct val="0"/>
                </a:spcBef>
              </a:pPr>
              <a:endParaRPr/>
            </a:p>
          </p:txBody>
        </p:sp>
      </p:grpSp>
      <p:sp>
        <p:nvSpPr>
          <p:cNvPr id="5" name="Freeform 5"/>
          <p:cNvSpPr/>
          <p:nvPr/>
        </p:nvSpPr>
        <p:spPr>
          <a:xfrm>
            <a:off x="12564263" y="1463560"/>
            <a:ext cx="5069117" cy="7359879"/>
          </a:xfrm>
          <a:custGeom>
            <a:avLst/>
            <a:gdLst/>
            <a:ahLst/>
            <a:cxnLst/>
            <a:rect l="l" t="t" r="r" b="b"/>
            <a:pathLst>
              <a:path w="5069117" h="7359879">
                <a:moveTo>
                  <a:pt x="0" y="0"/>
                </a:moveTo>
                <a:lnTo>
                  <a:pt x="5069117" y="0"/>
                </a:lnTo>
                <a:lnTo>
                  <a:pt x="5069117" y="7359880"/>
                </a:lnTo>
                <a:lnTo>
                  <a:pt x="0" y="7359880"/>
                </a:lnTo>
                <a:lnTo>
                  <a:pt x="0" y="0"/>
                </a:lnTo>
                <a:close/>
              </a:path>
            </a:pathLst>
          </a:custGeom>
          <a:blipFill>
            <a:blip r:embed="rId3"/>
            <a:stretch>
              <a:fillRect/>
            </a:stretch>
          </a:blipFill>
        </p:spPr>
      </p:sp>
      <p:sp>
        <p:nvSpPr>
          <p:cNvPr id="6" name="TextBox 6"/>
          <p:cNvSpPr txBox="1"/>
          <p:nvPr/>
        </p:nvSpPr>
        <p:spPr>
          <a:xfrm>
            <a:off x="250984" y="308483"/>
            <a:ext cx="11438814" cy="3768705"/>
          </a:xfrm>
          <a:prstGeom prst="rect">
            <a:avLst/>
          </a:prstGeom>
        </p:spPr>
        <p:txBody>
          <a:bodyPr lIns="0" tIns="0" rIns="0" bIns="0" rtlCol="0" anchor="t">
            <a:spAutoFit/>
          </a:bodyPr>
          <a:lstStyle/>
          <a:p>
            <a:pPr marL="0" lvl="0" indent="0" algn="l">
              <a:lnSpc>
                <a:spcPts val="9864"/>
              </a:lnSpc>
            </a:pPr>
            <a:r>
              <a:rPr lang="en-US" sz="8887" b="1" spc="-231">
                <a:solidFill>
                  <a:srgbClr val="25282A"/>
                </a:solidFill>
                <a:latin typeface="Aileron Bold"/>
                <a:ea typeface="Aileron Bold"/>
                <a:cs typeface="Aileron Bold"/>
                <a:sym typeface="Aileron Bold"/>
              </a:rPr>
              <a:t>Recommendations for Improving Employee Relations at Apple</a:t>
            </a:r>
          </a:p>
        </p:txBody>
      </p:sp>
      <p:sp>
        <p:nvSpPr>
          <p:cNvPr id="7" name="TextBox 7"/>
          <p:cNvSpPr txBox="1"/>
          <p:nvPr/>
        </p:nvSpPr>
        <p:spPr>
          <a:xfrm>
            <a:off x="0" y="4606925"/>
            <a:ext cx="11474249" cy="5241925"/>
          </a:xfrm>
          <a:prstGeom prst="rect">
            <a:avLst/>
          </a:prstGeom>
        </p:spPr>
        <p:txBody>
          <a:bodyPr lIns="0" tIns="0" rIns="0" bIns="0" rtlCol="0" anchor="t">
            <a:spAutoFit/>
          </a:bodyPr>
          <a:lstStyle/>
          <a:p>
            <a:pPr marL="539749" lvl="1" indent="-269875" algn="just">
              <a:lnSpc>
                <a:spcPts val="3499"/>
              </a:lnSpc>
              <a:spcBef>
                <a:spcPct val="0"/>
              </a:spcBef>
              <a:buFont typeface="Arial"/>
              <a:buChar char="•"/>
            </a:pPr>
            <a:r>
              <a:rPr lang="en-US" sz="2499">
                <a:solidFill>
                  <a:srgbClr val="25282A"/>
                </a:solidFill>
                <a:latin typeface="Aileron"/>
                <a:ea typeface="Aileron"/>
                <a:cs typeface="Aileron"/>
                <a:sym typeface="Aileron"/>
              </a:rPr>
              <a:t>Imp</a:t>
            </a:r>
            <a:r>
              <a:rPr lang="en-US" sz="2499" u="none">
                <a:solidFill>
                  <a:srgbClr val="25282A"/>
                </a:solidFill>
                <a:latin typeface="Aileron"/>
                <a:ea typeface="Aileron"/>
                <a:cs typeface="Aileron"/>
                <a:sym typeface="Aileron"/>
              </a:rPr>
              <a:t>rove employee communication by providing frequent feedback meetings, transparency into leadership updates, and open communication to foster employee engagement and ensure organizational trust (Aylott, 2022).  </a:t>
            </a:r>
          </a:p>
          <a:p>
            <a:pPr marL="539749" lvl="1" indent="-269875" algn="just">
              <a:lnSpc>
                <a:spcPts val="3499"/>
              </a:lnSpc>
              <a:spcBef>
                <a:spcPct val="0"/>
              </a:spcBef>
              <a:buFont typeface="Arial"/>
              <a:buChar char="•"/>
            </a:pPr>
            <a:r>
              <a:rPr lang="en-US" sz="2499" u="none">
                <a:solidFill>
                  <a:srgbClr val="25282A"/>
                </a:solidFill>
                <a:latin typeface="Aileron"/>
                <a:ea typeface="Aileron"/>
                <a:cs typeface="Aileron"/>
                <a:sym typeface="Aileron"/>
              </a:rPr>
              <a:t>Empower employee participation at all levels of the organisation to facilitate engagement, commitment, innovation and increased job satisfaction (Tian et al., 2022).</a:t>
            </a:r>
          </a:p>
          <a:p>
            <a:pPr marL="539749" lvl="1" indent="-269875" algn="just">
              <a:lnSpc>
                <a:spcPts val="3499"/>
              </a:lnSpc>
              <a:spcBef>
                <a:spcPct val="0"/>
              </a:spcBef>
              <a:buFont typeface="Arial"/>
              <a:buChar char="•"/>
            </a:pPr>
            <a:r>
              <a:rPr lang="en-US" sz="2499" u="none">
                <a:solidFill>
                  <a:srgbClr val="25282A"/>
                </a:solidFill>
                <a:latin typeface="Aileron"/>
                <a:ea typeface="Aileron"/>
                <a:cs typeface="Aileron"/>
                <a:sym typeface="Aileron"/>
              </a:rPr>
              <a:t>Implement more flexible working opportunities, wellbeing programs, family support policies and mental health supports for employees to enhance the work life balance (Maharani &amp; Mursitama, 2023). </a:t>
            </a:r>
          </a:p>
          <a:p>
            <a:pPr marL="539749" lvl="1" indent="-269875" algn="just">
              <a:lnSpc>
                <a:spcPts val="3499"/>
              </a:lnSpc>
              <a:spcBef>
                <a:spcPct val="0"/>
              </a:spcBef>
              <a:buFont typeface="Arial"/>
              <a:buChar char="•"/>
            </a:pPr>
            <a:r>
              <a:rPr lang="en-US" sz="2499" u="none">
                <a:solidFill>
                  <a:srgbClr val="25282A"/>
                </a:solidFill>
                <a:latin typeface="Aileron"/>
                <a:ea typeface="Aileron"/>
                <a:cs typeface="Aileron"/>
                <a:sym typeface="Aileron"/>
              </a:rPr>
              <a:t>Improve leadership development and training, transparency, employee well-being initiatives for improved relationships, better organizational culture and business sustainability (Trunina et al., 2024).</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83416" b="-83416"/>
            </a:stretch>
          </a:blipFill>
        </p:spPr>
      </p:sp>
      <p:sp>
        <p:nvSpPr>
          <p:cNvPr id="4" name="TextBox 4"/>
          <p:cNvSpPr txBox="1"/>
          <p:nvPr/>
        </p:nvSpPr>
        <p:spPr>
          <a:xfrm>
            <a:off x="0" y="2085691"/>
            <a:ext cx="10839865" cy="7910831"/>
          </a:xfrm>
          <a:prstGeom prst="rect">
            <a:avLst/>
          </a:prstGeom>
        </p:spPr>
        <p:txBody>
          <a:bodyPr lIns="0" tIns="0" rIns="0" bIns="0" rtlCol="0" anchor="t">
            <a:spAutoFit/>
          </a:bodyPr>
          <a:lstStyle/>
          <a:p>
            <a:pPr marL="604513" lvl="1" indent="-302256" algn="just">
              <a:lnSpc>
                <a:spcPts val="3919"/>
              </a:lnSpc>
              <a:buFont typeface="Arial"/>
              <a:buChar char="•"/>
            </a:pPr>
            <a:r>
              <a:rPr lang="en-US" sz="2799">
                <a:solidFill>
                  <a:srgbClr val="25282A"/>
                </a:solidFill>
                <a:latin typeface="Aileron"/>
                <a:ea typeface="Aileron"/>
                <a:cs typeface="Aileron"/>
                <a:sym typeface="Aileron"/>
              </a:rPr>
              <a:t>In Apple, employee relations are crucial in the success of the business as it instills the elements of communication, employee engagement, leadership, employee wellness, and organizational trust (Lu et al., 2023).</a:t>
            </a:r>
          </a:p>
          <a:p>
            <a:pPr marL="604513" lvl="1" indent="-302256" algn="just">
              <a:lnSpc>
                <a:spcPts val="3919"/>
              </a:lnSpc>
              <a:buFont typeface="Arial"/>
              <a:buChar char="•"/>
            </a:pPr>
            <a:r>
              <a:rPr lang="en-US" sz="2799">
                <a:solidFill>
                  <a:srgbClr val="25282A"/>
                </a:solidFill>
                <a:latin typeface="Aileron"/>
                <a:ea typeface="Aileron"/>
                <a:cs typeface="Aileron"/>
                <a:sym typeface="Aileron"/>
              </a:rPr>
              <a:t>In Apple's global workforce, positive employee relationships contribute to productivity, innovation, collaboration, employee satisfaction, retention, and overall organizational performance (Cho et al., 2023).</a:t>
            </a:r>
          </a:p>
          <a:p>
            <a:pPr marL="604513" lvl="1" indent="-302256" algn="just">
              <a:lnSpc>
                <a:spcPts val="3919"/>
              </a:lnSpc>
              <a:buFont typeface="Arial"/>
              <a:buChar char="•"/>
            </a:pPr>
            <a:r>
              <a:rPr lang="en-US" sz="2799">
                <a:solidFill>
                  <a:srgbClr val="25282A"/>
                </a:solidFill>
                <a:latin typeface="Aileron"/>
                <a:ea typeface="Aileron"/>
                <a:cs typeface="Aileron"/>
                <a:sym typeface="Aileron"/>
              </a:rPr>
              <a:t>Apple's internal communication, transparency, employee participation, and leadership development are also continually improved, leading to continued enhancement of employee relations and organizational effectiveness (Manning, 2024).</a:t>
            </a:r>
          </a:p>
          <a:p>
            <a:pPr marL="604513" lvl="1" indent="-302256" algn="just">
              <a:lnSpc>
                <a:spcPts val="3919"/>
              </a:lnSpc>
              <a:buFont typeface="Arial"/>
              <a:buChar char="•"/>
            </a:pPr>
            <a:r>
              <a:rPr lang="en-US" sz="2799">
                <a:solidFill>
                  <a:srgbClr val="25282A"/>
                </a:solidFill>
                <a:latin typeface="Aileron"/>
                <a:ea typeface="Aileron"/>
                <a:cs typeface="Aileron"/>
                <a:sym typeface="Aileron"/>
              </a:rPr>
              <a:t>Good employee relations are a critical strength that allow Apple to continue innovating, competing strongly, investing in people and cultivate the organisation's future through the world (Ronda &amp; De Gràcia, 2022).</a:t>
            </a:r>
          </a:p>
        </p:txBody>
      </p:sp>
      <p:sp>
        <p:nvSpPr>
          <p:cNvPr id="5" name="Freeform 5"/>
          <p:cNvSpPr/>
          <p:nvPr/>
        </p:nvSpPr>
        <p:spPr>
          <a:xfrm>
            <a:off x="11848686" y="2142841"/>
            <a:ext cx="5890261" cy="7853681"/>
          </a:xfrm>
          <a:custGeom>
            <a:avLst/>
            <a:gdLst/>
            <a:ahLst/>
            <a:cxnLst/>
            <a:rect l="l" t="t" r="r" b="b"/>
            <a:pathLst>
              <a:path w="5890261" h="7853681">
                <a:moveTo>
                  <a:pt x="0" y="0"/>
                </a:moveTo>
                <a:lnTo>
                  <a:pt x="5890260" y="0"/>
                </a:lnTo>
                <a:lnTo>
                  <a:pt x="5890260" y="7853681"/>
                </a:lnTo>
                <a:lnTo>
                  <a:pt x="0" y="7853681"/>
                </a:lnTo>
                <a:lnTo>
                  <a:pt x="0" y="0"/>
                </a:lnTo>
                <a:close/>
              </a:path>
            </a:pathLst>
          </a:custGeom>
          <a:blipFill>
            <a:blip r:embed="rId4"/>
            <a:stretch>
              <a:fillRect/>
            </a:stretch>
          </a:blipFill>
        </p:spPr>
      </p:sp>
      <p:sp>
        <p:nvSpPr>
          <p:cNvPr id="6" name="TextBox 6"/>
          <p:cNvSpPr txBox="1"/>
          <p:nvPr/>
        </p:nvSpPr>
        <p:spPr>
          <a:xfrm>
            <a:off x="361598" y="420055"/>
            <a:ext cx="15443022" cy="1293491"/>
          </a:xfrm>
          <a:prstGeom prst="rect">
            <a:avLst/>
          </a:prstGeom>
        </p:spPr>
        <p:txBody>
          <a:bodyPr lIns="0" tIns="0" rIns="0" bIns="0" rtlCol="0" anchor="t">
            <a:spAutoFit/>
          </a:bodyPr>
          <a:lstStyle/>
          <a:p>
            <a:pPr marL="0" lvl="0" indent="0" algn="l">
              <a:lnSpc>
                <a:spcPts val="9989"/>
              </a:lnSpc>
            </a:pPr>
            <a:r>
              <a:rPr lang="en-US" sz="8999" b="1" spc="-233">
                <a:solidFill>
                  <a:srgbClr val="25282A"/>
                </a:solidFill>
                <a:latin typeface="Aileron Bold"/>
                <a:ea typeface="Aileron Bold"/>
                <a:cs typeface="Aileron Bold"/>
                <a:sym typeface="Aileron Bold"/>
              </a:rPr>
              <a:t>Key Findings and Conclusion</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0" y="1095686"/>
            <a:ext cx="18135600" cy="9569030"/>
          </a:xfrm>
          <a:prstGeom prst="rect">
            <a:avLst/>
          </a:prstGeom>
        </p:spPr>
        <p:txBody>
          <a:bodyPr wrap="square" lIns="0" tIns="0" rIns="0" bIns="0" rtlCol="0" anchor="t">
            <a:spAutoFit/>
          </a:bodyPr>
          <a:lstStyle/>
          <a:p>
            <a:pPr marL="345443" lvl="1" indent="-172721" algn="just">
              <a:lnSpc>
                <a:spcPts val="2240"/>
              </a:lnSpc>
              <a:buAutoNum type="arabicPeriod"/>
            </a:pPr>
            <a:r>
              <a:rPr lang="en-US" sz="1600" dirty="0">
                <a:solidFill>
                  <a:srgbClr val="25282A"/>
                </a:solidFill>
                <a:latin typeface="Aileron"/>
                <a:ea typeface="Aileron"/>
                <a:cs typeface="Aileron"/>
                <a:sym typeface="Aileron"/>
              </a:rPr>
              <a:t>Gathogo, M. G. (2025). Evaluating the Key Factors Influencing Employee Retention and the Impact on Corporate Performance in the UK-A Case Study of Apple. </a:t>
            </a:r>
            <a:r>
              <a:rPr lang="en-US" sz="1600" i="1" dirty="0">
                <a:solidFill>
                  <a:srgbClr val="25282A"/>
                </a:solidFill>
                <a:latin typeface="Aileron Italics"/>
                <a:ea typeface="Aileron Italics"/>
                <a:cs typeface="Aileron Italics"/>
                <a:sym typeface="Aileron Italics"/>
              </a:rPr>
              <a:t>Preprints. org</a:t>
            </a:r>
            <a:r>
              <a:rPr lang="en-US" sz="1600" dirty="0">
                <a:solidFill>
                  <a:srgbClr val="25282A"/>
                </a:solidFill>
                <a:latin typeface="Aileron"/>
                <a:ea typeface="Aileron"/>
                <a:cs typeface="Aileron"/>
                <a:sym typeface="Aileron"/>
              </a:rPr>
              <a:t>. </a:t>
            </a:r>
            <a:r>
              <a:rPr lang="en-US" sz="1600" u="sng" dirty="0">
                <a:solidFill>
                  <a:srgbClr val="25282A"/>
                </a:solidFill>
                <a:latin typeface="Aileron"/>
                <a:ea typeface="Aileron"/>
                <a:cs typeface="Aileron"/>
                <a:sym typeface="Aileron"/>
                <a:hlinkClick r:id="rId2" tooltip="https://www.preprints.org/manuscript/202505.0655/download/final_file"/>
              </a:rPr>
              <a:t>https://www.preprints.org/manuscript/202505.0655/download/final_file</a:t>
            </a:r>
          </a:p>
          <a:p>
            <a:pPr marL="345443" lvl="1" indent="-172721" algn="just">
              <a:lnSpc>
                <a:spcPts val="2240"/>
              </a:lnSpc>
              <a:buAutoNum type="arabicPeriod"/>
            </a:pPr>
            <a:r>
              <a:rPr lang="en-US" sz="1600" dirty="0">
                <a:solidFill>
                  <a:srgbClr val="25282A"/>
                </a:solidFill>
                <a:latin typeface="Aileron"/>
                <a:ea typeface="Aileron"/>
                <a:cs typeface="Aileron"/>
                <a:sym typeface="Aileron"/>
              </a:rPr>
              <a:t>Meenakshi, V. I. T. (2022). Employment Practices at Apple; Social and Legal Issues Disrupting India's Industrial Relations Landscape. </a:t>
            </a:r>
            <a:r>
              <a:rPr lang="en-US" sz="1600" i="1" dirty="0">
                <a:solidFill>
                  <a:srgbClr val="25282A"/>
                </a:solidFill>
                <a:latin typeface="Aileron Italics"/>
                <a:ea typeface="Aileron Italics"/>
                <a:cs typeface="Aileron Italics"/>
                <a:sym typeface="Aileron Italics"/>
              </a:rPr>
              <a:t>Journal of the International Academy for Case Studies</a:t>
            </a:r>
            <a:r>
              <a:rPr lang="en-US" sz="1600" dirty="0">
                <a:solidFill>
                  <a:srgbClr val="25282A"/>
                </a:solidFill>
                <a:latin typeface="Aileron"/>
                <a:ea typeface="Aileron"/>
                <a:cs typeface="Aileron"/>
                <a:sym typeface="Aileron"/>
              </a:rPr>
              <a:t>, </a:t>
            </a:r>
            <a:r>
              <a:rPr lang="en-US" sz="1600" i="1" dirty="0">
                <a:solidFill>
                  <a:srgbClr val="25282A"/>
                </a:solidFill>
                <a:latin typeface="Aileron Italics"/>
                <a:ea typeface="Aileron Italics"/>
                <a:cs typeface="Aileron Italics"/>
                <a:sym typeface="Aileron Italics"/>
              </a:rPr>
              <a:t>28</a:t>
            </a:r>
            <a:r>
              <a:rPr lang="en-US" sz="1600" dirty="0">
                <a:solidFill>
                  <a:srgbClr val="25282A"/>
                </a:solidFill>
                <a:latin typeface="Aileron"/>
                <a:ea typeface="Aileron"/>
                <a:cs typeface="Aileron"/>
                <a:sym typeface="Aileron"/>
              </a:rPr>
              <a:t>(4).</a:t>
            </a:r>
            <a:r>
              <a:rPr lang="en-US" sz="1600" u="sng" dirty="0">
                <a:solidFill>
                  <a:srgbClr val="25282A"/>
                </a:solidFill>
                <a:latin typeface="Aileron"/>
                <a:ea typeface="Aileron"/>
                <a:cs typeface="Aileron"/>
                <a:sym typeface="Aileron"/>
                <a:hlinkClick r:id="rId3" tooltip="https://www.researchgate.net/profile/Lrk-Krishnan/publication/362568734_EMPLOYMENT_PRACTICES_AT_APPLE_SOCIAL_AND_LEGAL_ISSUES_DISRUPTING_INDIA'S_INDUSTRIAL_RELATIONS_LANDSCAPE/links/62f1f1a2505511283ea06a4c/EMPLOYMENT-PRACTICES-AT-APPLE-SOCIAL-AND-LEGAL-ISSUES-DISRUPTING-INDIAS-INDUSTRIAL-RELATIONS-LANDSCAPE.pdf"/>
              </a:rPr>
              <a:t>https://www.researchgate.net/profile/Lrk-Krishnan/publication/362568734_EMPLOYMENT_PRACTICES_AT_APPLE_SOCIAL_AND_LEGAL_ISSUES_DISRUPTING_INDIA'S_INDUSTRIAL_RELATIONS_LANDSCAPE/links/62f1f1a2505511283ea06a4c/EMPLOYMENT-PRACTICES-AT-APPLE-SOCIAL-AND-LEGAL-ISSUES-DISRUPTING-INDIAS-INDUSTRIAL-RELATIONS-LANDSCAPE.pdf</a:t>
            </a:r>
          </a:p>
          <a:p>
            <a:pPr marL="345443" lvl="1" indent="-172721" algn="just">
              <a:lnSpc>
                <a:spcPts val="2240"/>
              </a:lnSpc>
              <a:buAutoNum type="arabicPeriod"/>
            </a:pPr>
            <a:r>
              <a:rPr lang="en-US" sz="1600" dirty="0">
                <a:solidFill>
                  <a:srgbClr val="25282A"/>
                </a:solidFill>
                <a:latin typeface="Aileron"/>
                <a:ea typeface="Aileron"/>
                <a:cs typeface="Aileron"/>
                <a:sym typeface="Aileron"/>
              </a:rPr>
              <a:t> </a:t>
            </a:r>
            <a:r>
              <a:rPr lang="en-US" sz="1600" dirty="0" err="1">
                <a:solidFill>
                  <a:srgbClr val="25282A"/>
                </a:solidFill>
                <a:latin typeface="Aileron"/>
                <a:ea typeface="Aileron"/>
                <a:cs typeface="Aileron"/>
                <a:sym typeface="Aileron"/>
              </a:rPr>
              <a:t>Aylott</a:t>
            </a:r>
            <a:r>
              <a:rPr lang="en-US" sz="1600" dirty="0">
                <a:solidFill>
                  <a:srgbClr val="25282A"/>
                </a:solidFill>
                <a:latin typeface="Aileron"/>
                <a:ea typeface="Aileron"/>
                <a:cs typeface="Aileron"/>
                <a:sym typeface="Aileron"/>
              </a:rPr>
              <a:t>, E. (2022). </a:t>
            </a:r>
            <a:r>
              <a:rPr lang="en-US" sz="1600" i="1" dirty="0">
                <a:solidFill>
                  <a:srgbClr val="25282A"/>
                </a:solidFill>
                <a:latin typeface="Aileron Italics"/>
                <a:ea typeface="Aileron Italics"/>
                <a:cs typeface="Aileron Italics"/>
                <a:sym typeface="Aileron Italics"/>
              </a:rPr>
              <a:t>Employee relations: a practical introduction</a:t>
            </a:r>
            <a:r>
              <a:rPr lang="en-US" sz="1600" dirty="0">
                <a:solidFill>
                  <a:srgbClr val="25282A"/>
                </a:solidFill>
                <a:latin typeface="Aileron"/>
                <a:ea typeface="Aileron"/>
                <a:cs typeface="Aileron"/>
                <a:sym typeface="Aileron"/>
              </a:rPr>
              <a:t>. Kogan Page </a:t>
            </a:r>
            <a:r>
              <a:rPr lang="en-US" sz="1600" dirty="0" err="1">
                <a:solidFill>
                  <a:srgbClr val="25282A"/>
                </a:solidFill>
                <a:latin typeface="Aileron"/>
                <a:ea typeface="Aileron"/>
                <a:cs typeface="Aileron"/>
                <a:sym typeface="Aileron"/>
              </a:rPr>
              <a:t>Publishers.</a:t>
            </a:r>
            <a:r>
              <a:rPr lang="en-US" sz="1600" u="sng" dirty="0" err="1">
                <a:solidFill>
                  <a:srgbClr val="25282A"/>
                </a:solidFill>
                <a:latin typeface="Aileron"/>
                <a:ea typeface="Aileron"/>
                <a:cs typeface="Aileron"/>
                <a:sym typeface="Aileron"/>
                <a:hlinkClick r:id="rId4" tooltip="https://books.google.com/books?hl=en&amp;lr=&amp;id=WcdsEAAAQBAJ&amp;oi=fnd&amp;pg=PP1&amp;dq=Employee+Relations+at+Apple&amp;ots=xycfbpvImw&amp;sig=q_y90LiyHv0dKxXzewKAK490mDQ"/>
              </a:rPr>
              <a:t>https</a:t>
            </a:r>
            <a:r>
              <a:rPr lang="en-US" sz="1600" u="sng" dirty="0">
                <a:solidFill>
                  <a:srgbClr val="25282A"/>
                </a:solidFill>
                <a:latin typeface="Aileron"/>
                <a:ea typeface="Aileron"/>
                <a:cs typeface="Aileron"/>
                <a:sym typeface="Aileron"/>
                <a:hlinkClick r:id="rId4" tooltip="https://books.google.com/books?hl=en&amp;lr=&amp;id=WcdsEAAAQBAJ&amp;oi=fnd&amp;pg=PP1&amp;dq=Employee+Relations+at+Apple&amp;ots=xycfbpvImw&amp;sig=q_y90LiyHv0dKxXzewKAK490mDQ"/>
              </a:rPr>
              <a:t>://books.google.com/</a:t>
            </a:r>
            <a:r>
              <a:rPr lang="en-US" sz="1600" u="sng" dirty="0" err="1">
                <a:solidFill>
                  <a:srgbClr val="25282A"/>
                </a:solidFill>
                <a:latin typeface="Aileron"/>
                <a:ea typeface="Aileron"/>
                <a:cs typeface="Aileron"/>
                <a:sym typeface="Aileron"/>
                <a:hlinkClick r:id="rId4" tooltip="https://books.google.com/books?hl=en&amp;lr=&amp;id=WcdsEAAAQBAJ&amp;oi=fnd&amp;pg=PP1&amp;dq=Employee+Relations+at+Apple&amp;ots=xycfbpvImw&amp;sig=q_y90LiyHv0dKxXzewKAK490mDQ"/>
              </a:rPr>
              <a:t>books?hl</a:t>
            </a:r>
            <a:r>
              <a:rPr lang="en-US" sz="1600" u="sng" dirty="0">
                <a:solidFill>
                  <a:srgbClr val="25282A"/>
                </a:solidFill>
                <a:latin typeface="Aileron"/>
                <a:ea typeface="Aileron"/>
                <a:cs typeface="Aileron"/>
                <a:sym typeface="Aileron"/>
                <a:hlinkClick r:id="rId4" tooltip="https://books.google.com/books?hl=en&amp;lr=&amp;id=WcdsEAAAQBAJ&amp;oi=fnd&amp;pg=PP1&amp;dq=Employee+Relations+at+Apple&amp;ots=xycfbpvImw&amp;sig=q_y90LiyHv0dKxXzewKAK490mDQ"/>
              </a:rPr>
              <a:t>=</a:t>
            </a:r>
            <a:r>
              <a:rPr lang="en-US" sz="1600" u="sng" dirty="0" err="1">
                <a:solidFill>
                  <a:srgbClr val="25282A"/>
                </a:solidFill>
                <a:latin typeface="Aileron"/>
                <a:ea typeface="Aileron"/>
                <a:cs typeface="Aileron"/>
                <a:sym typeface="Aileron"/>
                <a:hlinkClick r:id="rId4" tooltip="https://books.google.com/books?hl=en&amp;lr=&amp;id=WcdsEAAAQBAJ&amp;oi=fnd&amp;pg=PP1&amp;dq=Employee+Relations+at+Apple&amp;ots=xycfbpvImw&amp;sig=q_y90LiyHv0dKxXzewKAK490mDQ"/>
              </a:rPr>
              <a:t>en&amp;lr</a:t>
            </a:r>
            <a:r>
              <a:rPr lang="en-US" sz="1600" u="sng" dirty="0">
                <a:solidFill>
                  <a:srgbClr val="25282A"/>
                </a:solidFill>
                <a:latin typeface="Aileron"/>
                <a:ea typeface="Aileron"/>
                <a:cs typeface="Aileron"/>
                <a:sym typeface="Aileron"/>
                <a:hlinkClick r:id="rId4" tooltip="https://books.google.com/books?hl=en&amp;lr=&amp;id=WcdsEAAAQBAJ&amp;oi=fnd&amp;pg=PP1&amp;dq=Employee+Relations+at+Apple&amp;ots=xycfbpvImw&amp;sig=q_y90LiyHv0dKxXzewKAK490mDQ"/>
              </a:rPr>
              <a:t>=&amp;id=</a:t>
            </a:r>
            <a:r>
              <a:rPr lang="en-US" sz="1600" u="sng" dirty="0" err="1">
                <a:solidFill>
                  <a:srgbClr val="25282A"/>
                </a:solidFill>
                <a:latin typeface="Aileron"/>
                <a:ea typeface="Aileron"/>
                <a:cs typeface="Aileron"/>
                <a:sym typeface="Aileron"/>
                <a:hlinkClick r:id="rId4" tooltip="https://books.google.com/books?hl=en&amp;lr=&amp;id=WcdsEAAAQBAJ&amp;oi=fnd&amp;pg=PP1&amp;dq=Employee+Relations+at+Apple&amp;ots=xycfbpvImw&amp;sig=q_y90LiyHv0dKxXzewKAK490mDQ"/>
              </a:rPr>
              <a:t>WcdsEAAAQBAJ&amp;oi</a:t>
            </a:r>
            <a:r>
              <a:rPr lang="en-US" sz="1600" u="sng" dirty="0">
                <a:solidFill>
                  <a:srgbClr val="25282A"/>
                </a:solidFill>
                <a:latin typeface="Aileron"/>
                <a:ea typeface="Aileron"/>
                <a:cs typeface="Aileron"/>
                <a:sym typeface="Aileron"/>
                <a:hlinkClick r:id="rId4" tooltip="https://books.google.com/books?hl=en&amp;lr=&amp;id=WcdsEAAAQBAJ&amp;oi=fnd&amp;pg=PP1&amp;dq=Employee+Relations+at+Apple&amp;ots=xycfbpvImw&amp;sig=q_y90LiyHv0dKxXzewKAK490mDQ"/>
              </a:rPr>
              <a:t>=</a:t>
            </a:r>
            <a:r>
              <a:rPr lang="en-US" sz="1600" u="sng" dirty="0" err="1">
                <a:solidFill>
                  <a:srgbClr val="25282A"/>
                </a:solidFill>
                <a:latin typeface="Aileron"/>
                <a:ea typeface="Aileron"/>
                <a:cs typeface="Aileron"/>
                <a:sym typeface="Aileron"/>
                <a:hlinkClick r:id="rId4" tooltip="https://books.google.com/books?hl=en&amp;lr=&amp;id=WcdsEAAAQBAJ&amp;oi=fnd&amp;pg=PP1&amp;dq=Employee+Relations+at+Apple&amp;ots=xycfbpvImw&amp;sig=q_y90LiyHv0dKxXzewKAK490mDQ"/>
              </a:rPr>
              <a:t>fnd&amp;pg</a:t>
            </a:r>
            <a:r>
              <a:rPr lang="en-US" sz="1600" u="sng" dirty="0">
                <a:solidFill>
                  <a:srgbClr val="25282A"/>
                </a:solidFill>
                <a:latin typeface="Aileron"/>
                <a:ea typeface="Aileron"/>
                <a:cs typeface="Aileron"/>
                <a:sym typeface="Aileron"/>
                <a:hlinkClick r:id="rId4" tooltip="https://books.google.com/books?hl=en&amp;lr=&amp;id=WcdsEAAAQBAJ&amp;oi=fnd&amp;pg=PP1&amp;dq=Employee+Relations+at+Apple&amp;ots=xycfbpvImw&amp;sig=q_y90LiyHv0dKxXzewKAK490mDQ"/>
              </a:rPr>
              <a:t>=PP1&amp;dq=</a:t>
            </a:r>
            <a:r>
              <a:rPr lang="en-US" sz="1600" u="sng" dirty="0" err="1">
                <a:solidFill>
                  <a:srgbClr val="25282A"/>
                </a:solidFill>
                <a:latin typeface="Aileron"/>
                <a:ea typeface="Aileron"/>
                <a:cs typeface="Aileron"/>
                <a:sym typeface="Aileron"/>
                <a:hlinkClick r:id="rId4" tooltip="https://books.google.com/books?hl=en&amp;lr=&amp;id=WcdsEAAAQBAJ&amp;oi=fnd&amp;pg=PP1&amp;dq=Employee+Relations+at+Apple&amp;ots=xycfbpvImw&amp;sig=q_y90LiyHv0dKxXzewKAK490mDQ"/>
              </a:rPr>
              <a:t>Employee+Relations+at+Apple&amp;ots</a:t>
            </a:r>
            <a:r>
              <a:rPr lang="en-US" sz="1600" u="sng" dirty="0">
                <a:solidFill>
                  <a:srgbClr val="25282A"/>
                </a:solidFill>
                <a:latin typeface="Aileron"/>
                <a:ea typeface="Aileron"/>
                <a:cs typeface="Aileron"/>
                <a:sym typeface="Aileron"/>
                <a:hlinkClick r:id="rId4" tooltip="https://books.google.com/books?hl=en&amp;lr=&amp;id=WcdsEAAAQBAJ&amp;oi=fnd&amp;pg=PP1&amp;dq=Employee+Relations+at+Apple&amp;ots=xycfbpvImw&amp;sig=q_y90LiyHv0dKxXzewKAK490mDQ"/>
              </a:rPr>
              <a:t>=</a:t>
            </a:r>
            <a:r>
              <a:rPr lang="en-US" sz="1600" u="sng" dirty="0" err="1">
                <a:solidFill>
                  <a:srgbClr val="25282A"/>
                </a:solidFill>
                <a:latin typeface="Aileron"/>
                <a:ea typeface="Aileron"/>
                <a:cs typeface="Aileron"/>
                <a:sym typeface="Aileron"/>
                <a:hlinkClick r:id="rId4" tooltip="https://books.google.com/books?hl=en&amp;lr=&amp;id=WcdsEAAAQBAJ&amp;oi=fnd&amp;pg=PP1&amp;dq=Employee+Relations+at+Apple&amp;ots=xycfbpvImw&amp;sig=q_y90LiyHv0dKxXzewKAK490mDQ"/>
              </a:rPr>
              <a:t>xycfbpvImw&amp;sig</a:t>
            </a:r>
            <a:r>
              <a:rPr lang="en-US" sz="1600" u="sng" dirty="0">
                <a:solidFill>
                  <a:srgbClr val="25282A"/>
                </a:solidFill>
                <a:latin typeface="Aileron"/>
                <a:ea typeface="Aileron"/>
                <a:cs typeface="Aileron"/>
                <a:sym typeface="Aileron"/>
                <a:hlinkClick r:id="rId4" tooltip="https://books.google.com/books?hl=en&amp;lr=&amp;id=WcdsEAAAQBAJ&amp;oi=fnd&amp;pg=PP1&amp;dq=Employee+Relations+at+Apple&amp;ots=xycfbpvImw&amp;sig=q_y90LiyHv0dKxXzewKAK490mDQ"/>
              </a:rPr>
              <a:t>=q_y90LiyHv0dKxXzewKAK490mDQ</a:t>
            </a:r>
          </a:p>
          <a:p>
            <a:pPr marL="345443" lvl="1" indent="-172721" algn="just">
              <a:lnSpc>
                <a:spcPts val="2240"/>
              </a:lnSpc>
              <a:buAutoNum type="arabicPeriod"/>
            </a:pPr>
            <a:r>
              <a:rPr lang="en-US" sz="1600" dirty="0">
                <a:solidFill>
                  <a:srgbClr val="25282A"/>
                </a:solidFill>
                <a:latin typeface="Aileron"/>
                <a:ea typeface="Aileron"/>
                <a:cs typeface="Aileron"/>
                <a:sym typeface="Aileron"/>
              </a:rPr>
              <a:t>Tian, W., Wang, M., &amp; Wang, Q. (2022, March). The core </a:t>
            </a:r>
            <a:r>
              <a:rPr lang="en-US" sz="1600" dirty="0" err="1">
                <a:solidFill>
                  <a:srgbClr val="25282A"/>
                </a:solidFill>
                <a:latin typeface="Aileron"/>
                <a:ea typeface="Aileron"/>
                <a:cs typeface="Aileron"/>
                <a:sym typeface="Aileron"/>
              </a:rPr>
              <a:t>competentness</a:t>
            </a:r>
            <a:r>
              <a:rPr lang="en-US" sz="1600" dirty="0">
                <a:solidFill>
                  <a:srgbClr val="25282A"/>
                </a:solidFill>
                <a:latin typeface="Aileron"/>
                <a:ea typeface="Aileron"/>
                <a:cs typeface="Aileron"/>
                <a:sym typeface="Aileron"/>
              </a:rPr>
              <a:t> of Apple Inc. In </a:t>
            </a:r>
            <a:r>
              <a:rPr lang="en-US" sz="1600" i="1" dirty="0">
                <a:solidFill>
                  <a:srgbClr val="25282A"/>
                </a:solidFill>
                <a:latin typeface="Aileron Italics"/>
                <a:ea typeface="Aileron Italics"/>
                <a:cs typeface="Aileron Italics"/>
                <a:sym typeface="Aileron Italics"/>
              </a:rPr>
              <a:t>2022 7th International Conference on Financial Innovation and Economic Development (ICFIED 2022)</a:t>
            </a:r>
            <a:r>
              <a:rPr lang="en-US" sz="1600" dirty="0">
                <a:solidFill>
                  <a:srgbClr val="25282A"/>
                </a:solidFill>
                <a:latin typeface="Aileron"/>
                <a:ea typeface="Aileron"/>
                <a:cs typeface="Aileron"/>
                <a:sym typeface="Aileron"/>
              </a:rPr>
              <a:t> (pp. 718-725). Atlantis Press. </a:t>
            </a:r>
            <a:r>
              <a:rPr lang="en-US" sz="1600" u="sng" dirty="0">
                <a:solidFill>
                  <a:srgbClr val="25282A"/>
                </a:solidFill>
                <a:latin typeface="Aileron"/>
                <a:ea typeface="Aileron"/>
                <a:cs typeface="Aileron"/>
                <a:sym typeface="Aileron"/>
                <a:hlinkClick r:id="rId5" tooltip="https://www.atlantis-press.com/proceedings/icfied-22/125971602"/>
              </a:rPr>
              <a:t>https://www.atlantis-press.com/proceedings/icfied-22/125971602</a:t>
            </a:r>
          </a:p>
          <a:p>
            <a:pPr marL="345443" lvl="1" indent="-172721" algn="just">
              <a:lnSpc>
                <a:spcPts val="2240"/>
              </a:lnSpc>
              <a:buAutoNum type="arabicPeriod"/>
            </a:pPr>
            <a:r>
              <a:rPr lang="en-US" sz="1600" dirty="0">
                <a:solidFill>
                  <a:srgbClr val="25282A"/>
                </a:solidFill>
                <a:latin typeface="Aileron"/>
                <a:ea typeface="Aileron"/>
                <a:cs typeface="Aileron"/>
                <a:sym typeface="Aileron"/>
              </a:rPr>
              <a:t>Maharani, D., &amp; </a:t>
            </a:r>
            <a:r>
              <a:rPr lang="en-US" sz="1600" dirty="0" err="1">
                <a:solidFill>
                  <a:srgbClr val="25282A"/>
                </a:solidFill>
                <a:latin typeface="Aileron"/>
                <a:ea typeface="Aileron"/>
                <a:cs typeface="Aileron"/>
                <a:sym typeface="Aileron"/>
              </a:rPr>
              <a:t>Mursitama</a:t>
            </a:r>
            <a:r>
              <a:rPr lang="en-US" sz="1600" dirty="0">
                <a:solidFill>
                  <a:srgbClr val="25282A"/>
                </a:solidFill>
                <a:latin typeface="Aileron"/>
                <a:ea typeface="Aileron"/>
                <a:cs typeface="Aileron"/>
                <a:sym typeface="Aileron"/>
              </a:rPr>
              <a:t>, T. N. (2023). Implementing ethical ‘code of work ethics’: a case study of Apple and Foxconn supply chain. In </a:t>
            </a:r>
            <a:r>
              <a:rPr lang="en-US" sz="1600" i="1" dirty="0">
                <a:solidFill>
                  <a:srgbClr val="25282A"/>
                </a:solidFill>
                <a:latin typeface="Aileron Italics"/>
                <a:ea typeface="Aileron Italics"/>
                <a:cs typeface="Aileron Italics"/>
                <a:sym typeface="Aileron Italics"/>
              </a:rPr>
              <a:t>E3S Web of Conferences</a:t>
            </a:r>
            <a:r>
              <a:rPr lang="en-US" sz="1600" dirty="0">
                <a:solidFill>
                  <a:srgbClr val="25282A"/>
                </a:solidFill>
                <a:latin typeface="Aileron"/>
                <a:ea typeface="Aileron"/>
                <a:cs typeface="Aileron"/>
                <a:sym typeface="Aileron"/>
              </a:rPr>
              <a:t> (Vol. 426, p. 02152). EDP </a:t>
            </a:r>
            <a:r>
              <a:rPr lang="en-US" sz="1600" dirty="0" err="1">
                <a:solidFill>
                  <a:srgbClr val="25282A"/>
                </a:solidFill>
                <a:latin typeface="Aileron"/>
                <a:ea typeface="Aileron"/>
                <a:cs typeface="Aileron"/>
                <a:sym typeface="Aileron"/>
              </a:rPr>
              <a:t>Sciences.</a:t>
            </a:r>
            <a:r>
              <a:rPr lang="en-US" sz="1600" u="sng" dirty="0" err="1">
                <a:solidFill>
                  <a:srgbClr val="25282A"/>
                </a:solidFill>
                <a:latin typeface="Aileron"/>
                <a:ea typeface="Aileron"/>
                <a:cs typeface="Aileron"/>
                <a:sym typeface="Aileron"/>
                <a:hlinkClick r:id="rId6" tooltip="https://www.e3s-conferences.org/articles/e3sconf/abs/2023/63/e3sconf_icobar23_02152/e3sconf_icobar23_02152.html"/>
              </a:rPr>
              <a:t>https</a:t>
            </a:r>
            <a:r>
              <a:rPr lang="en-US" sz="1600" u="sng" dirty="0">
                <a:solidFill>
                  <a:srgbClr val="25282A"/>
                </a:solidFill>
                <a:latin typeface="Aileron"/>
                <a:ea typeface="Aileron"/>
                <a:cs typeface="Aileron"/>
                <a:sym typeface="Aileron"/>
                <a:hlinkClick r:id="rId6" tooltip="https://www.e3s-conferences.org/articles/e3sconf/abs/2023/63/e3sconf_icobar23_02152/e3sconf_icobar23_02152.html"/>
              </a:rPr>
              <a:t>://www.e3s-conferences.org/articles/e3sconf/abs/2023/63/e3sconf_icobar23_02152/e3sconf_icobar23_02152.html</a:t>
            </a:r>
          </a:p>
          <a:p>
            <a:pPr marL="345443" lvl="1" indent="-172721" algn="just">
              <a:lnSpc>
                <a:spcPts val="2240"/>
              </a:lnSpc>
              <a:buAutoNum type="arabicPeriod"/>
            </a:pPr>
            <a:r>
              <a:rPr lang="en-US" sz="1600" b="1" dirty="0">
                <a:solidFill>
                  <a:srgbClr val="25282A"/>
                </a:solidFill>
                <a:latin typeface="Aileron Bold"/>
                <a:ea typeface="Aileron Bold"/>
                <a:cs typeface="Aileron Bold"/>
                <a:sym typeface="Aileron Bold"/>
              </a:rPr>
              <a:t> </a:t>
            </a:r>
            <a:r>
              <a:rPr lang="en-US" sz="1600" dirty="0">
                <a:solidFill>
                  <a:srgbClr val="25282A"/>
                </a:solidFill>
                <a:latin typeface="Aileron"/>
                <a:ea typeface="Aileron"/>
                <a:cs typeface="Aileron"/>
                <a:sym typeface="Aileron"/>
              </a:rPr>
              <a:t>Trunina, I., </a:t>
            </a:r>
            <a:r>
              <a:rPr lang="en-US" sz="1600" dirty="0" err="1">
                <a:solidFill>
                  <a:srgbClr val="25282A"/>
                </a:solidFill>
                <a:latin typeface="Aileron"/>
                <a:ea typeface="Aileron"/>
                <a:cs typeface="Aileron"/>
                <a:sym typeface="Aileron"/>
              </a:rPr>
              <a:t>Pryakhina</a:t>
            </a:r>
            <a:r>
              <a:rPr lang="en-US" sz="1600" dirty="0">
                <a:solidFill>
                  <a:srgbClr val="25282A"/>
                </a:solidFill>
                <a:latin typeface="Aileron"/>
                <a:ea typeface="Aileron"/>
                <a:cs typeface="Aileron"/>
                <a:sym typeface="Aileron"/>
              </a:rPr>
              <a:t>, K., &amp; Bilyk, M. (2024). Strategic management of a company’s employer brand: experience of international companies. </a:t>
            </a:r>
            <a:r>
              <a:rPr lang="en-US" sz="1600" i="1" dirty="0">
                <a:solidFill>
                  <a:srgbClr val="25282A"/>
                </a:solidFill>
                <a:latin typeface="Aileron Italics"/>
                <a:ea typeface="Aileron Italics"/>
                <a:cs typeface="Aileron Italics"/>
                <a:sym typeface="Aileron Italics"/>
              </a:rPr>
              <a:t>Marketing </a:t>
            </a:r>
            <a:r>
              <a:rPr lang="en-US" sz="1600" i="1" dirty="0" err="1">
                <a:solidFill>
                  <a:srgbClr val="25282A"/>
                </a:solidFill>
                <a:latin typeface="Aileron Italics"/>
                <a:ea typeface="Aileron Italics"/>
                <a:cs typeface="Aileron Italics"/>
                <a:sym typeface="Aileron Italics"/>
              </a:rPr>
              <a:t>i</a:t>
            </a:r>
            <a:r>
              <a:rPr lang="en-US" sz="1600" i="1" dirty="0">
                <a:solidFill>
                  <a:srgbClr val="25282A"/>
                </a:solidFill>
                <a:latin typeface="Aileron Italics"/>
                <a:ea typeface="Aileron Italics"/>
                <a:cs typeface="Aileron Italics"/>
                <a:sym typeface="Aileron Italics"/>
              </a:rPr>
              <a:t> </a:t>
            </a:r>
            <a:r>
              <a:rPr lang="en-US" sz="1600" i="1" dirty="0" err="1">
                <a:solidFill>
                  <a:srgbClr val="25282A"/>
                </a:solidFill>
                <a:latin typeface="Aileron Italics"/>
                <a:ea typeface="Aileron Italics"/>
                <a:cs typeface="Aileron Italics"/>
                <a:sym typeface="Aileron Italics"/>
              </a:rPr>
              <a:t>menedžment</a:t>
            </a:r>
            <a:r>
              <a:rPr lang="en-US" sz="1600" i="1" dirty="0">
                <a:solidFill>
                  <a:srgbClr val="25282A"/>
                </a:solidFill>
                <a:latin typeface="Aileron Italics"/>
                <a:ea typeface="Aileron Italics"/>
                <a:cs typeface="Aileron Italics"/>
                <a:sym typeface="Aileron Italics"/>
              </a:rPr>
              <a:t> </a:t>
            </a:r>
            <a:r>
              <a:rPr lang="en-US" sz="1600" i="1" dirty="0" err="1">
                <a:solidFill>
                  <a:srgbClr val="25282A"/>
                </a:solidFill>
                <a:latin typeface="Aileron Italics"/>
                <a:ea typeface="Aileron Italics"/>
                <a:cs typeface="Aileron Italics"/>
                <a:sym typeface="Aileron Italics"/>
              </a:rPr>
              <a:t>innovacij</a:t>
            </a:r>
            <a:r>
              <a:rPr lang="en-US" sz="1600" dirty="0">
                <a:solidFill>
                  <a:srgbClr val="25282A"/>
                </a:solidFill>
                <a:latin typeface="Aileron"/>
                <a:ea typeface="Aileron"/>
                <a:cs typeface="Aileron"/>
                <a:sym typeface="Aileron"/>
              </a:rPr>
              <a:t>, </a:t>
            </a:r>
            <a:r>
              <a:rPr lang="en-US" sz="1600" i="1" dirty="0">
                <a:solidFill>
                  <a:srgbClr val="25282A"/>
                </a:solidFill>
                <a:latin typeface="Aileron Italics"/>
                <a:ea typeface="Aileron Italics"/>
                <a:cs typeface="Aileron Italics"/>
                <a:sym typeface="Aileron Italics"/>
              </a:rPr>
              <a:t>15</a:t>
            </a:r>
            <a:r>
              <a:rPr lang="en-US" sz="1600" dirty="0">
                <a:solidFill>
                  <a:srgbClr val="25282A"/>
                </a:solidFill>
                <a:latin typeface="Aileron"/>
                <a:ea typeface="Aileron"/>
                <a:cs typeface="Aileron"/>
                <a:sym typeface="Aileron"/>
              </a:rPr>
              <a:t>(3), 71-85.</a:t>
            </a:r>
            <a:r>
              <a:rPr lang="en-US" sz="1600" u="sng" dirty="0">
                <a:solidFill>
                  <a:srgbClr val="25282A"/>
                </a:solidFill>
                <a:latin typeface="Aileron"/>
                <a:ea typeface="Aileron"/>
                <a:cs typeface="Aileron"/>
                <a:sym typeface="Aileron"/>
                <a:hlinkClick r:id="rId7" tooltip="https://savearchive.zbw.eu/bitstream/11159/703164/1/1917113234_0.pdf"/>
              </a:rPr>
              <a:t>https://savearchive.zbw.eu/bitstream/11159/703164/1/1917113234_0.pdf</a:t>
            </a:r>
          </a:p>
          <a:p>
            <a:pPr marL="345443" lvl="1" indent="-172721" algn="just">
              <a:lnSpc>
                <a:spcPts val="2240"/>
              </a:lnSpc>
              <a:buAutoNum type="arabicPeriod"/>
            </a:pPr>
            <a:r>
              <a:rPr lang="en-US" sz="1600" dirty="0">
                <a:solidFill>
                  <a:srgbClr val="25282A"/>
                </a:solidFill>
                <a:latin typeface="Aileron"/>
                <a:ea typeface="Aileron"/>
                <a:cs typeface="Aileron"/>
                <a:sym typeface="Aileron"/>
              </a:rPr>
              <a:t>Lu, W. M., </a:t>
            </a:r>
            <a:r>
              <a:rPr lang="en-US" sz="1600" dirty="0" err="1">
                <a:solidFill>
                  <a:srgbClr val="25282A"/>
                </a:solidFill>
                <a:latin typeface="Aileron"/>
                <a:ea typeface="Aileron"/>
                <a:cs typeface="Aileron"/>
                <a:sym typeface="Aileron"/>
              </a:rPr>
              <a:t>Kweh</a:t>
            </a:r>
            <a:r>
              <a:rPr lang="en-US" sz="1600" dirty="0">
                <a:solidFill>
                  <a:srgbClr val="25282A"/>
                </a:solidFill>
                <a:latin typeface="Aileron"/>
                <a:ea typeface="Aileron"/>
                <a:cs typeface="Aileron"/>
                <a:sym typeface="Aileron"/>
              </a:rPr>
              <a:t>, Q. L., Ting, I. W. K., &amp; Ren, C. (2023). How does stakeholder engagement through environmental, social, and governance affect eco‐efficiency and profitability efficiency? Zooming into Apple Inc.'s counterparts. </a:t>
            </a:r>
            <a:r>
              <a:rPr lang="en-US" sz="1600" i="1" dirty="0">
                <a:solidFill>
                  <a:srgbClr val="25282A"/>
                </a:solidFill>
                <a:latin typeface="Aileron Italics"/>
                <a:ea typeface="Aileron Italics"/>
                <a:cs typeface="Aileron Italics"/>
                <a:sym typeface="Aileron Italics"/>
              </a:rPr>
              <a:t>Business Strategy and the Environment</a:t>
            </a:r>
            <a:r>
              <a:rPr lang="en-US" sz="1600" dirty="0">
                <a:solidFill>
                  <a:srgbClr val="25282A"/>
                </a:solidFill>
                <a:latin typeface="Aileron"/>
                <a:ea typeface="Aileron"/>
                <a:cs typeface="Aileron"/>
                <a:sym typeface="Aileron"/>
              </a:rPr>
              <a:t>, </a:t>
            </a:r>
            <a:r>
              <a:rPr lang="en-US" sz="1600" i="1" dirty="0">
                <a:solidFill>
                  <a:srgbClr val="25282A"/>
                </a:solidFill>
                <a:latin typeface="Aileron Italics"/>
                <a:ea typeface="Aileron Italics"/>
                <a:cs typeface="Aileron Italics"/>
                <a:sym typeface="Aileron Italics"/>
              </a:rPr>
              <a:t>32</a:t>
            </a:r>
            <a:r>
              <a:rPr lang="en-US" sz="1600" dirty="0">
                <a:solidFill>
                  <a:srgbClr val="25282A"/>
                </a:solidFill>
                <a:latin typeface="Aileron"/>
                <a:ea typeface="Aileron"/>
                <a:cs typeface="Aileron"/>
                <a:sym typeface="Aileron"/>
              </a:rPr>
              <a:t>(1), 587-601.</a:t>
            </a:r>
            <a:r>
              <a:rPr lang="en-US" sz="1600" b="1" dirty="0">
                <a:solidFill>
                  <a:srgbClr val="25282A"/>
                </a:solidFill>
                <a:latin typeface="Aileron Bold"/>
                <a:ea typeface="Aileron Bold"/>
                <a:cs typeface="Aileron Bold"/>
                <a:sym typeface="Aileron Bold"/>
              </a:rPr>
              <a:t> </a:t>
            </a:r>
            <a:r>
              <a:rPr lang="en-US" sz="1600" u="sng" dirty="0">
                <a:solidFill>
                  <a:srgbClr val="25282A"/>
                </a:solidFill>
                <a:latin typeface="Aileron"/>
                <a:ea typeface="Aileron"/>
                <a:cs typeface="Aileron"/>
                <a:sym typeface="Aileron"/>
                <a:hlinkClick r:id="rId8" tooltip="https://onlinelibrary.wiley.com/doi/abs/10.1002/bse.3162"/>
              </a:rPr>
              <a:t>https://onlinelibrary.wiley.com/doi/abs/10.1002/bse.3162</a:t>
            </a:r>
          </a:p>
          <a:p>
            <a:pPr marL="345443" lvl="1" indent="-172721" algn="just">
              <a:lnSpc>
                <a:spcPts val="2240"/>
              </a:lnSpc>
              <a:buAutoNum type="arabicPeriod"/>
            </a:pPr>
            <a:r>
              <a:rPr lang="en-US" sz="1600" dirty="0">
                <a:solidFill>
                  <a:srgbClr val="25282A"/>
                </a:solidFill>
                <a:latin typeface="Aileron"/>
                <a:ea typeface="Aileron"/>
                <a:cs typeface="Aileron"/>
                <a:sym typeface="Aileron"/>
              </a:rPr>
              <a:t>Cho, M., Xu, S., &amp; Boatwright, B. (2023). A personal-communicative evaluation approach to CEO advocacy &amp; employee relations. </a:t>
            </a:r>
            <a:r>
              <a:rPr lang="en-US" sz="1600" i="1" dirty="0">
                <a:solidFill>
                  <a:srgbClr val="25282A"/>
                </a:solidFill>
                <a:latin typeface="Aileron Italics"/>
                <a:ea typeface="Aileron Italics"/>
                <a:cs typeface="Aileron Italics"/>
                <a:sym typeface="Aileron Italics"/>
              </a:rPr>
              <a:t>Public Relations Review</a:t>
            </a:r>
            <a:r>
              <a:rPr lang="en-US" sz="1600" dirty="0">
                <a:solidFill>
                  <a:srgbClr val="25282A"/>
                </a:solidFill>
                <a:latin typeface="Aileron"/>
                <a:ea typeface="Aileron"/>
                <a:cs typeface="Aileron"/>
                <a:sym typeface="Aileron"/>
              </a:rPr>
              <a:t>, </a:t>
            </a:r>
            <a:r>
              <a:rPr lang="en-US" sz="1600" i="1" dirty="0">
                <a:solidFill>
                  <a:srgbClr val="25282A"/>
                </a:solidFill>
                <a:latin typeface="Aileron Italics"/>
                <a:ea typeface="Aileron Italics"/>
                <a:cs typeface="Aileron Italics"/>
                <a:sym typeface="Aileron Italics"/>
              </a:rPr>
              <a:t>49</a:t>
            </a:r>
            <a:r>
              <a:rPr lang="en-US" sz="1600" dirty="0">
                <a:solidFill>
                  <a:srgbClr val="25282A"/>
                </a:solidFill>
                <a:latin typeface="Aileron"/>
                <a:ea typeface="Aileron"/>
                <a:cs typeface="Aileron"/>
                <a:sym typeface="Aileron"/>
              </a:rPr>
              <a:t>(2), 102295.</a:t>
            </a:r>
            <a:r>
              <a:rPr lang="en-US" sz="1600" b="1" dirty="0">
                <a:solidFill>
                  <a:srgbClr val="25282A"/>
                </a:solidFill>
                <a:latin typeface="Aileron Bold"/>
                <a:ea typeface="Aileron Bold"/>
                <a:cs typeface="Aileron Bold"/>
                <a:sym typeface="Aileron Bold"/>
              </a:rPr>
              <a:t> </a:t>
            </a:r>
            <a:r>
              <a:rPr lang="en-US" sz="1600" u="sng" dirty="0">
                <a:solidFill>
                  <a:srgbClr val="25282A"/>
                </a:solidFill>
                <a:latin typeface="Aileron"/>
                <a:ea typeface="Aileron"/>
                <a:cs typeface="Aileron"/>
                <a:sym typeface="Aileron"/>
                <a:hlinkClick r:id="rId9" tooltip="https://www.sciencedirect.com/science/article/pii/S0363811123000103"/>
              </a:rPr>
              <a:t>https://www.sciencedirect.com/science/article/pii/S0363811123000103</a:t>
            </a:r>
          </a:p>
          <a:p>
            <a:pPr marL="345443" lvl="1" indent="-172721" algn="just">
              <a:lnSpc>
                <a:spcPts val="2240"/>
              </a:lnSpc>
              <a:buAutoNum type="arabicPeriod"/>
            </a:pPr>
            <a:r>
              <a:rPr lang="en-US" sz="1600" dirty="0">
                <a:solidFill>
                  <a:srgbClr val="25282A"/>
                </a:solidFill>
                <a:latin typeface="Aileron"/>
                <a:ea typeface="Aileron"/>
                <a:cs typeface="Aileron"/>
                <a:sym typeface="Aileron"/>
              </a:rPr>
              <a:t>Manning, L. (2024). Fraud in the food system: Critiquing the ‘bad Apple’s perspective. </a:t>
            </a:r>
            <a:r>
              <a:rPr lang="en-US" sz="1600" i="1" dirty="0">
                <a:solidFill>
                  <a:srgbClr val="25282A"/>
                </a:solidFill>
                <a:latin typeface="Aileron Italics"/>
                <a:ea typeface="Aileron Italics"/>
                <a:cs typeface="Aileron Italics"/>
                <a:sym typeface="Aileron Italics"/>
              </a:rPr>
              <a:t>Trends in Food Science &amp; Technology</a:t>
            </a:r>
            <a:r>
              <a:rPr lang="en-US" sz="1600" dirty="0">
                <a:solidFill>
                  <a:srgbClr val="25282A"/>
                </a:solidFill>
                <a:latin typeface="Aileron"/>
                <a:ea typeface="Aileron"/>
                <a:cs typeface="Aileron"/>
                <a:sym typeface="Aileron"/>
              </a:rPr>
              <a:t>, </a:t>
            </a:r>
            <a:r>
              <a:rPr lang="en-US" sz="1600" i="1" dirty="0">
                <a:solidFill>
                  <a:srgbClr val="25282A"/>
                </a:solidFill>
                <a:latin typeface="Aileron Italics"/>
                <a:ea typeface="Aileron Italics"/>
                <a:cs typeface="Aileron Italics"/>
                <a:sym typeface="Aileron Italics"/>
              </a:rPr>
              <a:t>149</a:t>
            </a:r>
            <a:r>
              <a:rPr lang="en-US" sz="1600" dirty="0">
                <a:solidFill>
                  <a:srgbClr val="25282A"/>
                </a:solidFill>
                <a:latin typeface="Aileron"/>
                <a:ea typeface="Aileron"/>
                <a:cs typeface="Aileron"/>
                <a:sym typeface="Aileron"/>
              </a:rPr>
              <a:t>, 104563. </a:t>
            </a:r>
            <a:r>
              <a:rPr lang="en-US" sz="1600" u="sng" dirty="0">
                <a:solidFill>
                  <a:srgbClr val="25282A"/>
                </a:solidFill>
                <a:latin typeface="Aileron"/>
                <a:ea typeface="Aileron"/>
                <a:cs typeface="Aileron"/>
                <a:sym typeface="Aileron"/>
                <a:hlinkClick r:id="rId10" tooltip="https://www.sciencedirect.com/science/article/pii/S0924224424002395"/>
              </a:rPr>
              <a:t>https://www.sciencedirect.com/science/article/pii/S0924224424002395</a:t>
            </a:r>
          </a:p>
          <a:p>
            <a:pPr marL="345443" lvl="1" indent="-172721" algn="just">
              <a:lnSpc>
                <a:spcPts val="2240"/>
              </a:lnSpc>
              <a:buAutoNum type="arabicPeriod"/>
            </a:pPr>
            <a:r>
              <a:rPr lang="en-US" sz="1600" dirty="0">
                <a:solidFill>
                  <a:srgbClr val="25282A"/>
                </a:solidFill>
                <a:latin typeface="Aileron"/>
                <a:ea typeface="Aileron"/>
                <a:cs typeface="Aileron"/>
                <a:sym typeface="Aileron"/>
              </a:rPr>
              <a:t>Ronda, L., &amp; De Gràcia, E. (2022). Does office aesthetics drive job choice? Boosting employee experience and well-being perception through workplace design. </a:t>
            </a:r>
            <a:r>
              <a:rPr lang="en-US" sz="1600" i="1" dirty="0">
                <a:solidFill>
                  <a:srgbClr val="25282A"/>
                </a:solidFill>
                <a:latin typeface="Aileron Italics"/>
                <a:ea typeface="Aileron Italics"/>
                <a:cs typeface="Aileron Italics"/>
                <a:sym typeface="Aileron Italics"/>
              </a:rPr>
              <a:t>Employee Relations: The International Journal</a:t>
            </a:r>
            <a:r>
              <a:rPr lang="en-US" sz="1600" dirty="0">
                <a:solidFill>
                  <a:srgbClr val="25282A"/>
                </a:solidFill>
                <a:latin typeface="Aileron"/>
                <a:ea typeface="Aileron"/>
                <a:cs typeface="Aileron"/>
                <a:sym typeface="Aileron"/>
              </a:rPr>
              <a:t>, </a:t>
            </a:r>
            <a:r>
              <a:rPr lang="en-US" sz="1600" i="1" dirty="0">
                <a:solidFill>
                  <a:srgbClr val="25282A"/>
                </a:solidFill>
                <a:latin typeface="Aileron Italics"/>
                <a:ea typeface="Aileron Italics"/>
                <a:cs typeface="Aileron Italics"/>
                <a:sym typeface="Aileron Italics"/>
              </a:rPr>
              <a:t>44</a:t>
            </a:r>
            <a:r>
              <a:rPr lang="en-US" sz="1600" dirty="0">
                <a:solidFill>
                  <a:srgbClr val="25282A"/>
                </a:solidFill>
                <a:latin typeface="Aileron"/>
                <a:ea typeface="Aileron"/>
                <a:cs typeface="Aileron"/>
                <a:sym typeface="Aileron"/>
              </a:rPr>
              <a:t>(5), 1077-1091. </a:t>
            </a:r>
            <a:r>
              <a:rPr lang="en-US" sz="1600" u="sng" dirty="0">
                <a:solidFill>
                  <a:srgbClr val="25282A"/>
                </a:solidFill>
                <a:latin typeface="Aileron"/>
                <a:ea typeface="Aileron"/>
                <a:cs typeface="Aileron"/>
                <a:sym typeface="Aileron"/>
                <a:hlinkClick r:id="rId11" tooltip="https://www.emerald.com/er/article/44/5/1077/76535"/>
              </a:rPr>
              <a:t>https://www.emerald.com/er/article/44/5/1077/76535</a:t>
            </a:r>
          </a:p>
          <a:p>
            <a:pPr marL="345443" lvl="1" indent="-172721" algn="just">
              <a:lnSpc>
                <a:spcPts val="2240"/>
              </a:lnSpc>
              <a:buAutoNum type="arabicPeriod"/>
            </a:pPr>
            <a:r>
              <a:rPr lang="en-US" sz="1600" dirty="0">
                <a:solidFill>
                  <a:srgbClr val="25282A"/>
                </a:solidFill>
                <a:latin typeface="Aileron"/>
                <a:ea typeface="Aileron"/>
                <a:cs typeface="Aileron"/>
                <a:sym typeface="Aileron"/>
              </a:rPr>
              <a:t>Ren, C., Ting, I. W. K., Lu, W. M., &amp; </a:t>
            </a:r>
            <a:r>
              <a:rPr lang="en-US" sz="1600" dirty="0" err="1">
                <a:solidFill>
                  <a:srgbClr val="25282A"/>
                </a:solidFill>
                <a:latin typeface="Aileron"/>
                <a:ea typeface="Aileron"/>
                <a:cs typeface="Aileron"/>
                <a:sym typeface="Aileron"/>
              </a:rPr>
              <a:t>Kweh</a:t>
            </a:r>
            <a:r>
              <a:rPr lang="en-US" sz="1600" dirty="0">
                <a:solidFill>
                  <a:srgbClr val="25282A"/>
                </a:solidFill>
                <a:latin typeface="Aileron"/>
                <a:ea typeface="Aileron"/>
                <a:cs typeface="Aileron"/>
                <a:sym typeface="Aileron"/>
              </a:rPr>
              <a:t>, Q. L. (2022). Nonlinear effects of ESG on energy‐adjusted firm efficiency: evidence from the stakeholder engagement of apple incorporated. </a:t>
            </a:r>
            <a:r>
              <a:rPr lang="en-US" sz="1600" i="1" dirty="0">
                <a:solidFill>
                  <a:srgbClr val="25282A"/>
                </a:solidFill>
                <a:latin typeface="Aileron Italics"/>
                <a:ea typeface="Aileron Italics"/>
                <a:cs typeface="Aileron Italics"/>
                <a:sym typeface="Aileron Italics"/>
              </a:rPr>
              <a:t>Corporate Social Responsibility and Environmental Management</a:t>
            </a:r>
            <a:r>
              <a:rPr lang="en-US" sz="1600" dirty="0">
                <a:solidFill>
                  <a:srgbClr val="25282A"/>
                </a:solidFill>
                <a:latin typeface="Aileron"/>
                <a:ea typeface="Aileron"/>
                <a:cs typeface="Aileron"/>
                <a:sym typeface="Aileron"/>
              </a:rPr>
              <a:t>, </a:t>
            </a:r>
            <a:r>
              <a:rPr lang="en-US" sz="1600" i="1" dirty="0">
                <a:solidFill>
                  <a:srgbClr val="25282A"/>
                </a:solidFill>
                <a:latin typeface="Aileron Italics"/>
                <a:ea typeface="Aileron Italics"/>
                <a:cs typeface="Aileron Italics"/>
                <a:sym typeface="Aileron Italics"/>
              </a:rPr>
              <a:t>29</a:t>
            </a:r>
            <a:r>
              <a:rPr lang="en-US" sz="1600" dirty="0">
                <a:solidFill>
                  <a:srgbClr val="25282A"/>
                </a:solidFill>
                <a:latin typeface="Aileron"/>
                <a:ea typeface="Aileron"/>
                <a:cs typeface="Aileron"/>
                <a:sym typeface="Aileron"/>
              </a:rPr>
              <a:t>(5), 1231-1246. </a:t>
            </a:r>
            <a:r>
              <a:rPr lang="en-US" sz="1600" u="sng" dirty="0">
                <a:solidFill>
                  <a:srgbClr val="25282A"/>
                </a:solidFill>
                <a:latin typeface="Aileron"/>
                <a:ea typeface="Aileron"/>
                <a:cs typeface="Aileron"/>
                <a:sym typeface="Aileron"/>
                <a:hlinkClick r:id="rId12" tooltip="https://onlinelibrary.wiley.com/doi/abs/10.1002/csr.2266"/>
              </a:rPr>
              <a:t>https://onlinelibrary.wiley.com/doi/abs/10.1002/csr.2266</a:t>
            </a:r>
          </a:p>
          <a:p>
            <a:pPr marL="345443" lvl="1" indent="-172721" algn="just">
              <a:lnSpc>
                <a:spcPts val="2240"/>
              </a:lnSpc>
              <a:buAutoNum type="arabicPeriod"/>
            </a:pPr>
            <a:r>
              <a:rPr lang="en-US" sz="1600" dirty="0">
                <a:solidFill>
                  <a:srgbClr val="25282A"/>
                </a:solidFill>
                <a:latin typeface="Aileron"/>
                <a:ea typeface="Aileron"/>
                <a:cs typeface="Aileron"/>
                <a:sym typeface="Aileron"/>
              </a:rPr>
              <a:t>Saini, R., &amp; Khan, H. (2023). HR 4.0 in Industry 4.0: Dynamics of human resource management in agile organizations. In </a:t>
            </a:r>
            <a:r>
              <a:rPr lang="en-US" sz="1600" i="1" dirty="0">
                <a:solidFill>
                  <a:srgbClr val="25282A"/>
                </a:solidFill>
                <a:latin typeface="Aileron Italics"/>
                <a:ea typeface="Aileron Italics"/>
                <a:cs typeface="Aileron Italics"/>
                <a:sym typeface="Aileron Italics"/>
              </a:rPr>
              <a:t>Agile Leadership for Industry 4.0</a:t>
            </a:r>
            <a:r>
              <a:rPr lang="en-US" sz="1600" dirty="0">
                <a:solidFill>
                  <a:srgbClr val="25282A"/>
                </a:solidFill>
                <a:latin typeface="Aileron"/>
                <a:ea typeface="Aileron"/>
                <a:cs typeface="Aileron"/>
                <a:sym typeface="Aileron"/>
              </a:rPr>
              <a:t> (pp. 61-77). Apple Academic Press. </a:t>
            </a:r>
            <a:r>
              <a:rPr lang="en-US" sz="1600" u="sng" dirty="0">
                <a:solidFill>
                  <a:srgbClr val="25282A"/>
                </a:solidFill>
                <a:latin typeface="Aileron"/>
                <a:ea typeface="Aileron"/>
                <a:cs typeface="Aileron"/>
                <a:sym typeface="Aileron"/>
                <a:hlinkClick r:id="rId13" tooltip="https://www.taylorfrancis.com/chapters/edit/10.1201/9781003314615-4/hr-4-0-industry-4-0-dynamics-human-resource-management-agile-organizations-ramandeep-saini-hamayun-khan"/>
              </a:rPr>
              <a:t>https://www.taylorfrancis.com/chapters/edit/10.1201/9781003314615-4/hr-4-0-industry-4-0-dynamics-human-resource-management-agile-organizations-ramandeep-saini-hamayun-khan</a:t>
            </a:r>
          </a:p>
          <a:p>
            <a:pPr marL="345443" lvl="1" indent="-172721" algn="just">
              <a:lnSpc>
                <a:spcPts val="2240"/>
              </a:lnSpc>
              <a:buAutoNum type="arabicPeriod"/>
            </a:pPr>
            <a:r>
              <a:rPr lang="en-US" sz="1600" dirty="0">
                <a:solidFill>
                  <a:srgbClr val="25282A"/>
                </a:solidFill>
                <a:latin typeface="Aileron"/>
                <a:ea typeface="Aileron"/>
                <a:cs typeface="Aileron"/>
                <a:sym typeface="Aileron"/>
              </a:rPr>
              <a:t>Idan, A. R., Sahib, R. A. K., Abbas, Z. M., &amp; Al-</a:t>
            </a:r>
            <a:r>
              <a:rPr lang="en-US" sz="1600" dirty="0" err="1">
                <a:solidFill>
                  <a:srgbClr val="25282A"/>
                </a:solidFill>
                <a:latin typeface="Aileron"/>
                <a:ea typeface="Aileron"/>
                <a:cs typeface="Aileron"/>
                <a:sym typeface="Aileron"/>
              </a:rPr>
              <a:t>Mofraje</a:t>
            </a:r>
            <a:r>
              <a:rPr lang="en-US" sz="1600" dirty="0">
                <a:solidFill>
                  <a:srgbClr val="25282A"/>
                </a:solidFill>
                <a:latin typeface="Aileron"/>
                <a:ea typeface="Aileron"/>
                <a:cs typeface="Aileron"/>
                <a:sym typeface="Aileron"/>
              </a:rPr>
              <a:t>, S. A. (2022). The role of proactive marketing in enhancing customer loyalty: an applied study of the opinions of a sample of customers at the green apple store in Baghdad. </a:t>
            </a:r>
            <a:r>
              <a:rPr lang="en-US" sz="1600" i="1" dirty="0">
                <a:solidFill>
                  <a:srgbClr val="25282A"/>
                </a:solidFill>
                <a:latin typeface="Aileron Italics"/>
                <a:ea typeface="Aileron Italics"/>
                <a:cs typeface="Aileron Italics"/>
                <a:sym typeface="Aileron Italics"/>
              </a:rPr>
              <a:t>World Bulletin of Management and Law</a:t>
            </a:r>
            <a:r>
              <a:rPr lang="en-US" sz="1600" dirty="0">
                <a:solidFill>
                  <a:srgbClr val="25282A"/>
                </a:solidFill>
                <a:latin typeface="Aileron"/>
                <a:ea typeface="Aileron"/>
                <a:cs typeface="Aileron"/>
                <a:sym typeface="Aileron"/>
              </a:rPr>
              <a:t>, </a:t>
            </a:r>
            <a:r>
              <a:rPr lang="en-US" sz="1600" i="1" dirty="0">
                <a:solidFill>
                  <a:srgbClr val="25282A"/>
                </a:solidFill>
                <a:latin typeface="Aileron Italics"/>
                <a:ea typeface="Aileron Italics"/>
                <a:cs typeface="Aileron Italics"/>
                <a:sym typeface="Aileron Italics"/>
              </a:rPr>
              <a:t>13</a:t>
            </a:r>
            <a:r>
              <a:rPr lang="en-US" sz="1600" dirty="0">
                <a:solidFill>
                  <a:srgbClr val="25282A"/>
                </a:solidFill>
                <a:latin typeface="Aileron"/>
                <a:ea typeface="Aileron"/>
                <a:cs typeface="Aileron"/>
                <a:sym typeface="Aileron"/>
              </a:rPr>
              <a:t>, 153-160.</a:t>
            </a:r>
            <a:r>
              <a:rPr lang="en-US" sz="1600" u="sng" dirty="0">
                <a:solidFill>
                  <a:srgbClr val="25282A"/>
                </a:solidFill>
                <a:latin typeface="Aileron"/>
                <a:ea typeface="Aileron"/>
                <a:cs typeface="Aileron"/>
                <a:sym typeface="Aileron"/>
                <a:hlinkClick r:id="rId14" tooltip="https://www.neliti.com/publications/601665/the-role-of-proactive-marketing-in-enhancing-customer-loyalty-an-applied-study-o"/>
              </a:rPr>
              <a:t>https://www.neliti.com/publications/601665/the-role-of-proactive-marketing-in-enhancing-customer-loyalty-an-applied-study-o</a:t>
            </a:r>
          </a:p>
          <a:p>
            <a:pPr marL="345443" lvl="1" indent="-172721" algn="just">
              <a:lnSpc>
                <a:spcPts val="2240"/>
              </a:lnSpc>
              <a:buAutoNum type="arabicPeriod"/>
            </a:pPr>
            <a:r>
              <a:rPr lang="en-US" sz="1600" dirty="0">
                <a:solidFill>
                  <a:srgbClr val="25282A"/>
                </a:solidFill>
                <a:latin typeface="Aileron"/>
                <a:ea typeface="Aileron"/>
                <a:cs typeface="Aileron"/>
                <a:sym typeface="Aileron"/>
              </a:rPr>
              <a:t>Mishra, N., &amp; Chakraborty, T. (2023). Employee engagement perspectives in agile organizations: Managing people in Industry 4.0. In </a:t>
            </a:r>
            <a:r>
              <a:rPr lang="en-US" sz="1600" i="1" dirty="0">
                <a:solidFill>
                  <a:srgbClr val="25282A"/>
                </a:solidFill>
                <a:latin typeface="Aileron Italics"/>
                <a:ea typeface="Aileron Italics"/>
                <a:cs typeface="Aileron Italics"/>
                <a:sym typeface="Aileron Italics"/>
              </a:rPr>
              <a:t>Agile Leadership for Industry 4.0</a:t>
            </a:r>
            <a:r>
              <a:rPr lang="en-US" sz="1600" dirty="0">
                <a:solidFill>
                  <a:srgbClr val="25282A"/>
                </a:solidFill>
                <a:latin typeface="Aileron"/>
                <a:ea typeface="Aileron"/>
                <a:cs typeface="Aileron"/>
                <a:sym typeface="Aileron"/>
              </a:rPr>
              <a:t> (pp. 139-154). Apple Academic Press. </a:t>
            </a:r>
          </a:p>
          <a:p>
            <a:pPr marL="345443" lvl="1" indent="-172721" algn="just">
              <a:lnSpc>
                <a:spcPts val="2240"/>
              </a:lnSpc>
              <a:buAutoNum type="arabicPeriod"/>
            </a:pPr>
            <a:r>
              <a:rPr lang="en-US" sz="1600" u="sng" dirty="0">
                <a:solidFill>
                  <a:srgbClr val="25282A"/>
                </a:solidFill>
                <a:latin typeface="Aileron"/>
                <a:ea typeface="Aileron"/>
                <a:cs typeface="Aileron"/>
                <a:sym typeface="Aileron"/>
                <a:hlinkClick r:id="rId15" tooltip="https://www.taylorfrancis.com/chapters/edit/10.1201/9781003314615-8/employee-engagement-perspectives-agile-organizations-managing-people-industry-4-0-nandita-mishra-tanusree-chakraborty"/>
              </a:rPr>
              <a:t>https://www.taylorfrancis.com/chapters/edit/10.1201/9781003314615-8/employee-engagement-perspectives-agile-organizations-managing-people-industry-4-0-nandita-mishra-tanusree-chakraborty</a:t>
            </a:r>
          </a:p>
          <a:p>
            <a:pPr marL="0" lvl="0" indent="0" algn="just">
              <a:lnSpc>
                <a:spcPts val="2240"/>
              </a:lnSpc>
            </a:pPr>
            <a:endParaRPr lang="en-US" sz="1600" u="sng" dirty="0">
              <a:solidFill>
                <a:srgbClr val="25282A"/>
              </a:solidFill>
              <a:latin typeface="Aileron"/>
              <a:ea typeface="Aileron"/>
              <a:cs typeface="Aileron"/>
              <a:sym typeface="Aileron"/>
              <a:hlinkClick r:id="rId15" tooltip="https://www.taylorfrancis.com/chapters/edit/10.1201/9781003314615-8/employee-engagement-perspectives-agile-organizations-managing-people-industry-4-0-nandita-mishra-tanusree-chakraborty"/>
            </a:endParaRPr>
          </a:p>
        </p:txBody>
      </p:sp>
      <p:grpSp>
        <p:nvGrpSpPr>
          <p:cNvPr id="3" name="Group 3"/>
          <p:cNvGrpSpPr/>
          <p:nvPr/>
        </p:nvGrpSpPr>
        <p:grpSpPr>
          <a:xfrm>
            <a:off x="2" y="0"/>
            <a:ext cx="18287998" cy="1004452"/>
            <a:chOff x="0" y="0"/>
            <a:chExt cx="4876958" cy="314600"/>
          </a:xfrm>
        </p:grpSpPr>
        <p:sp>
          <p:nvSpPr>
            <p:cNvPr id="4" name="Freeform 4"/>
            <p:cNvSpPr/>
            <p:nvPr/>
          </p:nvSpPr>
          <p:spPr>
            <a:xfrm>
              <a:off x="0" y="0"/>
              <a:ext cx="4876959" cy="314600"/>
            </a:xfrm>
            <a:custGeom>
              <a:avLst/>
              <a:gdLst/>
              <a:ahLst/>
              <a:cxnLst/>
              <a:rect l="l" t="t" r="r" b="b"/>
              <a:pathLst>
                <a:path w="4876959" h="314600">
                  <a:moveTo>
                    <a:pt x="0" y="0"/>
                  </a:moveTo>
                  <a:lnTo>
                    <a:pt x="4876959" y="0"/>
                  </a:lnTo>
                  <a:lnTo>
                    <a:pt x="4876959" y="314600"/>
                  </a:lnTo>
                  <a:lnTo>
                    <a:pt x="0" y="314600"/>
                  </a:lnTo>
                  <a:close/>
                </a:path>
              </a:pathLst>
            </a:custGeom>
            <a:solidFill>
              <a:srgbClr val="F0E5FF"/>
            </a:solidFill>
          </p:spPr>
        </p:sp>
        <p:sp>
          <p:nvSpPr>
            <p:cNvPr id="5" name="TextBox 5"/>
            <p:cNvSpPr txBox="1"/>
            <p:nvPr/>
          </p:nvSpPr>
          <p:spPr>
            <a:xfrm>
              <a:off x="0" y="-28575"/>
              <a:ext cx="4876958" cy="343175"/>
            </a:xfrm>
            <a:prstGeom prst="rect">
              <a:avLst/>
            </a:prstGeom>
          </p:spPr>
          <p:txBody>
            <a:bodyPr lIns="50800" tIns="50800" rIns="50800" bIns="50800" rtlCol="0" anchor="ctr"/>
            <a:lstStyle/>
            <a:p>
              <a:pPr algn="ctr">
                <a:lnSpc>
                  <a:spcPts val="3301"/>
                </a:lnSpc>
              </a:pPr>
              <a:endParaRPr/>
            </a:p>
          </p:txBody>
        </p:sp>
      </p:grpSp>
      <p:sp>
        <p:nvSpPr>
          <p:cNvPr id="6" name="TextBox 6"/>
          <p:cNvSpPr txBox="1"/>
          <p:nvPr/>
        </p:nvSpPr>
        <p:spPr>
          <a:xfrm>
            <a:off x="2066506" y="-168946"/>
            <a:ext cx="13850188" cy="1269578"/>
          </a:xfrm>
          <a:prstGeom prst="rect">
            <a:avLst/>
          </a:prstGeom>
        </p:spPr>
        <p:txBody>
          <a:bodyPr lIns="0" tIns="0" rIns="0" bIns="0" rtlCol="0" anchor="t">
            <a:spAutoFit/>
          </a:bodyPr>
          <a:lstStyle/>
          <a:p>
            <a:pPr marL="0" lvl="0" indent="0" algn="ctr">
              <a:lnSpc>
                <a:spcPts val="9864"/>
              </a:lnSpc>
            </a:pPr>
            <a:r>
              <a:rPr lang="en-US" sz="8800" b="1" spc="-231" dirty="0">
                <a:solidFill>
                  <a:srgbClr val="25282A"/>
                </a:solidFill>
                <a:latin typeface="Aileron Bold"/>
                <a:ea typeface="Aileron Bold"/>
                <a:cs typeface="Aileron Bold"/>
                <a:sym typeface="Aileron Bold"/>
              </a:rPr>
              <a:t>References</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26898" y="1194496"/>
            <a:ext cx="18287999" cy="9514271"/>
          </a:xfrm>
          <a:prstGeom prst="rect">
            <a:avLst/>
          </a:prstGeom>
        </p:spPr>
        <p:txBody>
          <a:bodyPr wrap="square" lIns="0" tIns="0" rIns="0" bIns="0" rtlCol="0" anchor="t">
            <a:spAutoFit/>
          </a:bodyPr>
          <a:lstStyle/>
          <a:p>
            <a:pPr marL="367032" lvl="1" indent="-183516" algn="just">
              <a:lnSpc>
                <a:spcPts val="2380"/>
              </a:lnSpc>
              <a:buAutoNum type="arabicPeriod"/>
            </a:pPr>
            <a:r>
              <a:rPr lang="en-US" sz="1700" dirty="0">
                <a:solidFill>
                  <a:srgbClr val="25282A"/>
                </a:solidFill>
                <a:latin typeface="Aileron"/>
                <a:ea typeface="Aileron"/>
                <a:cs typeface="Aileron"/>
                <a:sym typeface="Aileron"/>
              </a:rPr>
              <a:t>Garcia, A., Balasubramanian, V., Lee, J., Gardner, R., </a:t>
            </a:r>
            <a:r>
              <a:rPr lang="en-US" sz="1700" dirty="0" err="1">
                <a:solidFill>
                  <a:srgbClr val="25282A"/>
                </a:solidFill>
                <a:latin typeface="Aileron"/>
                <a:ea typeface="Aileron"/>
                <a:cs typeface="Aileron"/>
                <a:sym typeface="Aileron"/>
              </a:rPr>
              <a:t>Gummidipundi</a:t>
            </a:r>
            <a:r>
              <a:rPr lang="en-US" sz="1700" dirty="0">
                <a:solidFill>
                  <a:srgbClr val="25282A"/>
                </a:solidFill>
                <a:latin typeface="Aileron"/>
                <a:ea typeface="Aileron"/>
                <a:cs typeface="Aileron"/>
                <a:sym typeface="Aileron"/>
              </a:rPr>
              <a:t>, S., Hung, G., ... &amp; Desai, M. (2022). Lessons learned in the Apple Heart Study and implications for the data management of future digital clinical trials. </a:t>
            </a:r>
            <a:r>
              <a:rPr lang="en-US" sz="1700" i="1" dirty="0">
                <a:solidFill>
                  <a:srgbClr val="25282A"/>
                </a:solidFill>
                <a:latin typeface="Aileron Italics"/>
                <a:ea typeface="Aileron Italics"/>
                <a:cs typeface="Aileron Italics"/>
                <a:sym typeface="Aileron Italics"/>
              </a:rPr>
              <a:t>Journal of biopharmaceutical statistics</a:t>
            </a:r>
            <a:r>
              <a:rPr lang="en-US" sz="1700" dirty="0">
                <a:solidFill>
                  <a:srgbClr val="25282A"/>
                </a:solidFill>
                <a:latin typeface="Aileron"/>
                <a:ea typeface="Aileron"/>
                <a:cs typeface="Aileron"/>
                <a:sym typeface="Aileron"/>
              </a:rPr>
              <a:t>, </a:t>
            </a:r>
            <a:r>
              <a:rPr lang="en-US" sz="1700" i="1" dirty="0">
                <a:solidFill>
                  <a:srgbClr val="25282A"/>
                </a:solidFill>
                <a:latin typeface="Aileron Italics"/>
                <a:ea typeface="Aileron Italics"/>
                <a:cs typeface="Aileron Italics"/>
                <a:sym typeface="Aileron Italics"/>
              </a:rPr>
              <a:t>32</a:t>
            </a:r>
            <a:r>
              <a:rPr lang="en-US" sz="1700" dirty="0">
                <a:solidFill>
                  <a:srgbClr val="25282A"/>
                </a:solidFill>
                <a:latin typeface="Aileron"/>
                <a:ea typeface="Aileron"/>
                <a:cs typeface="Aileron"/>
                <a:sym typeface="Aileron"/>
              </a:rPr>
              <a:t>(3), 496-510. </a:t>
            </a:r>
            <a:r>
              <a:rPr lang="en-US" sz="1700" u="sng" dirty="0">
                <a:solidFill>
                  <a:srgbClr val="25282A"/>
                </a:solidFill>
                <a:latin typeface="Aileron"/>
                <a:ea typeface="Aileron"/>
                <a:cs typeface="Aileron"/>
                <a:sym typeface="Aileron"/>
                <a:hlinkClick r:id="rId2" tooltip="https://www.tandfonline.com/doi/abs/10.1080/10543406.2022.2080698"/>
              </a:rPr>
              <a:t>https://www.tandfonline.com/doi/abs/10.1080/10543406.2022.2080698</a:t>
            </a:r>
          </a:p>
          <a:p>
            <a:pPr marL="367032" lvl="1" indent="-183516" algn="just">
              <a:lnSpc>
                <a:spcPts val="2380"/>
              </a:lnSpc>
              <a:buAutoNum type="arabicPeriod"/>
            </a:pPr>
            <a:r>
              <a:rPr lang="en-US" sz="1700" dirty="0">
                <a:solidFill>
                  <a:srgbClr val="25282A"/>
                </a:solidFill>
                <a:latin typeface="Aileron"/>
                <a:ea typeface="Aileron"/>
                <a:cs typeface="Aileron"/>
                <a:sym typeface="Aileron"/>
              </a:rPr>
              <a:t>Chen, J., Kaya, N. A., Zhang, Y., </a:t>
            </a:r>
            <a:r>
              <a:rPr lang="en-US" sz="1700" dirty="0" err="1">
                <a:solidFill>
                  <a:srgbClr val="25282A"/>
                </a:solidFill>
                <a:latin typeface="Aileron"/>
                <a:ea typeface="Aileron"/>
                <a:cs typeface="Aileron"/>
                <a:sym typeface="Aileron"/>
              </a:rPr>
              <a:t>Kendarsari</a:t>
            </a:r>
            <a:r>
              <a:rPr lang="en-US" sz="1700" dirty="0">
                <a:solidFill>
                  <a:srgbClr val="25282A"/>
                </a:solidFill>
                <a:latin typeface="Aileron"/>
                <a:ea typeface="Aileron"/>
                <a:cs typeface="Aileron"/>
                <a:sym typeface="Aileron"/>
              </a:rPr>
              <a:t>, R. I., Sekar, K., Chong, S. L., ... &amp; Chow, P. K. H. (2024). A multimodal atlas of hepatocellular carcinoma reveals convergent evolutionary paths and ‘bad </a:t>
            </a:r>
            <a:r>
              <a:rPr lang="en-US" sz="1700" dirty="0" err="1">
                <a:solidFill>
                  <a:srgbClr val="25282A"/>
                </a:solidFill>
                <a:latin typeface="Aileron"/>
                <a:ea typeface="Aileron"/>
                <a:cs typeface="Aileron"/>
                <a:sym typeface="Aileron"/>
              </a:rPr>
              <a:t>apple’effect</a:t>
            </a:r>
            <a:r>
              <a:rPr lang="en-US" sz="1700" dirty="0">
                <a:solidFill>
                  <a:srgbClr val="25282A"/>
                </a:solidFill>
                <a:latin typeface="Aileron"/>
                <a:ea typeface="Aileron"/>
                <a:cs typeface="Aileron"/>
                <a:sym typeface="Aileron"/>
              </a:rPr>
              <a:t> on clinical trajectory. </a:t>
            </a:r>
            <a:r>
              <a:rPr lang="en-US" sz="1700" i="1" dirty="0">
                <a:solidFill>
                  <a:srgbClr val="25282A"/>
                </a:solidFill>
                <a:latin typeface="Aileron Italics"/>
                <a:ea typeface="Aileron Italics"/>
                <a:cs typeface="Aileron Italics"/>
                <a:sym typeface="Aileron Italics"/>
              </a:rPr>
              <a:t>Journal of hepatology</a:t>
            </a:r>
            <a:r>
              <a:rPr lang="en-US" sz="1700" dirty="0">
                <a:solidFill>
                  <a:srgbClr val="25282A"/>
                </a:solidFill>
                <a:latin typeface="Aileron"/>
                <a:ea typeface="Aileron"/>
                <a:cs typeface="Aileron"/>
                <a:sym typeface="Aileron"/>
              </a:rPr>
              <a:t>, </a:t>
            </a:r>
            <a:r>
              <a:rPr lang="en-US" sz="1700" i="1" dirty="0">
                <a:solidFill>
                  <a:srgbClr val="25282A"/>
                </a:solidFill>
                <a:latin typeface="Aileron Italics"/>
                <a:ea typeface="Aileron Italics"/>
                <a:cs typeface="Aileron Italics"/>
                <a:sym typeface="Aileron Italics"/>
              </a:rPr>
              <a:t>81</a:t>
            </a:r>
            <a:r>
              <a:rPr lang="en-US" sz="1700" dirty="0">
                <a:solidFill>
                  <a:srgbClr val="25282A"/>
                </a:solidFill>
                <a:latin typeface="Aileron"/>
                <a:ea typeface="Aileron"/>
                <a:cs typeface="Aileron"/>
                <a:sym typeface="Aileron"/>
              </a:rPr>
              <a:t>(4), 667-678. </a:t>
            </a:r>
            <a:r>
              <a:rPr lang="en-US" sz="1700" u="sng" dirty="0">
                <a:solidFill>
                  <a:srgbClr val="25282A"/>
                </a:solidFill>
                <a:latin typeface="Aileron"/>
                <a:ea typeface="Aileron"/>
                <a:cs typeface="Aileron"/>
                <a:sym typeface="Aileron"/>
                <a:hlinkClick r:id="rId3" tooltip="https://www.sciencedirect.com/science/article/pii/S0168827824003520"/>
              </a:rPr>
              <a:t>https://www.sciencedirect.com/science/article/pii/S0168827824003520</a:t>
            </a:r>
          </a:p>
          <a:p>
            <a:pPr marL="367032" lvl="1" indent="-183516" algn="just">
              <a:lnSpc>
                <a:spcPts val="2380"/>
              </a:lnSpc>
              <a:buAutoNum type="arabicPeriod"/>
            </a:pPr>
            <a:r>
              <a:rPr lang="en-US" sz="1700" dirty="0">
                <a:solidFill>
                  <a:srgbClr val="25282A"/>
                </a:solidFill>
                <a:latin typeface="Aileron"/>
                <a:ea typeface="Aileron"/>
                <a:cs typeface="Aileron"/>
                <a:sym typeface="Aileron"/>
              </a:rPr>
              <a:t>Frankish, E. J., Phan-Thien, K. Y., Ross, T., McConchie, R., Luning, P. A., &amp; Bozkurt, H. (2022). Performance assessment of food safety management systems in Australian apple packhouses in view of microbial control. </a:t>
            </a:r>
            <a:r>
              <a:rPr lang="en-US" sz="1700" i="1" dirty="0">
                <a:solidFill>
                  <a:srgbClr val="25282A"/>
                </a:solidFill>
                <a:latin typeface="Aileron Italics"/>
                <a:ea typeface="Aileron Italics"/>
                <a:cs typeface="Aileron Italics"/>
                <a:sym typeface="Aileron Italics"/>
              </a:rPr>
              <a:t>Food Control</a:t>
            </a:r>
            <a:r>
              <a:rPr lang="en-US" sz="1700" dirty="0">
                <a:solidFill>
                  <a:srgbClr val="25282A"/>
                </a:solidFill>
                <a:latin typeface="Aileron"/>
                <a:ea typeface="Aileron"/>
                <a:cs typeface="Aileron"/>
                <a:sym typeface="Aileron"/>
              </a:rPr>
              <a:t>, </a:t>
            </a:r>
            <a:r>
              <a:rPr lang="en-US" sz="1700" i="1" dirty="0">
                <a:solidFill>
                  <a:srgbClr val="25282A"/>
                </a:solidFill>
                <a:latin typeface="Aileron Italics"/>
                <a:ea typeface="Aileron Italics"/>
                <a:cs typeface="Aileron Italics"/>
                <a:sym typeface="Aileron Italics"/>
              </a:rPr>
              <a:t>133</a:t>
            </a:r>
            <a:r>
              <a:rPr lang="en-US" sz="1700" dirty="0">
                <a:solidFill>
                  <a:srgbClr val="25282A"/>
                </a:solidFill>
                <a:latin typeface="Aileron"/>
                <a:ea typeface="Aileron"/>
                <a:cs typeface="Aileron"/>
                <a:sym typeface="Aileron"/>
              </a:rPr>
              <a:t>, 108642. </a:t>
            </a:r>
            <a:r>
              <a:rPr lang="en-US" sz="1700" u="sng" dirty="0">
                <a:solidFill>
                  <a:srgbClr val="25282A"/>
                </a:solidFill>
                <a:latin typeface="Aileron"/>
                <a:ea typeface="Aileron"/>
                <a:cs typeface="Aileron"/>
                <a:sym typeface="Aileron"/>
                <a:hlinkClick r:id="rId4" tooltip="https://www.sciencedirect.com/science/article/pii/S0956713521007805"/>
              </a:rPr>
              <a:t>https://www.sciencedirect.com/science/article/pii/S0956713521007805</a:t>
            </a:r>
          </a:p>
          <a:p>
            <a:pPr marL="367032" lvl="1" indent="-183516" algn="just">
              <a:lnSpc>
                <a:spcPts val="2380"/>
              </a:lnSpc>
              <a:buAutoNum type="arabicPeriod"/>
            </a:pPr>
            <a:r>
              <a:rPr lang="en-US" sz="1700" dirty="0">
                <a:solidFill>
                  <a:srgbClr val="25282A"/>
                </a:solidFill>
                <a:latin typeface="Aileron"/>
                <a:ea typeface="Aileron"/>
                <a:cs typeface="Aileron"/>
                <a:sym typeface="Aileron"/>
              </a:rPr>
              <a:t>Banu, S. R., Thulasi, V. V. Y. R., Tariq, M. U., Sethi, S., &amp; Udhayakumar, R. (2023). Relationship between leadership effectiveness and organizational performance and its effect on human resource management. </a:t>
            </a:r>
            <a:r>
              <a:rPr lang="en-US" sz="1700" i="1" dirty="0">
                <a:solidFill>
                  <a:srgbClr val="25282A"/>
                </a:solidFill>
                <a:latin typeface="Aileron Italics"/>
                <a:ea typeface="Aileron Italics"/>
                <a:cs typeface="Aileron Italics"/>
                <a:sym typeface="Aileron Italics"/>
              </a:rPr>
              <a:t>Journal of Informatics Education and Research</a:t>
            </a:r>
            <a:r>
              <a:rPr lang="en-US" sz="1700" dirty="0">
                <a:solidFill>
                  <a:srgbClr val="25282A"/>
                </a:solidFill>
                <a:latin typeface="Aileron"/>
                <a:ea typeface="Aileron"/>
                <a:cs typeface="Aileron"/>
                <a:sym typeface="Aileron"/>
              </a:rPr>
              <a:t>, </a:t>
            </a:r>
            <a:r>
              <a:rPr lang="en-US" sz="1700" i="1" dirty="0">
                <a:solidFill>
                  <a:srgbClr val="25282A"/>
                </a:solidFill>
                <a:latin typeface="Aileron Italics"/>
                <a:ea typeface="Aileron Italics"/>
                <a:cs typeface="Aileron Italics"/>
                <a:sym typeface="Aileron Italics"/>
              </a:rPr>
              <a:t>3</a:t>
            </a:r>
            <a:r>
              <a:rPr lang="en-US" sz="1700" dirty="0">
                <a:solidFill>
                  <a:srgbClr val="25282A"/>
                </a:solidFill>
                <a:latin typeface="Aileron"/>
                <a:ea typeface="Aileron"/>
                <a:cs typeface="Aileron"/>
                <a:sym typeface="Aileron"/>
              </a:rPr>
              <a:t>(2). </a:t>
            </a:r>
            <a:r>
              <a:rPr lang="en-US" sz="1700" u="sng" dirty="0">
                <a:solidFill>
                  <a:srgbClr val="25282A"/>
                </a:solidFill>
                <a:latin typeface="Aileron"/>
                <a:ea typeface="Aileron"/>
                <a:cs typeface="Aileron"/>
                <a:sym typeface="Aileron"/>
                <a:hlinkClick r:id="rId5" tooltip="https://www.researchgate.net/profile/Muhammad-Usman-Tariq-2/publication/374914656_Relationship_between_Leadership_Effectiveness_and_Organizational_Performance_and_Its_Effect_on_Human_Resource_Management/links/65364ea724bbe32d9a62c9e5/Relationship-between-Leadership-Effectiveness-and-Organizational-Performance-and-Its-Effect-on-Human-Resource-Management.pdf"/>
              </a:rPr>
              <a:t>https://www.researchgate.net/profile/Muhammad-Usman-Tariq-2/publication/374914656_Relationship_between_Leadership_Effectiveness_and_Organizational_Performance_and_Its_Effect_on_Human_Resource_Management/links/65364ea724bbe32d9a62c9e5/Relationship-between-Leadership-Effectiveness-and-Organizational-Performance-and-Its-Effect-on-Human-Resource-Management.pdf</a:t>
            </a:r>
          </a:p>
          <a:p>
            <a:pPr marL="367032" lvl="1" indent="-183516" algn="just">
              <a:lnSpc>
                <a:spcPts val="2380"/>
              </a:lnSpc>
              <a:buAutoNum type="arabicPeriod"/>
            </a:pPr>
            <a:r>
              <a:rPr lang="en-US" sz="1700" dirty="0" err="1">
                <a:solidFill>
                  <a:srgbClr val="25282A"/>
                </a:solidFill>
                <a:latin typeface="Aileron"/>
                <a:ea typeface="Aileron"/>
                <a:cs typeface="Aileron"/>
                <a:sym typeface="Aileron"/>
              </a:rPr>
              <a:t>Kornelakis</a:t>
            </a:r>
            <a:r>
              <a:rPr lang="en-US" sz="1700" dirty="0">
                <a:solidFill>
                  <a:srgbClr val="25282A"/>
                </a:solidFill>
                <a:latin typeface="Aileron"/>
                <a:ea typeface="Aileron"/>
                <a:cs typeface="Aileron"/>
                <a:sym typeface="Aileron"/>
              </a:rPr>
              <a:t>, A., &amp; </a:t>
            </a:r>
            <a:r>
              <a:rPr lang="en-US" sz="1700" dirty="0" err="1">
                <a:solidFill>
                  <a:srgbClr val="25282A"/>
                </a:solidFill>
                <a:latin typeface="Aileron"/>
                <a:ea typeface="Aileron"/>
                <a:cs typeface="Aileron"/>
                <a:sym typeface="Aileron"/>
              </a:rPr>
              <a:t>Petrakaki</a:t>
            </a:r>
            <a:r>
              <a:rPr lang="en-US" sz="1700" dirty="0">
                <a:solidFill>
                  <a:srgbClr val="25282A"/>
                </a:solidFill>
                <a:latin typeface="Aileron"/>
                <a:ea typeface="Aileron"/>
                <a:cs typeface="Aileron"/>
                <a:sym typeface="Aileron"/>
              </a:rPr>
              <a:t>, D. (2025). Technological innovation, industry platforms or financialization? A comparative institutional perspective on Nokia, Apple, and Samsung. </a:t>
            </a:r>
            <a:r>
              <a:rPr lang="en-US" sz="1700" i="1" dirty="0">
                <a:solidFill>
                  <a:srgbClr val="25282A"/>
                </a:solidFill>
                <a:latin typeface="Aileron Italics"/>
                <a:ea typeface="Aileron Italics"/>
                <a:cs typeface="Aileron Italics"/>
                <a:sym typeface="Aileron Italics"/>
              </a:rPr>
              <a:t>Business History</a:t>
            </a:r>
            <a:r>
              <a:rPr lang="en-US" sz="1700" dirty="0">
                <a:solidFill>
                  <a:srgbClr val="25282A"/>
                </a:solidFill>
                <a:latin typeface="Aileron"/>
                <a:ea typeface="Aileron"/>
                <a:cs typeface="Aileron"/>
                <a:sym typeface="Aileron"/>
              </a:rPr>
              <a:t>, </a:t>
            </a:r>
            <a:r>
              <a:rPr lang="en-US" sz="1700" i="1" dirty="0">
                <a:solidFill>
                  <a:srgbClr val="25282A"/>
                </a:solidFill>
                <a:latin typeface="Aileron Italics"/>
                <a:ea typeface="Aileron Italics"/>
                <a:cs typeface="Aileron Italics"/>
                <a:sym typeface="Aileron Italics"/>
              </a:rPr>
              <a:t>67</a:t>
            </a:r>
            <a:r>
              <a:rPr lang="en-US" sz="1700" dirty="0">
                <a:solidFill>
                  <a:srgbClr val="25282A"/>
                </a:solidFill>
                <a:latin typeface="Aileron"/>
                <a:ea typeface="Aileron"/>
                <a:cs typeface="Aileron"/>
                <a:sym typeface="Aileron"/>
              </a:rPr>
              <a:t>(8), 1983-2008.</a:t>
            </a:r>
            <a:r>
              <a:rPr lang="en-US" sz="1700" u="sng" dirty="0">
                <a:solidFill>
                  <a:srgbClr val="25282A"/>
                </a:solidFill>
                <a:latin typeface="Aileron"/>
                <a:ea typeface="Aileron"/>
                <a:cs typeface="Aileron"/>
                <a:sym typeface="Aileron"/>
                <a:hlinkClick r:id="rId6" tooltip="https://www.tandfonline.com/doi/abs/10.1080/00076791.2024.2377688"/>
              </a:rPr>
              <a:t>https://www.tandfonline.com/doi/abs/10.1080/00076791.2024.2377688</a:t>
            </a:r>
          </a:p>
          <a:p>
            <a:pPr marL="367032" lvl="1" indent="-183516" algn="just">
              <a:lnSpc>
                <a:spcPts val="2380"/>
              </a:lnSpc>
              <a:buAutoNum type="arabicPeriod"/>
            </a:pPr>
            <a:r>
              <a:rPr lang="en-US" sz="1700" dirty="0" err="1">
                <a:solidFill>
                  <a:srgbClr val="25282A"/>
                </a:solidFill>
                <a:latin typeface="Aileron"/>
                <a:ea typeface="Aileron"/>
                <a:cs typeface="Aileron"/>
                <a:sym typeface="Aileron"/>
              </a:rPr>
              <a:t>Veshne</a:t>
            </a:r>
            <a:r>
              <a:rPr lang="en-US" sz="1700" dirty="0">
                <a:solidFill>
                  <a:srgbClr val="25282A"/>
                </a:solidFill>
                <a:latin typeface="Aileron"/>
                <a:ea typeface="Aileron"/>
                <a:cs typeface="Aileron"/>
                <a:sym typeface="Aileron"/>
              </a:rPr>
              <a:t>, N., &amp; </a:t>
            </a:r>
            <a:r>
              <a:rPr lang="en-US" sz="1700" dirty="0" err="1">
                <a:solidFill>
                  <a:srgbClr val="25282A"/>
                </a:solidFill>
                <a:latin typeface="Aileron"/>
                <a:ea typeface="Aileron"/>
                <a:cs typeface="Aileron"/>
                <a:sym typeface="Aileron"/>
              </a:rPr>
              <a:t>Jamnani</a:t>
            </a:r>
            <a:r>
              <a:rPr lang="en-US" sz="1700" dirty="0">
                <a:solidFill>
                  <a:srgbClr val="25282A"/>
                </a:solidFill>
                <a:latin typeface="Aileron"/>
                <a:ea typeface="Aileron"/>
                <a:cs typeface="Aileron"/>
                <a:sym typeface="Aileron"/>
              </a:rPr>
              <a:t>, J. (2024). Enhancing employee engagement through artificial intelligence. In </a:t>
            </a:r>
            <a:r>
              <a:rPr lang="en-US" sz="1700" i="1" dirty="0">
                <a:solidFill>
                  <a:srgbClr val="25282A"/>
                </a:solidFill>
                <a:latin typeface="Aileron Italics"/>
                <a:ea typeface="Aileron Italics"/>
                <a:cs typeface="Aileron Italics"/>
                <a:sym typeface="Aileron Italics"/>
              </a:rPr>
              <a:t>Industry 4.0 and people analytics</a:t>
            </a:r>
            <a:r>
              <a:rPr lang="en-US" sz="1700" dirty="0">
                <a:solidFill>
                  <a:srgbClr val="25282A"/>
                </a:solidFill>
                <a:latin typeface="Aileron"/>
                <a:ea typeface="Aileron"/>
                <a:cs typeface="Aileron"/>
                <a:sym typeface="Aileron"/>
              </a:rPr>
              <a:t> (pp. 131-152). Apple Academic Press. </a:t>
            </a:r>
            <a:r>
              <a:rPr lang="en-US" sz="1700" u="sng" dirty="0">
                <a:solidFill>
                  <a:srgbClr val="25282A"/>
                </a:solidFill>
                <a:latin typeface="Aileron"/>
                <a:ea typeface="Aileron"/>
                <a:cs typeface="Aileron"/>
                <a:sym typeface="Aileron"/>
                <a:hlinkClick r:id="rId7" tooltip="https://www.taylorfrancis.com/chapters/edit/10.1201/9781003414193-8/enhancing-employee-engagement-artificial-intelligence-nupu-veshne-jyoti-jamnani"/>
              </a:rPr>
              <a:t>https://www.taylorfrancis.com/chapters/edit/10.1201/9781003414193-8/enhancing-employee-engagement-artificial-intelligence-nupu-veshne-jyoti-jamnani</a:t>
            </a:r>
          </a:p>
          <a:p>
            <a:pPr marL="367032" lvl="1" indent="-183516" algn="just">
              <a:lnSpc>
                <a:spcPts val="2380"/>
              </a:lnSpc>
              <a:buAutoNum type="arabicPeriod"/>
            </a:pPr>
            <a:r>
              <a:rPr lang="en-US" sz="1700" dirty="0">
                <a:solidFill>
                  <a:srgbClr val="25282A"/>
                </a:solidFill>
                <a:latin typeface="Aileron"/>
                <a:ea typeface="Aileron"/>
                <a:cs typeface="Aileron"/>
                <a:sym typeface="Aileron"/>
              </a:rPr>
              <a:t>Truslow, J., Spillane, A., Lin, H., Cyr, K., Ullal, A., Arnold, E., ... &amp; MacRae, C. A. (2024). Understanding activity and physiology at scale: the Apple Heart &amp; Movement Study. </a:t>
            </a:r>
            <a:r>
              <a:rPr lang="en-US" sz="1700" i="1" dirty="0" err="1">
                <a:solidFill>
                  <a:srgbClr val="25282A"/>
                </a:solidFill>
                <a:latin typeface="Aileron Italics"/>
                <a:ea typeface="Aileron Italics"/>
                <a:cs typeface="Aileron Italics"/>
                <a:sym typeface="Aileron Italics"/>
              </a:rPr>
              <a:t>npj</a:t>
            </a:r>
            <a:r>
              <a:rPr lang="en-US" sz="1700" i="1" dirty="0">
                <a:solidFill>
                  <a:srgbClr val="25282A"/>
                </a:solidFill>
                <a:latin typeface="Aileron Italics"/>
                <a:ea typeface="Aileron Italics"/>
                <a:cs typeface="Aileron Italics"/>
                <a:sym typeface="Aileron Italics"/>
              </a:rPr>
              <a:t> Digital Medicine</a:t>
            </a:r>
            <a:r>
              <a:rPr lang="en-US" sz="1700" dirty="0">
                <a:solidFill>
                  <a:srgbClr val="25282A"/>
                </a:solidFill>
                <a:latin typeface="Aileron"/>
                <a:ea typeface="Aileron"/>
                <a:cs typeface="Aileron"/>
                <a:sym typeface="Aileron"/>
              </a:rPr>
              <a:t>, </a:t>
            </a:r>
            <a:r>
              <a:rPr lang="en-US" sz="1700" i="1" dirty="0">
                <a:solidFill>
                  <a:srgbClr val="25282A"/>
                </a:solidFill>
                <a:latin typeface="Aileron Italics"/>
                <a:ea typeface="Aileron Italics"/>
                <a:cs typeface="Aileron Italics"/>
                <a:sym typeface="Aileron Italics"/>
              </a:rPr>
              <a:t>7</a:t>
            </a:r>
            <a:r>
              <a:rPr lang="en-US" sz="1700" dirty="0">
                <a:solidFill>
                  <a:srgbClr val="25282A"/>
                </a:solidFill>
                <a:latin typeface="Aileron"/>
                <a:ea typeface="Aileron"/>
                <a:cs typeface="Aileron"/>
                <a:sym typeface="Aileron"/>
              </a:rPr>
              <a:t>(1), 242. </a:t>
            </a:r>
            <a:r>
              <a:rPr lang="en-US" sz="1700" u="sng" dirty="0">
                <a:solidFill>
                  <a:srgbClr val="25282A"/>
                </a:solidFill>
                <a:latin typeface="Aileron"/>
                <a:ea typeface="Aileron"/>
                <a:cs typeface="Aileron"/>
                <a:sym typeface="Aileron"/>
                <a:hlinkClick r:id="rId8" tooltip="https://www.nature.com/articles/s41746-024-01187-5"/>
              </a:rPr>
              <a:t>https://www.nature.com/articles/s41746-024-01187-5</a:t>
            </a:r>
          </a:p>
          <a:p>
            <a:pPr marL="367032" lvl="1" indent="-183516" algn="just">
              <a:lnSpc>
                <a:spcPts val="2380"/>
              </a:lnSpc>
              <a:buAutoNum type="arabicPeriod"/>
            </a:pPr>
            <a:r>
              <a:rPr lang="en-US" sz="1700" dirty="0">
                <a:solidFill>
                  <a:srgbClr val="25282A"/>
                </a:solidFill>
                <a:latin typeface="Aileron"/>
                <a:ea typeface="Aileron"/>
                <a:cs typeface="Aileron"/>
                <a:sym typeface="Aileron"/>
              </a:rPr>
              <a:t>Yan, B., &amp; Liu, T. (2022). Can E-commerce adoption improve agricultural productivity? Evidence from apple growers in China. </a:t>
            </a:r>
            <a:r>
              <a:rPr lang="en-US" sz="1700" i="1" dirty="0">
                <a:solidFill>
                  <a:srgbClr val="25282A"/>
                </a:solidFill>
                <a:latin typeface="Aileron Italics"/>
                <a:ea typeface="Aileron Italics"/>
                <a:cs typeface="Aileron Italics"/>
                <a:sym typeface="Aileron Italics"/>
              </a:rPr>
              <a:t>Sustainability</a:t>
            </a:r>
            <a:r>
              <a:rPr lang="en-US" sz="1700" dirty="0">
                <a:solidFill>
                  <a:srgbClr val="25282A"/>
                </a:solidFill>
                <a:latin typeface="Aileron"/>
                <a:ea typeface="Aileron"/>
                <a:cs typeface="Aileron"/>
                <a:sym typeface="Aileron"/>
              </a:rPr>
              <a:t>, </a:t>
            </a:r>
            <a:r>
              <a:rPr lang="en-US" sz="1700" i="1" dirty="0">
                <a:solidFill>
                  <a:srgbClr val="25282A"/>
                </a:solidFill>
                <a:latin typeface="Aileron Italics"/>
                <a:ea typeface="Aileron Italics"/>
                <a:cs typeface="Aileron Italics"/>
                <a:sym typeface="Aileron Italics"/>
              </a:rPr>
              <a:t>15</a:t>
            </a:r>
            <a:r>
              <a:rPr lang="en-US" sz="1700" dirty="0">
                <a:solidFill>
                  <a:srgbClr val="25282A"/>
                </a:solidFill>
                <a:latin typeface="Aileron"/>
                <a:ea typeface="Aileron"/>
                <a:cs typeface="Aileron"/>
                <a:sym typeface="Aileron"/>
              </a:rPr>
              <a:t>(1), 150.</a:t>
            </a:r>
            <a:r>
              <a:rPr lang="en-US" sz="1700" b="1" dirty="0">
                <a:solidFill>
                  <a:srgbClr val="25282A"/>
                </a:solidFill>
                <a:latin typeface="Aileron Bold"/>
                <a:ea typeface="Aileron Bold"/>
                <a:cs typeface="Aileron Bold"/>
                <a:sym typeface="Aileron Bold"/>
              </a:rPr>
              <a:t> </a:t>
            </a:r>
            <a:r>
              <a:rPr lang="en-US" sz="1700" u="sng" dirty="0">
                <a:solidFill>
                  <a:srgbClr val="25282A"/>
                </a:solidFill>
                <a:latin typeface="Aileron"/>
                <a:ea typeface="Aileron"/>
                <a:cs typeface="Aileron"/>
                <a:sym typeface="Aileron"/>
                <a:hlinkClick r:id="rId9" tooltip="https://www.mdpi.com/2071-1050/15/1/150"/>
              </a:rPr>
              <a:t>https://www.mdpi.com/2071-1050/15/1/150</a:t>
            </a:r>
          </a:p>
          <a:p>
            <a:pPr marL="367032" lvl="1" indent="-183516" algn="just">
              <a:lnSpc>
                <a:spcPts val="2380"/>
              </a:lnSpc>
              <a:buAutoNum type="arabicPeriod"/>
            </a:pPr>
            <a:r>
              <a:rPr lang="en-US" sz="1700" dirty="0">
                <a:solidFill>
                  <a:srgbClr val="25282A"/>
                </a:solidFill>
                <a:latin typeface="Aileron"/>
                <a:ea typeface="Aileron"/>
                <a:cs typeface="Aileron"/>
                <a:sym typeface="Aileron"/>
              </a:rPr>
              <a:t>Collins, M. (2023). </a:t>
            </a:r>
            <a:r>
              <a:rPr lang="en-US" sz="1700" i="1" dirty="0">
                <a:solidFill>
                  <a:srgbClr val="25282A"/>
                </a:solidFill>
                <a:latin typeface="Aileron Italics"/>
                <a:ea typeface="Aileron Italics"/>
                <a:cs typeface="Aileron Italics"/>
                <a:sym typeface="Aileron Italics"/>
              </a:rPr>
              <a:t>For the Culture: The Power Behind the World's Most Successful Brands, from Apple to Beyoncé</a:t>
            </a:r>
            <a:r>
              <a:rPr lang="en-US" sz="1700" dirty="0">
                <a:solidFill>
                  <a:srgbClr val="25282A"/>
                </a:solidFill>
                <a:latin typeface="Aileron"/>
                <a:ea typeface="Aileron"/>
                <a:cs typeface="Aileron"/>
                <a:sym typeface="Aileron"/>
              </a:rPr>
              <a:t>. Pan Macmillan. </a:t>
            </a:r>
            <a:r>
              <a:rPr lang="en-US" sz="1700" u="sng" dirty="0">
                <a:solidFill>
                  <a:srgbClr val="25282A"/>
                </a:solidFill>
                <a:latin typeface="Aileron"/>
                <a:ea typeface="Aileron"/>
                <a:cs typeface="Aileron"/>
                <a:sym typeface="Aileron"/>
                <a:hlinkClick r:id="rId10" tooltip="https://books.google.com/books?hl=en&amp;lr=&amp;id=wjWHEAAAQBAJ&amp;oi=fnd&amp;pg=PT4&amp;dq=Employee+Relations+at+Apple&amp;ots=D7MqH92jrq&amp;sig=DdBMdaWP5WvL5MMiNstPEzaqH6w"/>
              </a:rPr>
              <a:t>https://books.google.com/books?hl=en&amp;lr=&amp;id=wjWHEAAAQBAJ&amp;oi=fnd&amp;pg=PT4&amp;dq=Employee+Relations+at+Apple&amp;ots=D7MqH92jrq&amp;sig=DdBMdaWP5WvL5MMiNstPEzaqH6w</a:t>
            </a:r>
          </a:p>
          <a:p>
            <a:pPr marL="367032" lvl="1" indent="-183516" algn="just">
              <a:lnSpc>
                <a:spcPts val="2380"/>
              </a:lnSpc>
              <a:buAutoNum type="arabicPeriod"/>
            </a:pPr>
            <a:r>
              <a:rPr lang="en-US" sz="1700" dirty="0">
                <a:solidFill>
                  <a:srgbClr val="25282A"/>
                </a:solidFill>
                <a:latin typeface="Aileron"/>
                <a:ea typeface="Aileron"/>
                <a:cs typeface="Aileron"/>
                <a:sym typeface="Aileron"/>
              </a:rPr>
              <a:t>Budhiraja, S., </a:t>
            </a:r>
            <a:r>
              <a:rPr lang="en-US" sz="1700" dirty="0" err="1">
                <a:solidFill>
                  <a:srgbClr val="25282A"/>
                </a:solidFill>
                <a:latin typeface="Aileron"/>
                <a:ea typeface="Aileron"/>
                <a:cs typeface="Aileron"/>
                <a:sym typeface="Aileron"/>
              </a:rPr>
              <a:t>Varkkey</a:t>
            </a:r>
            <a:r>
              <a:rPr lang="en-US" sz="1700" dirty="0">
                <a:solidFill>
                  <a:srgbClr val="25282A"/>
                </a:solidFill>
                <a:latin typeface="Aileron"/>
                <a:ea typeface="Aileron"/>
                <a:cs typeface="Aileron"/>
                <a:sym typeface="Aileron"/>
              </a:rPr>
              <a:t>, B., &amp; McKenna, S. (2022). Work–life balance indicators and talent management approach: a qualitative investigation of Indian luxury hotels. </a:t>
            </a:r>
            <a:r>
              <a:rPr lang="en-US" sz="1700" i="1" dirty="0">
                <a:solidFill>
                  <a:srgbClr val="25282A"/>
                </a:solidFill>
                <a:latin typeface="Aileron Italics"/>
                <a:ea typeface="Aileron Italics"/>
                <a:cs typeface="Aileron Italics"/>
                <a:sym typeface="Aileron Italics"/>
              </a:rPr>
              <a:t>Employee Relations: The International Journal</a:t>
            </a:r>
            <a:r>
              <a:rPr lang="en-US" sz="1700" dirty="0">
                <a:solidFill>
                  <a:srgbClr val="25282A"/>
                </a:solidFill>
                <a:latin typeface="Aileron"/>
                <a:ea typeface="Aileron"/>
                <a:cs typeface="Aileron"/>
                <a:sym typeface="Aileron"/>
              </a:rPr>
              <a:t>, </a:t>
            </a:r>
            <a:r>
              <a:rPr lang="en-US" sz="1700" i="1" dirty="0">
                <a:solidFill>
                  <a:srgbClr val="25282A"/>
                </a:solidFill>
                <a:latin typeface="Aileron Italics"/>
                <a:ea typeface="Aileron Italics"/>
                <a:cs typeface="Aileron Italics"/>
                <a:sym typeface="Aileron Italics"/>
              </a:rPr>
              <a:t>44</a:t>
            </a:r>
            <a:r>
              <a:rPr lang="en-US" sz="1700" dirty="0">
                <a:solidFill>
                  <a:srgbClr val="25282A"/>
                </a:solidFill>
                <a:latin typeface="Aileron"/>
                <a:ea typeface="Aileron"/>
                <a:cs typeface="Aileron"/>
                <a:sym typeface="Aileron"/>
              </a:rPr>
              <a:t>(6), 1241-1258</a:t>
            </a:r>
            <a:r>
              <a:rPr lang="en-US" sz="1700" b="1" dirty="0">
                <a:solidFill>
                  <a:srgbClr val="25282A"/>
                </a:solidFill>
                <a:latin typeface="Aileron Bold"/>
                <a:ea typeface="Aileron Bold"/>
                <a:cs typeface="Aileron Bold"/>
                <a:sym typeface="Aileron Bold"/>
              </a:rPr>
              <a:t>. </a:t>
            </a:r>
            <a:r>
              <a:rPr lang="en-US" sz="1700" u="sng" dirty="0">
                <a:solidFill>
                  <a:srgbClr val="25282A"/>
                </a:solidFill>
                <a:latin typeface="Aileron"/>
                <a:ea typeface="Aileron"/>
                <a:cs typeface="Aileron"/>
                <a:sym typeface="Aileron"/>
                <a:hlinkClick r:id="rId11" tooltip="https://www.emerald.com/er/article/44/6/1241/83808"/>
              </a:rPr>
              <a:t>https://www.emerald.com/er/article/44/6/1241/83808</a:t>
            </a:r>
          </a:p>
          <a:p>
            <a:pPr marL="367032" lvl="1" indent="-183516" algn="just">
              <a:lnSpc>
                <a:spcPts val="2380"/>
              </a:lnSpc>
              <a:buAutoNum type="arabicPeriod"/>
            </a:pPr>
            <a:r>
              <a:rPr lang="en-US" sz="1700" dirty="0">
                <a:solidFill>
                  <a:srgbClr val="25282A"/>
                </a:solidFill>
                <a:latin typeface="Aileron"/>
                <a:ea typeface="Aileron"/>
                <a:cs typeface="Aileron"/>
                <a:sym typeface="Aileron"/>
              </a:rPr>
              <a:t>McGee, P. (2025). </a:t>
            </a:r>
            <a:r>
              <a:rPr lang="en-US" sz="1700" i="1" dirty="0">
                <a:solidFill>
                  <a:srgbClr val="25282A"/>
                </a:solidFill>
                <a:latin typeface="Aileron Italics"/>
                <a:ea typeface="Aileron Italics"/>
                <a:cs typeface="Aileron Italics"/>
                <a:sym typeface="Aileron Italics"/>
              </a:rPr>
              <a:t>Apple in China: the capture of the world's greatest company</a:t>
            </a:r>
            <a:r>
              <a:rPr lang="en-US" sz="1700" dirty="0">
                <a:solidFill>
                  <a:srgbClr val="25282A"/>
                </a:solidFill>
                <a:latin typeface="Aileron"/>
                <a:ea typeface="Aileron"/>
                <a:cs typeface="Aileron"/>
                <a:sym typeface="Aileron"/>
              </a:rPr>
              <a:t>. Simon and Schuster.</a:t>
            </a:r>
            <a:r>
              <a:rPr lang="en-US" sz="1700" b="1" dirty="0">
                <a:solidFill>
                  <a:srgbClr val="25282A"/>
                </a:solidFill>
                <a:latin typeface="Aileron Bold"/>
                <a:ea typeface="Aileron Bold"/>
                <a:cs typeface="Aileron Bold"/>
                <a:sym typeface="Aileron Bold"/>
              </a:rPr>
              <a:t> </a:t>
            </a:r>
            <a:r>
              <a:rPr lang="en-US" sz="1700" u="sng" dirty="0">
                <a:solidFill>
                  <a:srgbClr val="25282A"/>
                </a:solidFill>
                <a:latin typeface="Aileron"/>
                <a:ea typeface="Aileron"/>
                <a:cs typeface="Aileron"/>
                <a:sym typeface="Aileron"/>
                <a:hlinkClick r:id="rId12" tooltip="https://books.google.com/books?hl=en&amp;lr=&amp;id=2NUnEQAAQBAJ&amp;oi=fnd&amp;pg=PA1&amp;dq=Employee+Relations+at+Apple&amp;ots=TDwzMiyfF7&amp;sig=io9kpOZs4nAKdeLvjbf79Jz1S-c"/>
              </a:rPr>
              <a:t>https://books.google.com/books?hl=en&amp;lr=&amp;id=2NUnEQAAQBAJ&amp;oi=fnd&amp;pg=PA1&amp;dq=Employee+Relations+at+Apple&amp;ots=TDwzMiyfF7&amp;sig=io9kpOZs4nAKdeLvjbf79Jz1S-c</a:t>
            </a:r>
          </a:p>
          <a:p>
            <a:pPr marL="367032" lvl="1" indent="-183516" algn="just">
              <a:lnSpc>
                <a:spcPts val="2380"/>
              </a:lnSpc>
              <a:buAutoNum type="arabicPeriod"/>
            </a:pPr>
            <a:r>
              <a:rPr lang="en-US" sz="1700" dirty="0">
                <a:solidFill>
                  <a:srgbClr val="25282A"/>
                </a:solidFill>
                <a:latin typeface="Aileron"/>
                <a:ea typeface="Aileron"/>
                <a:cs typeface="Aileron"/>
                <a:sym typeface="Aileron"/>
              </a:rPr>
              <a:t>Shiloh, M. J. (2023). " As American as Apple Pie": Attacks on the Teaching of History and Social Science, from Social Reconstructionist Opposition to Divisive Concepts Legislation. </a:t>
            </a:r>
            <a:r>
              <a:rPr lang="en-US" sz="1700" i="1" dirty="0">
                <a:solidFill>
                  <a:srgbClr val="25282A"/>
                </a:solidFill>
                <a:latin typeface="Aileron Italics"/>
                <a:ea typeface="Aileron Italics"/>
                <a:cs typeface="Aileron Italics"/>
                <a:sym typeface="Aileron Italics"/>
              </a:rPr>
              <a:t>Journal of Philosophy &amp; History of Education</a:t>
            </a:r>
            <a:r>
              <a:rPr lang="en-US" sz="1700" dirty="0">
                <a:solidFill>
                  <a:srgbClr val="25282A"/>
                </a:solidFill>
                <a:latin typeface="Aileron"/>
                <a:ea typeface="Aileron"/>
                <a:cs typeface="Aileron"/>
                <a:sym typeface="Aileron"/>
              </a:rPr>
              <a:t>, </a:t>
            </a:r>
            <a:r>
              <a:rPr lang="en-US" sz="1700" i="1" dirty="0">
                <a:solidFill>
                  <a:srgbClr val="25282A"/>
                </a:solidFill>
                <a:latin typeface="Aileron Italics"/>
                <a:ea typeface="Aileron Italics"/>
                <a:cs typeface="Aileron Italics"/>
                <a:sym typeface="Aileron Italics"/>
              </a:rPr>
              <a:t>73</a:t>
            </a:r>
            <a:r>
              <a:rPr lang="en-US" sz="1700" dirty="0">
                <a:solidFill>
                  <a:srgbClr val="25282A"/>
                </a:solidFill>
                <a:latin typeface="Aileron"/>
                <a:ea typeface="Aileron"/>
                <a:cs typeface="Aileron"/>
                <a:sym typeface="Aileron"/>
              </a:rPr>
              <a:t>. </a:t>
            </a:r>
            <a:r>
              <a:rPr lang="en-US" sz="1700" u="sng" dirty="0">
                <a:solidFill>
                  <a:srgbClr val="25282A"/>
                </a:solidFill>
                <a:latin typeface="Aileron"/>
                <a:ea typeface="Aileron"/>
                <a:cs typeface="Aileron"/>
                <a:sym typeface="Aileron"/>
                <a:hlinkClick r:id="rId13" tooltip="http://www.journalofphilosophyandhistoryofeducation.com/jophe73.pdf#page=72"/>
              </a:rPr>
              <a:t>http://www.journalofphilosophyandhistoryofeducation.com/jophe73.pdf#page=72</a:t>
            </a:r>
          </a:p>
          <a:p>
            <a:pPr marL="367032" lvl="1" indent="-183516" algn="just">
              <a:lnSpc>
                <a:spcPts val="2380"/>
              </a:lnSpc>
              <a:buAutoNum type="arabicPeriod"/>
            </a:pPr>
            <a:r>
              <a:rPr lang="en-US" sz="1700" dirty="0">
                <a:solidFill>
                  <a:srgbClr val="25282A"/>
                </a:solidFill>
                <a:latin typeface="Aileron"/>
                <a:ea typeface="Aileron"/>
                <a:cs typeface="Aileron"/>
                <a:sym typeface="Aileron"/>
              </a:rPr>
              <a:t>Mashigo, P., van Sterkenburg, J., De la Hera, T., &amp; Ferreira Goncalves, J. F. (2025). One rotten apple or a rotten tree: football leaders’ perceptions of racism in European football. </a:t>
            </a:r>
            <a:r>
              <a:rPr lang="en-US" sz="1700" i="1" dirty="0">
                <a:solidFill>
                  <a:srgbClr val="25282A"/>
                </a:solidFill>
                <a:latin typeface="Aileron Italics"/>
                <a:ea typeface="Aileron Italics"/>
                <a:cs typeface="Aileron Italics"/>
                <a:sym typeface="Aileron Italics"/>
              </a:rPr>
              <a:t>Ethnic and Racial Studies</a:t>
            </a:r>
            <a:r>
              <a:rPr lang="en-US" sz="1700" dirty="0">
                <a:solidFill>
                  <a:srgbClr val="25282A"/>
                </a:solidFill>
                <a:latin typeface="Aileron"/>
                <a:ea typeface="Aileron"/>
                <a:cs typeface="Aileron"/>
                <a:sym typeface="Aileron"/>
              </a:rPr>
              <a:t>, </a:t>
            </a:r>
            <a:r>
              <a:rPr lang="en-US" sz="1700" i="1" dirty="0">
                <a:solidFill>
                  <a:srgbClr val="25282A"/>
                </a:solidFill>
                <a:latin typeface="Aileron Italics"/>
                <a:ea typeface="Aileron Italics"/>
                <a:cs typeface="Aileron Italics"/>
                <a:sym typeface="Aileron Italics"/>
              </a:rPr>
              <a:t>48</a:t>
            </a:r>
            <a:r>
              <a:rPr lang="en-US" sz="1700" dirty="0">
                <a:solidFill>
                  <a:srgbClr val="25282A"/>
                </a:solidFill>
                <a:latin typeface="Aileron"/>
                <a:ea typeface="Aileron"/>
                <a:cs typeface="Aileron"/>
                <a:sym typeface="Aileron"/>
              </a:rPr>
              <a:t>(5), 1087-1109. </a:t>
            </a:r>
            <a:r>
              <a:rPr lang="en-US" sz="1700" u="sng" dirty="0">
                <a:solidFill>
                  <a:srgbClr val="25282A"/>
                </a:solidFill>
                <a:latin typeface="Aileron"/>
                <a:ea typeface="Aileron"/>
                <a:cs typeface="Aileron"/>
                <a:sym typeface="Aileron"/>
                <a:hlinkClick r:id="rId14" tooltip="https://www.tandfonline.com/doi/abs/10.1080/01419870.2024.2343936"/>
              </a:rPr>
              <a:t>https://www.tandfonline.com/doi/abs/10.1080/01419870.2024.2343936</a:t>
            </a:r>
          </a:p>
          <a:p>
            <a:pPr marL="367032" lvl="1" indent="-183516" algn="just">
              <a:lnSpc>
                <a:spcPts val="2380"/>
              </a:lnSpc>
              <a:buAutoNum type="arabicPeriod"/>
            </a:pPr>
            <a:r>
              <a:rPr lang="en-US" sz="1700" dirty="0">
                <a:solidFill>
                  <a:srgbClr val="25282A"/>
                </a:solidFill>
                <a:latin typeface="Aileron"/>
                <a:ea typeface="Aileron"/>
                <a:cs typeface="Aileron"/>
                <a:sym typeface="Aileron"/>
              </a:rPr>
              <a:t>Zachmann, L., McCallum, C., &amp; Finger, R. (2023). Farm-level data on production systems, farmer-and farm characteristics of apple growers in Switzerland. </a:t>
            </a:r>
            <a:r>
              <a:rPr lang="en-US" sz="1700" i="1" dirty="0">
                <a:solidFill>
                  <a:srgbClr val="25282A"/>
                </a:solidFill>
                <a:latin typeface="Aileron Italics"/>
                <a:ea typeface="Aileron Italics"/>
                <a:cs typeface="Aileron Italics"/>
                <a:sym typeface="Aileron Italics"/>
              </a:rPr>
              <a:t>Data in Brief</a:t>
            </a:r>
            <a:r>
              <a:rPr lang="en-US" sz="1700" dirty="0">
                <a:solidFill>
                  <a:srgbClr val="25282A"/>
                </a:solidFill>
                <a:latin typeface="Aileron"/>
                <a:ea typeface="Aileron"/>
                <a:cs typeface="Aileron"/>
                <a:sym typeface="Aileron"/>
              </a:rPr>
              <a:t>, </a:t>
            </a:r>
            <a:r>
              <a:rPr lang="en-US" sz="1700" i="1" dirty="0">
                <a:solidFill>
                  <a:srgbClr val="25282A"/>
                </a:solidFill>
                <a:latin typeface="Aileron Italics"/>
                <a:ea typeface="Aileron Italics"/>
                <a:cs typeface="Aileron Italics"/>
                <a:sym typeface="Aileron Italics"/>
              </a:rPr>
              <a:t>50</a:t>
            </a:r>
            <a:r>
              <a:rPr lang="en-US" sz="1700" dirty="0">
                <a:solidFill>
                  <a:srgbClr val="25282A"/>
                </a:solidFill>
                <a:latin typeface="Aileron"/>
                <a:ea typeface="Aileron"/>
                <a:cs typeface="Aileron"/>
                <a:sym typeface="Aileron"/>
              </a:rPr>
              <a:t>, 109531. </a:t>
            </a:r>
            <a:r>
              <a:rPr lang="en-US" sz="1700" u="sng" dirty="0">
                <a:solidFill>
                  <a:srgbClr val="25282A"/>
                </a:solidFill>
                <a:latin typeface="Aileron"/>
                <a:ea typeface="Aileron"/>
                <a:cs typeface="Aileron"/>
                <a:sym typeface="Aileron"/>
                <a:hlinkClick r:id="rId15" tooltip="https://www.sciencedirect.com/science/article/pii/S2352340923006315"/>
              </a:rPr>
              <a:t>https://www.sciencedirect.com/science/article/pii/S2352340923006315</a:t>
            </a:r>
          </a:p>
        </p:txBody>
      </p:sp>
      <p:grpSp>
        <p:nvGrpSpPr>
          <p:cNvPr id="3" name="Group 3"/>
          <p:cNvGrpSpPr/>
          <p:nvPr/>
        </p:nvGrpSpPr>
        <p:grpSpPr>
          <a:xfrm>
            <a:off x="1" y="0"/>
            <a:ext cx="18288000" cy="1194496"/>
            <a:chOff x="0" y="0"/>
            <a:chExt cx="4876958" cy="314600"/>
          </a:xfrm>
        </p:grpSpPr>
        <p:sp>
          <p:nvSpPr>
            <p:cNvPr id="4" name="Freeform 4"/>
            <p:cNvSpPr/>
            <p:nvPr/>
          </p:nvSpPr>
          <p:spPr>
            <a:xfrm>
              <a:off x="0" y="0"/>
              <a:ext cx="4876959" cy="314600"/>
            </a:xfrm>
            <a:custGeom>
              <a:avLst/>
              <a:gdLst/>
              <a:ahLst/>
              <a:cxnLst/>
              <a:rect l="l" t="t" r="r" b="b"/>
              <a:pathLst>
                <a:path w="4876959" h="314600">
                  <a:moveTo>
                    <a:pt x="0" y="0"/>
                  </a:moveTo>
                  <a:lnTo>
                    <a:pt x="4876959" y="0"/>
                  </a:lnTo>
                  <a:lnTo>
                    <a:pt x="4876959" y="314600"/>
                  </a:lnTo>
                  <a:lnTo>
                    <a:pt x="0" y="314600"/>
                  </a:lnTo>
                  <a:close/>
                </a:path>
              </a:pathLst>
            </a:custGeom>
            <a:solidFill>
              <a:srgbClr val="F0E5FF"/>
            </a:solidFill>
          </p:spPr>
        </p:sp>
        <p:sp>
          <p:nvSpPr>
            <p:cNvPr id="5" name="TextBox 5"/>
            <p:cNvSpPr txBox="1"/>
            <p:nvPr/>
          </p:nvSpPr>
          <p:spPr>
            <a:xfrm>
              <a:off x="0" y="-28575"/>
              <a:ext cx="4876958" cy="343175"/>
            </a:xfrm>
            <a:prstGeom prst="rect">
              <a:avLst/>
            </a:prstGeom>
          </p:spPr>
          <p:txBody>
            <a:bodyPr lIns="50800" tIns="50800" rIns="50800" bIns="50800" rtlCol="0" anchor="ctr"/>
            <a:lstStyle/>
            <a:p>
              <a:pPr algn="ctr">
                <a:lnSpc>
                  <a:spcPts val="3301"/>
                </a:lnSpc>
              </a:pPr>
              <a:endParaRPr/>
            </a:p>
          </p:txBody>
        </p:sp>
      </p:grpSp>
      <p:sp>
        <p:nvSpPr>
          <p:cNvPr id="6" name="TextBox 6"/>
          <p:cNvSpPr txBox="1"/>
          <p:nvPr/>
        </p:nvSpPr>
        <p:spPr>
          <a:xfrm>
            <a:off x="3879106" y="76200"/>
            <a:ext cx="13850188" cy="1273155"/>
          </a:xfrm>
          <a:prstGeom prst="rect">
            <a:avLst/>
          </a:prstGeom>
        </p:spPr>
        <p:txBody>
          <a:bodyPr lIns="0" tIns="0" rIns="0" bIns="0" rtlCol="0" anchor="t">
            <a:spAutoFit/>
          </a:bodyPr>
          <a:lstStyle/>
          <a:p>
            <a:pPr marL="0" lvl="0" indent="0" algn="l">
              <a:lnSpc>
                <a:spcPts val="9864"/>
              </a:lnSpc>
            </a:pPr>
            <a:r>
              <a:rPr lang="en-US" sz="8887" b="1" spc="-231" dirty="0">
                <a:solidFill>
                  <a:srgbClr val="25282A"/>
                </a:solidFill>
                <a:latin typeface="Aileron Bold"/>
                <a:ea typeface="Aileron Bold"/>
                <a:cs typeface="Aileron Bold"/>
                <a:sym typeface="Aileron Bold"/>
              </a:rPr>
              <a:t>Continue References</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83333" b="-83333"/>
            </a:stretch>
          </a:blipFill>
        </p:spPr>
      </p:sp>
      <p:sp>
        <p:nvSpPr>
          <p:cNvPr id="3" name="TextBox 3"/>
          <p:cNvSpPr txBox="1"/>
          <p:nvPr/>
        </p:nvSpPr>
        <p:spPr>
          <a:xfrm>
            <a:off x="3392399" y="3055418"/>
            <a:ext cx="11492573" cy="4461914"/>
          </a:xfrm>
          <a:prstGeom prst="rect">
            <a:avLst/>
          </a:prstGeom>
        </p:spPr>
        <p:txBody>
          <a:bodyPr lIns="0" tIns="0" rIns="0" bIns="0" rtlCol="0" anchor="t">
            <a:spAutoFit/>
          </a:bodyPr>
          <a:lstStyle/>
          <a:p>
            <a:pPr marL="0" lvl="0" indent="0" algn="ctr">
              <a:lnSpc>
                <a:spcPts val="17188"/>
              </a:lnSpc>
            </a:pPr>
            <a:r>
              <a:rPr lang="en-US" sz="16851" b="1" spc="539" dirty="0">
                <a:solidFill>
                  <a:srgbClr val="25282A"/>
                </a:solidFill>
                <a:latin typeface="Aileron Bold"/>
                <a:ea typeface="Aileron Bold"/>
                <a:cs typeface="Aileron Bold"/>
                <a:sym typeface="Aileron Bold"/>
              </a:rPr>
              <a:t>THANK YOU</a:t>
            </a:r>
          </a:p>
        </p:txBody>
      </p:sp>
      <p:grpSp>
        <p:nvGrpSpPr>
          <p:cNvPr id="4" name="Group 4"/>
          <p:cNvGrpSpPr/>
          <p:nvPr/>
        </p:nvGrpSpPr>
        <p:grpSpPr>
          <a:xfrm>
            <a:off x="0" y="9258300"/>
            <a:ext cx="18288000" cy="1028700"/>
            <a:chOff x="0" y="0"/>
            <a:chExt cx="4816593" cy="270933"/>
          </a:xfrm>
        </p:grpSpPr>
        <p:sp>
          <p:nvSpPr>
            <p:cNvPr id="5" name="Freeform 5"/>
            <p:cNvSpPr/>
            <p:nvPr/>
          </p:nvSpPr>
          <p:spPr>
            <a:xfrm>
              <a:off x="0" y="0"/>
              <a:ext cx="4816592" cy="270933"/>
            </a:xfrm>
            <a:custGeom>
              <a:avLst/>
              <a:gdLst/>
              <a:ahLst/>
              <a:cxnLst/>
              <a:rect l="l" t="t" r="r" b="b"/>
              <a:pathLst>
                <a:path w="4816592" h="270933">
                  <a:moveTo>
                    <a:pt x="0" y="0"/>
                  </a:moveTo>
                  <a:lnTo>
                    <a:pt x="4816592" y="0"/>
                  </a:lnTo>
                  <a:lnTo>
                    <a:pt x="4816592" y="270933"/>
                  </a:lnTo>
                  <a:lnTo>
                    <a:pt x="0" y="270933"/>
                  </a:lnTo>
                  <a:close/>
                </a:path>
              </a:pathLst>
            </a:custGeom>
            <a:solidFill>
              <a:srgbClr val="D6BEF4"/>
            </a:solidFill>
          </p:spPr>
        </p:sp>
        <p:sp>
          <p:nvSpPr>
            <p:cNvPr id="6" name="TextBox 6"/>
            <p:cNvSpPr txBox="1"/>
            <p:nvPr/>
          </p:nvSpPr>
          <p:spPr>
            <a:xfrm>
              <a:off x="0" y="-28575"/>
              <a:ext cx="4816593" cy="299508"/>
            </a:xfrm>
            <a:prstGeom prst="rect">
              <a:avLst/>
            </a:prstGeom>
          </p:spPr>
          <p:txBody>
            <a:bodyPr lIns="50800" tIns="50800" rIns="50800" bIns="50800" rtlCol="0" anchor="ctr"/>
            <a:lstStyle/>
            <a:p>
              <a:pPr algn="ctr">
                <a:lnSpc>
                  <a:spcPts val="3301"/>
                </a:lnSpc>
              </a:pPr>
              <a:endParaRPr/>
            </a:p>
          </p:txBody>
        </p:sp>
      </p:grpSp>
      <p:grpSp>
        <p:nvGrpSpPr>
          <p:cNvPr id="7" name="Group 7"/>
          <p:cNvGrpSpPr/>
          <p:nvPr/>
        </p:nvGrpSpPr>
        <p:grpSpPr>
          <a:xfrm>
            <a:off x="0" y="0"/>
            <a:ext cx="18288000" cy="1028700"/>
            <a:chOff x="0" y="0"/>
            <a:chExt cx="4816593" cy="270933"/>
          </a:xfrm>
        </p:grpSpPr>
        <p:sp>
          <p:nvSpPr>
            <p:cNvPr id="8" name="Freeform 8"/>
            <p:cNvSpPr/>
            <p:nvPr/>
          </p:nvSpPr>
          <p:spPr>
            <a:xfrm>
              <a:off x="0" y="0"/>
              <a:ext cx="4816592" cy="270933"/>
            </a:xfrm>
            <a:custGeom>
              <a:avLst/>
              <a:gdLst/>
              <a:ahLst/>
              <a:cxnLst/>
              <a:rect l="l" t="t" r="r" b="b"/>
              <a:pathLst>
                <a:path w="4816592" h="270933">
                  <a:moveTo>
                    <a:pt x="0" y="0"/>
                  </a:moveTo>
                  <a:lnTo>
                    <a:pt x="4816592" y="0"/>
                  </a:lnTo>
                  <a:lnTo>
                    <a:pt x="4816592" y="270933"/>
                  </a:lnTo>
                  <a:lnTo>
                    <a:pt x="0" y="270933"/>
                  </a:lnTo>
                  <a:close/>
                </a:path>
              </a:pathLst>
            </a:custGeom>
            <a:solidFill>
              <a:srgbClr val="D6BEF4"/>
            </a:solidFill>
          </p:spPr>
        </p:sp>
        <p:sp>
          <p:nvSpPr>
            <p:cNvPr id="9" name="TextBox 9"/>
            <p:cNvSpPr txBox="1"/>
            <p:nvPr/>
          </p:nvSpPr>
          <p:spPr>
            <a:xfrm>
              <a:off x="0" y="-28575"/>
              <a:ext cx="4816593" cy="299508"/>
            </a:xfrm>
            <a:prstGeom prst="rect">
              <a:avLst/>
            </a:prstGeom>
          </p:spPr>
          <p:txBody>
            <a:bodyPr lIns="50800" tIns="50800" rIns="50800" bIns="50800" rtlCol="0" anchor="ctr"/>
            <a:lstStyle/>
            <a:p>
              <a:pPr algn="ctr">
                <a:lnSpc>
                  <a:spcPts val="3301"/>
                </a:lnSpc>
              </a:pPr>
              <a:endParaRPr/>
            </a:p>
          </p:txBody>
        </p:sp>
      </p:grpSp>
      <p:pic>
        <p:nvPicPr>
          <p:cNvPr id="15" name="Picture 14">
            <a:extLst>
              <a:ext uri="{FF2B5EF4-FFF2-40B4-BE49-F238E27FC236}">
                <a16:creationId xmlns:a16="http://schemas.microsoft.com/office/drawing/2014/main" id="{3BA3ECF0-6225-68E6-CD24-889FA763F181}"/>
              </a:ext>
            </a:extLst>
          </p:cNvPr>
          <p:cNvPicPr>
            <a:picLocks noChangeAspect="1"/>
          </p:cNvPicPr>
          <p:nvPr/>
        </p:nvPicPr>
        <p:blipFill>
          <a:blip r:embed="rId3">
            <a:alphaModFix amt="20000"/>
            <a:extLst>
              <a:ext uri="{28A0092B-C50C-407E-A947-70E740481C1C}">
                <a14:useLocalDpi xmlns:a14="http://schemas.microsoft.com/office/drawing/2010/main" val="0"/>
              </a:ext>
            </a:extLst>
          </a:blip>
          <a:stretch>
            <a:fillRect/>
          </a:stretch>
        </p:blipFill>
        <p:spPr>
          <a:xfrm>
            <a:off x="5029200" y="1028700"/>
            <a:ext cx="8229600" cy="8229600"/>
          </a:xfrm>
          <a:prstGeom prst="rect">
            <a:avLst/>
          </a:prstGeom>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48</TotalTime>
  <Words>4972</Words>
  <Application>Microsoft Office PowerPoint</Application>
  <PresentationFormat>Custom</PresentationFormat>
  <Paragraphs>124</Paragraphs>
  <Slides>14</Slides>
  <Notes>11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Aileron Italics</vt:lpstr>
      <vt:lpstr>Arial</vt:lpstr>
      <vt:lpstr>Aileron</vt:lpstr>
      <vt:lpstr>Calibri</vt:lpstr>
      <vt:lpstr>Aileron Bold</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Employee Relations at Apple</dc:title>
  <dc:creator>OMIN</dc:creator>
  <cp:lastModifiedBy>omin dihora</cp:lastModifiedBy>
  <cp:revision>6</cp:revision>
  <dcterms:created xsi:type="dcterms:W3CDTF">2006-08-16T00:00:00Z</dcterms:created>
  <dcterms:modified xsi:type="dcterms:W3CDTF">2026-07-05T22:06:28Z</dcterms:modified>
  <dc:identifier>DAHOgbiF43M</dc:identifier>
</cp:coreProperties>
</file>