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9" r:id="rId3"/>
    <p:sldId id="258" r:id="rId4"/>
    <p:sldId id="261" r:id="rId5"/>
    <p:sldId id="262" r:id="rId6"/>
    <p:sldId id="263" r:id="rId7"/>
    <p:sldId id="264" r:id="rId8"/>
    <p:sldId id="266" r:id="rId9"/>
    <p:sldId id="265" r:id="rId10"/>
    <p:sldId id="267" r:id="rId11"/>
    <p:sldId id="268" r:id="rId12"/>
    <p:sldId id="260"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80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41" d="100"/>
          <a:sy n="41" d="100"/>
        </p:scale>
        <p:origin x="66" y="62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09940A-BDDA-49D0-B221-525E7D4F332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E7BBEAD-71B2-4BB1-8096-2303A651927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5034712-E70B-4A2E-B0A9-E765EBC16C2B}"/>
              </a:ext>
            </a:extLst>
          </p:cNvPr>
          <p:cNvSpPr>
            <a:spLocks noGrp="1"/>
          </p:cNvSpPr>
          <p:nvPr>
            <p:ph type="dt" sz="half" idx="10"/>
          </p:nvPr>
        </p:nvSpPr>
        <p:spPr/>
        <p:txBody>
          <a:bodyPr/>
          <a:lstStyle/>
          <a:p>
            <a:fld id="{0B19FEDC-C895-44B3-ADFE-3762EA0617A4}" type="datetimeFigureOut">
              <a:rPr lang="en-GB" smtClean="0"/>
              <a:t>26/04/2019</a:t>
            </a:fld>
            <a:endParaRPr lang="en-GB"/>
          </a:p>
        </p:txBody>
      </p:sp>
      <p:sp>
        <p:nvSpPr>
          <p:cNvPr id="5" name="Footer Placeholder 4">
            <a:extLst>
              <a:ext uri="{FF2B5EF4-FFF2-40B4-BE49-F238E27FC236}">
                <a16:creationId xmlns:a16="http://schemas.microsoft.com/office/drawing/2014/main" id="{89478136-9AF9-4559-8161-2D6DDA62AF5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51F3FF2-0E56-49AD-9B91-7F34C5CCB5F5}"/>
              </a:ext>
            </a:extLst>
          </p:cNvPr>
          <p:cNvSpPr>
            <a:spLocks noGrp="1"/>
          </p:cNvSpPr>
          <p:nvPr>
            <p:ph type="sldNum" sz="quarter" idx="12"/>
          </p:nvPr>
        </p:nvSpPr>
        <p:spPr/>
        <p:txBody>
          <a:bodyPr/>
          <a:lstStyle/>
          <a:p>
            <a:fld id="{975EBD25-1DA6-4B41-AD0B-C7638E470F84}" type="slidenum">
              <a:rPr lang="en-GB" smtClean="0"/>
              <a:t>‹#›</a:t>
            </a:fld>
            <a:endParaRPr lang="en-GB"/>
          </a:p>
        </p:txBody>
      </p:sp>
    </p:spTree>
    <p:extLst>
      <p:ext uri="{BB962C8B-B14F-4D97-AF65-F5344CB8AC3E}">
        <p14:creationId xmlns:p14="http://schemas.microsoft.com/office/powerpoint/2010/main" val="22838801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D1F35E-6B89-4E70-8FBD-829D38BEEC5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7B60BFC-D346-423C-B768-91B0DC326F8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C7AFADA-3184-4728-9F6F-AEB18042688A}"/>
              </a:ext>
            </a:extLst>
          </p:cNvPr>
          <p:cNvSpPr>
            <a:spLocks noGrp="1"/>
          </p:cNvSpPr>
          <p:nvPr>
            <p:ph type="dt" sz="half" idx="10"/>
          </p:nvPr>
        </p:nvSpPr>
        <p:spPr/>
        <p:txBody>
          <a:bodyPr/>
          <a:lstStyle/>
          <a:p>
            <a:fld id="{0B19FEDC-C895-44B3-ADFE-3762EA0617A4}" type="datetimeFigureOut">
              <a:rPr lang="en-GB" smtClean="0"/>
              <a:t>26/04/2019</a:t>
            </a:fld>
            <a:endParaRPr lang="en-GB"/>
          </a:p>
        </p:txBody>
      </p:sp>
      <p:sp>
        <p:nvSpPr>
          <p:cNvPr id="5" name="Footer Placeholder 4">
            <a:extLst>
              <a:ext uri="{FF2B5EF4-FFF2-40B4-BE49-F238E27FC236}">
                <a16:creationId xmlns:a16="http://schemas.microsoft.com/office/drawing/2014/main" id="{D7697841-8146-4B4E-866E-DDC9F9BC387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024A786-6F47-4AFB-B4F4-9B1A7DE0407B}"/>
              </a:ext>
            </a:extLst>
          </p:cNvPr>
          <p:cNvSpPr>
            <a:spLocks noGrp="1"/>
          </p:cNvSpPr>
          <p:nvPr>
            <p:ph type="sldNum" sz="quarter" idx="12"/>
          </p:nvPr>
        </p:nvSpPr>
        <p:spPr/>
        <p:txBody>
          <a:bodyPr/>
          <a:lstStyle/>
          <a:p>
            <a:fld id="{975EBD25-1DA6-4B41-AD0B-C7638E470F84}" type="slidenum">
              <a:rPr lang="en-GB" smtClean="0"/>
              <a:t>‹#›</a:t>
            </a:fld>
            <a:endParaRPr lang="en-GB"/>
          </a:p>
        </p:txBody>
      </p:sp>
    </p:spTree>
    <p:extLst>
      <p:ext uri="{BB962C8B-B14F-4D97-AF65-F5344CB8AC3E}">
        <p14:creationId xmlns:p14="http://schemas.microsoft.com/office/powerpoint/2010/main" val="18192129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C5B241-3E20-4323-9714-D92F74AD251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7C37998-E405-4ECF-8011-1F3609577E9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AE9006E-F985-4211-8FC2-2D54A2F2378E}"/>
              </a:ext>
            </a:extLst>
          </p:cNvPr>
          <p:cNvSpPr>
            <a:spLocks noGrp="1"/>
          </p:cNvSpPr>
          <p:nvPr>
            <p:ph type="dt" sz="half" idx="10"/>
          </p:nvPr>
        </p:nvSpPr>
        <p:spPr/>
        <p:txBody>
          <a:bodyPr/>
          <a:lstStyle/>
          <a:p>
            <a:fld id="{0B19FEDC-C895-44B3-ADFE-3762EA0617A4}" type="datetimeFigureOut">
              <a:rPr lang="en-GB" smtClean="0"/>
              <a:t>26/04/2019</a:t>
            </a:fld>
            <a:endParaRPr lang="en-GB"/>
          </a:p>
        </p:txBody>
      </p:sp>
      <p:sp>
        <p:nvSpPr>
          <p:cNvPr id="5" name="Footer Placeholder 4">
            <a:extLst>
              <a:ext uri="{FF2B5EF4-FFF2-40B4-BE49-F238E27FC236}">
                <a16:creationId xmlns:a16="http://schemas.microsoft.com/office/drawing/2014/main" id="{6068B1F2-B6C1-4F46-BA67-FDB4A72C124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BA0F0BD-F140-4A6C-97BB-B60EA1A293FA}"/>
              </a:ext>
            </a:extLst>
          </p:cNvPr>
          <p:cNvSpPr>
            <a:spLocks noGrp="1"/>
          </p:cNvSpPr>
          <p:nvPr>
            <p:ph type="sldNum" sz="quarter" idx="12"/>
          </p:nvPr>
        </p:nvSpPr>
        <p:spPr/>
        <p:txBody>
          <a:bodyPr/>
          <a:lstStyle/>
          <a:p>
            <a:fld id="{975EBD25-1DA6-4B41-AD0B-C7638E470F84}" type="slidenum">
              <a:rPr lang="en-GB" smtClean="0"/>
              <a:t>‹#›</a:t>
            </a:fld>
            <a:endParaRPr lang="en-GB"/>
          </a:p>
        </p:txBody>
      </p:sp>
    </p:spTree>
    <p:extLst>
      <p:ext uri="{BB962C8B-B14F-4D97-AF65-F5344CB8AC3E}">
        <p14:creationId xmlns:p14="http://schemas.microsoft.com/office/powerpoint/2010/main" val="21302308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D4895B-B205-49E6-B0BD-1C2529DA8DD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97FF875-01A2-4017-A37A-E255B8F623F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B0A9EBF-23F3-4914-826F-9E2C48130A1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55A9B71-D1A0-4528-9735-A80B6B9ED888}"/>
              </a:ext>
            </a:extLst>
          </p:cNvPr>
          <p:cNvSpPr>
            <a:spLocks noGrp="1"/>
          </p:cNvSpPr>
          <p:nvPr>
            <p:ph type="dt" sz="half" idx="10"/>
          </p:nvPr>
        </p:nvSpPr>
        <p:spPr/>
        <p:txBody>
          <a:bodyPr/>
          <a:lstStyle/>
          <a:p>
            <a:fld id="{0B19FEDC-C895-44B3-ADFE-3762EA0617A4}" type="datetimeFigureOut">
              <a:rPr lang="en-GB" smtClean="0"/>
              <a:t>26/04/2019</a:t>
            </a:fld>
            <a:endParaRPr lang="en-GB"/>
          </a:p>
        </p:txBody>
      </p:sp>
      <p:sp>
        <p:nvSpPr>
          <p:cNvPr id="6" name="Footer Placeholder 5">
            <a:extLst>
              <a:ext uri="{FF2B5EF4-FFF2-40B4-BE49-F238E27FC236}">
                <a16:creationId xmlns:a16="http://schemas.microsoft.com/office/drawing/2014/main" id="{989B0351-9B90-4047-AE60-63FF57681FC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3D0C607-0C63-48D9-9DBB-FB20084E887A}"/>
              </a:ext>
            </a:extLst>
          </p:cNvPr>
          <p:cNvSpPr>
            <a:spLocks noGrp="1"/>
          </p:cNvSpPr>
          <p:nvPr>
            <p:ph type="sldNum" sz="quarter" idx="12"/>
          </p:nvPr>
        </p:nvSpPr>
        <p:spPr/>
        <p:txBody>
          <a:bodyPr/>
          <a:lstStyle/>
          <a:p>
            <a:fld id="{975EBD25-1DA6-4B41-AD0B-C7638E470F84}" type="slidenum">
              <a:rPr lang="en-GB" smtClean="0"/>
              <a:t>‹#›</a:t>
            </a:fld>
            <a:endParaRPr lang="en-GB"/>
          </a:p>
        </p:txBody>
      </p:sp>
    </p:spTree>
    <p:extLst>
      <p:ext uri="{BB962C8B-B14F-4D97-AF65-F5344CB8AC3E}">
        <p14:creationId xmlns:p14="http://schemas.microsoft.com/office/powerpoint/2010/main" val="6266713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70063D-3B4D-494C-AAE6-1DBB498C2CE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8A3ACF9-00C0-4CFC-8961-D18266E531A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B9F6E20-AF1C-498A-B954-E2C4C3AB241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BECB2D0-8F14-4055-9420-A8CBC2E0800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D1619CA-F014-44F4-B9EE-AB3A802E4E9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CCE8A7D-DF39-4EC5-A9E8-FFFCD83DB271}"/>
              </a:ext>
            </a:extLst>
          </p:cNvPr>
          <p:cNvSpPr>
            <a:spLocks noGrp="1"/>
          </p:cNvSpPr>
          <p:nvPr>
            <p:ph type="dt" sz="half" idx="10"/>
          </p:nvPr>
        </p:nvSpPr>
        <p:spPr/>
        <p:txBody>
          <a:bodyPr/>
          <a:lstStyle/>
          <a:p>
            <a:fld id="{0B19FEDC-C895-44B3-ADFE-3762EA0617A4}" type="datetimeFigureOut">
              <a:rPr lang="en-GB" smtClean="0"/>
              <a:t>26/04/2019</a:t>
            </a:fld>
            <a:endParaRPr lang="en-GB"/>
          </a:p>
        </p:txBody>
      </p:sp>
      <p:sp>
        <p:nvSpPr>
          <p:cNvPr id="8" name="Footer Placeholder 7">
            <a:extLst>
              <a:ext uri="{FF2B5EF4-FFF2-40B4-BE49-F238E27FC236}">
                <a16:creationId xmlns:a16="http://schemas.microsoft.com/office/drawing/2014/main" id="{F5D70190-A206-41E8-B5DD-C588ED3EF06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3D3B790-2A7E-4F2D-96C3-07FC0407FDDB}"/>
              </a:ext>
            </a:extLst>
          </p:cNvPr>
          <p:cNvSpPr>
            <a:spLocks noGrp="1"/>
          </p:cNvSpPr>
          <p:nvPr>
            <p:ph type="sldNum" sz="quarter" idx="12"/>
          </p:nvPr>
        </p:nvSpPr>
        <p:spPr/>
        <p:txBody>
          <a:bodyPr/>
          <a:lstStyle/>
          <a:p>
            <a:fld id="{975EBD25-1DA6-4B41-AD0B-C7638E470F84}" type="slidenum">
              <a:rPr lang="en-GB" smtClean="0"/>
              <a:t>‹#›</a:t>
            </a:fld>
            <a:endParaRPr lang="en-GB"/>
          </a:p>
        </p:txBody>
      </p:sp>
    </p:spTree>
    <p:extLst>
      <p:ext uri="{BB962C8B-B14F-4D97-AF65-F5344CB8AC3E}">
        <p14:creationId xmlns:p14="http://schemas.microsoft.com/office/powerpoint/2010/main" val="13233892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6799A-9833-46E7-A75B-E754C8CB0F1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FB48003-D215-47BD-BD20-AE0D3A8FA3D4}"/>
              </a:ext>
            </a:extLst>
          </p:cNvPr>
          <p:cNvSpPr>
            <a:spLocks noGrp="1"/>
          </p:cNvSpPr>
          <p:nvPr>
            <p:ph type="dt" sz="half" idx="10"/>
          </p:nvPr>
        </p:nvSpPr>
        <p:spPr/>
        <p:txBody>
          <a:bodyPr/>
          <a:lstStyle/>
          <a:p>
            <a:fld id="{0B19FEDC-C895-44B3-ADFE-3762EA0617A4}" type="datetimeFigureOut">
              <a:rPr lang="en-GB" smtClean="0"/>
              <a:t>26/04/2019</a:t>
            </a:fld>
            <a:endParaRPr lang="en-GB"/>
          </a:p>
        </p:txBody>
      </p:sp>
      <p:sp>
        <p:nvSpPr>
          <p:cNvPr id="4" name="Footer Placeholder 3">
            <a:extLst>
              <a:ext uri="{FF2B5EF4-FFF2-40B4-BE49-F238E27FC236}">
                <a16:creationId xmlns:a16="http://schemas.microsoft.com/office/drawing/2014/main" id="{0FCA1DF5-B4CC-4927-AA3B-7C89A9E683C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EDEBC45-D024-4788-8A2A-C9EC42D67CDF}"/>
              </a:ext>
            </a:extLst>
          </p:cNvPr>
          <p:cNvSpPr>
            <a:spLocks noGrp="1"/>
          </p:cNvSpPr>
          <p:nvPr>
            <p:ph type="sldNum" sz="quarter" idx="12"/>
          </p:nvPr>
        </p:nvSpPr>
        <p:spPr/>
        <p:txBody>
          <a:bodyPr/>
          <a:lstStyle/>
          <a:p>
            <a:fld id="{975EBD25-1DA6-4B41-AD0B-C7638E470F84}" type="slidenum">
              <a:rPr lang="en-GB" smtClean="0"/>
              <a:t>‹#›</a:t>
            </a:fld>
            <a:endParaRPr lang="en-GB"/>
          </a:p>
        </p:txBody>
      </p:sp>
    </p:spTree>
    <p:extLst>
      <p:ext uri="{BB962C8B-B14F-4D97-AF65-F5344CB8AC3E}">
        <p14:creationId xmlns:p14="http://schemas.microsoft.com/office/powerpoint/2010/main" val="17173889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8B8C692-22BF-41B8-B633-C203440955E0}"/>
              </a:ext>
            </a:extLst>
          </p:cNvPr>
          <p:cNvSpPr>
            <a:spLocks noGrp="1"/>
          </p:cNvSpPr>
          <p:nvPr>
            <p:ph type="dt" sz="half" idx="10"/>
          </p:nvPr>
        </p:nvSpPr>
        <p:spPr/>
        <p:txBody>
          <a:bodyPr/>
          <a:lstStyle/>
          <a:p>
            <a:fld id="{0B19FEDC-C895-44B3-ADFE-3762EA0617A4}" type="datetimeFigureOut">
              <a:rPr lang="en-GB" smtClean="0"/>
              <a:t>26/04/2019</a:t>
            </a:fld>
            <a:endParaRPr lang="en-GB"/>
          </a:p>
        </p:txBody>
      </p:sp>
      <p:sp>
        <p:nvSpPr>
          <p:cNvPr id="3" name="Footer Placeholder 2">
            <a:extLst>
              <a:ext uri="{FF2B5EF4-FFF2-40B4-BE49-F238E27FC236}">
                <a16:creationId xmlns:a16="http://schemas.microsoft.com/office/drawing/2014/main" id="{CB04F020-8AD7-4C3C-B25A-C970C656F20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3322F61-F13A-43D8-90F8-C889DCEBCBA9}"/>
              </a:ext>
            </a:extLst>
          </p:cNvPr>
          <p:cNvSpPr>
            <a:spLocks noGrp="1"/>
          </p:cNvSpPr>
          <p:nvPr>
            <p:ph type="sldNum" sz="quarter" idx="12"/>
          </p:nvPr>
        </p:nvSpPr>
        <p:spPr/>
        <p:txBody>
          <a:bodyPr/>
          <a:lstStyle/>
          <a:p>
            <a:fld id="{975EBD25-1DA6-4B41-AD0B-C7638E470F84}" type="slidenum">
              <a:rPr lang="en-GB" smtClean="0"/>
              <a:t>‹#›</a:t>
            </a:fld>
            <a:endParaRPr lang="en-GB"/>
          </a:p>
        </p:txBody>
      </p:sp>
    </p:spTree>
    <p:extLst>
      <p:ext uri="{BB962C8B-B14F-4D97-AF65-F5344CB8AC3E}">
        <p14:creationId xmlns:p14="http://schemas.microsoft.com/office/powerpoint/2010/main" val="22315438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EB679C-F813-43AF-B477-471E8614721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7021724-D920-412D-84BD-6182FC7A040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08F2A03-9D79-45E8-980F-9008DDFF54B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4756767-D610-4271-B621-BB224E64295B}"/>
              </a:ext>
            </a:extLst>
          </p:cNvPr>
          <p:cNvSpPr>
            <a:spLocks noGrp="1"/>
          </p:cNvSpPr>
          <p:nvPr>
            <p:ph type="dt" sz="half" idx="10"/>
          </p:nvPr>
        </p:nvSpPr>
        <p:spPr/>
        <p:txBody>
          <a:bodyPr/>
          <a:lstStyle/>
          <a:p>
            <a:fld id="{0B19FEDC-C895-44B3-ADFE-3762EA0617A4}" type="datetimeFigureOut">
              <a:rPr lang="en-GB" smtClean="0"/>
              <a:t>26/04/2019</a:t>
            </a:fld>
            <a:endParaRPr lang="en-GB"/>
          </a:p>
        </p:txBody>
      </p:sp>
      <p:sp>
        <p:nvSpPr>
          <p:cNvPr id="6" name="Footer Placeholder 5">
            <a:extLst>
              <a:ext uri="{FF2B5EF4-FFF2-40B4-BE49-F238E27FC236}">
                <a16:creationId xmlns:a16="http://schemas.microsoft.com/office/drawing/2014/main" id="{777CBAE1-D381-48AC-A4AB-4CCEBFB9A7F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EA97083-199F-4350-8FF3-A38C734FF35B}"/>
              </a:ext>
            </a:extLst>
          </p:cNvPr>
          <p:cNvSpPr>
            <a:spLocks noGrp="1"/>
          </p:cNvSpPr>
          <p:nvPr>
            <p:ph type="sldNum" sz="quarter" idx="12"/>
          </p:nvPr>
        </p:nvSpPr>
        <p:spPr/>
        <p:txBody>
          <a:bodyPr/>
          <a:lstStyle/>
          <a:p>
            <a:fld id="{975EBD25-1DA6-4B41-AD0B-C7638E470F84}" type="slidenum">
              <a:rPr lang="en-GB" smtClean="0"/>
              <a:t>‹#›</a:t>
            </a:fld>
            <a:endParaRPr lang="en-GB"/>
          </a:p>
        </p:txBody>
      </p:sp>
    </p:spTree>
    <p:extLst>
      <p:ext uri="{BB962C8B-B14F-4D97-AF65-F5344CB8AC3E}">
        <p14:creationId xmlns:p14="http://schemas.microsoft.com/office/powerpoint/2010/main" val="9577108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A41AA7-B24D-439B-B34A-0905B68EA2F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22FEDEC-E714-4BE6-AB26-E7D771FD26B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5515AAA-5463-4FF5-A7D2-1A197F433C9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8B1346C-81E2-47B3-A5A9-9487C8F84E86}"/>
              </a:ext>
            </a:extLst>
          </p:cNvPr>
          <p:cNvSpPr>
            <a:spLocks noGrp="1"/>
          </p:cNvSpPr>
          <p:nvPr>
            <p:ph type="dt" sz="half" idx="10"/>
          </p:nvPr>
        </p:nvSpPr>
        <p:spPr/>
        <p:txBody>
          <a:bodyPr/>
          <a:lstStyle/>
          <a:p>
            <a:fld id="{0B19FEDC-C895-44B3-ADFE-3762EA0617A4}" type="datetimeFigureOut">
              <a:rPr lang="en-GB" smtClean="0"/>
              <a:t>26/04/2019</a:t>
            </a:fld>
            <a:endParaRPr lang="en-GB"/>
          </a:p>
        </p:txBody>
      </p:sp>
      <p:sp>
        <p:nvSpPr>
          <p:cNvPr id="6" name="Footer Placeholder 5">
            <a:extLst>
              <a:ext uri="{FF2B5EF4-FFF2-40B4-BE49-F238E27FC236}">
                <a16:creationId xmlns:a16="http://schemas.microsoft.com/office/drawing/2014/main" id="{00DDEB21-D87C-4D9A-AB2E-404AABB4FD8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6D2F3C2-DD6E-42A0-89F7-5BE562BD89FC}"/>
              </a:ext>
            </a:extLst>
          </p:cNvPr>
          <p:cNvSpPr>
            <a:spLocks noGrp="1"/>
          </p:cNvSpPr>
          <p:nvPr>
            <p:ph type="sldNum" sz="quarter" idx="12"/>
          </p:nvPr>
        </p:nvSpPr>
        <p:spPr/>
        <p:txBody>
          <a:bodyPr/>
          <a:lstStyle/>
          <a:p>
            <a:fld id="{975EBD25-1DA6-4B41-AD0B-C7638E470F84}" type="slidenum">
              <a:rPr lang="en-GB" smtClean="0"/>
              <a:t>‹#›</a:t>
            </a:fld>
            <a:endParaRPr lang="en-GB"/>
          </a:p>
        </p:txBody>
      </p:sp>
    </p:spTree>
    <p:extLst>
      <p:ext uri="{BB962C8B-B14F-4D97-AF65-F5344CB8AC3E}">
        <p14:creationId xmlns:p14="http://schemas.microsoft.com/office/powerpoint/2010/main" val="3265961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A97E87-01B5-4D32-8C83-AACF936E2B0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F1260FA-31FE-4650-BB35-F305F3B3A38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CBC25DC-A2D3-4CFC-9D2E-672E2E75E622}"/>
              </a:ext>
            </a:extLst>
          </p:cNvPr>
          <p:cNvSpPr>
            <a:spLocks noGrp="1"/>
          </p:cNvSpPr>
          <p:nvPr>
            <p:ph type="dt" sz="half" idx="10"/>
          </p:nvPr>
        </p:nvSpPr>
        <p:spPr/>
        <p:txBody>
          <a:bodyPr/>
          <a:lstStyle/>
          <a:p>
            <a:fld id="{0B19FEDC-C895-44B3-ADFE-3762EA0617A4}" type="datetimeFigureOut">
              <a:rPr lang="en-GB" smtClean="0"/>
              <a:t>26/04/2019</a:t>
            </a:fld>
            <a:endParaRPr lang="en-GB"/>
          </a:p>
        </p:txBody>
      </p:sp>
      <p:sp>
        <p:nvSpPr>
          <p:cNvPr id="5" name="Footer Placeholder 4">
            <a:extLst>
              <a:ext uri="{FF2B5EF4-FFF2-40B4-BE49-F238E27FC236}">
                <a16:creationId xmlns:a16="http://schemas.microsoft.com/office/drawing/2014/main" id="{4E592C4F-A4F9-477F-B42F-6E50C94F644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C226887-D304-4195-B829-07A217EA444A}"/>
              </a:ext>
            </a:extLst>
          </p:cNvPr>
          <p:cNvSpPr>
            <a:spLocks noGrp="1"/>
          </p:cNvSpPr>
          <p:nvPr>
            <p:ph type="sldNum" sz="quarter" idx="12"/>
          </p:nvPr>
        </p:nvSpPr>
        <p:spPr/>
        <p:txBody>
          <a:bodyPr/>
          <a:lstStyle/>
          <a:p>
            <a:fld id="{975EBD25-1DA6-4B41-AD0B-C7638E470F84}" type="slidenum">
              <a:rPr lang="en-GB" smtClean="0"/>
              <a:t>‹#›</a:t>
            </a:fld>
            <a:endParaRPr lang="en-GB"/>
          </a:p>
        </p:txBody>
      </p:sp>
    </p:spTree>
    <p:extLst>
      <p:ext uri="{BB962C8B-B14F-4D97-AF65-F5344CB8AC3E}">
        <p14:creationId xmlns:p14="http://schemas.microsoft.com/office/powerpoint/2010/main" val="23194351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F531ED-A09D-45D4-88DB-E755DBCAE33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5080AB4-B145-49B0-A6E5-65EFA79705F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9FB118C-00CB-49F4-A16D-0A76750144D7}"/>
              </a:ext>
            </a:extLst>
          </p:cNvPr>
          <p:cNvSpPr>
            <a:spLocks noGrp="1"/>
          </p:cNvSpPr>
          <p:nvPr>
            <p:ph type="dt" sz="half" idx="10"/>
          </p:nvPr>
        </p:nvSpPr>
        <p:spPr/>
        <p:txBody>
          <a:bodyPr/>
          <a:lstStyle/>
          <a:p>
            <a:fld id="{0B19FEDC-C895-44B3-ADFE-3762EA0617A4}" type="datetimeFigureOut">
              <a:rPr lang="en-GB" smtClean="0"/>
              <a:t>26/04/2019</a:t>
            </a:fld>
            <a:endParaRPr lang="en-GB"/>
          </a:p>
        </p:txBody>
      </p:sp>
      <p:sp>
        <p:nvSpPr>
          <p:cNvPr id="5" name="Footer Placeholder 4">
            <a:extLst>
              <a:ext uri="{FF2B5EF4-FFF2-40B4-BE49-F238E27FC236}">
                <a16:creationId xmlns:a16="http://schemas.microsoft.com/office/drawing/2014/main" id="{41F82101-1F25-488A-A884-4A241D68B53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0FE9474-A2A3-4235-8F74-8D7B30CCC849}"/>
              </a:ext>
            </a:extLst>
          </p:cNvPr>
          <p:cNvSpPr>
            <a:spLocks noGrp="1"/>
          </p:cNvSpPr>
          <p:nvPr>
            <p:ph type="sldNum" sz="quarter" idx="12"/>
          </p:nvPr>
        </p:nvSpPr>
        <p:spPr/>
        <p:txBody>
          <a:bodyPr/>
          <a:lstStyle/>
          <a:p>
            <a:fld id="{975EBD25-1DA6-4B41-AD0B-C7638E470F84}" type="slidenum">
              <a:rPr lang="en-GB" smtClean="0"/>
              <a:t>‹#›</a:t>
            </a:fld>
            <a:endParaRPr lang="en-GB"/>
          </a:p>
        </p:txBody>
      </p:sp>
    </p:spTree>
    <p:extLst>
      <p:ext uri="{BB962C8B-B14F-4D97-AF65-F5344CB8AC3E}">
        <p14:creationId xmlns:p14="http://schemas.microsoft.com/office/powerpoint/2010/main" val="7163308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34D832D-811F-4195-AA8E-3B0B6434A54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535EB32-19C3-4F7F-8907-8A749381438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9E7C292-256F-4F5F-AC57-754F3ED8078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B19FEDC-C895-44B3-ADFE-3762EA0617A4}" type="datetimeFigureOut">
              <a:rPr lang="en-GB" smtClean="0"/>
              <a:t>26/04/2019</a:t>
            </a:fld>
            <a:endParaRPr lang="en-GB"/>
          </a:p>
        </p:txBody>
      </p:sp>
      <p:sp>
        <p:nvSpPr>
          <p:cNvPr id="5" name="Footer Placeholder 4">
            <a:extLst>
              <a:ext uri="{FF2B5EF4-FFF2-40B4-BE49-F238E27FC236}">
                <a16:creationId xmlns:a16="http://schemas.microsoft.com/office/drawing/2014/main" id="{55E05B09-9C8A-4240-9FDE-143148343F9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ABE8ECC-1C62-41D1-8E2C-173DD311557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75EBD25-1DA6-4B41-AD0B-C7638E470F84}" type="slidenum">
              <a:rPr lang="en-GB" smtClean="0"/>
              <a:t>‹#›</a:t>
            </a:fld>
            <a:endParaRPr lang="en-GB"/>
          </a:p>
        </p:txBody>
      </p:sp>
    </p:spTree>
    <p:extLst>
      <p:ext uri="{BB962C8B-B14F-4D97-AF65-F5344CB8AC3E}">
        <p14:creationId xmlns:p14="http://schemas.microsoft.com/office/powerpoint/2010/main" val="380153848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hyperlink" Target="https://www.youtube.com/watch?v=9W4JDMvvKqY"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hyperlink" Target="https://www.therichest.com/business/companies-business/fun-for-profit-the-worlds-nine-biggest-toy-companies/" TargetMode="External"/><Relationship Id="rId3" Type="http://schemas.openxmlformats.org/officeDocument/2006/relationships/hyperlink" Target="https://www.statista.com/statistics/663955/merlin-entertainments-legoland-parks-visitor-numbers/" TargetMode="External"/><Relationship Id="rId7" Type="http://schemas.openxmlformats.org/officeDocument/2006/relationships/hyperlink" Target="https://www.mbaskool.com/brandguide/tourism-and-hospitality/2738-legoland.html" TargetMode="External"/><Relationship Id="rId2" Type="http://schemas.openxmlformats.org/officeDocument/2006/relationships/hyperlink" Target="https://blooloop.com/features/safety-smiler-merlin-entertainments/" TargetMode="External"/><Relationship Id="rId1" Type="http://schemas.openxmlformats.org/officeDocument/2006/relationships/slideLayout" Target="../slideLayouts/slideLayout2.xml"/><Relationship Id="rId6" Type="http://schemas.openxmlformats.org/officeDocument/2006/relationships/hyperlink" Target="https://www.theguardian.com/business/2016/feb/25/brexit-business-fears-overblown-says-merlin-chief" TargetMode="External"/><Relationship Id="rId5" Type="http://schemas.openxmlformats.org/officeDocument/2006/relationships/hyperlink" Target="https://wwwsecure.lego.com/en-gb/aboutus/news-room/2004/february/recruitment-at-legoland-windsor#/" TargetMode="External"/><Relationship Id="rId4" Type="http://schemas.openxmlformats.org/officeDocument/2006/relationships/hyperlink" Target="https://www.lego.com/en-us/aboutus/lego-group/annual-repor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42CE45BD-2C83-4939-9181-5AEBC224C2CF}"/>
              </a:ext>
            </a:extLst>
          </p:cNvPr>
          <p:cNvPicPr>
            <a:picLocks noChangeAspect="1"/>
          </p:cNvPicPr>
          <p:nvPr/>
        </p:nvPicPr>
        <p:blipFill>
          <a:blip r:embed="rId2"/>
          <a:stretch>
            <a:fillRect/>
          </a:stretch>
        </p:blipFill>
        <p:spPr>
          <a:xfrm>
            <a:off x="126609" y="112542"/>
            <a:ext cx="11929403" cy="6616931"/>
          </a:xfrm>
          <a:prstGeom prst="rect">
            <a:avLst/>
          </a:prstGeom>
        </p:spPr>
      </p:pic>
      <p:sp>
        <p:nvSpPr>
          <p:cNvPr id="4" name="Rectangle 3">
            <a:extLst>
              <a:ext uri="{FF2B5EF4-FFF2-40B4-BE49-F238E27FC236}">
                <a16:creationId xmlns:a16="http://schemas.microsoft.com/office/drawing/2014/main" id="{B646CBEA-F04E-4E7C-B3BC-87581D614383}"/>
              </a:ext>
            </a:extLst>
          </p:cNvPr>
          <p:cNvSpPr/>
          <p:nvPr/>
        </p:nvSpPr>
        <p:spPr>
          <a:xfrm>
            <a:off x="2575315" y="786844"/>
            <a:ext cx="7031990" cy="923330"/>
          </a:xfrm>
          <a:prstGeom prst="rect">
            <a:avLst/>
          </a:prstGeom>
          <a:noFill/>
        </p:spPr>
        <p:txBody>
          <a:bodyPr wrap="none" lIns="91440" tIns="45720" rIns="91440" bIns="45720">
            <a:spAutoFit/>
          </a:bodyPr>
          <a:lstStyle/>
          <a:p>
            <a:pPr algn="ctr"/>
            <a:r>
              <a:rPr lang="en-US" sz="5400" dirty="0">
                <a:ln w="0"/>
                <a:solidFill>
                  <a:srgbClr val="FF0000"/>
                </a:solidFill>
                <a:effectLst>
                  <a:reflection blurRad="6350" stA="53000" endA="300" endPos="35500" dir="5400000" sy="-90000" algn="bl" rotWithShape="0"/>
                </a:effectLst>
              </a:rPr>
              <a:t>Management in Practice</a:t>
            </a:r>
            <a:endParaRPr lang="en-US" sz="5400" b="0" cap="none" spc="0" dirty="0">
              <a:ln w="0"/>
              <a:solidFill>
                <a:srgbClr val="FF0000"/>
              </a:solidFill>
              <a:effectLst>
                <a:reflection blurRad="6350" stA="53000" endA="300" endPos="35500" dir="5400000" sy="-90000" algn="bl" rotWithShape="0"/>
              </a:effectLst>
            </a:endParaRPr>
          </a:p>
        </p:txBody>
      </p:sp>
      <p:sp>
        <p:nvSpPr>
          <p:cNvPr id="5" name="Rectangle 4">
            <a:extLst>
              <a:ext uri="{FF2B5EF4-FFF2-40B4-BE49-F238E27FC236}">
                <a16:creationId xmlns:a16="http://schemas.microsoft.com/office/drawing/2014/main" id="{8894C431-B4D1-41A5-B984-DD13D6E9E3B9}"/>
              </a:ext>
            </a:extLst>
          </p:cNvPr>
          <p:cNvSpPr/>
          <p:nvPr/>
        </p:nvSpPr>
        <p:spPr>
          <a:xfrm>
            <a:off x="4456952" y="1922811"/>
            <a:ext cx="3268716" cy="923330"/>
          </a:xfrm>
          <a:prstGeom prst="rect">
            <a:avLst/>
          </a:prstGeom>
          <a:noFill/>
        </p:spPr>
        <p:txBody>
          <a:bodyPr wrap="none" lIns="91440" tIns="45720" rIns="91440" bIns="45720">
            <a:spAutoFit/>
          </a:bodyPr>
          <a:lstStyle/>
          <a:p>
            <a:pPr algn="ctr"/>
            <a:r>
              <a:rPr lang="en-US" sz="5400" b="0" cap="none" spc="0" dirty="0">
                <a:ln w="0"/>
                <a:solidFill>
                  <a:srgbClr val="FF0000"/>
                </a:solidFill>
                <a:effectLst>
                  <a:reflection blurRad="6350" stA="53000" endA="300" endPos="35500" dir="5400000" sy="-90000" algn="bl" rotWithShape="0"/>
                </a:effectLst>
              </a:rPr>
              <a:t>LEGOLAND</a:t>
            </a:r>
          </a:p>
        </p:txBody>
      </p:sp>
    </p:spTree>
    <p:extLst>
      <p:ext uri="{BB962C8B-B14F-4D97-AF65-F5344CB8AC3E}">
        <p14:creationId xmlns:p14="http://schemas.microsoft.com/office/powerpoint/2010/main" val="36117283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group of people in a garden&#10;&#10;Description automatically generated">
            <a:extLst>
              <a:ext uri="{FF2B5EF4-FFF2-40B4-BE49-F238E27FC236}">
                <a16:creationId xmlns:a16="http://schemas.microsoft.com/office/drawing/2014/main" id="{B262AC79-2E2A-48B1-A1CB-B99AC0B3A84F}"/>
              </a:ext>
            </a:extLst>
          </p:cNvPr>
          <p:cNvPicPr>
            <a:picLocks noChangeAspect="1"/>
          </p:cNvPicPr>
          <p:nvPr/>
        </p:nvPicPr>
        <p:blipFill rotWithShape="1">
          <a:blip r:embed="rId2"/>
          <a:srcRect t="13903" b="11097"/>
          <a:stretch/>
        </p:blipFill>
        <p:spPr>
          <a:xfrm>
            <a:off x="-1" y="10"/>
            <a:ext cx="12192000" cy="6857990"/>
          </a:xfrm>
          <a:prstGeom prst="rect">
            <a:avLst/>
          </a:prstGeom>
        </p:spPr>
      </p:pic>
      <p:sp>
        <p:nvSpPr>
          <p:cNvPr id="10" name="Freeform 5">
            <a:extLst>
              <a:ext uri="{FF2B5EF4-FFF2-40B4-BE49-F238E27FC236}">
                <a16:creationId xmlns:a16="http://schemas.microsoft.com/office/drawing/2014/main" id="{3CD9DF72-87A3-404E-A828-84CBF11A83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flipH="1">
            <a:off x="0" y="998175"/>
            <a:ext cx="6017172" cy="5859825"/>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5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cxnSp>
        <p:nvCxnSpPr>
          <p:cNvPr id="12" name="Straight Connector 11">
            <a:extLst>
              <a:ext uri="{FF2B5EF4-FFF2-40B4-BE49-F238E27FC236}">
                <a16:creationId xmlns:a16="http://schemas.microsoft.com/office/drawing/2014/main" id="{20E3A342-4D61-4E3F-AF90-1AB42AEB96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87051" y="3337139"/>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BD20BD22-1488-40CC-B8D2-0E7404912441}"/>
              </a:ext>
            </a:extLst>
          </p:cNvPr>
          <p:cNvSpPr txBox="1"/>
          <p:nvPr/>
        </p:nvSpPr>
        <p:spPr>
          <a:xfrm>
            <a:off x="712074" y="1308248"/>
            <a:ext cx="4593021" cy="2619839"/>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dirty="0"/>
              <a:t>Legoland also known as Legoland Windsor is a family friendly resort located in the Berkshire England , which  opened in 1996.</a:t>
            </a:r>
          </a:p>
        </p:txBody>
      </p:sp>
      <p:sp>
        <p:nvSpPr>
          <p:cNvPr id="6" name="TextBox 5">
            <a:extLst>
              <a:ext uri="{FF2B5EF4-FFF2-40B4-BE49-F238E27FC236}">
                <a16:creationId xmlns:a16="http://schemas.microsoft.com/office/drawing/2014/main" id="{6B83E4E1-A017-44CB-AE04-21A2D8850BA6}"/>
              </a:ext>
            </a:extLst>
          </p:cNvPr>
          <p:cNvSpPr txBox="1"/>
          <p:nvPr/>
        </p:nvSpPr>
        <p:spPr>
          <a:xfrm>
            <a:off x="712074" y="3585208"/>
            <a:ext cx="4593021" cy="923330"/>
          </a:xfrm>
          <a:prstGeom prst="rect">
            <a:avLst/>
          </a:prstGeom>
          <a:noFill/>
        </p:spPr>
        <p:txBody>
          <a:bodyPr wrap="square" rtlCol="0">
            <a:spAutoFit/>
          </a:bodyPr>
          <a:lstStyle/>
          <a:p>
            <a:r>
              <a:rPr lang="en-GB" dirty="0"/>
              <a:t>Legoland is a child oriented theme park aimed for ages 2-12. Legoland is opened monthly from March to October,</a:t>
            </a:r>
          </a:p>
        </p:txBody>
      </p:sp>
      <p:sp>
        <p:nvSpPr>
          <p:cNvPr id="7" name="TextBox 6">
            <a:extLst>
              <a:ext uri="{FF2B5EF4-FFF2-40B4-BE49-F238E27FC236}">
                <a16:creationId xmlns:a16="http://schemas.microsoft.com/office/drawing/2014/main" id="{9458A880-FCF5-4D97-B240-982A62861EA6}"/>
              </a:ext>
            </a:extLst>
          </p:cNvPr>
          <p:cNvSpPr txBox="1"/>
          <p:nvPr/>
        </p:nvSpPr>
        <p:spPr>
          <a:xfrm>
            <a:off x="712074" y="4936495"/>
            <a:ext cx="4593022" cy="923330"/>
          </a:xfrm>
          <a:prstGeom prst="rect">
            <a:avLst/>
          </a:prstGeom>
          <a:noFill/>
        </p:spPr>
        <p:txBody>
          <a:bodyPr wrap="square" rtlCol="0">
            <a:spAutoFit/>
          </a:bodyPr>
          <a:lstStyle/>
          <a:p>
            <a:r>
              <a:rPr lang="en-GB" dirty="0"/>
              <a:t>Legoland has 55 and growing interactive attractions, 2 hotels and 13 food &amp; drink units around the resort.</a:t>
            </a:r>
          </a:p>
        </p:txBody>
      </p:sp>
    </p:spTree>
    <p:extLst>
      <p:ext uri="{BB962C8B-B14F-4D97-AF65-F5344CB8AC3E}">
        <p14:creationId xmlns:p14="http://schemas.microsoft.com/office/powerpoint/2010/main" val="16148193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picture containing object&#10;&#10;Description automatically generated">
            <a:extLst>
              <a:ext uri="{FF2B5EF4-FFF2-40B4-BE49-F238E27FC236}">
                <a16:creationId xmlns:a16="http://schemas.microsoft.com/office/drawing/2014/main" id="{FD93665C-3EAF-410F-AEB3-0027BB909976}"/>
              </a:ext>
            </a:extLst>
          </p:cNvPr>
          <p:cNvPicPr>
            <a:picLocks noChangeAspect="1"/>
          </p:cNvPicPr>
          <p:nvPr/>
        </p:nvPicPr>
        <p:blipFill rotWithShape="1">
          <a:blip r:embed="rId2">
            <a:alphaModFix amt="50000"/>
          </a:blip>
          <a:srcRect t="10246" b="4527"/>
          <a:stretch/>
        </p:blipFill>
        <p:spPr>
          <a:xfrm>
            <a:off x="0" y="10"/>
            <a:ext cx="12191980" cy="6857990"/>
          </a:xfrm>
          <a:prstGeom prst="rect">
            <a:avLst/>
          </a:prstGeom>
        </p:spPr>
      </p:pic>
      <p:sp>
        <p:nvSpPr>
          <p:cNvPr id="5" name="Rectangle 4">
            <a:extLst>
              <a:ext uri="{FF2B5EF4-FFF2-40B4-BE49-F238E27FC236}">
                <a16:creationId xmlns:a16="http://schemas.microsoft.com/office/drawing/2014/main" id="{EE4FDE08-F607-47EF-BB87-498543691D0F}"/>
              </a:ext>
            </a:extLst>
          </p:cNvPr>
          <p:cNvSpPr/>
          <p:nvPr/>
        </p:nvSpPr>
        <p:spPr>
          <a:xfrm>
            <a:off x="589777" y="0"/>
            <a:ext cx="2679203" cy="923330"/>
          </a:xfrm>
          <a:prstGeom prst="rect">
            <a:avLst/>
          </a:prstGeom>
          <a:noFill/>
        </p:spPr>
        <p:txBody>
          <a:bodyPr wrap="square" lIns="91440" tIns="45720" rIns="91440" bIns="45720">
            <a:spAutoFit/>
          </a:bodyPr>
          <a:lstStyle/>
          <a:p>
            <a:pPr algn="ctr"/>
            <a:r>
              <a:rPr lang="en-US"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Merlin</a:t>
            </a:r>
          </a:p>
        </p:txBody>
      </p:sp>
      <p:sp>
        <p:nvSpPr>
          <p:cNvPr id="6" name="TextBox 5">
            <a:extLst>
              <a:ext uri="{FF2B5EF4-FFF2-40B4-BE49-F238E27FC236}">
                <a16:creationId xmlns:a16="http://schemas.microsoft.com/office/drawing/2014/main" id="{3D06270F-17FE-4E83-96C7-4A5992BEAC5C}"/>
              </a:ext>
            </a:extLst>
          </p:cNvPr>
          <p:cNvSpPr txBox="1"/>
          <p:nvPr/>
        </p:nvSpPr>
        <p:spPr>
          <a:xfrm>
            <a:off x="589777" y="1417320"/>
            <a:ext cx="9948683" cy="3785652"/>
          </a:xfrm>
          <a:prstGeom prst="rect">
            <a:avLst/>
          </a:prstGeom>
          <a:noFill/>
        </p:spPr>
        <p:txBody>
          <a:bodyPr wrap="square" rtlCol="0">
            <a:spAutoFit/>
          </a:bodyPr>
          <a:lstStyle/>
          <a:p>
            <a:r>
              <a:rPr lang="en-GB" sz="2400" dirty="0">
                <a:solidFill>
                  <a:srgbClr val="800000"/>
                </a:solidFill>
              </a:rPr>
              <a:t>Legoland is owned &amp; operated by the British company Merlin Entertainment.</a:t>
            </a:r>
          </a:p>
          <a:p>
            <a:endParaRPr lang="en-GB" sz="2400" dirty="0">
              <a:solidFill>
                <a:srgbClr val="800000"/>
              </a:solidFill>
            </a:endParaRPr>
          </a:p>
          <a:p>
            <a:r>
              <a:rPr lang="en-GB" sz="2400" dirty="0">
                <a:solidFill>
                  <a:srgbClr val="800000"/>
                </a:solidFill>
              </a:rPr>
              <a:t> Merlin Entertainment is operates 127 different attractions, 19 hotels and 7 holiday villages in 27 different countries. Merlin Entertainment was found over 20 years ago. According to the Guardian (2019) Merlin is Europe’s biggest visitor attraction company. </a:t>
            </a:r>
          </a:p>
          <a:p>
            <a:endParaRPr lang="en-GB" sz="2400" dirty="0">
              <a:solidFill>
                <a:srgbClr val="800000"/>
              </a:solidFill>
            </a:endParaRPr>
          </a:p>
          <a:p>
            <a:r>
              <a:rPr lang="en-GB" sz="2400" dirty="0">
                <a:solidFill>
                  <a:srgbClr val="800000"/>
                </a:solidFill>
              </a:rPr>
              <a:t>In 2005 Legoland sold 70% of the business to Merlin from the Lego group, leaving the company with only 30% meaning that Merlin became the main owners.</a:t>
            </a:r>
          </a:p>
        </p:txBody>
      </p:sp>
    </p:spTree>
    <p:extLst>
      <p:ext uri="{BB962C8B-B14F-4D97-AF65-F5344CB8AC3E}">
        <p14:creationId xmlns:p14="http://schemas.microsoft.com/office/powerpoint/2010/main" val="29758466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FA3FA603-C92E-4A85-A408-77ECFCAA657E}"/>
              </a:ext>
            </a:extLst>
          </p:cNvPr>
          <p:cNvPicPr>
            <a:picLocks noChangeAspect="1"/>
          </p:cNvPicPr>
          <p:nvPr/>
        </p:nvPicPr>
        <p:blipFill>
          <a:blip r:embed="rId2">
            <a:alphaModFix amt="35000"/>
          </a:blip>
          <a:stretch>
            <a:fillRect/>
          </a:stretch>
        </p:blipFill>
        <p:spPr>
          <a:xfrm>
            <a:off x="130547" y="118585"/>
            <a:ext cx="11930906" cy="6620830"/>
          </a:xfrm>
          <a:prstGeom prst="rect">
            <a:avLst/>
          </a:prstGeom>
        </p:spPr>
      </p:pic>
      <p:sp>
        <p:nvSpPr>
          <p:cNvPr id="4" name="Rectangle 3">
            <a:extLst>
              <a:ext uri="{FF2B5EF4-FFF2-40B4-BE49-F238E27FC236}">
                <a16:creationId xmlns:a16="http://schemas.microsoft.com/office/drawing/2014/main" id="{59BBFC8E-F136-4F81-877C-F2A3E11B2739}"/>
              </a:ext>
            </a:extLst>
          </p:cNvPr>
          <p:cNvSpPr/>
          <p:nvPr/>
        </p:nvSpPr>
        <p:spPr>
          <a:xfrm>
            <a:off x="-538630" y="-262612"/>
            <a:ext cx="3738144" cy="923330"/>
          </a:xfrm>
          <a:prstGeom prst="rect">
            <a:avLst/>
          </a:prstGeom>
          <a:noFill/>
        </p:spPr>
        <p:txBody>
          <a:bodyPr wrap="square" lIns="91440" tIns="45720" rIns="91440" bIns="45720">
            <a:spAutoFit/>
          </a:bodyPr>
          <a:lstStyle/>
          <a:p>
            <a:pPr algn="ctr"/>
            <a:r>
              <a:rPr lang="en-US" sz="5400" b="0" cap="none" spc="0" dirty="0">
                <a:ln w="0"/>
                <a:solidFill>
                  <a:schemeClr val="accent1"/>
                </a:solidFill>
                <a:effectLst>
                  <a:outerShdw blurRad="38100" dist="25400" dir="5400000" algn="ctr" rotWithShape="0">
                    <a:srgbClr val="6E747A">
                      <a:alpha val="43000"/>
                    </a:srgbClr>
                  </a:outerShdw>
                </a:effectLst>
              </a:rPr>
              <a:t>S W O T</a:t>
            </a:r>
          </a:p>
        </p:txBody>
      </p:sp>
      <p:sp>
        <p:nvSpPr>
          <p:cNvPr id="5" name="Rectangle 4">
            <a:extLst>
              <a:ext uri="{FF2B5EF4-FFF2-40B4-BE49-F238E27FC236}">
                <a16:creationId xmlns:a16="http://schemas.microsoft.com/office/drawing/2014/main" id="{46F6A4A3-E19E-4D03-9189-9BB6BD1E1715}"/>
              </a:ext>
            </a:extLst>
          </p:cNvPr>
          <p:cNvSpPr/>
          <p:nvPr/>
        </p:nvSpPr>
        <p:spPr>
          <a:xfrm>
            <a:off x="150113" y="411464"/>
            <a:ext cx="429863" cy="4031873"/>
          </a:xfrm>
          <a:prstGeom prst="rect">
            <a:avLst/>
          </a:prstGeom>
          <a:noFill/>
        </p:spPr>
        <p:txBody>
          <a:bodyPr wrap="square" lIns="91440" tIns="45720" rIns="91440" bIns="45720">
            <a:spAutoFit/>
          </a:bodyPr>
          <a:lstStyle/>
          <a:p>
            <a:pPr algn="ctr"/>
            <a:r>
              <a:rPr lang="en-US" sz="3200" dirty="0" err="1">
                <a:ln w="0"/>
                <a:solidFill>
                  <a:schemeClr val="accent1"/>
                </a:solidFill>
                <a:effectLst>
                  <a:outerShdw blurRad="38100" dist="25400" dir="5400000" algn="ctr" rotWithShape="0">
                    <a:srgbClr val="6E747A">
                      <a:alpha val="43000"/>
                    </a:srgbClr>
                  </a:outerShdw>
                </a:effectLst>
              </a:rPr>
              <a:t>trengths</a:t>
            </a:r>
            <a:endParaRPr lang="en-US" sz="3200" dirty="0">
              <a:ln w="0"/>
              <a:solidFill>
                <a:schemeClr val="accent1"/>
              </a:solidFill>
              <a:effectLst>
                <a:outerShdw blurRad="38100" dist="25400" dir="5400000" algn="ctr" rotWithShape="0">
                  <a:srgbClr val="6E747A">
                    <a:alpha val="43000"/>
                  </a:srgbClr>
                </a:outerShdw>
              </a:effectLst>
            </a:endParaRPr>
          </a:p>
        </p:txBody>
      </p:sp>
      <p:sp>
        <p:nvSpPr>
          <p:cNvPr id="6" name="Rectangle 5">
            <a:extLst>
              <a:ext uri="{FF2B5EF4-FFF2-40B4-BE49-F238E27FC236}">
                <a16:creationId xmlns:a16="http://schemas.microsoft.com/office/drawing/2014/main" id="{FC598BB5-38D0-4443-8EFE-817F7445FA00}"/>
              </a:ext>
            </a:extLst>
          </p:cNvPr>
          <p:cNvSpPr/>
          <p:nvPr/>
        </p:nvSpPr>
        <p:spPr>
          <a:xfrm>
            <a:off x="733224" y="353338"/>
            <a:ext cx="429863" cy="4524315"/>
          </a:xfrm>
          <a:prstGeom prst="rect">
            <a:avLst/>
          </a:prstGeom>
          <a:noFill/>
        </p:spPr>
        <p:txBody>
          <a:bodyPr wrap="square" lIns="91440" tIns="45720" rIns="91440" bIns="45720">
            <a:spAutoFit/>
          </a:bodyPr>
          <a:lstStyle/>
          <a:p>
            <a:pPr algn="ctr"/>
            <a:r>
              <a:rPr lang="en-US" sz="3200" b="0" cap="none" spc="0" dirty="0" err="1">
                <a:ln w="0"/>
                <a:solidFill>
                  <a:schemeClr val="accent1"/>
                </a:solidFill>
                <a:effectLst>
                  <a:outerShdw blurRad="38100" dist="25400" dir="5400000" algn="ctr" rotWithShape="0">
                    <a:srgbClr val="6E747A">
                      <a:alpha val="43000"/>
                    </a:srgbClr>
                  </a:outerShdw>
                </a:effectLst>
              </a:rPr>
              <a:t>eaknesses</a:t>
            </a:r>
            <a:endParaRPr lang="en-US" sz="3200" b="0" cap="none" spc="0" dirty="0">
              <a:ln w="0"/>
              <a:solidFill>
                <a:schemeClr val="accent1"/>
              </a:solidFill>
              <a:effectLst>
                <a:outerShdw blurRad="38100" dist="25400" dir="5400000" algn="ctr" rotWithShape="0">
                  <a:srgbClr val="6E747A">
                    <a:alpha val="43000"/>
                  </a:srgbClr>
                </a:outerShdw>
              </a:effectLst>
            </a:endParaRPr>
          </a:p>
        </p:txBody>
      </p:sp>
      <p:sp>
        <p:nvSpPr>
          <p:cNvPr id="8" name="Rectangle 7">
            <a:extLst>
              <a:ext uri="{FF2B5EF4-FFF2-40B4-BE49-F238E27FC236}">
                <a16:creationId xmlns:a16="http://schemas.microsoft.com/office/drawing/2014/main" id="{E2AD4F13-F13B-4298-B43D-D6DAA3A4252C}"/>
              </a:ext>
            </a:extLst>
          </p:cNvPr>
          <p:cNvSpPr/>
          <p:nvPr/>
        </p:nvSpPr>
        <p:spPr>
          <a:xfrm>
            <a:off x="2181701" y="411464"/>
            <a:ext cx="229038" cy="3046988"/>
          </a:xfrm>
          <a:prstGeom prst="rect">
            <a:avLst/>
          </a:prstGeom>
          <a:noFill/>
        </p:spPr>
        <p:txBody>
          <a:bodyPr wrap="square" lIns="91440" tIns="45720" rIns="91440" bIns="45720">
            <a:spAutoFit/>
          </a:bodyPr>
          <a:lstStyle/>
          <a:p>
            <a:pPr algn="ctr"/>
            <a:r>
              <a:rPr lang="en-US" sz="3200" dirty="0" err="1">
                <a:ln w="0"/>
                <a:solidFill>
                  <a:schemeClr val="accent1"/>
                </a:solidFill>
                <a:effectLst>
                  <a:outerShdw blurRad="38100" dist="25400" dir="5400000" algn="ctr" rotWithShape="0">
                    <a:srgbClr val="6E747A">
                      <a:alpha val="43000"/>
                    </a:srgbClr>
                  </a:outerShdw>
                </a:effectLst>
              </a:rPr>
              <a:t>hreats</a:t>
            </a:r>
            <a:endParaRPr lang="en-US" sz="3200" b="0" cap="none" spc="0" dirty="0">
              <a:ln w="0"/>
              <a:solidFill>
                <a:schemeClr val="accent1"/>
              </a:solidFill>
              <a:effectLst>
                <a:outerShdw blurRad="38100" dist="25400" dir="5400000" algn="ctr" rotWithShape="0">
                  <a:srgbClr val="6E747A">
                    <a:alpha val="43000"/>
                  </a:srgbClr>
                </a:outerShdw>
              </a:effectLst>
            </a:endParaRPr>
          </a:p>
        </p:txBody>
      </p:sp>
      <p:sp>
        <p:nvSpPr>
          <p:cNvPr id="9" name="Rectangle 8">
            <a:extLst>
              <a:ext uri="{FF2B5EF4-FFF2-40B4-BE49-F238E27FC236}">
                <a16:creationId xmlns:a16="http://schemas.microsoft.com/office/drawing/2014/main" id="{2A6862C0-1A07-4483-A51B-B3567D7D6652}"/>
              </a:ext>
            </a:extLst>
          </p:cNvPr>
          <p:cNvSpPr/>
          <p:nvPr/>
        </p:nvSpPr>
        <p:spPr>
          <a:xfrm>
            <a:off x="1531267" y="353338"/>
            <a:ext cx="229038" cy="5509200"/>
          </a:xfrm>
          <a:prstGeom prst="rect">
            <a:avLst/>
          </a:prstGeom>
          <a:noFill/>
        </p:spPr>
        <p:txBody>
          <a:bodyPr wrap="square" lIns="91440" tIns="45720" rIns="91440" bIns="45720">
            <a:spAutoFit/>
          </a:bodyPr>
          <a:lstStyle/>
          <a:p>
            <a:pPr algn="ctr"/>
            <a:r>
              <a:rPr lang="en-US" sz="3200" b="0" cap="none" spc="0" dirty="0" err="1">
                <a:ln w="0"/>
                <a:solidFill>
                  <a:schemeClr val="accent1"/>
                </a:solidFill>
                <a:effectLst>
                  <a:outerShdw blurRad="38100" dist="25400" dir="5400000" algn="ctr" rotWithShape="0">
                    <a:srgbClr val="6E747A">
                      <a:alpha val="43000"/>
                    </a:srgbClr>
                  </a:outerShdw>
                </a:effectLst>
              </a:rPr>
              <a:t>pportunites</a:t>
            </a:r>
            <a:endParaRPr lang="en-US" sz="3200" b="0" cap="none" spc="0" dirty="0">
              <a:ln w="0"/>
              <a:solidFill>
                <a:schemeClr val="accent1"/>
              </a:solidFill>
              <a:effectLst>
                <a:outerShdw blurRad="38100" dist="25400" dir="5400000" algn="ctr" rotWithShape="0">
                  <a:srgbClr val="6E747A">
                    <a:alpha val="43000"/>
                  </a:srgbClr>
                </a:outerShdw>
              </a:effectLst>
            </a:endParaRPr>
          </a:p>
        </p:txBody>
      </p:sp>
      <p:graphicFrame>
        <p:nvGraphicFramePr>
          <p:cNvPr id="10" name="Table 9">
            <a:extLst>
              <a:ext uri="{FF2B5EF4-FFF2-40B4-BE49-F238E27FC236}">
                <a16:creationId xmlns:a16="http://schemas.microsoft.com/office/drawing/2014/main" id="{9CC6ABB3-39F7-4F60-BF95-8067199227A3}"/>
              </a:ext>
            </a:extLst>
          </p:cNvPr>
          <p:cNvGraphicFramePr>
            <a:graphicFrameLocks noGrp="1"/>
          </p:cNvGraphicFramePr>
          <p:nvPr>
            <p:extLst>
              <p:ext uri="{D42A27DB-BD31-4B8C-83A1-F6EECF244321}">
                <p14:modId xmlns:p14="http://schemas.microsoft.com/office/powerpoint/2010/main" val="2146017433"/>
              </p:ext>
            </p:extLst>
          </p:nvPr>
        </p:nvGraphicFramePr>
        <p:xfrm>
          <a:off x="3061174" y="131064"/>
          <a:ext cx="8015315" cy="6527883"/>
        </p:xfrm>
        <a:graphic>
          <a:graphicData uri="http://schemas.openxmlformats.org/drawingml/2006/table">
            <a:tbl>
              <a:tblPr firstRow="1" firstCol="1" bandRow="1"/>
              <a:tblGrid>
                <a:gridCol w="2044599">
                  <a:extLst>
                    <a:ext uri="{9D8B030D-6E8A-4147-A177-3AD203B41FA5}">
                      <a16:colId xmlns:a16="http://schemas.microsoft.com/office/drawing/2014/main" val="3095769428"/>
                    </a:ext>
                  </a:extLst>
                </a:gridCol>
                <a:gridCol w="5970716">
                  <a:extLst>
                    <a:ext uri="{9D8B030D-6E8A-4147-A177-3AD203B41FA5}">
                      <a16:colId xmlns:a16="http://schemas.microsoft.com/office/drawing/2014/main" val="596033279"/>
                    </a:ext>
                  </a:extLst>
                </a:gridCol>
              </a:tblGrid>
              <a:tr h="2049428">
                <a:tc>
                  <a:txBody>
                    <a:bodyPr/>
                    <a:lstStyle/>
                    <a:p>
                      <a:pPr>
                        <a:lnSpc>
                          <a:spcPct val="125000"/>
                        </a:lnSpc>
                        <a:spcAft>
                          <a:spcPts val="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Strengths </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43253" marR="4325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42900" lvl="0" indent="-342900">
                        <a:lnSpc>
                          <a:spcPct val="106000"/>
                        </a:lnSpc>
                        <a:spcAft>
                          <a:spcPts val="0"/>
                        </a:spcAft>
                        <a:buFont typeface="+mj-lt"/>
                        <a:buAutoNum type="arabicPeriod"/>
                      </a:pPr>
                      <a:r>
                        <a:rPr lang="en-GB" sz="1400">
                          <a:effectLst/>
                          <a:latin typeface="Calibri" panose="020F0502020204030204" pitchFamily="34" charset="0"/>
                          <a:ea typeface="Calibri" panose="020F0502020204030204" pitchFamily="34" charset="0"/>
                          <a:cs typeface="Times New Roman" panose="02020603050405020304" pitchFamily="18" charset="0"/>
                        </a:rPr>
                        <a:t>The creative advertising allows it to be a popular theme park.</a:t>
                      </a:r>
                    </a:p>
                    <a:p>
                      <a:pPr marL="342900" lvl="0" indent="-342900">
                        <a:lnSpc>
                          <a:spcPct val="106000"/>
                        </a:lnSpc>
                        <a:spcAft>
                          <a:spcPts val="0"/>
                        </a:spcAft>
                        <a:buFont typeface="+mj-lt"/>
                        <a:buAutoNum type="arabicPeriod"/>
                      </a:pPr>
                      <a:r>
                        <a:rPr lang="en-GB" sz="1400">
                          <a:effectLst/>
                          <a:latin typeface="Calibri" panose="020F0502020204030204" pitchFamily="34" charset="0"/>
                          <a:ea typeface="Calibri" panose="020F0502020204030204" pitchFamily="34" charset="0"/>
                          <a:cs typeface="Times New Roman" panose="02020603050405020304" pitchFamily="18" charset="0"/>
                        </a:rPr>
                        <a:t>With LEGOLAND being represented by the brand name of Lego, the strength is that Lego is one of the most recognisable toy brands in the world, holding a large fanbase, Sicoli (2014).</a:t>
                      </a:r>
                    </a:p>
                    <a:p>
                      <a:pPr marL="342900" lvl="0" indent="-342900">
                        <a:lnSpc>
                          <a:spcPct val="106000"/>
                        </a:lnSpc>
                        <a:spcAft>
                          <a:spcPts val="0"/>
                        </a:spcAft>
                        <a:buFont typeface="+mj-lt"/>
                        <a:buAutoNum type="arabicPeriod"/>
                      </a:pPr>
                      <a:r>
                        <a:rPr lang="en-GB" sz="1400">
                          <a:effectLst/>
                          <a:latin typeface="Calibri" panose="020F0502020204030204" pitchFamily="34" charset="0"/>
                          <a:ea typeface="Calibri" panose="020F0502020204030204" pitchFamily="34" charset="0"/>
                          <a:cs typeface="Times New Roman" panose="02020603050405020304" pitchFamily="18" charset="0"/>
                        </a:rPr>
                        <a:t>With Merlin operating 87 attractions in 19 countries across the 4 continents, it’s a good representative for LEGOLAND as it is a leading name in family entertainment, according to mbAsKool (2019).</a:t>
                      </a:r>
                    </a:p>
                    <a:p>
                      <a:pPr marL="342900" lvl="0" indent="-342900">
                        <a:lnSpc>
                          <a:spcPct val="106000"/>
                        </a:lnSpc>
                        <a:spcAft>
                          <a:spcPts val="0"/>
                        </a:spcAft>
                        <a:buFont typeface="+mj-lt"/>
                        <a:buAutoNum type="arabicPeriod"/>
                      </a:pPr>
                      <a:r>
                        <a:rPr lang="en-GB" sz="1400">
                          <a:effectLst/>
                          <a:latin typeface="Calibri" panose="020F0502020204030204" pitchFamily="34" charset="0"/>
                          <a:ea typeface="Calibri" panose="020F0502020204030204" pitchFamily="34" charset="0"/>
                          <a:cs typeface="Times New Roman" panose="02020603050405020304" pitchFamily="18" charset="0"/>
                        </a:rPr>
                        <a:t>It has a visitor’s figure of roughly 1.5 million per year in each LEGOLAND </a:t>
                      </a:r>
                    </a:p>
                  </a:txBody>
                  <a:tcPr marL="43253" marR="4325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627302500"/>
                  </a:ext>
                </a:extLst>
              </a:tr>
              <a:tr h="1651016">
                <a:tc>
                  <a:txBody>
                    <a:bodyPr/>
                    <a:lstStyle/>
                    <a:p>
                      <a:pPr>
                        <a:lnSpc>
                          <a:spcPct val="125000"/>
                        </a:lnSpc>
                        <a:spcAft>
                          <a:spcPts val="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Weaknesses </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43253" marR="4325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42900" lvl="0" indent="-342900">
                        <a:lnSpc>
                          <a:spcPct val="106000"/>
                        </a:lnSpc>
                        <a:spcAft>
                          <a:spcPts val="0"/>
                        </a:spcAft>
                        <a:buFont typeface="+mj-lt"/>
                        <a:buAutoNum type="arabicPeriod"/>
                      </a:pPr>
                      <a:r>
                        <a:rPr lang="en-GB" sz="1400">
                          <a:effectLst/>
                          <a:latin typeface="Calibri" panose="020F0502020204030204" pitchFamily="34" charset="0"/>
                          <a:ea typeface="Calibri" panose="020F0502020204030204" pitchFamily="34" charset="0"/>
                          <a:cs typeface="Times New Roman" panose="02020603050405020304" pitchFamily="18" charset="0"/>
                        </a:rPr>
                        <a:t>One of the weaknesses that LEGOLAND have, which can be overlooked due to the rough estimate of 1.5 million of visitors, is that although Lego as a brand is globally loved, the parks struggle to attract international visitors. </a:t>
                      </a:r>
                    </a:p>
                    <a:p>
                      <a:pPr marL="342900" lvl="0" indent="-342900">
                        <a:lnSpc>
                          <a:spcPct val="106000"/>
                        </a:lnSpc>
                        <a:spcAft>
                          <a:spcPts val="0"/>
                        </a:spcAft>
                        <a:buFont typeface="+mj-lt"/>
                        <a:buAutoNum type="arabicPeriod"/>
                      </a:pPr>
                      <a:r>
                        <a:rPr lang="en-GB" sz="1400">
                          <a:effectLst/>
                          <a:latin typeface="Calibri" panose="020F0502020204030204" pitchFamily="34" charset="0"/>
                          <a:ea typeface="Calibri" panose="020F0502020204030204" pitchFamily="34" charset="0"/>
                          <a:cs typeface="Times New Roman" panose="02020603050405020304" pitchFamily="18" charset="0"/>
                        </a:rPr>
                        <a:t>The Florida and California parks struggle to be as popular as the counterparts in Europe, so it could be suggested that they need to work on what is standing in there way when regarding this weakness, mbAsKool (2019).</a:t>
                      </a:r>
                    </a:p>
                  </a:txBody>
                  <a:tcPr marL="43253" marR="4325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285397396"/>
                  </a:ext>
                </a:extLst>
              </a:tr>
              <a:tr h="1651016">
                <a:tc>
                  <a:txBody>
                    <a:bodyPr/>
                    <a:lstStyle/>
                    <a:p>
                      <a:pPr>
                        <a:lnSpc>
                          <a:spcPct val="125000"/>
                        </a:lnSpc>
                        <a:spcAft>
                          <a:spcPts val="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Opportunities </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43253" marR="4325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42900" lvl="0" indent="-342900">
                        <a:lnSpc>
                          <a:spcPct val="106000"/>
                        </a:lnSpc>
                        <a:spcAft>
                          <a:spcPts val="0"/>
                        </a:spcAft>
                        <a:buFont typeface="+mj-lt"/>
                        <a:buAutoNum type="arabicPeriod"/>
                      </a:pPr>
                      <a:r>
                        <a:rPr lang="en-GB" sz="1400">
                          <a:effectLst/>
                          <a:latin typeface="Calibri" panose="020F0502020204030204" pitchFamily="34" charset="0"/>
                          <a:ea typeface="Calibri" panose="020F0502020204030204" pitchFamily="34" charset="0"/>
                          <a:cs typeface="Times New Roman" panose="02020603050405020304" pitchFamily="18" charset="0"/>
                        </a:rPr>
                        <a:t>One big opportunity for LEGOLAND is that as the brand Lego becomes more popular outside of Europe and the USA more international visitors could be attracted. </a:t>
                      </a:r>
                    </a:p>
                    <a:p>
                      <a:pPr marL="342900" lvl="0" indent="-342900">
                        <a:lnSpc>
                          <a:spcPct val="106000"/>
                        </a:lnSpc>
                        <a:spcAft>
                          <a:spcPts val="0"/>
                        </a:spcAft>
                        <a:buFont typeface="+mj-lt"/>
                        <a:buAutoNum type="arabicPeriod"/>
                      </a:pPr>
                      <a:r>
                        <a:rPr lang="en-GB" sz="1400">
                          <a:effectLst/>
                          <a:latin typeface="Calibri" panose="020F0502020204030204" pitchFamily="34" charset="0"/>
                          <a:ea typeface="Calibri" panose="020F0502020204030204" pitchFamily="34" charset="0"/>
                          <a:cs typeface="Times New Roman" panose="02020603050405020304" pitchFamily="18" charset="0"/>
                        </a:rPr>
                        <a:t>Use marketing and advertising to make connections.</a:t>
                      </a:r>
                    </a:p>
                    <a:p>
                      <a:pPr marL="342900" lvl="0" indent="-342900">
                        <a:lnSpc>
                          <a:spcPct val="106000"/>
                        </a:lnSpc>
                        <a:spcAft>
                          <a:spcPts val="0"/>
                        </a:spcAft>
                        <a:buFont typeface="+mj-lt"/>
                        <a:buAutoNum type="arabicPeriod"/>
                      </a:pPr>
                      <a:r>
                        <a:rPr lang="en-GB" sz="1400">
                          <a:effectLst/>
                          <a:latin typeface="Calibri" panose="020F0502020204030204" pitchFamily="34" charset="0"/>
                          <a:ea typeface="Calibri" panose="020F0502020204030204" pitchFamily="34" charset="0"/>
                          <a:cs typeface="Times New Roman" panose="02020603050405020304" pitchFamily="18" charset="0"/>
                        </a:rPr>
                        <a:t>Continue doing what the parks are doing plus more to appreciate the brand. </a:t>
                      </a:r>
                    </a:p>
                    <a:p>
                      <a:pPr marL="342900" lvl="0" indent="-342900">
                        <a:lnSpc>
                          <a:spcPct val="106000"/>
                        </a:lnSpc>
                        <a:spcAft>
                          <a:spcPts val="0"/>
                        </a:spcAft>
                        <a:buFont typeface="+mj-lt"/>
                        <a:buAutoNum type="arabicPeriod"/>
                      </a:pPr>
                      <a:r>
                        <a:rPr lang="en-GB" sz="1400">
                          <a:effectLst/>
                          <a:latin typeface="Calibri" panose="020F0502020204030204" pitchFamily="34" charset="0"/>
                          <a:ea typeface="Calibri" panose="020F0502020204030204" pitchFamily="34" charset="0"/>
                          <a:cs typeface="Times New Roman" panose="02020603050405020304" pitchFamily="18" charset="0"/>
                        </a:rPr>
                        <a:t>The parks can pull visitors in with the way the brand of Lego is portrayed as a strong and reliable toy brand, mbAsKool (2019).</a:t>
                      </a:r>
                    </a:p>
                  </a:txBody>
                  <a:tcPr marL="43253" marR="4325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555904535"/>
                  </a:ext>
                </a:extLst>
              </a:tr>
              <a:tr h="1176423">
                <a:tc>
                  <a:txBody>
                    <a:bodyPr/>
                    <a:lstStyle/>
                    <a:p>
                      <a:pPr>
                        <a:lnSpc>
                          <a:spcPct val="125000"/>
                        </a:lnSpc>
                        <a:spcAft>
                          <a:spcPts val="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Threats </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43253" marR="4325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42900" lvl="0" indent="-342900">
                        <a:lnSpc>
                          <a:spcPct val="106000"/>
                        </a:lnSpc>
                        <a:spcAft>
                          <a:spcPts val="0"/>
                        </a:spcAft>
                        <a:buFont typeface="+mj-lt"/>
                        <a:buAutoNum type="arabicPeriod"/>
                      </a:pPr>
                      <a:r>
                        <a:rPr lang="en-GB" sz="1400" dirty="0">
                          <a:effectLst/>
                          <a:latin typeface="Calibri" panose="020F0502020204030204" pitchFamily="34" charset="0"/>
                          <a:ea typeface="Calibri" panose="020F0502020204030204" pitchFamily="34" charset="0"/>
                          <a:cs typeface="Times New Roman" panose="02020603050405020304" pitchFamily="18" charset="0"/>
                        </a:rPr>
                        <a:t>As the European LEGOLAND’s have already established a big name and following, this could steal visitors from the USA parks.</a:t>
                      </a:r>
                    </a:p>
                    <a:p>
                      <a:pPr marL="342900" lvl="0" indent="-342900">
                        <a:lnSpc>
                          <a:spcPct val="106000"/>
                        </a:lnSpc>
                        <a:spcAft>
                          <a:spcPts val="0"/>
                        </a:spcAft>
                        <a:buFont typeface="+mj-lt"/>
                        <a:buAutoNum type="arabicPeriod"/>
                      </a:pPr>
                      <a:r>
                        <a:rPr lang="en-GB" sz="1400" dirty="0">
                          <a:effectLst/>
                          <a:latin typeface="Calibri" panose="020F0502020204030204" pitchFamily="34" charset="0"/>
                          <a:ea typeface="Calibri" panose="020F0502020204030204" pitchFamily="34" charset="0"/>
                          <a:cs typeface="Times New Roman" panose="02020603050405020304" pitchFamily="18" charset="0"/>
                        </a:rPr>
                        <a:t>Competitors that steal custom but offer different adventures, especially in the USA, for example Disneyland, which has already established their amazing brand. </a:t>
                      </a:r>
                    </a:p>
                  </a:txBody>
                  <a:tcPr marL="43253" marR="4325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644877530"/>
                  </a:ext>
                </a:extLst>
              </a:tr>
            </a:tbl>
          </a:graphicData>
        </a:graphic>
      </p:graphicFrame>
    </p:spTree>
    <p:extLst>
      <p:ext uri="{BB962C8B-B14F-4D97-AF65-F5344CB8AC3E}">
        <p14:creationId xmlns:p14="http://schemas.microsoft.com/office/powerpoint/2010/main" val="25920778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C67DD559-B851-442F-8960-323CB7EA091E}"/>
              </a:ext>
            </a:extLst>
          </p:cNvPr>
          <p:cNvSpPr/>
          <p:nvPr/>
        </p:nvSpPr>
        <p:spPr>
          <a:xfrm>
            <a:off x="0" y="0"/>
            <a:ext cx="2154501" cy="923330"/>
          </a:xfrm>
          <a:prstGeom prst="rect">
            <a:avLst/>
          </a:prstGeom>
          <a:noFill/>
        </p:spPr>
        <p:txBody>
          <a:bodyPr wrap="none" lIns="91440" tIns="45720" rIns="91440" bIns="45720">
            <a:spAutoFit/>
          </a:bodyPr>
          <a:lstStyle/>
          <a:p>
            <a:pPr algn="ctr"/>
            <a:r>
              <a:rPr lang="en-US" sz="5400" b="0" cap="none" spc="0" dirty="0">
                <a:ln w="0"/>
                <a:solidFill>
                  <a:schemeClr val="accent1"/>
                </a:solidFill>
                <a:effectLst>
                  <a:outerShdw blurRad="38100" dist="25400" dir="5400000" algn="ctr" rotWithShape="0">
                    <a:srgbClr val="6E747A">
                      <a:alpha val="43000"/>
                    </a:srgbClr>
                  </a:outerShdw>
                </a:effectLst>
              </a:rPr>
              <a:t>PESTLE</a:t>
            </a:r>
          </a:p>
        </p:txBody>
      </p:sp>
      <p:sp>
        <p:nvSpPr>
          <p:cNvPr id="5" name="TextBox 4">
            <a:extLst>
              <a:ext uri="{FF2B5EF4-FFF2-40B4-BE49-F238E27FC236}">
                <a16:creationId xmlns:a16="http://schemas.microsoft.com/office/drawing/2014/main" id="{9801C266-7F76-4F78-BF26-0D7B71F33BA8}"/>
              </a:ext>
            </a:extLst>
          </p:cNvPr>
          <p:cNvSpPr txBox="1"/>
          <p:nvPr/>
        </p:nvSpPr>
        <p:spPr>
          <a:xfrm>
            <a:off x="-1" y="1219200"/>
            <a:ext cx="11090031" cy="4708981"/>
          </a:xfrm>
          <a:prstGeom prst="rect">
            <a:avLst/>
          </a:prstGeom>
          <a:noFill/>
        </p:spPr>
        <p:txBody>
          <a:bodyPr wrap="square" rtlCol="0">
            <a:spAutoFit/>
          </a:bodyPr>
          <a:lstStyle/>
          <a:p>
            <a:r>
              <a:rPr lang="en-GB" sz="2000" dirty="0"/>
              <a:t>Political</a:t>
            </a:r>
          </a:p>
          <a:p>
            <a:r>
              <a:rPr lang="en-GB" sz="2000" dirty="0"/>
              <a:t>BREXIT has caused the CEO of Merlin to fear the value of the pound having a negative effect on the economy.  Valery the CEO  believe that the value of the pound was stronger over the euro meaning families are more likely to take a  vacation to Spain and other likeminded countries other than staying locally and visiting attractions like Legoland. </a:t>
            </a:r>
          </a:p>
          <a:p>
            <a:endParaRPr lang="en-GB" sz="2000" dirty="0"/>
          </a:p>
          <a:p>
            <a:r>
              <a:rPr lang="en-GB" sz="2000" dirty="0"/>
              <a:t>Economic</a:t>
            </a:r>
          </a:p>
          <a:p>
            <a:r>
              <a:rPr lang="en-GB" sz="2000" dirty="0"/>
              <a:t>There are 9 different job sections within the Legoland Windsor resort which are available, these different sections are food &amp; beverages, rides &amp; attractions, Retail, Admissions &amp; guest services &amp; customer services, also different roles at the LEGOLAND hotels. These different roles have different salaries starting from £6 per hour as well as yearly pays starting from £17,688.</a:t>
            </a:r>
          </a:p>
          <a:p>
            <a:r>
              <a:rPr lang="en-GB" sz="2000" dirty="0"/>
              <a:t>However every year in April the UK  salaries rise. As of April 2019 according to gov.uk official website the UK minimum wages now start at £4.35</a:t>
            </a:r>
          </a:p>
          <a:p>
            <a:r>
              <a:rPr lang="en-GB" sz="2000" dirty="0"/>
              <a:t> The rise in the minimum wages could also be the reason why the </a:t>
            </a:r>
            <a:r>
              <a:rPr lang="en-GB" sz="2000" dirty="0" err="1"/>
              <a:t>Uk</a:t>
            </a:r>
            <a:r>
              <a:rPr lang="en-GB" sz="2000" dirty="0"/>
              <a:t> employment has now reached  record high, according to the BBC the employment rate reaches ‘32.54 million’</a:t>
            </a:r>
          </a:p>
        </p:txBody>
      </p:sp>
      <p:pic>
        <p:nvPicPr>
          <p:cNvPr id="6" name="Picture 5">
            <a:extLst>
              <a:ext uri="{FF2B5EF4-FFF2-40B4-BE49-F238E27FC236}">
                <a16:creationId xmlns:a16="http://schemas.microsoft.com/office/drawing/2014/main" id="{3AF10B15-1E0E-4E04-8BAA-24EB3BCBDE7A}"/>
              </a:ext>
            </a:extLst>
          </p:cNvPr>
          <p:cNvPicPr>
            <a:picLocks noChangeAspect="1"/>
          </p:cNvPicPr>
          <p:nvPr/>
        </p:nvPicPr>
        <p:blipFill>
          <a:blip r:embed="rId2"/>
          <a:stretch>
            <a:fillRect/>
          </a:stretch>
        </p:blipFill>
        <p:spPr>
          <a:xfrm>
            <a:off x="127498" y="115537"/>
            <a:ext cx="11937003" cy="6626926"/>
          </a:xfrm>
          <a:prstGeom prst="rect">
            <a:avLst/>
          </a:prstGeom>
        </p:spPr>
      </p:pic>
    </p:spTree>
    <p:extLst>
      <p:ext uri="{BB962C8B-B14F-4D97-AF65-F5344CB8AC3E}">
        <p14:creationId xmlns:p14="http://schemas.microsoft.com/office/powerpoint/2010/main" val="31517075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8B41DC6-5139-4770-BED4-DB62E9203536}"/>
              </a:ext>
            </a:extLst>
          </p:cNvPr>
          <p:cNvSpPr txBox="1"/>
          <p:nvPr/>
        </p:nvSpPr>
        <p:spPr>
          <a:xfrm>
            <a:off x="187570" y="187570"/>
            <a:ext cx="11043138" cy="6186309"/>
          </a:xfrm>
          <a:prstGeom prst="rect">
            <a:avLst/>
          </a:prstGeom>
          <a:noFill/>
        </p:spPr>
        <p:txBody>
          <a:bodyPr wrap="square" rtlCol="0">
            <a:spAutoFit/>
          </a:bodyPr>
          <a:lstStyle/>
          <a:p>
            <a:r>
              <a:rPr lang="en-GB"/>
              <a:t>Social</a:t>
            </a:r>
          </a:p>
          <a:p>
            <a:r>
              <a:rPr lang="en-GB"/>
              <a:t>Legoland is listed as the fourth popular thing to do on the Visit Britain website, within the top 15 best family days out in the UK. This creates publicity for the theme park resort and create business revenue and free publicity for the park.  As it shows that it is a fun thing to do as well as something which is popular and in demand. </a:t>
            </a:r>
          </a:p>
          <a:p>
            <a:r>
              <a:rPr lang="en-GB"/>
              <a:t>Another way in which LEGOLAND's popularity is being increased can do due to the fact that people can now afford or spend more money on fun exciting days out. For example the increase in wages means more money can be spent in the area and on the businesses, creating a positive multiplier effect also known as the positive economic flow.</a:t>
            </a:r>
          </a:p>
          <a:p>
            <a:endParaRPr lang="en-GB"/>
          </a:p>
          <a:p>
            <a:r>
              <a:rPr lang="en-GB"/>
              <a:t>Technology</a:t>
            </a:r>
          </a:p>
          <a:p>
            <a:r>
              <a:rPr lang="en-GB"/>
              <a:t>New technology is being introduced everyday, and legoland is trying to keep up with the technology being used by children today. This has been done by the park introducing their new lego reef and 4D movie experience. The reef is a new digital interaction aquarium that families can use together to dive into the deep blue ocean and create their own colour fish and more out of virtual lego bricks using touch screen technology and more, here in the short video you can see the experience. </a:t>
            </a:r>
          </a:p>
          <a:p>
            <a:r>
              <a:rPr lang="en-GB">
                <a:hlinkClick r:id="rId2"/>
              </a:rPr>
              <a:t>https://www.youtube.com/watch?v=9W4JDMvvKqY</a:t>
            </a:r>
            <a:endParaRPr lang="en-GB"/>
          </a:p>
          <a:p>
            <a:r>
              <a:rPr lang="en-GB"/>
              <a:t>The 4D movie experience is a 12 minute Ninjago lego movie, is exclusive to the Legoland park. The 4D movie theatre has the effects of water, wind, fire and snow.</a:t>
            </a:r>
          </a:p>
          <a:p>
            <a:r>
              <a:rPr lang="en-GB"/>
              <a:t>Even though legoland is trying to keep up to date, they are being other parks like Alton towers with the VR headset roller coaster Galactica. With newer technology in these different parks  it generates the attentions of the young generations as they are getting drawn to newer exiting technology, which creates more competition for Legoland resort.</a:t>
            </a:r>
          </a:p>
          <a:p>
            <a:endParaRPr lang="en-GB" dirty="0"/>
          </a:p>
        </p:txBody>
      </p:sp>
      <p:pic>
        <p:nvPicPr>
          <p:cNvPr id="5" name="Picture 4">
            <a:extLst>
              <a:ext uri="{FF2B5EF4-FFF2-40B4-BE49-F238E27FC236}">
                <a16:creationId xmlns:a16="http://schemas.microsoft.com/office/drawing/2014/main" id="{AEB1766B-731F-4045-AE35-366026780BFE}"/>
              </a:ext>
            </a:extLst>
          </p:cNvPr>
          <p:cNvPicPr>
            <a:picLocks noChangeAspect="1"/>
          </p:cNvPicPr>
          <p:nvPr/>
        </p:nvPicPr>
        <p:blipFill>
          <a:blip r:embed="rId3"/>
          <a:stretch>
            <a:fillRect/>
          </a:stretch>
        </p:blipFill>
        <p:spPr>
          <a:xfrm>
            <a:off x="127498" y="115537"/>
            <a:ext cx="11937003" cy="6626926"/>
          </a:xfrm>
          <a:prstGeom prst="rect">
            <a:avLst/>
          </a:prstGeom>
        </p:spPr>
      </p:pic>
    </p:spTree>
    <p:extLst>
      <p:ext uri="{BB962C8B-B14F-4D97-AF65-F5344CB8AC3E}">
        <p14:creationId xmlns:p14="http://schemas.microsoft.com/office/powerpoint/2010/main" val="18020502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AF91400-E087-4477-A0B4-178AFEB8D209}"/>
              </a:ext>
            </a:extLst>
          </p:cNvPr>
          <p:cNvPicPr>
            <a:picLocks noChangeAspect="1"/>
          </p:cNvPicPr>
          <p:nvPr/>
        </p:nvPicPr>
        <p:blipFill>
          <a:blip r:embed="rId2"/>
          <a:stretch>
            <a:fillRect/>
          </a:stretch>
        </p:blipFill>
        <p:spPr>
          <a:xfrm>
            <a:off x="127498" y="115537"/>
            <a:ext cx="11937003" cy="6626926"/>
          </a:xfrm>
          <a:prstGeom prst="rect">
            <a:avLst/>
          </a:prstGeom>
        </p:spPr>
      </p:pic>
      <p:sp>
        <p:nvSpPr>
          <p:cNvPr id="5" name="TextBox 4">
            <a:extLst>
              <a:ext uri="{FF2B5EF4-FFF2-40B4-BE49-F238E27FC236}">
                <a16:creationId xmlns:a16="http://schemas.microsoft.com/office/drawing/2014/main" id="{04A0421A-D016-4864-B37E-D78839F66828}"/>
              </a:ext>
            </a:extLst>
          </p:cNvPr>
          <p:cNvSpPr txBox="1"/>
          <p:nvPr/>
        </p:nvSpPr>
        <p:spPr>
          <a:xfrm>
            <a:off x="375138" y="656492"/>
            <a:ext cx="10691447" cy="4801314"/>
          </a:xfrm>
          <a:prstGeom prst="rect">
            <a:avLst/>
          </a:prstGeom>
          <a:noFill/>
        </p:spPr>
        <p:txBody>
          <a:bodyPr wrap="square" rtlCol="0">
            <a:spAutoFit/>
          </a:bodyPr>
          <a:lstStyle/>
          <a:p>
            <a:r>
              <a:rPr lang="en-GB" dirty="0"/>
              <a:t>Ecological</a:t>
            </a:r>
          </a:p>
          <a:p>
            <a:r>
              <a:rPr lang="en-GB" dirty="0"/>
              <a:t>As Legoland is owned and </a:t>
            </a:r>
            <a:r>
              <a:rPr lang="en-GB" dirty="0" err="1"/>
              <a:t>runned</a:t>
            </a:r>
            <a:r>
              <a:rPr lang="en-GB" dirty="0"/>
              <a:t> by the Merlin entertainment company, they must obey by the company wishes/ policies. The Merlin company aims to reduce the local &amp; global impacts on the environment. The Merlin organisation is part of the UK Carbon Reduction commitment also known as CRC and the EU Energy efficiency directives.  Merlin budget yearly for environmentally- focussed initiatives, by doing different things like using low energy lighting, using carboard/ paper straws, managing water efficiency and more. </a:t>
            </a:r>
          </a:p>
          <a:p>
            <a:endParaRPr lang="en-GB" dirty="0"/>
          </a:p>
          <a:p>
            <a:r>
              <a:rPr lang="en-GB" dirty="0"/>
              <a:t>Legal</a:t>
            </a:r>
          </a:p>
          <a:p>
            <a:r>
              <a:rPr lang="en-GB" dirty="0"/>
              <a:t>When looking to keep the park legal and safe for everyone the law of requirements for amusement park can be found in the HSE meaning health and safety executive book on the fairgrounds and amusement parks: Guidance on safe practice. The first and main law that is needed to be followed is that the law requires ‘The health and safety at work etc Act 1974 requires that fairground equipment be designed, manufactured, supplied, constructed, operated, maintained and inspected so that it is safe, so far as reasonably practicable.’  Legoland tries to obey by this by undertaking a full health &amp; safety audit on an annual basis in the addition to regular audits being carried out by external health &amp; safety consultants. </a:t>
            </a:r>
          </a:p>
          <a:p>
            <a:r>
              <a:rPr lang="en-GB" dirty="0"/>
              <a:t>It is important that the park follows the different laws and legislations when it comes to the law and the safety as one thing out of place, date or incorrect thing used the park could lead to closure.</a:t>
            </a:r>
          </a:p>
        </p:txBody>
      </p:sp>
    </p:spTree>
    <p:extLst>
      <p:ext uri="{BB962C8B-B14F-4D97-AF65-F5344CB8AC3E}">
        <p14:creationId xmlns:p14="http://schemas.microsoft.com/office/powerpoint/2010/main" val="12124601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6366F338-5207-4464-99DC-D3F59C9B63DC}"/>
              </a:ext>
            </a:extLst>
          </p:cNvPr>
          <p:cNvGraphicFramePr>
            <a:graphicFrameLocks noGrp="1"/>
          </p:cNvGraphicFramePr>
          <p:nvPr>
            <p:extLst>
              <p:ext uri="{D42A27DB-BD31-4B8C-83A1-F6EECF244321}">
                <p14:modId xmlns:p14="http://schemas.microsoft.com/office/powerpoint/2010/main" val="1136593957"/>
              </p:ext>
            </p:extLst>
          </p:nvPr>
        </p:nvGraphicFramePr>
        <p:xfrm>
          <a:off x="257907" y="318720"/>
          <a:ext cx="11934093" cy="6539280"/>
        </p:xfrm>
        <a:graphic>
          <a:graphicData uri="http://schemas.openxmlformats.org/drawingml/2006/table">
            <a:tbl>
              <a:tblPr firstRow="1" firstCol="1" bandRow="1"/>
              <a:tblGrid>
                <a:gridCol w="2098646">
                  <a:extLst>
                    <a:ext uri="{9D8B030D-6E8A-4147-A177-3AD203B41FA5}">
                      <a16:colId xmlns:a16="http://schemas.microsoft.com/office/drawing/2014/main" val="766156766"/>
                    </a:ext>
                  </a:extLst>
                </a:gridCol>
                <a:gridCol w="6666980">
                  <a:extLst>
                    <a:ext uri="{9D8B030D-6E8A-4147-A177-3AD203B41FA5}">
                      <a16:colId xmlns:a16="http://schemas.microsoft.com/office/drawing/2014/main" val="3008956655"/>
                    </a:ext>
                  </a:extLst>
                </a:gridCol>
                <a:gridCol w="3168467">
                  <a:extLst>
                    <a:ext uri="{9D8B030D-6E8A-4147-A177-3AD203B41FA5}">
                      <a16:colId xmlns:a16="http://schemas.microsoft.com/office/drawing/2014/main" val="2907599052"/>
                    </a:ext>
                  </a:extLst>
                </a:gridCol>
              </a:tblGrid>
              <a:tr h="118668">
                <a:tc>
                  <a:txBody>
                    <a:bodyPr/>
                    <a:lstStyle/>
                    <a:p>
                      <a:pPr>
                        <a:lnSpc>
                          <a:spcPct val="125000"/>
                        </a:lnSpc>
                        <a:spcAft>
                          <a:spcPts val="0"/>
                        </a:spcAft>
                      </a:pPr>
                      <a:r>
                        <a:rPr lang="en-GB" sz="500">
                          <a:effectLst/>
                          <a:latin typeface="Calibri" panose="020F0502020204030204" pitchFamily="34" charset="0"/>
                          <a:ea typeface="Calibri" panose="020F0502020204030204" pitchFamily="34" charset="0"/>
                          <a:cs typeface="Times New Roman" panose="02020603050405020304" pitchFamily="18" charset="0"/>
                        </a:rPr>
                        <a:t>Key points</a:t>
                      </a:r>
                      <a:endParaRPr lang="en-GB" sz="500">
                        <a:effectLst/>
                        <a:latin typeface="Calibri" panose="020F0502020204030204" pitchFamily="34" charset="0"/>
                        <a:ea typeface="Times New Roman" panose="02020603050405020304" pitchFamily="18" charset="0"/>
                        <a:cs typeface="Times New Roman" panose="02020603050405020304" pitchFamily="18" charset="0"/>
                      </a:endParaRPr>
                    </a:p>
                  </a:txBody>
                  <a:tcPr marL="29284" marR="2928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25000"/>
                        </a:lnSpc>
                        <a:spcAft>
                          <a:spcPts val="0"/>
                        </a:spcAft>
                      </a:pPr>
                      <a:r>
                        <a:rPr lang="en-GB" sz="500">
                          <a:effectLst/>
                          <a:latin typeface="Calibri" panose="020F0502020204030204" pitchFamily="34" charset="0"/>
                          <a:ea typeface="Calibri" panose="020F0502020204030204" pitchFamily="34" charset="0"/>
                          <a:cs typeface="Times New Roman" panose="02020603050405020304" pitchFamily="18" charset="0"/>
                        </a:rPr>
                        <a:t>Findings</a:t>
                      </a:r>
                      <a:endParaRPr lang="en-GB" sz="500">
                        <a:effectLst/>
                        <a:latin typeface="Calibri" panose="020F0502020204030204" pitchFamily="34" charset="0"/>
                        <a:ea typeface="Times New Roman" panose="02020603050405020304" pitchFamily="18" charset="0"/>
                        <a:cs typeface="Times New Roman" panose="02020603050405020304" pitchFamily="18" charset="0"/>
                      </a:endParaRPr>
                    </a:p>
                  </a:txBody>
                  <a:tcPr marL="29284" marR="2928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25000"/>
                        </a:lnSpc>
                        <a:spcAft>
                          <a:spcPts val="0"/>
                        </a:spcAft>
                      </a:pPr>
                      <a:r>
                        <a:rPr lang="en-GB" sz="500">
                          <a:effectLst/>
                          <a:latin typeface="Calibri" panose="020F0502020204030204" pitchFamily="34" charset="0"/>
                          <a:ea typeface="Calibri" panose="020F0502020204030204" pitchFamily="34" charset="0"/>
                          <a:cs typeface="Times New Roman" panose="02020603050405020304" pitchFamily="18" charset="0"/>
                        </a:rPr>
                        <a:t>Recommendations for improvement </a:t>
                      </a:r>
                      <a:endParaRPr lang="en-GB" sz="500">
                        <a:effectLst/>
                        <a:latin typeface="Calibri" panose="020F0502020204030204" pitchFamily="34" charset="0"/>
                        <a:ea typeface="Times New Roman" panose="02020603050405020304" pitchFamily="18" charset="0"/>
                        <a:cs typeface="Times New Roman" panose="02020603050405020304" pitchFamily="18" charset="0"/>
                      </a:endParaRPr>
                    </a:p>
                  </a:txBody>
                  <a:tcPr marL="29284" marR="2928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15705092"/>
                  </a:ext>
                </a:extLst>
              </a:tr>
              <a:tr h="1676488">
                <a:tc>
                  <a:txBody>
                    <a:bodyPr/>
                    <a:lstStyle/>
                    <a:p>
                      <a:pPr>
                        <a:lnSpc>
                          <a:spcPct val="125000"/>
                        </a:lnSpc>
                        <a:spcAft>
                          <a:spcPts val="0"/>
                        </a:spcAft>
                      </a:pPr>
                      <a:r>
                        <a:rPr lang="en-GB" sz="1000" dirty="0">
                          <a:effectLst/>
                          <a:latin typeface="Calibri" panose="020F0502020204030204" pitchFamily="34" charset="0"/>
                          <a:ea typeface="Calibri" panose="020F0502020204030204" pitchFamily="34" charset="0"/>
                          <a:cs typeface="Times New Roman" panose="02020603050405020304" pitchFamily="18" charset="0"/>
                        </a:rPr>
                        <a:t>Effectiveness of management.</a:t>
                      </a:r>
                      <a:endParaRPr lang="en-GB" sz="10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29284" marR="2928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25000"/>
                        </a:lnSpc>
                        <a:spcAft>
                          <a:spcPts val="0"/>
                        </a:spcAft>
                      </a:pPr>
                      <a:r>
                        <a:rPr lang="en-GB" sz="1000" dirty="0">
                          <a:effectLst/>
                          <a:latin typeface="Calibri" panose="020F0502020204030204" pitchFamily="34" charset="0"/>
                          <a:ea typeface="Calibri" panose="020F0502020204030204" pitchFamily="34" charset="0"/>
                          <a:cs typeface="Times New Roman" panose="02020603050405020304" pitchFamily="18" charset="0"/>
                        </a:rPr>
                        <a:t>When carrying out the research it is important to understand the effectiveness of the current management staff can be critically and strategically audited and evaluated through the success of the park regarding visitor numbers thus having an impact on the money intake. According to Statista (2019) reports show that in 2016 on average 12.9 million people visited LEGOLAND over the year and then it rocketed to an average of 15.3 million in 2017. This increase in visitors highlights a success meaning that the managements effectiveness is positive and a success. </a:t>
                      </a:r>
                      <a:endParaRPr lang="en-GB" sz="10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25000"/>
                        </a:lnSpc>
                        <a:spcAft>
                          <a:spcPts val="0"/>
                        </a:spcAft>
                      </a:pPr>
                      <a:r>
                        <a:rPr lang="en-GB" sz="1000" dirty="0">
                          <a:effectLst/>
                          <a:latin typeface="Calibri" panose="020F0502020204030204" pitchFamily="34" charset="0"/>
                          <a:ea typeface="Calibri" panose="020F0502020204030204" pitchFamily="34" charset="0"/>
                          <a:cs typeface="Times New Roman" panose="02020603050405020304" pitchFamily="18" charset="0"/>
                        </a:rPr>
                        <a:t> </a:t>
                      </a:r>
                      <a:endParaRPr lang="en-GB" sz="10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29284" marR="2928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25000"/>
                        </a:lnSpc>
                        <a:spcAft>
                          <a:spcPts val="0"/>
                        </a:spcAft>
                      </a:pPr>
                      <a:r>
                        <a:rPr lang="en-GB" sz="1000" dirty="0">
                          <a:effectLst/>
                          <a:latin typeface="Calibri" panose="020F0502020204030204" pitchFamily="34" charset="0"/>
                          <a:ea typeface="Calibri" panose="020F0502020204030204" pitchFamily="34" charset="0"/>
                          <a:cs typeface="Times New Roman" panose="02020603050405020304" pitchFamily="18" charset="0"/>
                        </a:rPr>
                        <a:t>Although the marketing and advertisement of the company is impressive, a recommendation could be to use the unique selling points of Legoland to highlight to potential visitors, especially in the USA, that Legoland offers an amazing ‘adventure’ that can’t be compared to another organisation such as Disneyland. Highlight the ways in which they are significantly different, with doing so, the visitors’ rates could increase. Also, it could be mentioned that LEGOLAND need to advertise their deals and what they offer more efficiently through channels which will focus on the right audience’s. </a:t>
                      </a:r>
                      <a:endParaRPr lang="en-GB" sz="10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29284" marR="2928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87421544"/>
                  </a:ext>
                </a:extLst>
              </a:tr>
              <a:tr h="2037642">
                <a:tc>
                  <a:txBody>
                    <a:bodyPr/>
                    <a:lstStyle/>
                    <a:p>
                      <a:pPr>
                        <a:lnSpc>
                          <a:spcPct val="125000"/>
                        </a:lnSpc>
                        <a:spcAft>
                          <a:spcPts val="0"/>
                        </a:spcAft>
                      </a:pPr>
                      <a:r>
                        <a:rPr lang="en-GB" sz="1000">
                          <a:effectLst/>
                          <a:latin typeface="Calibri" panose="020F0502020204030204" pitchFamily="34" charset="0"/>
                          <a:ea typeface="Calibri" panose="020F0502020204030204" pitchFamily="34" charset="0"/>
                          <a:cs typeface="Times New Roman" panose="02020603050405020304" pitchFamily="18" charset="0"/>
                        </a:rPr>
                        <a:t>Employee recruitment.</a:t>
                      </a:r>
                      <a:endParaRPr lang="en-GB"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29284" marR="2928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25000"/>
                        </a:lnSpc>
                        <a:spcAft>
                          <a:spcPts val="0"/>
                        </a:spcAft>
                      </a:pPr>
                      <a:r>
                        <a:rPr lang="en-GB" sz="1000" dirty="0">
                          <a:effectLst/>
                          <a:latin typeface="Calibri" panose="020F0502020204030204" pitchFamily="34" charset="0"/>
                          <a:ea typeface="Calibri" panose="020F0502020204030204" pitchFamily="34" charset="0"/>
                          <a:cs typeface="Times New Roman" panose="02020603050405020304" pitchFamily="18" charset="0"/>
                        </a:rPr>
                        <a:t>Using Indeed directly to gather research on the interview process, people talk about their process of recruitment. According to Indeed (2019) the recruitment process can in some respects be simple depending on the roles you apply or in the park. For example, if you are applying for Front Line Associate you only really need to apply and get through the interview process. It is highlighted by one of the pieces of evidence that the park being child orientated is highlighted through the way the process is relaxed and how the individual is greeted at the interview. The interviewer questions what responsibilities/behaviour the individual thinks are acceptable. The recruitment process is simple in the way that it is applying and being interviewed. </a:t>
                      </a:r>
                      <a:endParaRPr lang="en-GB" sz="10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25000"/>
                        </a:lnSpc>
                        <a:spcAft>
                          <a:spcPts val="0"/>
                        </a:spcAft>
                      </a:pPr>
                      <a:r>
                        <a:rPr lang="en-GB" sz="1000" dirty="0">
                          <a:effectLst/>
                          <a:latin typeface="Calibri" panose="020F0502020204030204" pitchFamily="34" charset="0"/>
                          <a:ea typeface="Calibri" panose="020F0502020204030204" pitchFamily="34" charset="0"/>
                          <a:cs typeface="Times New Roman" panose="02020603050405020304" pitchFamily="18" charset="0"/>
                        </a:rPr>
                        <a:t>Legoland (2019) start the recruitment process off with a positive form the start as they use a video to advertise their jobs highlight the positive energy they exude. They recruit for part-time, weekend and fulltime covering all options and allowing people to find something that fits their needs. They have a permanent team and recruit seasonal staff and they offer Christmas staff roles alongside this. There are many different sections of the park offering roles such as food and beverage, retail, attractions and rides and hotel teams, plus more.</a:t>
                      </a:r>
                      <a:endParaRPr lang="en-GB" sz="10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29284" marR="2928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25000"/>
                        </a:lnSpc>
                        <a:spcAft>
                          <a:spcPts val="0"/>
                        </a:spcAft>
                      </a:pPr>
                      <a:r>
                        <a:rPr lang="en-GB" sz="1000" dirty="0">
                          <a:effectLst/>
                          <a:latin typeface="Calibri" panose="020F0502020204030204" pitchFamily="34" charset="0"/>
                          <a:ea typeface="Calibri" panose="020F0502020204030204" pitchFamily="34" charset="0"/>
                          <a:cs typeface="Times New Roman" panose="02020603050405020304" pitchFamily="18" charset="0"/>
                        </a:rPr>
                        <a:t>There is very little improvement necessary within this field due to the ways in which the organisation already highlight the qualities needed and the work ethic of the organisation in order to inform the potential applicant. </a:t>
                      </a:r>
                      <a:endParaRPr lang="en-GB" sz="10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29284" marR="2928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478008712"/>
                  </a:ext>
                </a:extLst>
              </a:tr>
              <a:tr h="713407">
                <a:tc>
                  <a:txBody>
                    <a:bodyPr/>
                    <a:lstStyle/>
                    <a:p>
                      <a:pPr>
                        <a:lnSpc>
                          <a:spcPct val="125000"/>
                        </a:lnSpc>
                        <a:spcAft>
                          <a:spcPts val="0"/>
                        </a:spcAft>
                      </a:pPr>
                      <a:r>
                        <a:rPr lang="en-GB" sz="1000">
                          <a:effectLst/>
                          <a:latin typeface="Calibri" panose="020F0502020204030204" pitchFamily="34" charset="0"/>
                          <a:ea typeface="Calibri" panose="020F0502020204030204" pitchFamily="34" charset="0"/>
                          <a:cs typeface="Times New Roman" panose="02020603050405020304" pitchFamily="18" charset="0"/>
                        </a:rPr>
                        <a:t>Selection procedure.</a:t>
                      </a:r>
                      <a:endParaRPr lang="en-GB"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29284" marR="2928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25000"/>
                        </a:lnSpc>
                        <a:spcAft>
                          <a:spcPts val="0"/>
                        </a:spcAft>
                      </a:pPr>
                      <a:r>
                        <a:rPr lang="en-GB" sz="1000">
                          <a:effectLst/>
                          <a:latin typeface="Calibri" panose="020F0502020204030204" pitchFamily="34" charset="0"/>
                          <a:ea typeface="Calibri" panose="020F0502020204030204" pitchFamily="34" charset="0"/>
                          <a:cs typeface="Calibri" panose="020F0502020204030204" pitchFamily="34" charset="0"/>
                        </a:rPr>
                        <a:t>A quote directly from Legoland (2019) states We’re looking for friendly, out-going people with excellent customer service skills and the confidence to interact with our guests – especially the younger ones.” This highlights the specific type of person</a:t>
                      </a:r>
                      <a:r>
                        <a:rPr lang="en-GB" sz="1000">
                          <a:effectLst/>
                          <a:latin typeface="LEGOChalet60"/>
                          <a:ea typeface="Calibri" panose="020F0502020204030204" pitchFamily="34" charset="0"/>
                          <a:cs typeface="Helvetica" panose="020B0604020202020204" pitchFamily="34" charset="0"/>
                        </a:rPr>
                        <a:t> they are looking for, highlighting the importance of interaction with the children. Minimum age of employment is 16. You fill out the application online. </a:t>
                      </a:r>
                      <a:endParaRPr lang="en-GB"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29284" marR="2928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25000"/>
                        </a:lnSpc>
                        <a:spcAft>
                          <a:spcPts val="0"/>
                        </a:spcAft>
                      </a:pPr>
                      <a:r>
                        <a:rPr lang="en-GB" sz="1000">
                          <a:effectLst/>
                          <a:latin typeface="Calibri" panose="020F0502020204030204" pitchFamily="34" charset="0"/>
                          <a:ea typeface="Calibri" panose="020F0502020204030204" pitchFamily="34" charset="0"/>
                          <a:cs typeface="Times New Roman" panose="02020603050405020304" pitchFamily="18" charset="0"/>
                        </a:rPr>
                        <a:t> the procedure is not highlighted very well on the site, so it is to be assumed that they get in touch once you are selected from the applications and fill the applicant in on the further information needed to move on with the process. </a:t>
                      </a:r>
                      <a:endParaRPr lang="en-GB"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29284" marR="2928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851983344"/>
                  </a:ext>
                </a:extLst>
              </a:tr>
              <a:tr h="1315332">
                <a:tc>
                  <a:txBody>
                    <a:bodyPr/>
                    <a:lstStyle/>
                    <a:p>
                      <a:pPr>
                        <a:lnSpc>
                          <a:spcPct val="125000"/>
                        </a:lnSpc>
                        <a:spcAft>
                          <a:spcPts val="0"/>
                        </a:spcAft>
                      </a:pPr>
                      <a:r>
                        <a:rPr lang="en-GB" sz="1000" dirty="0">
                          <a:effectLst/>
                          <a:latin typeface="Calibri" panose="020F0502020204030204" pitchFamily="34" charset="0"/>
                          <a:ea typeface="Calibri" panose="020F0502020204030204" pitchFamily="34" charset="0"/>
                          <a:cs typeface="Times New Roman" panose="02020603050405020304" pitchFamily="18" charset="0"/>
                        </a:rPr>
                        <a:t>Key performance indicators i.e. KPI and financial ratio and business performance over the last two years. </a:t>
                      </a:r>
                      <a:endParaRPr lang="en-GB" sz="10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29284" marR="2928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25000"/>
                        </a:lnSpc>
                        <a:spcAft>
                          <a:spcPts val="0"/>
                        </a:spcAft>
                      </a:pPr>
                      <a:r>
                        <a:rPr lang="en-GB" sz="1000">
                          <a:effectLst/>
                          <a:latin typeface="Calibri" panose="020F0502020204030204" pitchFamily="34" charset="0"/>
                          <a:ea typeface="Calibri" panose="020F0502020204030204" pitchFamily="34" charset="0"/>
                          <a:cs typeface="Times New Roman" panose="02020603050405020304" pitchFamily="18" charset="0"/>
                        </a:rPr>
                        <a:t>When highlighting the appropriate key performance indicators, here’s what was found in the research: According to Legoland (2019) In 2017 the revenue of Legoland was 34,995, then the expenses were 24,636 leaving an operating profit of 10,359, with a further amount of expenses minus 158, this leaves a profit before income tax of 10,201 averaging on a net profit of 7,806 for the year of 2017. Then looking into 2018, the revenue was 36,391 already seeing an increase in the figures highlighting successful performance. The expenses were 25,617 leaving an operating profit of 10,774 then with a further expense of 264, profit before income tax was 10,510, slightly higher than the year before, leaving a net profit of 8,076 for the year showing increase and success. </a:t>
                      </a:r>
                      <a:endParaRPr lang="en-GB" sz="100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25000"/>
                        </a:lnSpc>
                        <a:spcAft>
                          <a:spcPts val="0"/>
                        </a:spcAft>
                      </a:pPr>
                      <a:r>
                        <a:rPr lang="en-GB" sz="1000">
                          <a:effectLst/>
                          <a:latin typeface="Calibri" panose="020F0502020204030204" pitchFamily="34" charset="0"/>
                          <a:ea typeface="Calibri" panose="020F0502020204030204" pitchFamily="34" charset="0"/>
                          <a:cs typeface="Calibri" panose="020F0502020204030204" pitchFamily="34" charset="0"/>
                        </a:rPr>
                        <a:t> </a:t>
                      </a:r>
                      <a:endParaRPr lang="en-GB"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29284" marR="2928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25000"/>
                        </a:lnSpc>
                        <a:spcAft>
                          <a:spcPts val="0"/>
                        </a:spcAft>
                      </a:pPr>
                      <a:r>
                        <a:rPr lang="en-GB" sz="1000" dirty="0">
                          <a:effectLst/>
                          <a:latin typeface="Calibri" panose="020F0502020204030204" pitchFamily="34" charset="0"/>
                          <a:ea typeface="Calibri" panose="020F0502020204030204" pitchFamily="34" charset="0"/>
                          <a:cs typeface="Times New Roman" panose="02020603050405020304" pitchFamily="18" charset="0"/>
                        </a:rPr>
                        <a:t>Keep doing what the organisation are doing because it is obviously working sue to the successful increase in income and figures.</a:t>
                      </a:r>
                      <a:endParaRPr lang="en-GB" sz="10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29284" marR="2928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052443523"/>
                  </a:ext>
                </a:extLst>
              </a:tr>
            </a:tbl>
          </a:graphicData>
        </a:graphic>
      </p:graphicFrame>
      <p:sp>
        <p:nvSpPr>
          <p:cNvPr id="5" name="Rectangle 1">
            <a:extLst>
              <a:ext uri="{FF2B5EF4-FFF2-40B4-BE49-F238E27FC236}">
                <a16:creationId xmlns:a16="http://schemas.microsoft.com/office/drawing/2014/main" id="{6B11A8A5-08F2-41FD-983D-6B60632EC925}"/>
              </a:ext>
            </a:extLst>
          </p:cNvPr>
          <p:cNvSpPr>
            <a:spLocks noChangeArrowheads="1"/>
          </p:cNvSpPr>
          <p:nvPr/>
        </p:nvSpPr>
        <p:spPr bwMode="auto">
          <a:xfrm>
            <a:off x="3924300" y="1590675"/>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6" name="Rectangle 5">
            <a:extLst>
              <a:ext uri="{FF2B5EF4-FFF2-40B4-BE49-F238E27FC236}">
                <a16:creationId xmlns:a16="http://schemas.microsoft.com/office/drawing/2014/main" id="{96BC7070-C1FD-41EF-BBF4-075B1BCCFB0C}"/>
              </a:ext>
            </a:extLst>
          </p:cNvPr>
          <p:cNvSpPr/>
          <p:nvPr/>
        </p:nvSpPr>
        <p:spPr>
          <a:xfrm>
            <a:off x="0" y="-430297"/>
            <a:ext cx="11619079" cy="923330"/>
          </a:xfrm>
          <a:prstGeom prst="rect">
            <a:avLst/>
          </a:prstGeom>
          <a:noFill/>
        </p:spPr>
        <p:txBody>
          <a:bodyPr wrap="none" lIns="91440" tIns="45720" rIns="91440" bIns="45720">
            <a:spAutoFit/>
          </a:bodyPr>
          <a:lstStyle/>
          <a:p>
            <a:pPr algn="ctr"/>
            <a:r>
              <a:rPr lang="en-US" sz="5400" dirty="0">
                <a:ln w="0"/>
                <a:solidFill>
                  <a:schemeClr val="accent1"/>
                </a:solidFill>
                <a:effectLst>
                  <a:outerShdw blurRad="38100" dist="25400" dir="5400000" algn="ctr" rotWithShape="0">
                    <a:srgbClr val="6E747A">
                      <a:alpha val="43000"/>
                    </a:srgbClr>
                  </a:outerShdw>
                </a:effectLst>
              </a:rPr>
              <a:t>Management and employee recruitment</a:t>
            </a:r>
            <a:endParaRPr lang="en-US" sz="5400" b="0" cap="none" spc="0" dirty="0">
              <a:ln w="0"/>
              <a:solidFill>
                <a:schemeClr val="accent1"/>
              </a:solidFill>
              <a:effectLst>
                <a:outerShdw blurRad="38100" dist="25400" dir="5400000" algn="ctr" rotWithShape="0">
                  <a:srgbClr val="6E747A">
                    <a:alpha val="43000"/>
                  </a:srgbClr>
                </a:outerShdw>
              </a:effectLst>
            </a:endParaRPr>
          </a:p>
        </p:txBody>
      </p:sp>
      <p:pic>
        <p:nvPicPr>
          <p:cNvPr id="7" name="Picture 6">
            <a:extLst>
              <a:ext uri="{FF2B5EF4-FFF2-40B4-BE49-F238E27FC236}">
                <a16:creationId xmlns:a16="http://schemas.microsoft.com/office/drawing/2014/main" id="{31850A18-BC66-4B7C-B169-B35D8B162521}"/>
              </a:ext>
            </a:extLst>
          </p:cNvPr>
          <p:cNvPicPr>
            <a:picLocks noChangeAspect="1"/>
          </p:cNvPicPr>
          <p:nvPr/>
        </p:nvPicPr>
        <p:blipFill>
          <a:blip r:embed="rId2"/>
          <a:stretch>
            <a:fillRect/>
          </a:stretch>
        </p:blipFill>
        <p:spPr>
          <a:xfrm>
            <a:off x="127498" y="115537"/>
            <a:ext cx="11937003" cy="6626926"/>
          </a:xfrm>
          <a:prstGeom prst="rect">
            <a:avLst/>
          </a:prstGeom>
        </p:spPr>
      </p:pic>
    </p:spTree>
    <p:extLst>
      <p:ext uri="{BB962C8B-B14F-4D97-AF65-F5344CB8AC3E}">
        <p14:creationId xmlns:p14="http://schemas.microsoft.com/office/powerpoint/2010/main" val="30173326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9FDBDA0E-766A-458C-8C38-0D70351AD546}"/>
              </a:ext>
            </a:extLst>
          </p:cNvPr>
          <p:cNvPicPr>
            <a:picLocks noChangeAspect="1"/>
          </p:cNvPicPr>
          <p:nvPr/>
        </p:nvPicPr>
        <p:blipFill>
          <a:blip r:embed="rId2">
            <a:alphaModFix amt="35000"/>
          </a:blip>
          <a:stretch>
            <a:fillRect/>
          </a:stretch>
        </p:blipFill>
        <p:spPr>
          <a:xfrm>
            <a:off x="0" y="0"/>
            <a:ext cx="12192000" cy="6857999"/>
          </a:xfrm>
          <a:prstGeom prst="rect">
            <a:avLst/>
          </a:prstGeom>
        </p:spPr>
      </p:pic>
      <p:sp>
        <p:nvSpPr>
          <p:cNvPr id="4" name="Rectangle 3">
            <a:extLst>
              <a:ext uri="{FF2B5EF4-FFF2-40B4-BE49-F238E27FC236}">
                <a16:creationId xmlns:a16="http://schemas.microsoft.com/office/drawing/2014/main" id="{C3F7FABF-F4AC-4F26-9555-697905AC3025}"/>
              </a:ext>
            </a:extLst>
          </p:cNvPr>
          <p:cNvSpPr/>
          <p:nvPr/>
        </p:nvSpPr>
        <p:spPr>
          <a:xfrm>
            <a:off x="0" y="0"/>
            <a:ext cx="6383927" cy="923330"/>
          </a:xfrm>
          <a:prstGeom prst="rect">
            <a:avLst/>
          </a:prstGeom>
          <a:noFill/>
        </p:spPr>
        <p:txBody>
          <a:bodyPr wrap="none" lIns="91440" tIns="45720" rIns="91440" bIns="45720">
            <a:spAutoFit/>
          </a:bodyPr>
          <a:lstStyle/>
          <a:p>
            <a:pPr algn="ctr"/>
            <a:r>
              <a:rPr lang="en-US" sz="5400" b="0" cap="none" spc="0" dirty="0">
                <a:ln w="0"/>
                <a:solidFill>
                  <a:schemeClr val="accent1"/>
                </a:solidFill>
                <a:effectLst>
                  <a:outerShdw blurRad="38100" dist="25400" dir="5400000" algn="ctr" rotWithShape="0">
                    <a:srgbClr val="6E747A">
                      <a:alpha val="43000"/>
                    </a:srgbClr>
                  </a:outerShdw>
                </a:effectLst>
              </a:rPr>
              <a:t>Business Performance</a:t>
            </a:r>
          </a:p>
        </p:txBody>
      </p:sp>
      <p:sp>
        <p:nvSpPr>
          <p:cNvPr id="5" name="TextBox 4">
            <a:extLst>
              <a:ext uri="{FF2B5EF4-FFF2-40B4-BE49-F238E27FC236}">
                <a16:creationId xmlns:a16="http://schemas.microsoft.com/office/drawing/2014/main" id="{7BB0CFF1-DA96-48AA-BB8C-6DB43304F84E}"/>
              </a:ext>
            </a:extLst>
          </p:cNvPr>
          <p:cNvSpPr txBox="1"/>
          <p:nvPr/>
        </p:nvSpPr>
        <p:spPr>
          <a:xfrm>
            <a:off x="120517" y="2274277"/>
            <a:ext cx="10969514" cy="1200329"/>
          </a:xfrm>
          <a:prstGeom prst="rect">
            <a:avLst/>
          </a:prstGeom>
          <a:noFill/>
        </p:spPr>
        <p:txBody>
          <a:bodyPr wrap="square" rtlCol="0">
            <a:spAutoFit/>
          </a:bodyPr>
          <a:lstStyle/>
          <a:p>
            <a:r>
              <a:rPr lang="en-GB" dirty="0"/>
              <a:t>From looking at the difference in the year 2015 to 2016 there has been a loss in the profit margins this could be from a loss in sales however by looking at the other ratios it seems that the business itself seems to be running between better than the year before, insinuating that the company management is improving and making better choices.</a:t>
            </a:r>
          </a:p>
        </p:txBody>
      </p:sp>
      <p:pic>
        <p:nvPicPr>
          <p:cNvPr id="6" name="Picture 5">
            <a:extLst>
              <a:ext uri="{FF2B5EF4-FFF2-40B4-BE49-F238E27FC236}">
                <a16:creationId xmlns:a16="http://schemas.microsoft.com/office/drawing/2014/main" id="{F3C8F382-DDB8-465F-B8DB-D94BE978A8F6}"/>
              </a:ext>
            </a:extLst>
          </p:cNvPr>
          <p:cNvPicPr>
            <a:picLocks noChangeAspect="1"/>
          </p:cNvPicPr>
          <p:nvPr/>
        </p:nvPicPr>
        <p:blipFill rotWithShape="1">
          <a:blip r:embed="rId3"/>
          <a:srcRect l="30769" t="36917" r="29038" b="35719"/>
          <a:stretch/>
        </p:blipFill>
        <p:spPr>
          <a:xfrm>
            <a:off x="120516" y="895991"/>
            <a:ext cx="3888775" cy="1378286"/>
          </a:xfrm>
          <a:prstGeom prst="rect">
            <a:avLst/>
          </a:prstGeom>
        </p:spPr>
      </p:pic>
      <p:pic>
        <p:nvPicPr>
          <p:cNvPr id="7" name="Picture 6">
            <a:extLst>
              <a:ext uri="{FF2B5EF4-FFF2-40B4-BE49-F238E27FC236}">
                <a16:creationId xmlns:a16="http://schemas.microsoft.com/office/drawing/2014/main" id="{949C052A-2C85-4F8E-B620-02D795CDFB65}"/>
              </a:ext>
            </a:extLst>
          </p:cNvPr>
          <p:cNvPicPr>
            <a:picLocks noChangeAspect="1"/>
          </p:cNvPicPr>
          <p:nvPr/>
        </p:nvPicPr>
        <p:blipFill rotWithShape="1">
          <a:blip r:embed="rId4"/>
          <a:srcRect l="12308" t="37601" r="48488" b="33154"/>
          <a:stretch/>
        </p:blipFill>
        <p:spPr>
          <a:xfrm>
            <a:off x="120516" y="3429000"/>
            <a:ext cx="4779730" cy="2004647"/>
          </a:xfrm>
          <a:prstGeom prst="rect">
            <a:avLst/>
          </a:prstGeom>
        </p:spPr>
      </p:pic>
      <p:sp>
        <p:nvSpPr>
          <p:cNvPr id="8" name="TextBox 7">
            <a:extLst>
              <a:ext uri="{FF2B5EF4-FFF2-40B4-BE49-F238E27FC236}">
                <a16:creationId xmlns:a16="http://schemas.microsoft.com/office/drawing/2014/main" id="{4C336B9D-98CD-440E-A8C1-7EFAB520880B}"/>
              </a:ext>
            </a:extLst>
          </p:cNvPr>
          <p:cNvSpPr txBox="1"/>
          <p:nvPr/>
        </p:nvSpPr>
        <p:spPr>
          <a:xfrm>
            <a:off x="120516" y="5650523"/>
            <a:ext cx="10688161" cy="923330"/>
          </a:xfrm>
          <a:prstGeom prst="rect">
            <a:avLst/>
          </a:prstGeom>
          <a:noFill/>
        </p:spPr>
        <p:txBody>
          <a:bodyPr wrap="square" rtlCol="0">
            <a:spAutoFit/>
          </a:bodyPr>
          <a:lstStyle/>
          <a:p>
            <a:r>
              <a:rPr lang="en-GB" dirty="0"/>
              <a:t>From looking at the different asset ratios, it shows that the company has suffered decreases due to what could be their assets. The assets may not be working for the company efficiently or the investments that the company taken out not being reliable.</a:t>
            </a:r>
          </a:p>
        </p:txBody>
      </p:sp>
    </p:spTree>
    <p:extLst>
      <p:ext uri="{BB962C8B-B14F-4D97-AF65-F5344CB8AC3E}">
        <p14:creationId xmlns:p14="http://schemas.microsoft.com/office/powerpoint/2010/main" val="35188429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picture containing sky, sport, outdoor&#10;&#10;Description automatically generated">
            <a:extLst>
              <a:ext uri="{FF2B5EF4-FFF2-40B4-BE49-F238E27FC236}">
                <a16:creationId xmlns:a16="http://schemas.microsoft.com/office/drawing/2014/main" id="{FE57CEAF-6015-424B-998E-D8D51B0B2F58}"/>
              </a:ext>
            </a:extLst>
          </p:cNvPr>
          <p:cNvPicPr>
            <a:picLocks noChangeAspect="1"/>
          </p:cNvPicPr>
          <p:nvPr/>
        </p:nvPicPr>
        <p:blipFill rotWithShape="1">
          <a:blip r:embed="rId2"/>
          <a:srcRect l="1260" r="74"/>
          <a:stretch/>
        </p:blipFill>
        <p:spPr>
          <a:xfrm>
            <a:off x="20" y="10"/>
            <a:ext cx="12191980" cy="6857990"/>
          </a:xfrm>
          <a:prstGeom prst="rect">
            <a:avLst/>
          </a:prstGeom>
        </p:spPr>
      </p:pic>
      <p:sp>
        <p:nvSpPr>
          <p:cNvPr id="5" name="Rectangle 4">
            <a:extLst>
              <a:ext uri="{FF2B5EF4-FFF2-40B4-BE49-F238E27FC236}">
                <a16:creationId xmlns:a16="http://schemas.microsoft.com/office/drawing/2014/main" id="{64123067-309F-45EA-8106-66DD30D2E7CA}"/>
              </a:ext>
            </a:extLst>
          </p:cNvPr>
          <p:cNvSpPr/>
          <p:nvPr/>
        </p:nvSpPr>
        <p:spPr>
          <a:xfrm>
            <a:off x="0" y="0"/>
            <a:ext cx="4030912" cy="923330"/>
          </a:xfrm>
          <a:prstGeom prst="rect">
            <a:avLst/>
          </a:prstGeom>
          <a:noFill/>
        </p:spPr>
        <p:txBody>
          <a:bodyPr wrap="none" lIns="91440" tIns="45720" rIns="91440" bIns="45720">
            <a:spAutoFit/>
          </a:bodyPr>
          <a:lstStyle/>
          <a:p>
            <a:pPr algn="ctr"/>
            <a:r>
              <a:rPr lang="en-US" sz="5400" b="0" cap="none" spc="0" dirty="0">
                <a:ln w="0"/>
                <a:solidFill>
                  <a:schemeClr val="accent1"/>
                </a:solidFill>
                <a:effectLst>
                  <a:outerShdw blurRad="38100" dist="25400" dir="5400000" algn="ctr" rotWithShape="0">
                    <a:srgbClr val="6E747A">
                      <a:alpha val="43000"/>
                    </a:srgbClr>
                  </a:outerShdw>
                </a:effectLst>
              </a:rPr>
              <a:t>Smart Targets</a:t>
            </a:r>
          </a:p>
        </p:txBody>
      </p:sp>
      <p:sp>
        <p:nvSpPr>
          <p:cNvPr id="6" name="TextBox 5">
            <a:extLst>
              <a:ext uri="{FF2B5EF4-FFF2-40B4-BE49-F238E27FC236}">
                <a16:creationId xmlns:a16="http://schemas.microsoft.com/office/drawing/2014/main" id="{FAF104A3-245D-48C4-AE95-5B79E0591A43}"/>
              </a:ext>
            </a:extLst>
          </p:cNvPr>
          <p:cNvSpPr txBox="1"/>
          <p:nvPr/>
        </p:nvSpPr>
        <p:spPr>
          <a:xfrm>
            <a:off x="0" y="1219200"/>
            <a:ext cx="10879015" cy="4708981"/>
          </a:xfrm>
          <a:prstGeom prst="rect">
            <a:avLst/>
          </a:prstGeom>
          <a:noFill/>
        </p:spPr>
        <p:txBody>
          <a:bodyPr wrap="square" rtlCol="0">
            <a:spAutoFit/>
          </a:bodyPr>
          <a:lstStyle/>
          <a:p>
            <a:r>
              <a:rPr lang="en-GB" sz="2000" u="sng" dirty="0"/>
              <a:t>S </a:t>
            </a:r>
            <a:r>
              <a:rPr lang="en-GB" sz="2000" dirty="0"/>
              <a:t>More entertainment, More customers</a:t>
            </a:r>
          </a:p>
          <a:p>
            <a:r>
              <a:rPr lang="en-GB" sz="2000" u="sng" dirty="0"/>
              <a:t>M </a:t>
            </a:r>
            <a:r>
              <a:rPr lang="en-GB" sz="2000" dirty="0"/>
              <a:t>Add more to the park for example more rides, entertainment and things for interactions with visitors. This will be measured by the amount of visitors going to the park, the amount of returning visitors and also happiness/ experience button rating from green to red on the overall experience, there will be out  on the exit gates.</a:t>
            </a:r>
          </a:p>
          <a:p>
            <a:r>
              <a:rPr lang="en-GB" sz="2000" u="sng" dirty="0"/>
              <a:t>A </a:t>
            </a:r>
            <a:r>
              <a:rPr lang="en-GB" sz="2000" dirty="0"/>
              <a:t>Budget planning will take place straight away looking into the loans amounts, looking at the profit being created and seeing if the sales are creating enough revenue, if not put in plan in place to do so, so there is a budget there for improvements </a:t>
            </a:r>
            <a:r>
              <a:rPr lang="en-GB" sz="2000" dirty="0" err="1"/>
              <a:t>e.g</a:t>
            </a:r>
            <a:r>
              <a:rPr lang="en-GB" sz="2000" dirty="0"/>
              <a:t> putting on entry sales, new and different events at the park and more.</a:t>
            </a:r>
          </a:p>
          <a:p>
            <a:r>
              <a:rPr lang="en-GB" sz="2000" u="sng" dirty="0"/>
              <a:t>R </a:t>
            </a:r>
            <a:r>
              <a:rPr lang="en-GB" sz="2000" dirty="0"/>
              <a:t>one of the biggest negatives written about </a:t>
            </a:r>
            <a:r>
              <a:rPr lang="en-GB" sz="2000" dirty="0" err="1"/>
              <a:t>legoland</a:t>
            </a:r>
            <a:r>
              <a:rPr lang="en-GB" sz="2000" dirty="0"/>
              <a:t> is lack of entertainment and que times at the park. For example it is said on </a:t>
            </a:r>
            <a:r>
              <a:rPr lang="en-GB" sz="2000" dirty="0" err="1"/>
              <a:t>tripadvisor</a:t>
            </a:r>
            <a:r>
              <a:rPr lang="en-GB" sz="2000" dirty="0"/>
              <a:t> a number of times in reviews that there are 2 hour ques for 3 minutes rides and when the 2 main rides are closed there isn’t much left to do in the park.</a:t>
            </a:r>
          </a:p>
          <a:p>
            <a:r>
              <a:rPr lang="en-GB" sz="2000" u="sng" dirty="0"/>
              <a:t>T </a:t>
            </a:r>
            <a:r>
              <a:rPr lang="en-GB" sz="2000" dirty="0"/>
              <a:t>start investing and taking action immediately when it comes to planning and budgeting. Then ride and land development planning and construction development. It takes an average of 12 months of planning and creating them 8-18 months to build.</a:t>
            </a:r>
            <a:endParaRPr lang="en-GB" sz="2000" u="sng" dirty="0"/>
          </a:p>
        </p:txBody>
      </p:sp>
    </p:spTree>
    <p:extLst>
      <p:ext uri="{BB962C8B-B14F-4D97-AF65-F5344CB8AC3E}">
        <p14:creationId xmlns:p14="http://schemas.microsoft.com/office/powerpoint/2010/main" val="12968468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picture containing sky, sport, outdoor&#10;&#10;Description automatically generated">
            <a:extLst>
              <a:ext uri="{FF2B5EF4-FFF2-40B4-BE49-F238E27FC236}">
                <a16:creationId xmlns:a16="http://schemas.microsoft.com/office/drawing/2014/main" id="{B6C2E3FE-1A18-4CCE-9DB8-2033FE101A69}"/>
              </a:ext>
            </a:extLst>
          </p:cNvPr>
          <p:cNvPicPr>
            <a:picLocks noChangeAspect="1"/>
          </p:cNvPicPr>
          <p:nvPr/>
        </p:nvPicPr>
        <p:blipFill rotWithShape="1">
          <a:blip r:embed="rId2"/>
          <a:srcRect l="1260" r="74"/>
          <a:stretch/>
        </p:blipFill>
        <p:spPr>
          <a:xfrm>
            <a:off x="20" y="10"/>
            <a:ext cx="12191980" cy="6857990"/>
          </a:xfrm>
          <a:prstGeom prst="rect">
            <a:avLst/>
          </a:prstGeom>
        </p:spPr>
      </p:pic>
      <p:sp>
        <p:nvSpPr>
          <p:cNvPr id="5" name="Rectangle 4">
            <a:extLst>
              <a:ext uri="{FF2B5EF4-FFF2-40B4-BE49-F238E27FC236}">
                <a16:creationId xmlns:a16="http://schemas.microsoft.com/office/drawing/2014/main" id="{28D69DB4-92A7-4264-ABDD-259D7AF39068}"/>
              </a:ext>
            </a:extLst>
          </p:cNvPr>
          <p:cNvSpPr/>
          <p:nvPr/>
        </p:nvSpPr>
        <p:spPr>
          <a:xfrm>
            <a:off x="0" y="0"/>
            <a:ext cx="4030912" cy="923330"/>
          </a:xfrm>
          <a:prstGeom prst="rect">
            <a:avLst/>
          </a:prstGeom>
          <a:noFill/>
        </p:spPr>
        <p:txBody>
          <a:bodyPr wrap="none" lIns="91440" tIns="45720" rIns="91440" bIns="45720">
            <a:spAutoFit/>
          </a:bodyPr>
          <a:lstStyle/>
          <a:p>
            <a:pPr algn="ctr"/>
            <a:r>
              <a:rPr lang="en-US" sz="5400" b="0" cap="none" spc="0" dirty="0">
                <a:ln w="0"/>
                <a:solidFill>
                  <a:schemeClr val="accent1"/>
                </a:solidFill>
                <a:effectLst>
                  <a:outerShdw blurRad="38100" dist="25400" dir="5400000" algn="ctr" rotWithShape="0">
                    <a:srgbClr val="6E747A">
                      <a:alpha val="43000"/>
                    </a:srgbClr>
                  </a:outerShdw>
                </a:effectLst>
              </a:rPr>
              <a:t>Smart Targets</a:t>
            </a:r>
          </a:p>
        </p:txBody>
      </p:sp>
      <p:sp>
        <p:nvSpPr>
          <p:cNvPr id="6" name="TextBox 5">
            <a:extLst>
              <a:ext uri="{FF2B5EF4-FFF2-40B4-BE49-F238E27FC236}">
                <a16:creationId xmlns:a16="http://schemas.microsoft.com/office/drawing/2014/main" id="{A188D0E9-12DE-4304-A7AD-9561A2254E75}"/>
              </a:ext>
            </a:extLst>
          </p:cNvPr>
          <p:cNvSpPr txBox="1"/>
          <p:nvPr/>
        </p:nvSpPr>
        <p:spPr>
          <a:xfrm>
            <a:off x="0" y="1172308"/>
            <a:ext cx="11090031" cy="4401205"/>
          </a:xfrm>
          <a:prstGeom prst="rect">
            <a:avLst/>
          </a:prstGeom>
          <a:noFill/>
        </p:spPr>
        <p:txBody>
          <a:bodyPr wrap="square" rtlCol="0">
            <a:spAutoFit/>
          </a:bodyPr>
          <a:lstStyle/>
          <a:p>
            <a:r>
              <a:rPr lang="en-GB" sz="2000" u="sng" dirty="0"/>
              <a:t>S </a:t>
            </a:r>
            <a:r>
              <a:rPr lang="en-GB" sz="2000" dirty="0"/>
              <a:t>Reach out to new but relevant audiences through social media in order to potentially increase the visitors figures.</a:t>
            </a:r>
          </a:p>
          <a:p>
            <a:r>
              <a:rPr lang="en-GB" sz="2000" u="sng" dirty="0"/>
              <a:t>M </a:t>
            </a:r>
            <a:r>
              <a:rPr lang="en-GB" sz="2000" dirty="0"/>
              <a:t> create a </a:t>
            </a:r>
            <a:r>
              <a:rPr lang="en-GB" sz="2000" dirty="0" err="1"/>
              <a:t>legoland</a:t>
            </a:r>
            <a:r>
              <a:rPr lang="en-GB" sz="2000" dirty="0"/>
              <a:t> app and snapchat account &amp; tag sticker for visitors posts. Then when tickets are being bought by customers they have to select in how they found out about </a:t>
            </a:r>
            <a:r>
              <a:rPr lang="en-GB" sz="2000" dirty="0" err="1"/>
              <a:t>legoland</a:t>
            </a:r>
            <a:r>
              <a:rPr lang="en-GB" sz="2000" dirty="0"/>
              <a:t> and where they have seen it advertised. There will also be a number of how many times the apps have been downloading and also how many times the tag has been used or how many follows the account has.</a:t>
            </a:r>
          </a:p>
          <a:p>
            <a:r>
              <a:rPr lang="en-GB" sz="2000" u="sng" dirty="0"/>
              <a:t>A  </a:t>
            </a:r>
            <a:r>
              <a:rPr lang="en-GB" sz="2000" dirty="0"/>
              <a:t>It cannot specifically fail to increase, even if the media/ new platforms advertisement brings in 20 more bookings per month, this is still an increase in figures. The organisation could for example promote on </a:t>
            </a:r>
            <a:r>
              <a:rPr lang="en-GB" sz="2000" dirty="0" err="1"/>
              <a:t>instgram</a:t>
            </a:r>
            <a:r>
              <a:rPr lang="en-GB" sz="2000" dirty="0"/>
              <a:t> hitting the younger demographic which is the target as the majority of users are younger than 45, and its affordable as they change cost per click</a:t>
            </a:r>
            <a:endParaRPr lang="en-GB" sz="2000" u="sng" dirty="0"/>
          </a:p>
          <a:p>
            <a:r>
              <a:rPr lang="en-GB" sz="2000" u="sng" dirty="0"/>
              <a:t>R  </a:t>
            </a:r>
            <a:r>
              <a:rPr lang="en-GB" sz="2000" dirty="0"/>
              <a:t>This is affordable and the world is changing and social media is taking over and people see social media more than newspapers or other advertisement methods</a:t>
            </a:r>
            <a:endParaRPr lang="en-GB" sz="2000" u="sng" dirty="0"/>
          </a:p>
          <a:p>
            <a:r>
              <a:rPr lang="en-GB" sz="2000" u="sng" dirty="0"/>
              <a:t>T </a:t>
            </a:r>
            <a:r>
              <a:rPr lang="en-GB" sz="2000" dirty="0"/>
              <a:t>the target can start taking action straight away, as the new advertising methods can be almost immediate action. And the changes will be noticeable after a short amount of time. </a:t>
            </a:r>
            <a:endParaRPr lang="en-GB" sz="2000" u="sng" dirty="0"/>
          </a:p>
        </p:txBody>
      </p:sp>
    </p:spTree>
    <p:extLst>
      <p:ext uri="{BB962C8B-B14F-4D97-AF65-F5344CB8AC3E}">
        <p14:creationId xmlns:p14="http://schemas.microsoft.com/office/powerpoint/2010/main" val="211288895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0B502-3B73-4952-9195-8F64466F0842}"/>
              </a:ext>
            </a:extLst>
          </p:cNvPr>
          <p:cNvSpPr>
            <a:spLocks noGrp="1"/>
          </p:cNvSpPr>
          <p:nvPr>
            <p:ph type="title"/>
          </p:nvPr>
        </p:nvSpPr>
        <p:spPr/>
        <p:txBody>
          <a:bodyPr/>
          <a:lstStyle/>
          <a:p>
            <a:r>
              <a:rPr lang="en-GB" dirty="0"/>
              <a:t>Reference </a:t>
            </a:r>
          </a:p>
        </p:txBody>
      </p:sp>
      <p:sp>
        <p:nvSpPr>
          <p:cNvPr id="3" name="Content Placeholder 2">
            <a:extLst>
              <a:ext uri="{FF2B5EF4-FFF2-40B4-BE49-F238E27FC236}">
                <a16:creationId xmlns:a16="http://schemas.microsoft.com/office/drawing/2014/main" id="{FF510C6A-9625-484B-BB39-43B216950A05}"/>
              </a:ext>
            </a:extLst>
          </p:cNvPr>
          <p:cNvSpPr>
            <a:spLocks noGrp="1"/>
          </p:cNvSpPr>
          <p:nvPr>
            <p:ph idx="1"/>
          </p:nvPr>
        </p:nvSpPr>
        <p:spPr>
          <a:xfrm>
            <a:off x="304800" y="1266092"/>
            <a:ext cx="11049000" cy="4910871"/>
          </a:xfrm>
        </p:spPr>
        <p:txBody>
          <a:bodyPr>
            <a:normAutofit lnSpcReduction="10000"/>
          </a:bodyPr>
          <a:lstStyle/>
          <a:p>
            <a:r>
              <a:rPr lang="en-GB" sz="1800" dirty="0">
                <a:hlinkClick r:id="rId2"/>
              </a:rPr>
              <a:t>Https://blooloop.com/features/safety-smiler-merlin-entertainments/</a:t>
            </a:r>
            <a:endParaRPr lang="en-GB" sz="1800" dirty="0"/>
          </a:p>
          <a:p>
            <a:r>
              <a:rPr lang="en-GB" sz="1800" dirty="0"/>
              <a:t>Statista (2019) </a:t>
            </a:r>
            <a:r>
              <a:rPr lang="en-GB" sz="1800" i="1" dirty="0"/>
              <a:t>Number of visitors to </a:t>
            </a:r>
            <a:r>
              <a:rPr lang="en-GB" sz="1800" i="1" dirty="0" err="1"/>
              <a:t>legoland</a:t>
            </a:r>
            <a:r>
              <a:rPr lang="en-GB" sz="1800" i="1" dirty="0"/>
              <a:t> parks worldwide from 2011 to 2017</a:t>
            </a:r>
            <a:r>
              <a:rPr lang="en-GB" sz="1800" dirty="0"/>
              <a:t>. [Online]. Available at: </a:t>
            </a:r>
            <a:r>
              <a:rPr lang="en-GB" sz="1800" u="sng" dirty="0">
                <a:hlinkClick r:id="rId3"/>
              </a:rPr>
              <a:t>https://www.statista.com/statistics/663955/merlin-entertainments-legoland-parks-visitor-numbers/</a:t>
            </a:r>
            <a:r>
              <a:rPr lang="en-GB" sz="1800" dirty="0"/>
              <a:t> . [Accessed: 22/04/2019].</a:t>
            </a:r>
          </a:p>
          <a:p>
            <a:r>
              <a:rPr lang="en-GB" sz="1800" dirty="0" err="1"/>
              <a:t>LegoLand</a:t>
            </a:r>
            <a:r>
              <a:rPr lang="en-GB" sz="1800" dirty="0"/>
              <a:t> Group (2019) </a:t>
            </a:r>
            <a:r>
              <a:rPr lang="en-GB" sz="1800" i="1" dirty="0"/>
              <a:t>Annual reports 2017/2018.</a:t>
            </a:r>
            <a:r>
              <a:rPr lang="en-GB" sz="1800" dirty="0"/>
              <a:t> [Online]. Available at: </a:t>
            </a:r>
            <a:r>
              <a:rPr lang="en-GB" sz="1800" u="sng" dirty="0">
                <a:hlinkClick r:id="rId4"/>
              </a:rPr>
              <a:t>https://www.lego.com/en-us/aboutus/lego-group/annual-report</a:t>
            </a:r>
            <a:r>
              <a:rPr lang="en-GB" sz="1800" dirty="0"/>
              <a:t> . [Accessed: 22/04/2019].</a:t>
            </a:r>
          </a:p>
          <a:p>
            <a:r>
              <a:rPr lang="en-GB" sz="1800" dirty="0" err="1"/>
              <a:t>LegoLand</a:t>
            </a:r>
            <a:r>
              <a:rPr lang="en-GB" sz="1800" dirty="0"/>
              <a:t> Group (2004) About Us. [Online]. Available at: </a:t>
            </a:r>
            <a:r>
              <a:rPr lang="en-GB" sz="1800" u="sng" dirty="0">
                <a:hlinkClick r:id="rId5"/>
              </a:rPr>
              <a:t>https://wwwsecure.lego.com/en-gb/aboutus/news-room/2004/february/recruitment-at-legoland-windsor#/</a:t>
            </a:r>
            <a:r>
              <a:rPr lang="en-GB" sz="1800" dirty="0"/>
              <a:t>. [Accessed: 21/04/2019].</a:t>
            </a:r>
          </a:p>
          <a:p>
            <a:r>
              <a:rPr lang="en-GB" sz="1800" dirty="0" err="1"/>
              <a:t>Farell</a:t>
            </a:r>
            <a:r>
              <a:rPr lang="en-GB" sz="1800" dirty="0"/>
              <a:t>, S (2016). </a:t>
            </a:r>
            <a:r>
              <a:rPr lang="en-GB" sz="1800" i="1" dirty="0"/>
              <a:t>Brexit business fears overblown, says Merlin chief.</a:t>
            </a:r>
            <a:r>
              <a:rPr lang="en-GB" sz="1800" dirty="0"/>
              <a:t> [Online]. Available at: </a:t>
            </a:r>
            <a:r>
              <a:rPr lang="en-GB" sz="1800" u="sng" dirty="0">
                <a:hlinkClick r:id="rId6"/>
              </a:rPr>
              <a:t>https://www.theguardian.com/business/2016/feb/25/brexit-business-fears-overblown-says-merlin-chief</a:t>
            </a:r>
            <a:r>
              <a:rPr lang="en-GB" sz="1800" dirty="0"/>
              <a:t> . [Accessed: 22/04/2019].</a:t>
            </a:r>
          </a:p>
          <a:p>
            <a:r>
              <a:rPr lang="en-GB" sz="1800" dirty="0" err="1"/>
              <a:t>MBAsKool</a:t>
            </a:r>
            <a:r>
              <a:rPr lang="en-GB" sz="1800" dirty="0"/>
              <a:t> (2019). </a:t>
            </a:r>
            <a:r>
              <a:rPr lang="en-GB" sz="1800" i="1" dirty="0"/>
              <a:t>Legoland SWOT analysis.</a:t>
            </a:r>
            <a:r>
              <a:rPr lang="en-GB" sz="1800" dirty="0"/>
              <a:t> [Online]. Available at: </a:t>
            </a:r>
            <a:r>
              <a:rPr lang="en-GB" sz="1800" u="sng" dirty="0">
                <a:hlinkClick r:id="rId7"/>
              </a:rPr>
              <a:t>https://www.mbaskool.com/brandguide/tourism-and-hospitality/2738-legoland.html</a:t>
            </a:r>
            <a:r>
              <a:rPr lang="en-GB" sz="1800" dirty="0"/>
              <a:t> . [Accessed: 21/04/2019].</a:t>
            </a:r>
          </a:p>
          <a:p>
            <a:r>
              <a:rPr lang="en-GB" sz="1800" dirty="0" err="1"/>
              <a:t>Sicoli</a:t>
            </a:r>
            <a:r>
              <a:rPr lang="en-GB" sz="1800" dirty="0"/>
              <a:t>, C (2014). Fun for profit, the world’s nice biggest toy companies. [Online]. Available at: </a:t>
            </a:r>
            <a:r>
              <a:rPr lang="en-GB" sz="1800" u="sng" dirty="0">
                <a:hlinkClick r:id="rId8"/>
              </a:rPr>
              <a:t>https://www.therichest.com/business/companies-business/fun-for-profit-the-worlds-nine-biggest-toy-companies/</a:t>
            </a:r>
            <a:r>
              <a:rPr lang="en-GB" sz="1800" dirty="0"/>
              <a:t> . [Accessed: 22/04/2019</a:t>
            </a:r>
            <a:r>
              <a:rPr lang="en-GB" dirty="0"/>
              <a:t>].</a:t>
            </a:r>
          </a:p>
          <a:p>
            <a:endParaRPr lang="en-GB" dirty="0"/>
          </a:p>
        </p:txBody>
      </p:sp>
    </p:spTree>
    <p:extLst>
      <p:ext uri="{BB962C8B-B14F-4D97-AF65-F5344CB8AC3E}">
        <p14:creationId xmlns:p14="http://schemas.microsoft.com/office/powerpoint/2010/main" val="301951047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214</TotalTime>
  <Words>2879</Words>
  <Application>Microsoft Office PowerPoint</Application>
  <PresentationFormat>Widescreen</PresentationFormat>
  <Paragraphs>97</Paragraphs>
  <Slides>12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Calibri Light</vt:lpstr>
      <vt:lpstr>LEGOChalet60</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Elysia Williams</dc:creator>
  <cp:lastModifiedBy>Elysia Williams</cp:lastModifiedBy>
  <cp:revision>28</cp:revision>
  <dcterms:created xsi:type="dcterms:W3CDTF">2019-04-26T11:12:34Z</dcterms:created>
  <dcterms:modified xsi:type="dcterms:W3CDTF">2019-04-26T14:49:05Z</dcterms:modified>
</cp:coreProperties>
</file>