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0" r:id="rId7"/>
    <p:sldId id="275" r:id="rId8"/>
    <p:sldId id="258" r:id="rId9"/>
    <p:sldId id="276" r:id="rId10"/>
    <p:sldId id="278" r:id="rId11"/>
    <p:sldId id="277" r:id="rId12"/>
    <p:sldId id="259" r:id="rId13"/>
    <p:sldId id="261" r:id="rId14"/>
    <p:sldId id="262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EAEB0B-1B4B-4347-A243-6E4FB1F48A20}" v="46" dt="2025-06-08T17:43:37.024"/>
    <p1510:client id="{8E0AE5F9-AF9B-56A0-E74E-0CA7182C5221}" v="1" dt="2025-06-08T18:28:37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6504"/>
        <p:guide orient="horz" pos="3696"/>
        <p:guide orient="horz" pos="1968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7D1F2-C878-4E0F-9486-80A9D6F2B9C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EE7BAD5-1C1C-4636-A154-4B44EE6FDC3E}">
      <dgm:prSet phldrT="[Text]"/>
      <dgm:spPr/>
      <dgm:t>
        <a:bodyPr/>
        <a:lstStyle/>
        <a:p>
          <a:r>
            <a:rPr lang="en-GB" b="1"/>
            <a:t>Generational Expectations</a:t>
          </a:r>
          <a:endParaRPr lang="en-GB"/>
        </a:p>
      </dgm:t>
    </dgm:pt>
    <dgm:pt modelId="{C1CA0A51-8CA5-4C84-A5B9-6AC423C8886D}" type="parTrans" cxnId="{92574395-19A5-4EFE-90BC-2147D1B8B022}">
      <dgm:prSet/>
      <dgm:spPr/>
      <dgm:t>
        <a:bodyPr/>
        <a:lstStyle/>
        <a:p>
          <a:endParaRPr lang="en-GB"/>
        </a:p>
      </dgm:t>
    </dgm:pt>
    <dgm:pt modelId="{0C513AD9-79A3-4F7E-8311-583697542085}" type="sibTrans" cxnId="{92574395-19A5-4EFE-90BC-2147D1B8B022}">
      <dgm:prSet/>
      <dgm:spPr/>
      <dgm:t>
        <a:bodyPr/>
        <a:lstStyle/>
        <a:p>
          <a:endParaRPr lang="en-GB"/>
        </a:p>
      </dgm:t>
    </dgm:pt>
    <dgm:pt modelId="{DD8737DD-2665-4648-A592-F2954FB5499D}">
      <dgm:prSet/>
      <dgm:spPr/>
      <dgm:t>
        <a:bodyPr/>
        <a:lstStyle/>
        <a:p>
          <a:r>
            <a:rPr lang="en-GB" b="1"/>
            <a:t>Training Deficits</a:t>
          </a:r>
          <a:endParaRPr lang="en-GB"/>
        </a:p>
      </dgm:t>
    </dgm:pt>
    <dgm:pt modelId="{87907DE1-2300-43AC-B61D-F41B5F3F19A5}" type="parTrans" cxnId="{5C487E3E-0C15-40FF-B2DE-7885024A334C}">
      <dgm:prSet/>
      <dgm:spPr/>
      <dgm:t>
        <a:bodyPr/>
        <a:lstStyle/>
        <a:p>
          <a:endParaRPr lang="en-GB"/>
        </a:p>
      </dgm:t>
    </dgm:pt>
    <dgm:pt modelId="{96D0535F-084A-42E6-AEB7-8B2643F44D0E}" type="sibTrans" cxnId="{5C487E3E-0C15-40FF-B2DE-7885024A334C}">
      <dgm:prSet/>
      <dgm:spPr/>
      <dgm:t>
        <a:bodyPr/>
        <a:lstStyle/>
        <a:p>
          <a:endParaRPr lang="en-GB"/>
        </a:p>
      </dgm:t>
    </dgm:pt>
    <dgm:pt modelId="{CB26FFA3-D6AC-4DEC-9F43-A6ECC77A4CB2}">
      <dgm:prSet/>
      <dgm:spPr/>
      <dgm:t>
        <a:bodyPr/>
        <a:lstStyle/>
        <a:p>
          <a:r>
            <a:rPr lang="en-GB" b="1"/>
            <a:t>Brexit Disruption</a:t>
          </a:r>
          <a:endParaRPr lang="en-GB"/>
        </a:p>
      </dgm:t>
    </dgm:pt>
    <dgm:pt modelId="{7EBC23A1-CF7F-4B95-8EE8-CE051055F3AD}" type="parTrans" cxnId="{5A4CC0E9-D063-4692-A5A9-55DD37F5B835}">
      <dgm:prSet/>
      <dgm:spPr/>
      <dgm:t>
        <a:bodyPr/>
        <a:lstStyle/>
        <a:p>
          <a:endParaRPr lang="en-GB"/>
        </a:p>
      </dgm:t>
    </dgm:pt>
    <dgm:pt modelId="{A8AAAE38-A22A-429B-9409-457CEFDAD444}" type="sibTrans" cxnId="{5A4CC0E9-D063-4692-A5A9-55DD37F5B835}">
      <dgm:prSet/>
      <dgm:spPr/>
      <dgm:t>
        <a:bodyPr/>
        <a:lstStyle/>
        <a:p>
          <a:endParaRPr lang="en-GB"/>
        </a:p>
      </dgm:t>
    </dgm:pt>
    <dgm:pt modelId="{4F1A1C07-044D-4BA7-BB9E-77C7EEC11F7A}">
      <dgm:prSet/>
      <dgm:spPr/>
      <dgm:t>
        <a:bodyPr/>
        <a:lstStyle/>
        <a:p>
          <a:r>
            <a:rPr lang="en-GB" b="1"/>
            <a:t>Digital Transformation Gap</a:t>
          </a:r>
          <a:endParaRPr lang="en-GB"/>
        </a:p>
      </dgm:t>
    </dgm:pt>
    <dgm:pt modelId="{D2B4856D-2C65-41A3-8C15-A68F7652FEAE}" type="parTrans" cxnId="{FE59A2D6-6BC3-46B3-8C7A-E31788A67C2A}">
      <dgm:prSet/>
      <dgm:spPr/>
      <dgm:t>
        <a:bodyPr/>
        <a:lstStyle/>
        <a:p>
          <a:endParaRPr lang="en-GB"/>
        </a:p>
      </dgm:t>
    </dgm:pt>
    <dgm:pt modelId="{8B30BB68-91A4-44A2-B8B5-07616FAB9759}" type="sibTrans" cxnId="{FE59A2D6-6BC3-46B3-8C7A-E31788A67C2A}">
      <dgm:prSet/>
      <dgm:spPr/>
      <dgm:t>
        <a:bodyPr/>
        <a:lstStyle/>
        <a:p>
          <a:endParaRPr lang="en-GB"/>
        </a:p>
      </dgm:t>
    </dgm:pt>
    <dgm:pt modelId="{BFF1930C-8BEF-49CC-9BA3-2BB946C706C2}">
      <dgm:prSet/>
      <dgm:spPr/>
      <dgm:t>
        <a:bodyPr/>
        <a:lstStyle/>
        <a:p>
          <a:r>
            <a:rPr lang="en-GB" b="1"/>
            <a:t>COVID-19 Legacy</a:t>
          </a:r>
          <a:endParaRPr lang="en-GB"/>
        </a:p>
      </dgm:t>
    </dgm:pt>
    <dgm:pt modelId="{2CE12E02-3312-41BD-A830-1A57F02E81D4}" type="parTrans" cxnId="{BB514B7D-00F1-42DC-96F0-A100A881B686}">
      <dgm:prSet/>
      <dgm:spPr/>
      <dgm:t>
        <a:bodyPr/>
        <a:lstStyle/>
        <a:p>
          <a:endParaRPr lang="en-GB"/>
        </a:p>
      </dgm:t>
    </dgm:pt>
    <dgm:pt modelId="{127A0AC8-3087-4F0C-9C1C-9BFBB8F17F28}" type="sibTrans" cxnId="{BB514B7D-00F1-42DC-96F0-A100A881B686}">
      <dgm:prSet/>
      <dgm:spPr/>
      <dgm:t>
        <a:bodyPr/>
        <a:lstStyle/>
        <a:p>
          <a:endParaRPr lang="en-GB"/>
        </a:p>
      </dgm:t>
    </dgm:pt>
    <dgm:pt modelId="{D5B55125-B6A4-493A-B239-0865296BC0D1}">
      <dgm:prSet custT="1"/>
      <dgm:spPr/>
      <dgm:t>
        <a:bodyPr/>
        <a:lstStyle/>
        <a:p>
          <a:r>
            <a:rPr lang="en-GB" sz="1600"/>
            <a:t>Fragmented and inconsistent training, especially in SMEs, widens skills gaps in leadership, service, and digital literacy. </a:t>
          </a:r>
          <a:r>
            <a:rPr lang="en-GB" sz="1100"/>
            <a:t>(Baum, 2002; People 1st, 2020)</a:t>
          </a:r>
          <a:endParaRPr lang="en-GB" sz="1600"/>
        </a:p>
      </dgm:t>
    </dgm:pt>
    <dgm:pt modelId="{556DBDF7-92F4-4CC0-8DA2-D3B12F093300}" type="parTrans" cxnId="{8BA4DD6F-B62A-406A-ACA5-E6A6293FB266}">
      <dgm:prSet/>
      <dgm:spPr/>
      <dgm:t>
        <a:bodyPr/>
        <a:lstStyle/>
        <a:p>
          <a:endParaRPr lang="en-GB"/>
        </a:p>
      </dgm:t>
    </dgm:pt>
    <dgm:pt modelId="{4BBB9832-EAD0-4124-B1F8-E2BAC0511354}" type="sibTrans" cxnId="{8BA4DD6F-B62A-406A-ACA5-E6A6293FB266}">
      <dgm:prSet/>
      <dgm:spPr/>
      <dgm:t>
        <a:bodyPr/>
        <a:lstStyle/>
        <a:p>
          <a:endParaRPr lang="en-GB"/>
        </a:p>
      </dgm:t>
    </dgm:pt>
    <dgm:pt modelId="{849930A6-A47C-4F77-BEF4-4B92AD6E9924}">
      <dgm:prSet custT="1"/>
      <dgm:spPr/>
      <dgm:t>
        <a:bodyPr/>
        <a:lstStyle/>
        <a:p>
          <a:r>
            <a:rPr lang="en-GB" sz="1600"/>
            <a:t>Loss of EU staff and tighter visa rules increase pressure on domestic workers needing extensive onboarding. </a:t>
          </a:r>
          <a:r>
            <a:rPr lang="en-GB" sz="1100"/>
            <a:t>(Tourism Alliance, 2021)</a:t>
          </a:r>
          <a:endParaRPr lang="en-GB" sz="1600"/>
        </a:p>
      </dgm:t>
    </dgm:pt>
    <dgm:pt modelId="{D35DFCB0-274A-41EC-829A-7E947C9380C7}" type="parTrans" cxnId="{57DA223F-DB67-492A-B83A-CED353AA4433}">
      <dgm:prSet/>
      <dgm:spPr/>
      <dgm:t>
        <a:bodyPr/>
        <a:lstStyle/>
        <a:p>
          <a:endParaRPr lang="en-GB"/>
        </a:p>
      </dgm:t>
    </dgm:pt>
    <dgm:pt modelId="{17120B34-6A85-4970-8D35-417B3760D1DC}" type="sibTrans" cxnId="{57DA223F-DB67-492A-B83A-CED353AA4433}">
      <dgm:prSet/>
      <dgm:spPr/>
      <dgm:t>
        <a:bodyPr/>
        <a:lstStyle/>
        <a:p>
          <a:endParaRPr lang="en-GB"/>
        </a:p>
      </dgm:t>
    </dgm:pt>
    <dgm:pt modelId="{74D1798D-0686-4B59-A4F1-E8FCA8F99D89}">
      <dgm:prSet phldrT="[Text]" custT="1"/>
      <dgm:spPr/>
      <dgm:t>
        <a:bodyPr/>
        <a:lstStyle/>
        <a:p>
          <a:r>
            <a:rPr lang="en-GB" sz="1600"/>
            <a:t>Gen Z values flexibility, purpose, and tech; older workers face digital exclusion. Misalignment reduces retention. </a:t>
          </a:r>
          <a:r>
            <a:rPr lang="en-GB" sz="1100"/>
            <a:t>(Deloitte, 2024; Cribb et al., 2022)</a:t>
          </a:r>
          <a:endParaRPr lang="en-GB" sz="1600"/>
        </a:p>
      </dgm:t>
    </dgm:pt>
    <dgm:pt modelId="{D8333F66-F508-41D9-909B-21ACD6BF38FE}" type="parTrans" cxnId="{699A47C7-80AC-47FD-A530-4D8972049A34}">
      <dgm:prSet/>
      <dgm:spPr/>
      <dgm:t>
        <a:bodyPr/>
        <a:lstStyle/>
        <a:p>
          <a:endParaRPr lang="en-GB"/>
        </a:p>
      </dgm:t>
    </dgm:pt>
    <dgm:pt modelId="{263719A3-2FF6-49F9-8CAF-C1CB866AFA51}" type="sibTrans" cxnId="{699A47C7-80AC-47FD-A530-4D8972049A34}">
      <dgm:prSet/>
      <dgm:spPr/>
      <dgm:t>
        <a:bodyPr/>
        <a:lstStyle/>
        <a:p>
          <a:endParaRPr lang="en-GB"/>
        </a:p>
      </dgm:t>
    </dgm:pt>
    <dgm:pt modelId="{A617BBDF-AEA4-4F0D-8B90-EBBB6CAA9ED9}">
      <dgm:prSet custT="1"/>
      <dgm:spPr/>
      <dgm:t>
        <a:bodyPr/>
        <a:lstStyle/>
        <a:p>
          <a:r>
            <a:rPr lang="en-GB" sz="1600"/>
            <a:t>Rise of AI and automation is not matched by workforce readiness - many lack access to digital training. </a:t>
          </a:r>
          <a:r>
            <a:rPr lang="en-GB" sz="1100"/>
            <a:t>(Zhu et al., 2021; European Commission, 2022)</a:t>
          </a:r>
          <a:endParaRPr lang="en-GB" sz="1600"/>
        </a:p>
      </dgm:t>
    </dgm:pt>
    <dgm:pt modelId="{A0633300-981F-4215-A2C8-DAAB7F42E498}" type="parTrans" cxnId="{A87980C0-5876-4E06-8A9C-C337A5BD8CC1}">
      <dgm:prSet/>
      <dgm:spPr/>
      <dgm:t>
        <a:bodyPr/>
        <a:lstStyle/>
        <a:p>
          <a:endParaRPr lang="en-GB"/>
        </a:p>
      </dgm:t>
    </dgm:pt>
    <dgm:pt modelId="{C27F68A7-E633-4977-A08A-2BD8E034E491}" type="sibTrans" cxnId="{A87980C0-5876-4E06-8A9C-C337A5BD8CC1}">
      <dgm:prSet/>
      <dgm:spPr/>
      <dgm:t>
        <a:bodyPr/>
        <a:lstStyle/>
        <a:p>
          <a:endParaRPr lang="en-GB"/>
        </a:p>
      </dgm:t>
    </dgm:pt>
    <dgm:pt modelId="{1DB20034-6D50-4BE8-B1EB-F2941DAE6B06}">
      <dgm:prSet custT="1"/>
      <dgm:spPr/>
      <dgm:t>
        <a:bodyPr/>
        <a:lstStyle/>
        <a:p>
          <a:r>
            <a:rPr lang="en-GB" sz="1600"/>
            <a:t>Pandemic drove frontline staff out of the sector, exposing overreliance on casual labour and lack of resilience planning. </a:t>
          </a:r>
          <a:r>
            <a:rPr lang="en-GB" sz="1100"/>
            <a:t>(Baum et al., 2020; Powell et al., 2022)</a:t>
          </a:r>
          <a:endParaRPr lang="en-GB" sz="1600"/>
        </a:p>
      </dgm:t>
    </dgm:pt>
    <dgm:pt modelId="{20ED5B03-3911-4901-91CB-489D0397DA16}" type="parTrans" cxnId="{DC403C24-88B8-4037-B436-6A520F687C61}">
      <dgm:prSet/>
      <dgm:spPr/>
      <dgm:t>
        <a:bodyPr/>
        <a:lstStyle/>
        <a:p>
          <a:endParaRPr lang="en-GB"/>
        </a:p>
      </dgm:t>
    </dgm:pt>
    <dgm:pt modelId="{C36BB63B-512B-484D-B226-952ECFD2E746}" type="sibTrans" cxnId="{DC403C24-88B8-4037-B436-6A520F687C61}">
      <dgm:prSet/>
      <dgm:spPr/>
      <dgm:t>
        <a:bodyPr/>
        <a:lstStyle/>
        <a:p>
          <a:endParaRPr lang="en-GB"/>
        </a:p>
      </dgm:t>
    </dgm:pt>
    <dgm:pt modelId="{8428E842-BED2-46C1-AAF5-0B8BB8F2FA85}" type="pres">
      <dgm:prSet presAssocID="{30C7D1F2-C878-4E0F-9486-80A9D6F2B9C9}" presName="linear" presStyleCnt="0">
        <dgm:presLayoutVars>
          <dgm:animLvl val="lvl"/>
          <dgm:resizeHandles val="exact"/>
        </dgm:presLayoutVars>
      </dgm:prSet>
      <dgm:spPr/>
    </dgm:pt>
    <dgm:pt modelId="{DB4B6792-D4F6-4EAF-846D-E56520991459}" type="pres">
      <dgm:prSet presAssocID="{BEE7BAD5-1C1C-4636-A154-4B44EE6FDC3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B0C902-1D1A-4AB5-82F1-E6EBD1B7B965}" type="pres">
      <dgm:prSet presAssocID="{BEE7BAD5-1C1C-4636-A154-4B44EE6FDC3E}" presName="childText" presStyleLbl="revTx" presStyleIdx="0" presStyleCnt="5">
        <dgm:presLayoutVars>
          <dgm:bulletEnabled val="1"/>
        </dgm:presLayoutVars>
      </dgm:prSet>
      <dgm:spPr/>
    </dgm:pt>
    <dgm:pt modelId="{121C0396-9BA3-4742-A063-CD05B4EE8ADF}" type="pres">
      <dgm:prSet presAssocID="{DD8737DD-2665-4648-A592-F2954FB5499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0646E8-C1F7-4F36-98C2-B48379333336}" type="pres">
      <dgm:prSet presAssocID="{DD8737DD-2665-4648-A592-F2954FB5499D}" presName="childText" presStyleLbl="revTx" presStyleIdx="1" presStyleCnt="5">
        <dgm:presLayoutVars>
          <dgm:bulletEnabled val="1"/>
        </dgm:presLayoutVars>
      </dgm:prSet>
      <dgm:spPr/>
    </dgm:pt>
    <dgm:pt modelId="{B01BE740-43C6-4ACE-A758-FE3D2F5E7A07}" type="pres">
      <dgm:prSet presAssocID="{CB26FFA3-D6AC-4DEC-9F43-A6ECC77A4C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3BE2E9-5670-474D-ABF4-EDE20446440B}" type="pres">
      <dgm:prSet presAssocID="{CB26FFA3-D6AC-4DEC-9F43-A6ECC77A4CB2}" presName="childText" presStyleLbl="revTx" presStyleIdx="2" presStyleCnt="5">
        <dgm:presLayoutVars>
          <dgm:bulletEnabled val="1"/>
        </dgm:presLayoutVars>
      </dgm:prSet>
      <dgm:spPr/>
    </dgm:pt>
    <dgm:pt modelId="{886A474C-5867-45F5-B311-26B76394245C}" type="pres">
      <dgm:prSet presAssocID="{4F1A1C07-044D-4BA7-BB9E-77C7EEC11F7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9952B8-DD0A-49B5-BA64-E6A1E9DE9FA4}" type="pres">
      <dgm:prSet presAssocID="{4F1A1C07-044D-4BA7-BB9E-77C7EEC11F7A}" presName="childText" presStyleLbl="revTx" presStyleIdx="3" presStyleCnt="5">
        <dgm:presLayoutVars>
          <dgm:bulletEnabled val="1"/>
        </dgm:presLayoutVars>
      </dgm:prSet>
      <dgm:spPr/>
    </dgm:pt>
    <dgm:pt modelId="{094C802D-2FA1-4FC5-A1FF-D0D24AD06697}" type="pres">
      <dgm:prSet presAssocID="{BFF1930C-8BEF-49CC-9BA3-2BB946C706C2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7240343-539C-437B-BA62-403F2099395E}" type="pres">
      <dgm:prSet presAssocID="{BFF1930C-8BEF-49CC-9BA3-2BB946C706C2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CD754610-34CB-400C-A924-765A8198168C}" type="presOf" srcId="{30C7D1F2-C878-4E0F-9486-80A9D6F2B9C9}" destId="{8428E842-BED2-46C1-AAF5-0B8BB8F2FA85}" srcOrd="0" destOrd="0" presId="urn:microsoft.com/office/officeart/2005/8/layout/vList2"/>
    <dgm:cxn modelId="{9F4E9615-3ABF-40EC-A4DE-6AB3FBCE5DF6}" type="presOf" srcId="{D5B55125-B6A4-493A-B239-0865296BC0D1}" destId="{5D0646E8-C1F7-4F36-98C2-B48379333336}" srcOrd="0" destOrd="0" presId="urn:microsoft.com/office/officeart/2005/8/layout/vList2"/>
    <dgm:cxn modelId="{DC403C24-88B8-4037-B436-6A520F687C61}" srcId="{BFF1930C-8BEF-49CC-9BA3-2BB946C706C2}" destId="{1DB20034-6D50-4BE8-B1EB-F2941DAE6B06}" srcOrd="0" destOrd="0" parTransId="{20ED5B03-3911-4901-91CB-489D0397DA16}" sibTransId="{C36BB63B-512B-484D-B226-952ECFD2E746}"/>
    <dgm:cxn modelId="{E29B0E34-9435-49E5-9C9C-E666D54B283C}" type="presOf" srcId="{4F1A1C07-044D-4BA7-BB9E-77C7EEC11F7A}" destId="{886A474C-5867-45F5-B311-26B76394245C}" srcOrd="0" destOrd="0" presId="urn:microsoft.com/office/officeart/2005/8/layout/vList2"/>
    <dgm:cxn modelId="{5C487E3E-0C15-40FF-B2DE-7885024A334C}" srcId="{30C7D1F2-C878-4E0F-9486-80A9D6F2B9C9}" destId="{DD8737DD-2665-4648-A592-F2954FB5499D}" srcOrd="1" destOrd="0" parTransId="{87907DE1-2300-43AC-B61D-F41B5F3F19A5}" sibTransId="{96D0535F-084A-42E6-AEB7-8B2643F44D0E}"/>
    <dgm:cxn modelId="{57DA223F-DB67-492A-B83A-CED353AA4433}" srcId="{CB26FFA3-D6AC-4DEC-9F43-A6ECC77A4CB2}" destId="{849930A6-A47C-4F77-BEF4-4B92AD6E9924}" srcOrd="0" destOrd="0" parTransId="{D35DFCB0-274A-41EC-829A-7E947C9380C7}" sibTransId="{17120B34-6A85-4970-8D35-417B3760D1DC}"/>
    <dgm:cxn modelId="{780E833F-62A9-4BEC-A7C9-46AD2F6428AA}" type="presOf" srcId="{74D1798D-0686-4B59-A4F1-E8FCA8F99D89}" destId="{E7B0C902-1D1A-4AB5-82F1-E6EBD1B7B965}" srcOrd="0" destOrd="0" presId="urn:microsoft.com/office/officeart/2005/8/layout/vList2"/>
    <dgm:cxn modelId="{8BA4DD6F-B62A-406A-ACA5-E6A6293FB266}" srcId="{DD8737DD-2665-4648-A592-F2954FB5499D}" destId="{D5B55125-B6A4-493A-B239-0865296BC0D1}" srcOrd="0" destOrd="0" parTransId="{556DBDF7-92F4-4CC0-8DA2-D3B12F093300}" sibTransId="{4BBB9832-EAD0-4124-B1F8-E2BAC0511354}"/>
    <dgm:cxn modelId="{8D963450-4F05-44D7-A276-9E1AAB511BBD}" type="presOf" srcId="{CB26FFA3-D6AC-4DEC-9F43-A6ECC77A4CB2}" destId="{B01BE740-43C6-4ACE-A758-FE3D2F5E7A07}" srcOrd="0" destOrd="0" presId="urn:microsoft.com/office/officeart/2005/8/layout/vList2"/>
    <dgm:cxn modelId="{EB5E0351-1312-4566-A561-CCFA40E47427}" type="presOf" srcId="{BFF1930C-8BEF-49CC-9BA3-2BB946C706C2}" destId="{094C802D-2FA1-4FC5-A1FF-D0D24AD06697}" srcOrd="0" destOrd="0" presId="urn:microsoft.com/office/officeart/2005/8/layout/vList2"/>
    <dgm:cxn modelId="{216C687C-594A-49E0-9C5E-952C515A16FD}" type="presOf" srcId="{1DB20034-6D50-4BE8-B1EB-F2941DAE6B06}" destId="{A7240343-539C-437B-BA62-403F2099395E}" srcOrd="0" destOrd="0" presId="urn:microsoft.com/office/officeart/2005/8/layout/vList2"/>
    <dgm:cxn modelId="{BB514B7D-00F1-42DC-96F0-A100A881B686}" srcId="{30C7D1F2-C878-4E0F-9486-80A9D6F2B9C9}" destId="{BFF1930C-8BEF-49CC-9BA3-2BB946C706C2}" srcOrd="4" destOrd="0" parTransId="{2CE12E02-3312-41BD-A830-1A57F02E81D4}" sibTransId="{127A0AC8-3087-4F0C-9C1C-9BFBB8F17F28}"/>
    <dgm:cxn modelId="{92574395-19A5-4EFE-90BC-2147D1B8B022}" srcId="{30C7D1F2-C878-4E0F-9486-80A9D6F2B9C9}" destId="{BEE7BAD5-1C1C-4636-A154-4B44EE6FDC3E}" srcOrd="0" destOrd="0" parTransId="{C1CA0A51-8CA5-4C84-A5B9-6AC423C8886D}" sibTransId="{0C513AD9-79A3-4F7E-8311-583697542085}"/>
    <dgm:cxn modelId="{A87980C0-5876-4E06-8A9C-C337A5BD8CC1}" srcId="{4F1A1C07-044D-4BA7-BB9E-77C7EEC11F7A}" destId="{A617BBDF-AEA4-4F0D-8B90-EBBB6CAA9ED9}" srcOrd="0" destOrd="0" parTransId="{A0633300-981F-4215-A2C8-DAAB7F42E498}" sibTransId="{C27F68A7-E633-4977-A08A-2BD8E034E491}"/>
    <dgm:cxn modelId="{699A47C7-80AC-47FD-A530-4D8972049A34}" srcId="{BEE7BAD5-1C1C-4636-A154-4B44EE6FDC3E}" destId="{74D1798D-0686-4B59-A4F1-E8FCA8F99D89}" srcOrd="0" destOrd="0" parTransId="{D8333F66-F508-41D9-909B-21ACD6BF38FE}" sibTransId="{263719A3-2FF6-49F9-8CAF-C1CB866AFA51}"/>
    <dgm:cxn modelId="{20A462CA-DAE1-44C1-A41D-E655C32A4742}" type="presOf" srcId="{BEE7BAD5-1C1C-4636-A154-4B44EE6FDC3E}" destId="{DB4B6792-D4F6-4EAF-846D-E56520991459}" srcOrd="0" destOrd="0" presId="urn:microsoft.com/office/officeart/2005/8/layout/vList2"/>
    <dgm:cxn modelId="{881FE9CC-60C9-49F3-B601-7D727B0EADED}" type="presOf" srcId="{A617BBDF-AEA4-4F0D-8B90-EBBB6CAA9ED9}" destId="{619952B8-DD0A-49B5-BA64-E6A1E9DE9FA4}" srcOrd="0" destOrd="0" presId="urn:microsoft.com/office/officeart/2005/8/layout/vList2"/>
    <dgm:cxn modelId="{FE59A2D6-6BC3-46B3-8C7A-E31788A67C2A}" srcId="{30C7D1F2-C878-4E0F-9486-80A9D6F2B9C9}" destId="{4F1A1C07-044D-4BA7-BB9E-77C7EEC11F7A}" srcOrd="3" destOrd="0" parTransId="{D2B4856D-2C65-41A3-8C15-A68F7652FEAE}" sibTransId="{8B30BB68-91A4-44A2-B8B5-07616FAB9759}"/>
    <dgm:cxn modelId="{5A4CC0E9-D063-4692-A5A9-55DD37F5B835}" srcId="{30C7D1F2-C878-4E0F-9486-80A9D6F2B9C9}" destId="{CB26FFA3-D6AC-4DEC-9F43-A6ECC77A4CB2}" srcOrd="2" destOrd="0" parTransId="{7EBC23A1-CF7F-4B95-8EE8-CE051055F3AD}" sibTransId="{A8AAAE38-A22A-429B-9409-457CEFDAD444}"/>
    <dgm:cxn modelId="{AB1FDBF5-023A-49E7-90B9-011DD8B28E02}" type="presOf" srcId="{DD8737DD-2665-4648-A592-F2954FB5499D}" destId="{121C0396-9BA3-4742-A063-CD05B4EE8ADF}" srcOrd="0" destOrd="0" presId="urn:microsoft.com/office/officeart/2005/8/layout/vList2"/>
    <dgm:cxn modelId="{351FAEF8-AE78-41D8-8768-9BCA7C179FEF}" type="presOf" srcId="{849930A6-A47C-4F77-BEF4-4B92AD6E9924}" destId="{703BE2E9-5670-474D-ABF4-EDE20446440B}" srcOrd="0" destOrd="0" presId="urn:microsoft.com/office/officeart/2005/8/layout/vList2"/>
    <dgm:cxn modelId="{2B318BF8-7B56-4354-AFDC-8D0326F3C713}" type="presParOf" srcId="{8428E842-BED2-46C1-AAF5-0B8BB8F2FA85}" destId="{DB4B6792-D4F6-4EAF-846D-E56520991459}" srcOrd="0" destOrd="0" presId="urn:microsoft.com/office/officeart/2005/8/layout/vList2"/>
    <dgm:cxn modelId="{C1BB6395-1044-4D78-94D4-C687C8CB97EE}" type="presParOf" srcId="{8428E842-BED2-46C1-AAF5-0B8BB8F2FA85}" destId="{E7B0C902-1D1A-4AB5-82F1-E6EBD1B7B965}" srcOrd="1" destOrd="0" presId="urn:microsoft.com/office/officeart/2005/8/layout/vList2"/>
    <dgm:cxn modelId="{F06260CF-2B25-4CB1-9DA7-E054ADB5759F}" type="presParOf" srcId="{8428E842-BED2-46C1-AAF5-0B8BB8F2FA85}" destId="{121C0396-9BA3-4742-A063-CD05B4EE8ADF}" srcOrd="2" destOrd="0" presId="urn:microsoft.com/office/officeart/2005/8/layout/vList2"/>
    <dgm:cxn modelId="{7A756253-908D-404D-BD56-01B81D6C5442}" type="presParOf" srcId="{8428E842-BED2-46C1-AAF5-0B8BB8F2FA85}" destId="{5D0646E8-C1F7-4F36-98C2-B48379333336}" srcOrd="3" destOrd="0" presId="urn:microsoft.com/office/officeart/2005/8/layout/vList2"/>
    <dgm:cxn modelId="{BC8B5A9B-03EE-49D1-9914-735822103497}" type="presParOf" srcId="{8428E842-BED2-46C1-AAF5-0B8BB8F2FA85}" destId="{B01BE740-43C6-4ACE-A758-FE3D2F5E7A07}" srcOrd="4" destOrd="0" presId="urn:microsoft.com/office/officeart/2005/8/layout/vList2"/>
    <dgm:cxn modelId="{954E0E7F-216B-4B36-B1B3-3DA8CD18BC57}" type="presParOf" srcId="{8428E842-BED2-46C1-AAF5-0B8BB8F2FA85}" destId="{703BE2E9-5670-474D-ABF4-EDE20446440B}" srcOrd="5" destOrd="0" presId="urn:microsoft.com/office/officeart/2005/8/layout/vList2"/>
    <dgm:cxn modelId="{31FE26CE-9941-4971-B650-079207162482}" type="presParOf" srcId="{8428E842-BED2-46C1-AAF5-0B8BB8F2FA85}" destId="{886A474C-5867-45F5-B311-26B76394245C}" srcOrd="6" destOrd="0" presId="urn:microsoft.com/office/officeart/2005/8/layout/vList2"/>
    <dgm:cxn modelId="{53013958-F82E-4220-BD1B-2E5ED55EB1DF}" type="presParOf" srcId="{8428E842-BED2-46C1-AAF5-0B8BB8F2FA85}" destId="{619952B8-DD0A-49B5-BA64-E6A1E9DE9FA4}" srcOrd="7" destOrd="0" presId="urn:microsoft.com/office/officeart/2005/8/layout/vList2"/>
    <dgm:cxn modelId="{8097BB7B-976E-4FC8-83D0-D838EB09D0D9}" type="presParOf" srcId="{8428E842-BED2-46C1-AAF5-0B8BB8F2FA85}" destId="{094C802D-2FA1-4FC5-A1FF-D0D24AD06697}" srcOrd="8" destOrd="0" presId="urn:microsoft.com/office/officeart/2005/8/layout/vList2"/>
    <dgm:cxn modelId="{29AC5EDE-E40D-4CCE-A8EC-42500E913978}" type="presParOf" srcId="{8428E842-BED2-46C1-AAF5-0B8BB8F2FA85}" destId="{A7240343-539C-437B-BA62-403F2099395E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2ED157-0FEC-44DB-8CD4-14B0D57E781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2004FD-5033-4F95-AD38-56C5CA67D96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cap="none"/>
            <a:t>Qualitative research using secondary sources to explore staff shortages in UK hotel industry.</a:t>
          </a:r>
          <a:endParaRPr lang="en-US" sz="1600" cap="none"/>
        </a:p>
      </dgm:t>
    </dgm:pt>
    <dgm:pt modelId="{5D39B83B-9992-4ED0-8D20-3C7AA6F4261E}" type="parTrans" cxnId="{F04B9F4A-A3C1-41B8-A589-56240A6BD67D}">
      <dgm:prSet/>
      <dgm:spPr/>
      <dgm:t>
        <a:bodyPr/>
        <a:lstStyle/>
        <a:p>
          <a:endParaRPr lang="en-US"/>
        </a:p>
      </dgm:t>
    </dgm:pt>
    <dgm:pt modelId="{ECD6E992-5C8E-4CDE-85A5-4FED72315F52}" type="sibTrans" cxnId="{F04B9F4A-A3C1-41B8-A589-56240A6BD67D}">
      <dgm:prSet/>
      <dgm:spPr/>
      <dgm:t>
        <a:bodyPr/>
        <a:lstStyle/>
        <a:p>
          <a:endParaRPr lang="en-US"/>
        </a:p>
      </dgm:t>
    </dgm:pt>
    <dgm:pt modelId="{FC66BC0F-676F-4245-BFA2-325CD77B9BA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cap="none">
              <a:latin typeface="Avenir Next LT Pro Light"/>
            </a:rPr>
            <a:t>Sources include academic texts e.g., Pfeffer, 1998, peer-reviewed journals, and industry reports e.g. UKhospitality and People 1st.</a:t>
          </a:r>
          <a:endParaRPr lang="en-US" sz="1600" cap="none">
            <a:latin typeface="Avenir Next LT Pro Light"/>
          </a:endParaRPr>
        </a:p>
      </dgm:t>
    </dgm:pt>
    <dgm:pt modelId="{30BA56D7-E01F-499A-AA24-37D8530FF9C0}" type="parTrans" cxnId="{12CC66FC-E934-4803-A817-45939E98585C}">
      <dgm:prSet/>
      <dgm:spPr/>
      <dgm:t>
        <a:bodyPr/>
        <a:lstStyle/>
        <a:p>
          <a:endParaRPr lang="en-US"/>
        </a:p>
      </dgm:t>
    </dgm:pt>
    <dgm:pt modelId="{0CF6FF48-3CF2-49B0-8CA1-7A656E4CE102}" type="sibTrans" cxnId="{12CC66FC-E934-4803-A817-45939E98585C}">
      <dgm:prSet/>
      <dgm:spPr/>
      <dgm:t>
        <a:bodyPr/>
        <a:lstStyle/>
        <a:p>
          <a:endParaRPr lang="en-US"/>
        </a:p>
      </dgm:t>
    </dgm:pt>
    <dgm:pt modelId="{F4CADCA5-17C9-4DE5-AE61-924E28F9F6E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/>
            <a:t>PESTLE </a:t>
          </a:r>
          <a:r>
            <a:rPr lang="en-GB" sz="1600" cap="none"/>
            <a:t>analysis used to identify key issues.</a:t>
          </a:r>
          <a:endParaRPr lang="en-US" sz="1600"/>
        </a:p>
      </dgm:t>
    </dgm:pt>
    <dgm:pt modelId="{B2391CDF-5F0D-4E90-9DE8-D1B21D4BD1A7}" type="parTrans" cxnId="{4C09A4F0-0B2C-44A5-B5F4-14A6BD87F5EC}">
      <dgm:prSet/>
      <dgm:spPr/>
      <dgm:t>
        <a:bodyPr/>
        <a:lstStyle/>
        <a:p>
          <a:endParaRPr lang="en-US"/>
        </a:p>
      </dgm:t>
    </dgm:pt>
    <dgm:pt modelId="{72DC041A-ED1F-408B-BA6D-DE32170F958C}" type="sibTrans" cxnId="{4C09A4F0-0B2C-44A5-B5F4-14A6BD87F5EC}">
      <dgm:prSet/>
      <dgm:spPr/>
      <dgm:t>
        <a:bodyPr/>
        <a:lstStyle/>
        <a:p>
          <a:endParaRPr lang="en-US"/>
        </a:p>
      </dgm:t>
    </dgm:pt>
    <dgm:pt modelId="{302292C6-61E1-42AC-B90D-D2E677D3B5E0}" type="pres">
      <dgm:prSet presAssocID="{932ED157-0FEC-44DB-8CD4-14B0D57E7815}" presName="root" presStyleCnt="0">
        <dgm:presLayoutVars>
          <dgm:dir/>
          <dgm:resizeHandles val="exact"/>
        </dgm:presLayoutVars>
      </dgm:prSet>
      <dgm:spPr/>
    </dgm:pt>
    <dgm:pt modelId="{F2AECC62-8C08-4A09-A6EC-DB957DB95C41}" type="pres">
      <dgm:prSet presAssocID="{572004FD-5033-4F95-AD38-56C5CA67D965}" presName="compNode" presStyleCnt="0"/>
      <dgm:spPr/>
    </dgm:pt>
    <dgm:pt modelId="{D9B41A9C-DAE8-431B-8A6C-BF41093A2367}" type="pres">
      <dgm:prSet presAssocID="{572004FD-5033-4F95-AD38-56C5CA67D96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B641018-854A-46E9-A98B-636AC6B6D5E0}" type="pres">
      <dgm:prSet presAssocID="{572004FD-5033-4F95-AD38-56C5CA67D9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with solid fill"/>
        </a:ext>
      </dgm:extLst>
    </dgm:pt>
    <dgm:pt modelId="{90CA08F3-9244-49A3-BD24-30A94C962E43}" type="pres">
      <dgm:prSet presAssocID="{572004FD-5033-4F95-AD38-56C5CA67D965}" presName="spaceRect" presStyleCnt="0"/>
      <dgm:spPr/>
    </dgm:pt>
    <dgm:pt modelId="{AEB7C650-3A6F-40F7-960D-41547F21ED06}" type="pres">
      <dgm:prSet presAssocID="{572004FD-5033-4F95-AD38-56C5CA67D965}" presName="textRect" presStyleLbl="revTx" presStyleIdx="0" presStyleCnt="3">
        <dgm:presLayoutVars>
          <dgm:chMax val="1"/>
          <dgm:chPref val="1"/>
        </dgm:presLayoutVars>
      </dgm:prSet>
      <dgm:spPr/>
    </dgm:pt>
    <dgm:pt modelId="{C579DBC1-8875-43AA-96E9-91296A1793C2}" type="pres">
      <dgm:prSet presAssocID="{ECD6E992-5C8E-4CDE-85A5-4FED72315F52}" presName="sibTrans" presStyleCnt="0"/>
      <dgm:spPr/>
    </dgm:pt>
    <dgm:pt modelId="{22EA1323-7115-4571-B3CD-A22BB74DF6CE}" type="pres">
      <dgm:prSet presAssocID="{FC66BC0F-676F-4245-BFA2-325CD77B9BA2}" presName="compNode" presStyleCnt="0"/>
      <dgm:spPr/>
    </dgm:pt>
    <dgm:pt modelId="{373DBC33-7C0D-4EAE-BF57-1CADCC1A65B4}" type="pres">
      <dgm:prSet presAssocID="{FC66BC0F-676F-4245-BFA2-325CD77B9BA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3FF2698-95C1-4C5C-B277-C80E849550D3}" type="pres">
      <dgm:prSet presAssocID="{FC66BC0F-676F-4245-BFA2-325CD77B9B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B801813-1ACE-4E21-AA65-85764F66CC27}" type="pres">
      <dgm:prSet presAssocID="{FC66BC0F-676F-4245-BFA2-325CD77B9BA2}" presName="spaceRect" presStyleCnt="0"/>
      <dgm:spPr/>
    </dgm:pt>
    <dgm:pt modelId="{27D56604-C372-49DD-8FC5-2CF202FE8CAA}" type="pres">
      <dgm:prSet presAssocID="{FC66BC0F-676F-4245-BFA2-325CD77B9BA2}" presName="textRect" presStyleLbl="revTx" presStyleIdx="1" presStyleCnt="3">
        <dgm:presLayoutVars>
          <dgm:chMax val="1"/>
          <dgm:chPref val="1"/>
        </dgm:presLayoutVars>
      </dgm:prSet>
      <dgm:spPr/>
    </dgm:pt>
    <dgm:pt modelId="{F8BBF998-ABF5-4E0E-B187-C8D9F0B32687}" type="pres">
      <dgm:prSet presAssocID="{0CF6FF48-3CF2-49B0-8CA1-7A656E4CE102}" presName="sibTrans" presStyleCnt="0"/>
      <dgm:spPr/>
    </dgm:pt>
    <dgm:pt modelId="{D742DF74-1E45-40DE-8983-FA8B3007E160}" type="pres">
      <dgm:prSet presAssocID="{F4CADCA5-17C9-4DE5-AE61-924E28F9F6EB}" presName="compNode" presStyleCnt="0"/>
      <dgm:spPr/>
    </dgm:pt>
    <dgm:pt modelId="{7E0D76E5-5F8E-4F14-AFB8-D16BBC8EE5E1}" type="pres">
      <dgm:prSet presAssocID="{F4CADCA5-17C9-4DE5-AE61-924E28F9F6E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6AFA835-E7E6-4059-B42C-815C4B203F15}" type="pres">
      <dgm:prSet presAssocID="{F4CADCA5-17C9-4DE5-AE61-924E28F9F6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 with solid fill"/>
        </a:ext>
      </dgm:extLst>
    </dgm:pt>
    <dgm:pt modelId="{C85DC640-FD7D-4ED4-B1B6-139C835199BE}" type="pres">
      <dgm:prSet presAssocID="{F4CADCA5-17C9-4DE5-AE61-924E28F9F6EB}" presName="spaceRect" presStyleCnt="0"/>
      <dgm:spPr/>
    </dgm:pt>
    <dgm:pt modelId="{7F83E706-69E0-43E7-A71F-F26518BFEAF0}" type="pres">
      <dgm:prSet presAssocID="{F4CADCA5-17C9-4DE5-AE61-924E28F9F6E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CF3E32-7D2A-4F7F-9A0D-347C1516347A}" type="presOf" srcId="{932ED157-0FEC-44DB-8CD4-14B0D57E7815}" destId="{302292C6-61E1-42AC-B90D-D2E677D3B5E0}" srcOrd="0" destOrd="0" presId="urn:microsoft.com/office/officeart/2018/5/layout/IconLeafLabelList"/>
    <dgm:cxn modelId="{35AF8949-4F5E-4757-8CB7-78E51A2309A8}" type="presOf" srcId="{572004FD-5033-4F95-AD38-56C5CA67D965}" destId="{AEB7C650-3A6F-40F7-960D-41547F21ED06}" srcOrd="0" destOrd="0" presId="urn:microsoft.com/office/officeart/2018/5/layout/IconLeafLabelList"/>
    <dgm:cxn modelId="{F04B9F4A-A3C1-41B8-A589-56240A6BD67D}" srcId="{932ED157-0FEC-44DB-8CD4-14B0D57E7815}" destId="{572004FD-5033-4F95-AD38-56C5CA67D965}" srcOrd="0" destOrd="0" parTransId="{5D39B83B-9992-4ED0-8D20-3C7AA6F4261E}" sibTransId="{ECD6E992-5C8E-4CDE-85A5-4FED72315F52}"/>
    <dgm:cxn modelId="{1C561A9D-BBB7-4D1E-84B4-261CC8696BCD}" type="presOf" srcId="{F4CADCA5-17C9-4DE5-AE61-924E28F9F6EB}" destId="{7F83E706-69E0-43E7-A71F-F26518BFEAF0}" srcOrd="0" destOrd="0" presId="urn:microsoft.com/office/officeart/2018/5/layout/IconLeafLabelList"/>
    <dgm:cxn modelId="{76D3DDDD-21A2-4F81-96B5-1F5DE529B9C6}" type="presOf" srcId="{FC66BC0F-676F-4245-BFA2-325CD77B9BA2}" destId="{27D56604-C372-49DD-8FC5-2CF202FE8CAA}" srcOrd="0" destOrd="0" presId="urn:microsoft.com/office/officeart/2018/5/layout/IconLeafLabelList"/>
    <dgm:cxn modelId="{4C09A4F0-0B2C-44A5-B5F4-14A6BD87F5EC}" srcId="{932ED157-0FEC-44DB-8CD4-14B0D57E7815}" destId="{F4CADCA5-17C9-4DE5-AE61-924E28F9F6EB}" srcOrd="2" destOrd="0" parTransId="{B2391CDF-5F0D-4E90-9DE8-D1B21D4BD1A7}" sibTransId="{72DC041A-ED1F-408B-BA6D-DE32170F958C}"/>
    <dgm:cxn modelId="{12CC66FC-E934-4803-A817-45939E98585C}" srcId="{932ED157-0FEC-44DB-8CD4-14B0D57E7815}" destId="{FC66BC0F-676F-4245-BFA2-325CD77B9BA2}" srcOrd="1" destOrd="0" parTransId="{30BA56D7-E01F-499A-AA24-37D8530FF9C0}" sibTransId="{0CF6FF48-3CF2-49B0-8CA1-7A656E4CE102}"/>
    <dgm:cxn modelId="{D9461F1C-27A6-4D0D-A258-A5EB0B686490}" type="presParOf" srcId="{302292C6-61E1-42AC-B90D-D2E677D3B5E0}" destId="{F2AECC62-8C08-4A09-A6EC-DB957DB95C41}" srcOrd="0" destOrd="0" presId="urn:microsoft.com/office/officeart/2018/5/layout/IconLeafLabelList"/>
    <dgm:cxn modelId="{A9F82FF9-45D8-472E-AF01-C4CCFEC7DDF7}" type="presParOf" srcId="{F2AECC62-8C08-4A09-A6EC-DB957DB95C41}" destId="{D9B41A9C-DAE8-431B-8A6C-BF41093A2367}" srcOrd="0" destOrd="0" presId="urn:microsoft.com/office/officeart/2018/5/layout/IconLeafLabelList"/>
    <dgm:cxn modelId="{18DF60EA-7A84-4AA7-A35C-FCF842363595}" type="presParOf" srcId="{F2AECC62-8C08-4A09-A6EC-DB957DB95C41}" destId="{7B641018-854A-46E9-A98B-636AC6B6D5E0}" srcOrd="1" destOrd="0" presId="urn:microsoft.com/office/officeart/2018/5/layout/IconLeafLabelList"/>
    <dgm:cxn modelId="{3AA07F26-C311-4AAF-87BE-DBE818A65FF6}" type="presParOf" srcId="{F2AECC62-8C08-4A09-A6EC-DB957DB95C41}" destId="{90CA08F3-9244-49A3-BD24-30A94C962E43}" srcOrd="2" destOrd="0" presId="urn:microsoft.com/office/officeart/2018/5/layout/IconLeafLabelList"/>
    <dgm:cxn modelId="{3D9E1124-C6DF-429B-8258-A79E0516CD4E}" type="presParOf" srcId="{F2AECC62-8C08-4A09-A6EC-DB957DB95C41}" destId="{AEB7C650-3A6F-40F7-960D-41547F21ED06}" srcOrd="3" destOrd="0" presId="urn:microsoft.com/office/officeart/2018/5/layout/IconLeafLabelList"/>
    <dgm:cxn modelId="{1E3797A2-76B5-4EF4-A9E1-3340620990AD}" type="presParOf" srcId="{302292C6-61E1-42AC-B90D-D2E677D3B5E0}" destId="{C579DBC1-8875-43AA-96E9-91296A1793C2}" srcOrd="1" destOrd="0" presId="urn:microsoft.com/office/officeart/2018/5/layout/IconLeafLabelList"/>
    <dgm:cxn modelId="{B783C1A6-43D7-4DEA-A3AA-92A153B5AEB4}" type="presParOf" srcId="{302292C6-61E1-42AC-B90D-D2E677D3B5E0}" destId="{22EA1323-7115-4571-B3CD-A22BB74DF6CE}" srcOrd="2" destOrd="0" presId="urn:microsoft.com/office/officeart/2018/5/layout/IconLeafLabelList"/>
    <dgm:cxn modelId="{E0456739-A0A5-4EE5-8644-48EA59818E48}" type="presParOf" srcId="{22EA1323-7115-4571-B3CD-A22BB74DF6CE}" destId="{373DBC33-7C0D-4EAE-BF57-1CADCC1A65B4}" srcOrd="0" destOrd="0" presId="urn:microsoft.com/office/officeart/2018/5/layout/IconLeafLabelList"/>
    <dgm:cxn modelId="{F1E3FB44-9131-4B8C-AE74-9A649A824AF9}" type="presParOf" srcId="{22EA1323-7115-4571-B3CD-A22BB74DF6CE}" destId="{F3FF2698-95C1-4C5C-B277-C80E849550D3}" srcOrd="1" destOrd="0" presId="urn:microsoft.com/office/officeart/2018/5/layout/IconLeafLabelList"/>
    <dgm:cxn modelId="{16AF19E5-6B97-4422-8F1B-0A2C29A62C56}" type="presParOf" srcId="{22EA1323-7115-4571-B3CD-A22BB74DF6CE}" destId="{BB801813-1ACE-4E21-AA65-85764F66CC27}" srcOrd="2" destOrd="0" presId="urn:microsoft.com/office/officeart/2018/5/layout/IconLeafLabelList"/>
    <dgm:cxn modelId="{03137A9B-599C-4179-A887-B0B0EEC71306}" type="presParOf" srcId="{22EA1323-7115-4571-B3CD-A22BB74DF6CE}" destId="{27D56604-C372-49DD-8FC5-2CF202FE8CAA}" srcOrd="3" destOrd="0" presId="urn:microsoft.com/office/officeart/2018/5/layout/IconLeafLabelList"/>
    <dgm:cxn modelId="{F66B6952-7814-4720-B648-B53B8B5CFECD}" type="presParOf" srcId="{302292C6-61E1-42AC-B90D-D2E677D3B5E0}" destId="{F8BBF998-ABF5-4E0E-B187-C8D9F0B32687}" srcOrd="3" destOrd="0" presId="urn:microsoft.com/office/officeart/2018/5/layout/IconLeafLabelList"/>
    <dgm:cxn modelId="{1624BBD0-BB21-4B27-8254-63592F3C326A}" type="presParOf" srcId="{302292C6-61E1-42AC-B90D-D2E677D3B5E0}" destId="{D742DF74-1E45-40DE-8983-FA8B3007E160}" srcOrd="4" destOrd="0" presId="urn:microsoft.com/office/officeart/2018/5/layout/IconLeafLabelList"/>
    <dgm:cxn modelId="{076ABDB1-2546-48A3-8BBD-526A62C606D7}" type="presParOf" srcId="{D742DF74-1E45-40DE-8983-FA8B3007E160}" destId="{7E0D76E5-5F8E-4F14-AFB8-D16BBC8EE5E1}" srcOrd="0" destOrd="0" presId="urn:microsoft.com/office/officeart/2018/5/layout/IconLeafLabelList"/>
    <dgm:cxn modelId="{6A4830AF-A0A8-4657-8575-1E50ED12A16A}" type="presParOf" srcId="{D742DF74-1E45-40DE-8983-FA8B3007E160}" destId="{96AFA835-E7E6-4059-B42C-815C4B203F15}" srcOrd="1" destOrd="0" presId="urn:microsoft.com/office/officeart/2018/5/layout/IconLeafLabelList"/>
    <dgm:cxn modelId="{8BE84152-2036-4250-83F8-DDDC89E6289D}" type="presParOf" srcId="{D742DF74-1E45-40DE-8983-FA8B3007E160}" destId="{C85DC640-FD7D-4ED4-B1B6-139C835199BE}" srcOrd="2" destOrd="0" presId="urn:microsoft.com/office/officeart/2018/5/layout/IconLeafLabelList"/>
    <dgm:cxn modelId="{06EC64F0-0DBB-4213-8884-F87A08561314}" type="presParOf" srcId="{D742DF74-1E45-40DE-8983-FA8B3007E160}" destId="{7F83E706-69E0-43E7-A71F-F26518BFEAF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C484F-204B-4FA7-A5D0-BFE018586AAB}" type="doc">
      <dgm:prSet loTypeId="urn:diagrams.loki3.com/Bracket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29F13C9-22EE-40EF-9609-1084BB7C01FB}">
      <dgm:prSet custT="1"/>
      <dgm:spPr/>
      <dgm:t>
        <a:bodyPr/>
        <a:lstStyle/>
        <a:p>
          <a:pPr>
            <a:buNone/>
          </a:pPr>
          <a:r>
            <a:rPr lang="en-GB" sz="1800" b="1"/>
            <a:t>Political</a:t>
          </a:r>
          <a:endParaRPr lang="en-GB" sz="1800"/>
        </a:p>
      </dgm:t>
    </dgm:pt>
    <dgm:pt modelId="{AEE27664-E4DF-4A69-9A35-EE2A3ED7898C}" type="parTrans" cxnId="{CDCD50AB-BC0C-477F-B44A-AB9F032BA030}">
      <dgm:prSet/>
      <dgm:spPr/>
      <dgm:t>
        <a:bodyPr/>
        <a:lstStyle/>
        <a:p>
          <a:endParaRPr lang="en-GB"/>
        </a:p>
      </dgm:t>
    </dgm:pt>
    <dgm:pt modelId="{0113AAB3-6446-4F3B-AF3F-3D8891D80872}" type="sibTrans" cxnId="{CDCD50AB-BC0C-477F-B44A-AB9F032BA030}">
      <dgm:prSet/>
      <dgm:spPr/>
      <dgm:t>
        <a:bodyPr/>
        <a:lstStyle/>
        <a:p>
          <a:endParaRPr lang="en-GB"/>
        </a:p>
      </dgm:t>
    </dgm:pt>
    <dgm:pt modelId="{A21761E9-2890-4F6E-8A21-006256A92327}">
      <dgm:prSet custT="1"/>
      <dgm:spPr/>
      <dgm:t>
        <a:bodyPr/>
        <a:lstStyle/>
        <a:p>
          <a:pPr>
            <a:buNone/>
          </a:pPr>
          <a:r>
            <a:rPr lang="en-GB" sz="1800" b="1"/>
            <a:t>Economic</a:t>
          </a:r>
          <a:endParaRPr lang="en-GB" sz="2700"/>
        </a:p>
      </dgm:t>
    </dgm:pt>
    <dgm:pt modelId="{0A7E0D53-99FD-40FA-8858-BC0A0236846F}" type="parTrans" cxnId="{7A98F726-3832-4EEA-A557-964B8D5905A7}">
      <dgm:prSet/>
      <dgm:spPr/>
      <dgm:t>
        <a:bodyPr/>
        <a:lstStyle/>
        <a:p>
          <a:endParaRPr lang="en-GB"/>
        </a:p>
      </dgm:t>
    </dgm:pt>
    <dgm:pt modelId="{FECF937E-E3CA-487F-8538-A232CC24001E}" type="sibTrans" cxnId="{7A98F726-3832-4EEA-A557-964B8D5905A7}">
      <dgm:prSet/>
      <dgm:spPr/>
      <dgm:t>
        <a:bodyPr/>
        <a:lstStyle/>
        <a:p>
          <a:endParaRPr lang="en-GB"/>
        </a:p>
      </dgm:t>
    </dgm:pt>
    <dgm:pt modelId="{43095046-D63A-4925-B368-AEB91FA0E2DB}">
      <dgm:prSet custT="1"/>
      <dgm:spPr/>
      <dgm:t>
        <a:bodyPr/>
        <a:lstStyle/>
        <a:p>
          <a:pPr>
            <a:buNone/>
          </a:pPr>
          <a:r>
            <a:rPr lang="en-GB" sz="1800" b="1"/>
            <a:t>Social</a:t>
          </a:r>
          <a:endParaRPr lang="en-GB" sz="2700"/>
        </a:p>
      </dgm:t>
    </dgm:pt>
    <dgm:pt modelId="{AE38651C-2710-4C6A-925C-C90E61BA3D9C}" type="parTrans" cxnId="{EC3DEE2A-BEE1-44FC-8A25-C978FA472F9A}">
      <dgm:prSet/>
      <dgm:spPr/>
      <dgm:t>
        <a:bodyPr/>
        <a:lstStyle/>
        <a:p>
          <a:endParaRPr lang="en-GB"/>
        </a:p>
      </dgm:t>
    </dgm:pt>
    <dgm:pt modelId="{4BF57D05-60C3-4165-9DD9-0F19E2DFF830}" type="sibTrans" cxnId="{EC3DEE2A-BEE1-44FC-8A25-C978FA472F9A}">
      <dgm:prSet/>
      <dgm:spPr/>
      <dgm:t>
        <a:bodyPr/>
        <a:lstStyle/>
        <a:p>
          <a:endParaRPr lang="en-GB"/>
        </a:p>
      </dgm:t>
    </dgm:pt>
    <dgm:pt modelId="{0BAFF0B6-9DDA-4BB9-AAAA-A1CDF238918B}">
      <dgm:prSet custT="1"/>
      <dgm:spPr/>
      <dgm:t>
        <a:bodyPr/>
        <a:lstStyle/>
        <a:p>
          <a:pPr>
            <a:buNone/>
          </a:pPr>
          <a:r>
            <a:rPr lang="en-GB" sz="1800" b="1"/>
            <a:t>Technological</a:t>
          </a:r>
          <a:endParaRPr lang="en-GB" sz="2700"/>
        </a:p>
      </dgm:t>
    </dgm:pt>
    <dgm:pt modelId="{DA5AF1C6-1208-4B3E-96B5-6CDACEB2DE17}" type="parTrans" cxnId="{0C6740B2-47AF-42B0-B903-D475779DE764}">
      <dgm:prSet/>
      <dgm:spPr/>
      <dgm:t>
        <a:bodyPr/>
        <a:lstStyle/>
        <a:p>
          <a:endParaRPr lang="en-GB"/>
        </a:p>
      </dgm:t>
    </dgm:pt>
    <dgm:pt modelId="{39161E70-D1D5-408B-B3F0-61FC25C81E6E}" type="sibTrans" cxnId="{0C6740B2-47AF-42B0-B903-D475779DE764}">
      <dgm:prSet/>
      <dgm:spPr/>
      <dgm:t>
        <a:bodyPr/>
        <a:lstStyle/>
        <a:p>
          <a:endParaRPr lang="en-GB"/>
        </a:p>
      </dgm:t>
    </dgm:pt>
    <dgm:pt modelId="{42E0ECC3-09EC-4C32-979A-B0B1200625C5}">
      <dgm:prSet custT="1"/>
      <dgm:spPr/>
      <dgm:t>
        <a:bodyPr/>
        <a:lstStyle/>
        <a:p>
          <a:pPr>
            <a:buNone/>
          </a:pPr>
          <a:r>
            <a:rPr lang="en-GB" sz="1800" b="1"/>
            <a:t>Legal</a:t>
          </a:r>
          <a:endParaRPr lang="en-GB" sz="2700"/>
        </a:p>
      </dgm:t>
    </dgm:pt>
    <dgm:pt modelId="{028A88AA-F2BF-42CA-8745-13DE36EEEB28}" type="parTrans" cxnId="{00D05060-F37B-407B-9AFC-F9F5431E423B}">
      <dgm:prSet/>
      <dgm:spPr/>
      <dgm:t>
        <a:bodyPr/>
        <a:lstStyle/>
        <a:p>
          <a:endParaRPr lang="en-GB"/>
        </a:p>
      </dgm:t>
    </dgm:pt>
    <dgm:pt modelId="{3A174425-5FCF-4E54-A46E-A5B00C7A3FF3}" type="sibTrans" cxnId="{00D05060-F37B-407B-9AFC-F9F5431E423B}">
      <dgm:prSet/>
      <dgm:spPr/>
      <dgm:t>
        <a:bodyPr/>
        <a:lstStyle/>
        <a:p>
          <a:endParaRPr lang="en-GB"/>
        </a:p>
      </dgm:t>
    </dgm:pt>
    <dgm:pt modelId="{5D2DCB95-4029-42E8-8846-1851102615E5}">
      <dgm:prSet custT="1"/>
      <dgm:spPr/>
      <dgm:t>
        <a:bodyPr/>
        <a:lstStyle/>
        <a:p>
          <a:r>
            <a:rPr lang="en-GB" sz="1800" b="1"/>
            <a:t>Environmental</a:t>
          </a:r>
          <a:endParaRPr lang="en-GB" sz="2700"/>
        </a:p>
      </dgm:t>
    </dgm:pt>
    <dgm:pt modelId="{73C3F6A8-3348-416F-B26B-E33EA4292F6A}" type="parTrans" cxnId="{69BFF557-F073-4B50-9D79-3383B3B6453D}">
      <dgm:prSet/>
      <dgm:spPr/>
      <dgm:t>
        <a:bodyPr/>
        <a:lstStyle/>
        <a:p>
          <a:endParaRPr lang="en-GB"/>
        </a:p>
      </dgm:t>
    </dgm:pt>
    <dgm:pt modelId="{0A178F7F-172C-4795-94A7-4FD1F621E74E}" type="sibTrans" cxnId="{69BFF557-F073-4B50-9D79-3383B3B6453D}">
      <dgm:prSet/>
      <dgm:spPr/>
      <dgm:t>
        <a:bodyPr/>
        <a:lstStyle/>
        <a:p>
          <a:endParaRPr lang="en-GB"/>
        </a:p>
      </dgm:t>
    </dgm:pt>
    <dgm:pt modelId="{7CD543C9-1473-47AD-AD97-C929D88849F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Post-Brexit immigration restrictions and inflexible Apprenticeship Levy challenge SME staffing. </a:t>
          </a:r>
          <a:r>
            <a:rPr lang="en-GB" sz="1100"/>
            <a:t>(HM Gov, 2021; Insight Hospitality, 2023)</a:t>
          </a:r>
          <a:endParaRPr lang="en-GB" sz="1600"/>
        </a:p>
      </dgm:t>
    </dgm:pt>
    <dgm:pt modelId="{57C5D2FD-7E82-4C09-A01A-632BB117E011}" type="parTrans" cxnId="{55C086D2-B8F9-4392-8F9A-8DEA8D6EFF40}">
      <dgm:prSet/>
      <dgm:spPr/>
      <dgm:t>
        <a:bodyPr/>
        <a:lstStyle/>
        <a:p>
          <a:endParaRPr lang="en-GB"/>
        </a:p>
      </dgm:t>
    </dgm:pt>
    <dgm:pt modelId="{CF4280F6-E1C6-405B-AE75-99DFC668986B}" type="sibTrans" cxnId="{55C086D2-B8F9-4392-8F9A-8DEA8D6EFF40}">
      <dgm:prSet/>
      <dgm:spPr/>
      <dgm:t>
        <a:bodyPr/>
        <a:lstStyle/>
        <a:p>
          <a:endParaRPr lang="en-GB"/>
        </a:p>
      </dgm:t>
    </dgm:pt>
    <dgm:pt modelId="{C2B12919-21CB-4308-BC43-DF024D5FD69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Inflation and rising costs make pay rises unsustainable without training investment.</a:t>
          </a:r>
        </a:p>
      </dgm:t>
    </dgm:pt>
    <dgm:pt modelId="{50998263-7235-4604-807C-B507E5BAA0CF}" type="parTrans" cxnId="{934717A7-6278-40E7-9CEE-F3B901FAEE5F}">
      <dgm:prSet/>
      <dgm:spPr/>
      <dgm:t>
        <a:bodyPr/>
        <a:lstStyle/>
        <a:p>
          <a:endParaRPr lang="en-GB"/>
        </a:p>
      </dgm:t>
    </dgm:pt>
    <dgm:pt modelId="{A749C9CE-9D86-4AE6-88D5-EEED3AF0B68B}" type="sibTrans" cxnId="{934717A7-6278-40E7-9CEE-F3B901FAEE5F}">
      <dgm:prSet/>
      <dgm:spPr/>
      <dgm:t>
        <a:bodyPr/>
        <a:lstStyle/>
        <a:p>
          <a:endParaRPr lang="en-GB"/>
        </a:p>
      </dgm:t>
    </dgm:pt>
    <dgm:pt modelId="{6A7CD351-D7D8-42C6-B08B-D569084361D6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Younger workers seek ethics and flexibility; older staff prefer stability. </a:t>
          </a:r>
          <a:r>
            <a:rPr lang="en-GB" sz="1100"/>
            <a:t>(Deloitte, 2023)</a:t>
          </a:r>
        </a:p>
      </dgm:t>
    </dgm:pt>
    <dgm:pt modelId="{DF275040-8707-403E-8C3E-854D42BAF292}" type="parTrans" cxnId="{D889CA9C-6392-4DEB-B4BF-A9312FF73157}">
      <dgm:prSet/>
      <dgm:spPr/>
      <dgm:t>
        <a:bodyPr/>
        <a:lstStyle/>
        <a:p>
          <a:endParaRPr lang="en-GB"/>
        </a:p>
      </dgm:t>
    </dgm:pt>
    <dgm:pt modelId="{A1E8750B-7EE1-416B-96F1-8AF22F16778B}" type="sibTrans" cxnId="{D889CA9C-6392-4DEB-B4BF-A9312FF73157}">
      <dgm:prSet/>
      <dgm:spPr/>
      <dgm:t>
        <a:bodyPr/>
        <a:lstStyle/>
        <a:p>
          <a:endParaRPr lang="en-GB"/>
        </a:p>
      </dgm:t>
    </dgm:pt>
    <dgm:pt modelId="{3D381338-09EF-48D3-8F0A-E163B51CF7E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Automation helps ease labour shortages, but lack of digital literacy, especially among older/less-educated staff, creates barriers. </a:t>
          </a:r>
          <a:r>
            <a:rPr lang="en-GB" sz="1100"/>
            <a:t>(European Commission, 2022; Jayawardena et al., 2023)</a:t>
          </a:r>
          <a:endParaRPr lang="en-GB" sz="1600"/>
        </a:p>
      </dgm:t>
    </dgm:pt>
    <dgm:pt modelId="{4A17F180-0793-46D5-861B-F3E031401914}" type="parTrans" cxnId="{CE2D98DC-C19B-43A6-A99F-313E5315D934}">
      <dgm:prSet/>
      <dgm:spPr/>
      <dgm:t>
        <a:bodyPr/>
        <a:lstStyle/>
        <a:p>
          <a:endParaRPr lang="en-GB"/>
        </a:p>
      </dgm:t>
    </dgm:pt>
    <dgm:pt modelId="{84A1A8E1-22A8-4558-B59C-1D96711DD44D}" type="sibTrans" cxnId="{CE2D98DC-C19B-43A6-A99F-313E5315D934}">
      <dgm:prSet/>
      <dgm:spPr/>
      <dgm:t>
        <a:bodyPr/>
        <a:lstStyle/>
        <a:p>
          <a:endParaRPr lang="en-GB"/>
        </a:p>
      </dgm:t>
    </dgm:pt>
    <dgm:pt modelId="{A52B1C8F-BD66-464E-992A-0D74E930A02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Evolving employment laws focus on wellbeing, pay, and flexibility. </a:t>
          </a:r>
        </a:p>
      </dgm:t>
    </dgm:pt>
    <dgm:pt modelId="{EB45FA6F-BD1C-4E42-96C2-BC08B1545BD9}" type="parTrans" cxnId="{2B4686F3-FE4F-4174-922E-23818CD95641}">
      <dgm:prSet/>
      <dgm:spPr/>
      <dgm:t>
        <a:bodyPr/>
        <a:lstStyle/>
        <a:p>
          <a:endParaRPr lang="en-GB"/>
        </a:p>
      </dgm:t>
    </dgm:pt>
    <dgm:pt modelId="{3438AB1A-6AD8-4331-8356-9CB1C15B5B2C}" type="sibTrans" cxnId="{2B4686F3-FE4F-4174-922E-23818CD95641}">
      <dgm:prSet/>
      <dgm:spPr/>
      <dgm:t>
        <a:bodyPr/>
        <a:lstStyle/>
        <a:p>
          <a:endParaRPr lang="en-GB"/>
        </a:p>
      </dgm:t>
    </dgm:pt>
    <dgm:pt modelId="{55ADD169-DF4F-4F9B-8A2D-19437FA4E0E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b="0"/>
            <a:t>Sustainability attracts younger staff but lack of ‘green skills’ training limits impact.</a:t>
          </a:r>
        </a:p>
      </dgm:t>
    </dgm:pt>
    <dgm:pt modelId="{6224CC54-2444-4FEB-A41B-765808D8FC4E}" type="parTrans" cxnId="{B5BFB161-899E-48AE-B73F-C38918EF8243}">
      <dgm:prSet/>
      <dgm:spPr/>
      <dgm:t>
        <a:bodyPr/>
        <a:lstStyle/>
        <a:p>
          <a:endParaRPr lang="en-GB"/>
        </a:p>
      </dgm:t>
    </dgm:pt>
    <dgm:pt modelId="{56D18336-914D-4A10-A901-061385C84C58}" type="sibTrans" cxnId="{B5BFB161-899E-48AE-B73F-C38918EF8243}">
      <dgm:prSet/>
      <dgm:spPr/>
      <dgm:t>
        <a:bodyPr/>
        <a:lstStyle/>
        <a:p>
          <a:endParaRPr lang="en-GB"/>
        </a:p>
      </dgm:t>
    </dgm:pt>
    <dgm:pt modelId="{39D43408-97BD-4E05-8300-AEDA2DF290D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Ageing workforce requires reskilling. </a:t>
          </a:r>
          <a:r>
            <a:rPr lang="en-GB" sz="1100"/>
            <a:t>(ONS, 2023)</a:t>
          </a:r>
          <a:endParaRPr lang="en-GB" sz="1600"/>
        </a:p>
      </dgm:t>
    </dgm:pt>
    <dgm:pt modelId="{A17ACA3F-4FA9-4E57-8B1D-544676C55B60}" type="parTrans" cxnId="{0077C958-B2AF-4DD5-ACC5-DBC3ED3219AA}">
      <dgm:prSet/>
      <dgm:spPr/>
      <dgm:t>
        <a:bodyPr/>
        <a:lstStyle/>
        <a:p>
          <a:endParaRPr lang="en-GB"/>
        </a:p>
      </dgm:t>
    </dgm:pt>
    <dgm:pt modelId="{8BE6173C-F5D8-4356-846F-3C1228BA183D}" type="sibTrans" cxnId="{0077C958-B2AF-4DD5-ACC5-DBC3ED3219AA}">
      <dgm:prSet/>
      <dgm:spPr/>
      <dgm:t>
        <a:bodyPr/>
        <a:lstStyle/>
        <a:p>
          <a:endParaRPr lang="en-GB"/>
        </a:p>
      </dgm:t>
    </dgm:pt>
    <dgm:pt modelId="{BC57C4C6-09D3-467A-A56F-8CF6E2E408D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Initiatives like mentoring and intergenerational councils support engagement. </a:t>
          </a:r>
          <a:r>
            <a:rPr lang="en-GB" sz="1100"/>
            <a:t>(</a:t>
          </a:r>
          <a:r>
            <a:rPr lang="en-GB" sz="1100" err="1"/>
            <a:t>IoH</a:t>
          </a:r>
          <a:r>
            <a:rPr lang="en-GB" sz="1100"/>
            <a:t>, 2023)</a:t>
          </a:r>
          <a:endParaRPr lang="en-GB" sz="1600"/>
        </a:p>
      </dgm:t>
    </dgm:pt>
    <dgm:pt modelId="{0DAD5A62-27D7-4967-B9B8-B9DB18305AE6}" type="parTrans" cxnId="{249AB578-887F-4BA4-95DC-79875147ABF7}">
      <dgm:prSet/>
      <dgm:spPr/>
      <dgm:t>
        <a:bodyPr/>
        <a:lstStyle/>
        <a:p>
          <a:endParaRPr lang="en-GB"/>
        </a:p>
      </dgm:t>
    </dgm:pt>
    <dgm:pt modelId="{6B93C652-3260-4A5F-8AD3-156CB461E68E}" type="sibTrans" cxnId="{249AB578-887F-4BA4-95DC-79875147ABF7}">
      <dgm:prSet/>
      <dgm:spPr/>
      <dgm:t>
        <a:bodyPr/>
        <a:lstStyle/>
        <a:p>
          <a:endParaRPr lang="en-GB"/>
        </a:p>
      </dgm:t>
    </dgm:pt>
    <dgm:pt modelId="{035CC1F2-FD3D-48E6-A11A-B43F26F7E12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/>
            <a:t>SMEs struggle with compliance due to limited HR capacity. </a:t>
          </a:r>
          <a:r>
            <a:rPr lang="en-GB" sz="1100"/>
            <a:t>(Bal &amp; Brookes, 2022)</a:t>
          </a:r>
          <a:endParaRPr lang="en-GB" sz="1600"/>
        </a:p>
      </dgm:t>
    </dgm:pt>
    <dgm:pt modelId="{B2B3DDF7-4A7A-4328-81F1-21084F399106}" type="parTrans" cxnId="{7679A6FB-0212-44A6-AB7C-99E5CCBD15C8}">
      <dgm:prSet/>
      <dgm:spPr/>
      <dgm:t>
        <a:bodyPr/>
        <a:lstStyle/>
        <a:p>
          <a:endParaRPr lang="en-GB"/>
        </a:p>
      </dgm:t>
    </dgm:pt>
    <dgm:pt modelId="{A79E03B8-D3CE-45C5-B9B0-98C46B25782A}" type="sibTrans" cxnId="{7679A6FB-0212-44A6-AB7C-99E5CCBD15C8}">
      <dgm:prSet/>
      <dgm:spPr/>
      <dgm:t>
        <a:bodyPr/>
        <a:lstStyle/>
        <a:p>
          <a:endParaRPr lang="en-GB"/>
        </a:p>
      </dgm:t>
    </dgm:pt>
    <dgm:pt modelId="{365D842C-6665-4B07-85FD-4197C4E110B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b="0"/>
            <a:t>Sector must embed environmental literacy in workforce development. </a:t>
          </a:r>
          <a:r>
            <a:rPr lang="en-GB" sz="1100" b="0"/>
            <a:t>(</a:t>
          </a:r>
          <a:r>
            <a:rPr lang="en-GB" sz="1100" b="0" err="1"/>
            <a:t>Gritzka</a:t>
          </a:r>
          <a:r>
            <a:rPr lang="en-GB" sz="1100" b="0"/>
            <a:t>, 2023; </a:t>
          </a:r>
          <a:r>
            <a:rPr lang="en-GB" sz="1100" b="0" err="1"/>
            <a:t>UKHospitality</a:t>
          </a:r>
          <a:r>
            <a:rPr lang="en-GB" sz="1100" b="0"/>
            <a:t>, 2023)</a:t>
          </a:r>
          <a:endParaRPr lang="en-GB" sz="1600" b="0"/>
        </a:p>
      </dgm:t>
    </dgm:pt>
    <dgm:pt modelId="{FE78CCA1-853D-4D44-AED3-0CF07AD14F63}" type="parTrans" cxnId="{4A6F2042-419C-4562-8A37-4530E67A2CDE}">
      <dgm:prSet/>
      <dgm:spPr/>
      <dgm:t>
        <a:bodyPr/>
        <a:lstStyle/>
        <a:p>
          <a:endParaRPr lang="en-GB"/>
        </a:p>
      </dgm:t>
    </dgm:pt>
    <dgm:pt modelId="{E2EF916D-5DEF-4A1F-8D49-CB02474069F2}" type="sibTrans" cxnId="{4A6F2042-419C-4562-8A37-4530E67A2CDE}">
      <dgm:prSet/>
      <dgm:spPr/>
      <dgm:t>
        <a:bodyPr/>
        <a:lstStyle/>
        <a:p>
          <a:endParaRPr lang="en-GB"/>
        </a:p>
      </dgm:t>
    </dgm:pt>
    <dgm:pt modelId="{F8AB4888-F3FC-47D8-996F-E443AD908520}" type="pres">
      <dgm:prSet presAssocID="{48DC484F-204B-4FA7-A5D0-BFE018586AAB}" presName="Name0" presStyleCnt="0">
        <dgm:presLayoutVars>
          <dgm:dir/>
          <dgm:animLvl val="lvl"/>
          <dgm:resizeHandles val="exact"/>
        </dgm:presLayoutVars>
      </dgm:prSet>
      <dgm:spPr/>
    </dgm:pt>
    <dgm:pt modelId="{261BB6A2-E644-4F02-8C6C-7901EC662904}" type="pres">
      <dgm:prSet presAssocID="{829F13C9-22EE-40EF-9609-1084BB7C01FB}" presName="linNode" presStyleCnt="0"/>
      <dgm:spPr/>
    </dgm:pt>
    <dgm:pt modelId="{DE7B60AB-EA46-4F87-835C-9F5578F7BE57}" type="pres">
      <dgm:prSet presAssocID="{829F13C9-22EE-40EF-9609-1084BB7C01FB}" presName="parTx" presStyleLbl="revTx" presStyleIdx="0" presStyleCnt="6">
        <dgm:presLayoutVars>
          <dgm:chMax val="1"/>
          <dgm:bulletEnabled val="1"/>
        </dgm:presLayoutVars>
      </dgm:prSet>
      <dgm:spPr/>
    </dgm:pt>
    <dgm:pt modelId="{F4EB57D3-2A29-454A-BA6E-4035E47E3DBB}" type="pres">
      <dgm:prSet presAssocID="{829F13C9-22EE-40EF-9609-1084BB7C01FB}" presName="bracket" presStyleLbl="parChTrans1D1" presStyleIdx="0" presStyleCnt="6"/>
      <dgm:spPr/>
    </dgm:pt>
    <dgm:pt modelId="{8A61E9DE-EC23-4CBA-8ED8-76F854C1FAC3}" type="pres">
      <dgm:prSet presAssocID="{829F13C9-22EE-40EF-9609-1084BB7C01FB}" presName="spH" presStyleCnt="0"/>
      <dgm:spPr/>
    </dgm:pt>
    <dgm:pt modelId="{3756D1BD-EE86-4AAF-ACF1-4F1CDEA195DB}" type="pres">
      <dgm:prSet presAssocID="{829F13C9-22EE-40EF-9609-1084BB7C01FB}" presName="desTx" presStyleLbl="node1" presStyleIdx="0" presStyleCnt="6">
        <dgm:presLayoutVars>
          <dgm:bulletEnabled val="1"/>
        </dgm:presLayoutVars>
      </dgm:prSet>
      <dgm:spPr/>
    </dgm:pt>
    <dgm:pt modelId="{BE851568-2244-4445-9FD6-E7E2D801ED3F}" type="pres">
      <dgm:prSet presAssocID="{0113AAB3-6446-4F3B-AF3F-3D8891D80872}" presName="spV" presStyleCnt="0"/>
      <dgm:spPr/>
    </dgm:pt>
    <dgm:pt modelId="{759436B1-E937-41F1-96DE-32A923C96B7D}" type="pres">
      <dgm:prSet presAssocID="{A21761E9-2890-4F6E-8A21-006256A92327}" presName="linNode" presStyleCnt="0"/>
      <dgm:spPr/>
    </dgm:pt>
    <dgm:pt modelId="{3787A0F0-961C-4106-861F-40790147EA25}" type="pres">
      <dgm:prSet presAssocID="{A21761E9-2890-4F6E-8A21-006256A92327}" presName="parTx" presStyleLbl="revTx" presStyleIdx="1" presStyleCnt="6">
        <dgm:presLayoutVars>
          <dgm:chMax val="1"/>
          <dgm:bulletEnabled val="1"/>
        </dgm:presLayoutVars>
      </dgm:prSet>
      <dgm:spPr/>
    </dgm:pt>
    <dgm:pt modelId="{53D16D65-9862-4A94-82C4-B4270DADF1BC}" type="pres">
      <dgm:prSet presAssocID="{A21761E9-2890-4F6E-8A21-006256A92327}" presName="bracket" presStyleLbl="parChTrans1D1" presStyleIdx="1" presStyleCnt="6"/>
      <dgm:spPr/>
    </dgm:pt>
    <dgm:pt modelId="{B475CC05-0D09-41D7-886B-9128C7A2B8F6}" type="pres">
      <dgm:prSet presAssocID="{A21761E9-2890-4F6E-8A21-006256A92327}" presName="spH" presStyleCnt="0"/>
      <dgm:spPr/>
    </dgm:pt>
    <dgm:pt modelId="{A2D9064F-99CC-49DB-A6AA-96677A5BFDF1}" type="pres">
      <dgm:prSet presAssocID="{A21761E9-2890-4F6E-8A21-006256A92327}" presName="desTx" presStyleLbl="node1" presStyleIdx="1" presStyleCnt="6">
        <dgm:presLayoutVars>
          <dgm:bulletEnabled val="1"/>
        </dgm:presLayoutVars>
      </dgm:prSet>
      <dgm:spPr/>
    </dgm:pt>
    <dgm:pt modelId="{6132709C-0115-4326-9B66-8C73D9331761}" type="pres">
      <dgm:prSet presAssocID="{FECF937E-E3CA-487F-8538-A232CC24001E}" presName="spV" presStyleCnt="0"/>
      <dgm:spPr/>
    </dgm:pt>
    <dgm:pt modelId="{4DEDB9D0-55E8-4B11-85DE-B2639A53F819}" type="pres">
      <dgm:prSet presAssocID="{43095046-D63A-4925-B368-AEB91FA0E2DB}" presName="linNode" presStyleCnt="0"/>
      <dgm:spPr/>
    </dgm:pt>
    <dgm:pt modelId="{30895E88-C8C5-48A2-87FA-93970193FEF7}" type="pres">
      <dgm:prSet presAssocID="{43095046-D63A-4925-B368-AEB91FA0E2DB}" presName="parTx" presStyleLbl="revTx" presStyleIdx="2" presStyleCnt="6">
        <dgm:presLayoutVars>
          <dgm:chMax val="1"/>
          <dgm:bulletEnabled val="1"/>
        </dgm:presLayoutVars>
      </dgm:prSet>
      <dgm:spPr/>
    </dgm:pt>
    <dgm:pt modelId="{3DEE4860-C206-4624-884E-496514AA97EB}" type="pres">
      <dgm:prSet presAssocID="{43095046-D63A-4925-B368-AEB91FA0E2DB}" presName="bracket" presStyleLbl="parChTrans1D1" presStyleIdx="2" presStyleCnt="6"/>
      <dgm:spPr/>
    </dgm:pt>
    <dgm:pt modelId="{60DAC381-3F3A-4696-9591-308110D4101B}" type="pres">
      <dgm:prSet presAssocID="{43095046-D63A-4925-B368-AEB91FA0E2DB}" presName="spH" presStyleCnt="0"/>
      <dgm:spPr/>
    </dgm:pt>
    <dgm:pt modelId="{A8C59566-AA37-4F1A-8EC3-D294B7B11622}" type="pres">
      <dgm:prSet presAssocID="{43095046-D63A-4925-B368-AEB91FA0E2DB}" presName="desTx" presStyleLbl="node1" presStyleIdx="2" presStyleCnt="6">
        <dgm:presLayoutVars>
          <dgm:bulletEnabled val="1"/>
        </dgm:presLayoutVars>
      </dgm:prSet>
      <dgm:spPr/>
    </dgm:pt>
    <dgm:pt modelId="{EB3EBC70-BCC4-4DC5-942B-6086E43E7473}" type="pres">
      <dgm:prSet presAssocID="{4BF57D05-60C3-4165-9DD9-0F19E2DFF830}" presName="spV" presStyleCnt="0"/>
      <dgm:spPr/>
    </dgm:pt>
    <dgm:pt modelId="{3BD38D46-E092-4DFC-8A62-1B0866BDB1B6}" type="pres">
      <dgm:prSet presAssocID="{0BAFF0B6-9DDA-4BB9-AAAA-A1CDF238918B}" presName="linNode" presStyleCnt="0"/>
      <dgm:spPr/>
    </dgm:pt>
    <dgm:pt modelId="{4111764C-4EE3-4781-9BFD-CBECBD24119C}" type="pres">
      <dgm:prSet presAssocID="{0BAFF0B6-9DDA-4BB9-AAAA-A1CDF238918B}" presName="parTx" presStyleLbl="revTx" presStyleIdx="3" presStyleCnt="6">
        <dgm:presLayoutVars>
          <dgm:chMax val="1"/>
          <dgm:bulletEnabled val="1"/>
        </dgm:presLayoutVars>
      </dgm:prSet>
      <dgm:spPr/>
    </dgm:pt>
    <dgm:pt modelId="{36DDDCF4-161F-4C13-9218-0C807C6B432F}" type="pres">
      <dgm:prSet presAssocID="{0BAFF0B6-9DDA-4BB9-AAAA-A1CDF238918B}" presName="bracket" presStyleLbl="parChTrans1D1" presStyleIdx="3" presStyleCnt="6"/>
      <dgm:spPr/>
    </dgm:pt>
    <dgm:pt modelId="{03E08034-9A52-4101-9E72-27F9920EAA77}" type="pres">
      <dgm:prSet presAssocID="{0BAFF0B6-9DDA-4BB9-AAAA-A1CDF238918B}" presName="spH" presStyleCnt="0"/>
      <dgm:spPr/>
    </dgm:pt>
    <dgm:pt modelId="{E3D9051A-0A36-4FA7-B827-339463FC2373}" type="pres">
      <dgm:prSet presAssocID="{0BAFF0B6-9DDA-4BB9-AAAA-A1CDF238918B}" presName="desTx" presStyleLbl="node1" presStyleIdx="3" presStyleCnt="6">
        <dgm:presLayoutVars>
          <dgm:bulletEnabled val="1"/>
        </dgm:presLayoutVars>
      </dgm:prSet>
      <dgm:spPr/>
    </dgm:pt>
    <dgm:pt modelId="{D8E8B590-7402-48C7-9269-D13EBEB1138A}" type="pres">
      <dgm:prSet presAssocID="{39161E70-D1D5-408B-B3F0-61FC25C81E6E}" presName="spV" presStyleCnt="0"/>
      <dgm:spPr/>
    </dgm:pt>
    <dgm:pt modelId="{55B456F4-27F1-42F5-A743-097A799C0239}" type="pres">
      <dgm:prSet presAssocID="{42E0ECC3-09EC-4C32-979A-B0B1200625C5}" presName="linNode" presStyleCnt="0"/>
      <dgm:spPr/>
    </dgm:pt>
    <dgm:pt modelId="{DCECAA1E-631B-4E23-84DF-61F977A1C569}" type="pres">
      <dgm:prSet presAssocID="{42E0ECC3-09EC-4C32-979A-B0B1200625C5}" presName="parTx" presStyleLbl="revTx" presStyleIdx="4" presStyleCnt="6">
        <dgm:presLayoutVars>
          <dgm:chMax val="1"/>
          <dgm:bulletEnabled val="1"/>
        </dgm:presLayoutVars>
      </dgm:prSet>
      <dgm:spPr/>
    </dgm:pt>
    <dgm:pt modelId="{1F312453-D38D-42B2-B2C9-07BE34100D1E}" type="pres">
      <dgm:prSet presAssocID="{42E0ECC3-09EC-4C32-979A-B0B1200625C5}" presName="bracket" presStyleLbl="parChTrans1D1" presStyleIdx="4" presStyleCnt="6"/>
      <dgm:spPr/>
    </dgm:pt>
    <dgm:pt modelId="{442828D6-B6A9-421B-9DC4-E6A87297D65D}" type="pres">
      <dgm:prSet presAssocID="{42E0ECC3-09EC-4C32-979A-B0B1200625C5}" presName="spH" presStyleCnt="0"/>
      <dgm:spPr/>
    </dgm:pt>
    <dgm:pt modelId="{6DF5FF20-5979-42F4-929F-ECC85219CADA}" type="pres">
      <dgm:prSet presAssocID="{42E0ECC3-09EC-4C32-979A-B0B1200625C5}" presName="desTx" presStyleLbl="node1" presStyleIdx="4" presStyleCnt="6">
        <dgm:presLayoutVars>
          <dgm:bulletEnabled val="1"/>
        </dgm:presLayoutVars>
      </dgm:prSet>
      <dgm:spPr/>
    </dgm:pt>
    <dgm:pt modelId="{F45F7A9B-32E0-4B0B-9EC6-ABB8625E2B2E}" type="pres">
      <dgm:prSet presAssocID="{3A174425-5FCF-4E54-A46E-A5B00C7A3FF3}" presName="spV" presStyleCnt="0"/>
      <dgm:spPr/>
    </dgm:pt>
    <dgm:pt modelId="{0F0AB978-EB2B-4DAB-BF4D-759843E80607}" type="pres">
      <dgm:prSet presAssocID="{5D2DCB95-4029-42E8-8846-1851102615E5}" presName="linNode" presStyleCnt="0"/>
      <dgm:spPr/>
    </dgm:pt>
    <dgm:pt modelId="{6DEFA8C6-6663-413F-9771-AA17E45443B8}" type="pres">
      <dgm:prSet presAssocID="{5D2DCB95-4029-42E8-8846-1851102615E5}" presName="parTx" presStyleLbl="revTx" presStyleIdx="5" presStyleCnt="6">
        <dgm:presLayoutVars>
          <dgm:chMax val="1"/>
          <dgm:bulletEnabled val="1"/>
        </dgm:presLayoutVars>
      </dgm:prSet>
      <dgm:spPr/>
    </dgm:pt>
    <dgm:pt modelId="{E0791E4E-801B-451F-91BD-3EDA91D42398}" type="pres">
      <dgm:prSet presAssocID="{5D2DCB95-4029-42E8-8846-1851102615E5}" presName="bracket" presStyleLbl="parChTrans1D1" presStyleIdx="5" presStyleCnt="6"/>
      <dgm:spPr/>
    </dgm:pt>
    <dgm:pt modelId="{F6E34D07-3D48-42BF-88F4-02B6B72A9353}" type="pres">
      <dgm:prSet presAssocID="{5D2DCB95-4029-42E8-8846-1851102615E5}" presName="spH" presStyleCnt="0"/>
      <dgm:spPr/>
    </dgm:pt>
    <dgm:pt modelId="{0EBD8DB6-EBA3-4B4A-8A25-CE27630F007A}" type="pres">
      <dgm:prSet presAssocID="{5D2DCB95-4029-42E8-8846-1851102615E5}" presName="desTx" presStyleLbl="node1" presStyleIdx="5" presStyleCnt="6">
        <dgm:presLayoutVars>
          <dgm:bulletEnabled val="1"/>
        </dgm:presLayoutVars>
      </dgm:prSet>
      <dgm:spPr/>
    </dgm:pt>
  </dgm:ptLst>
  <dgm:cxnLst>
    <dgm:cxn modelId="{145BA503-66BA-4679-BC2D-7E55741B234F}" type="presOf" srcId="{A21761E9-2890-4F6E-8A21-006256A92327}" destId="{3787A0F0-961C-4106-861F-40790147EA25}" srcOrd="0" destOrd="0" presId="urn:diagrams.loki3.com/BracketList"/>
    <dgm:cxn modelId="{3FB51D0B-57C4-4ED4-85F7-44FFB5C1FCDB}" type="presOf" srcId="{C2B12919-21CB-4308-BC43-DF024D5FD69B}" destId="{A2D9064F-99CC-49DB-A6AA-96677A5BFDF1}" srcOrd="0" destOrd="0" presId="urn:diagrams.loki3.com/BracketList"/>
    <dgm:cxn modelId="{10D4590D-906B-4B75-9692-FA7DFA77DB96}" type="presOf" srcId="{5D2DCB95-4029-42E8-8846-1851102615E5}" destId="{6DEFA8C6-6663-413F-9771-AA17E45443B8}" srcOrd="0" destOrd="0" presId="urn:diagrams.loki3.com/BracketList"/>
    <dgm:cxn modelId="{996E280E-5150-442D-82B7-849C0E35E49D}" type="presOf" srcId="{365D842C-6665-4B07-85FD-4197C4E110B5}" destId="{0EBD8DB6-EBA3-4B4A-8A25-CE27630F007A}" srcOrd="0" destOrd="1" presId="urn:diagrams.loki3.com/BracketList"/>
    <dgm:cxn modelId="{9C95A81C-8F5A-4DD5-A947-366FED4FFB28}" type="presOf" srcId="{BC57C4C6-09D3-467A-A56F-8CF6E2E408DE}" destId="{A8C59566-AA37-4F1A-8EC3-D294B7B11622}" srcOrd="0" destOrd="1" presId="urn:diagrams.loki3.com/BracketList"/>
    <dgm:cxn modelId="{7A98F726-3832-4EEA-A557-964B8D5905A7}" srcId="{48DC484F-204B-4FA7-A5D0-BFE018586AAB}" destId="{A21761E9-2890-4F6E-8A21-006256A92327}" srcOrd="1" destOrd="0" parTransId="{0A7E0D53-99FD-40FA-8858-BC0A0236846F}" sibTransId="{FECF937E-E3CA-487F-8538-A232CC24001E}"/>
    <dgm:cxn modelId="{EC3DEE2A-BEE1-44FC-8A25-C978FA472F9A}" srcId="{48DC484F-204B-4FA7-A5D0-BFE018586AAB}" destId="{43095046-D63A-4925-B368-AEB91FA0E2DB}" srcOrd="2" destOrd="0" parTransId="{AE38651C-2710-4C6A-925C-C90E61BA3D9C}" sibTransId="{4BF57D05-60C3-4165-9DD9-0F19E2DFF830}"/>
    <dgm:cxn modelId="{00D05060-F37B-407B-9AFC-F9F5431E423B}" srcId="{48DC484F-204B-4FA7-A5D0-BFE018586AAB}" destId="{42E0ECC3-09EC-4C32-979A-B0B1200625C5}" srcOrd="4" destOrd="0" parTransId="{028A88AA-F2BF-42CA-8745-13DE36EEEB28}" sibTransId="{3A174425-5FCF-4E54-A46E-A5B00C7A3FF3}"/>
    <dgm:cxn modelId="{B5BFB161-899E-48AE-B73F-C38918EF8243}" srcId="{5D2DCB95-4029-42E8-8846-1851102615E5}" destId="{55ADD169-DF4F-4F9B-8A2D-19437FA4E0E9}" srcOrd="0" destOrd="0" parTransId="{6224CC54-2444-4FEB-A41B-765808D8FC4E}" sibTransId="{56D18336-914D-4A10-A901-061385C84C58}"/>
    <dgm:cxn modelId="{4A6F2042-419C-4562-8A37-4530E67A2CDE}" srcId="{5D2DCB95-4029-42E8-8846-1851102615E5}" destId="{365D842C-6665-4B07-85FD-4197C4E110B5}" srcOrd="1" destOrd="0" parTransId="{FE78CCA1-853D-4D44-AED3-0CF07AD14F63}" sibTransId="{E2EF916D-5DEF-4A1F-8D49-CB02474069F2}"/>
    <dgm:cxn modelId="{AC61D063-2FC9-4CCD-9108-7E2ADF845B7C}" type="presOf" srcId="{39D43408-97BD-4E05-8300-AEDA2DF290DD}" destId="{A2D9064F-99CC-49DB-A6AA-96677A5BFDF1}" srcOrd="0" destOrd="1" presId="urn:diagrams.loki3.com/BracketList"/>
    <dgm:cxn modelId="{8AD94C48-DAAE-4D27-A663-12276F15DB09}" type="presOf" srcId="{6A7CD351-D7D8-42C6-B08B-D569084361D6}" destId="{A8C59566-AA37-4F1A-8EC3-D294B7B11622}" srcOrd="0" destOrd="0" presId="urn:diagrams.loki3.com/BracketList"/>
    <dgm:cxn modelId="{9631114F-A199-4D98-91CF-C8E67913A49C}" type="presOf" srcId="{7CD543C9-1473-47AD-AD97-C929D88849F6}" destId="{3756D1BD-EE86-4AAF-ACF1-4F1CDEA195DB}" srcOrd="0" destOrd="0" presId="urn:diagrams.loki3.com/BracketList"/>
    <dgm:cxn modelId="{69BFF557-F073-4B50-9D79-3383B3B6453D}" srcId="{48DC484F-204B-4FA7-A5D0-BFE018586AAB}" destId="{5D2DCB95-4029-42E8-8846-1851102615E5}" srcOrd="5" destOrd="0" parTransId="{73C3F6A8-3348-416F-B26B-E33EA4292F6A}" sibTransId="{0A178F7F-172C-4795-94A7-4FD1F621E74E}"/>
    <dgm:cxn modelId="{249AB578-887F-4BA4-95DC-79875147ABF7}" srcId="{43095046-D63A-4925-B368-AEB91FA0E2DB}" destId="{BC57C4C6-09D3-467A-A56F-8CF6E2E408DE}" srcOrd="1" destOrd="0" parTransId="{0DAD5A62-27D7-4967-B9B8-B9DB18305AE6}" sibTransId="{6B93C652-3260-4A5F-8AD3-156CB461E68E}"/>
    <dgm:cxn modelId="{0077C958-B2AF-4DD5-ACC5-DBC3ED3219AA}" srcId="{A21761E9-2890-4F6E-8A21-006256A92327}" destId="{39D43408-97BD-4E05-8300-AEDA2DF290DD}" srcOrd="1" destOrd="0" parTransId="{A17ACA3F-4FA9-4E57-8B1D-544676C55B60}" sibTransId="{8BE6173C-F5D8-4356-846F-3C1228BA183D}"/>
    <dgm:cxn modelId="{861B548B-85AD-4962-A7FF-7A38B0E634D6}" type="presOf" srcId="{829F13C9-22EE-40EF-9609-1084BB7C01FB}" destId="{DE7B60AB-EA46-4F87-835C-9F5578F7BE57}" srcOrd="0" destOrd="0" presId="urn:diagrams.loki3.com/BracketList"/>
    <dgm:cxn modelId="{D889CA9C-6392-4DEB-B4BF-A9312FF73157}" srcId="{43095046-D63A-4925-B368-AEB91FA0E2DB}" destId="{6A7CD351-D7D8-42C6-B08B-D569084361D6}" srcOrd="0" destOrd="0" parTransId="{DF275040-8707-403E-8C3E-854D42BAF292}" sibTransId="{A1E8750B-7EE1-416B-96F1-8AF22F16778B}"/>
    <dgm:cxn modelId="{3B461F9D-EA7E-4D22-9171-4E4D549F4677}" type="presOf" srcId="{035CC1F2-FD3D-48E6-A11A-B43F26F7E12D}" destId="{6DF5FF20-5979-42F4-929F-ECC85219CADA}" srcOrd="0" destOrd="1" presId="urn:diagrams.loki3.com/BracketList"/>
    <dgm:cxn modelId="{934717A7-6278-40E7-9CEE-F3B901FAEE5F}" srcId="{A21761E9-2890-4F6E-8A21-006256A92327}" destId="{C2B12919-21CB-4308-BC43-DF024D5FD69B}" srcOrd="0" destOrd="0" parTransId="{50998263-7235-4604-807C-B507E5BAA0CF}" sibTransId="{A749C9CE-9D86-4AE6-88D5-EEED3AF0B68B}"/>
    <dgm:cxn modelId="{BF64D6A9-5657-46BB-A5EE-B0C0A4E08EB1}" type="presOf" srcId="{43095046-D63A-4925-B368-AEB91FA0E2DB}" destId="{30895E88-C8C5-48A2-87FA-93970193FEF7}" srcOrd="0" destOrd="0" presId="urn:diagrams.loki3.com/BracketList"/>
    <dgm:cxn modelId="{CDCD50AB-BC0C-477F-B44A-AB9F032BA030}" srcId="{48DC484F-204B-4FA7-A5D0-BFE018586AAB}" destId="{829F13C9-22EE-40EF-9609-1084BB7C01FB}" srcOrd="0" destOrd="0" parTransId="{AEE27664-E4DF-4A69-9A35-EE2A3ED7898C}" sibTransId="{0113AAB3-6446-4F3B-AF3F-3D8891D80872}"/>
    <dgm:cxn modelId="{108F57B0-A5BD-46D6-A224-6FEF523F8C45}" type="presOf" srcId="{48DC484F-204B-4FA7-A5D0-BFE018586AAB}" destId="{F8AB4888-F3FC-47D8-996F-E443AD908520}" srcOrd="0" destOrd="0" presId="urn:diagrams.loki3.com/BracketList"/>
    <dgm:cxn modelId="{0C6740B2-47AF-42B0-B903-D475779DE764}" srcId="{48DC484F-204B-4FA7-A5D0-BFE018586AAB}" destId="{0BAFF0B6-9DDA-4BB9-AAAA-A1CDF238918B}" srcOrd="3" destOrd="0" parTransId="{DA5AF1C6-1208-4B3E-96B5-6CDACEB2DE17}" sibTransId="{39161E70-D1D5-408B-B3F0-61FC25C81E6E}"/>
    <dgm:cxn modelId="{356B9FC0-9106-4E1A-A457-B337CEA0E62A}" type="presOf" srcId="{42E0ECC3-09EC-4C32-979A-B0B1200625C5}" destId="{DCECAA1E-631B-4E23-84DF-61F977A1C569}" srcOrd="0" destOrd="0" presId="urn:diagrams.loki3.com/BracketList"/>
    <dgm:cxn modelId="{6541FCC5-7723-4692-8C8E-E70F337C6C5A}" type="presOf" srcId="{0BAFF0B6-9DDA-4BB9-AAAA-A1CDF238918B}" destId="{4111764C-4EE3-4781-9BFD-CBECBD24119C}" srcOrd="0" destOrd="0" presId="urn:diagrams.loki3.com/BracketList"/>
    <dgm:cxn modelId="{55C086D2-B8F9-4392-8F9A-8DEA8D6EFF40}" srcId="{829F13C9-22EE-40EF-9609-1084BB7C01FB}" destId="{7CD543C9-1473-47AD-AD97-C929D88849F6}" srcOrd="0" destOrd="0" parTransId="{57C5D2FD-7E82-4C09-A01A-632BB117E011}" sibTransId="{CF4280F6-E1C6-405B-AE75-99DFC668986B}"/>
    <dgm:cxn modelId="{CE2D98DC-C19B-43A6-A99F-313E5315D934}" srcId="{0BAFF0B6-9DDA-4BB9-AAAA-A1CDF238918B}" destId="{3D381338-09EF-48D3-8F0A-E163B51CF7EC}" srcOrd="0" destOrd="0" parTransId="{4A17F180-0793-46D5-861B-F3E031401914}" sibTransId="{84A1A8E1-22A8-4558-B59C-1D96711DD44D}"/>
    <dgm:cxn modelId="{3A13D1DC-FAF7-4AA0-87B6-AC1300F4AA53}" type="presOf" srcId="{A52B1C8F-BD66-464E-992A-0D74E930A021}" destId="{6DF5FF20-5979-42F4-929F-ECC85219CADA}" srcOrd="0" destOrd="0" presId="urn:diagrams.loki3.com/BracketList"/>
    <dgm:cxn modelId="{4F1CA7E5-5336-491D-A67A-ACEF9170C0EE}" type="presOf" srcId="{55ADD169-DF4F-4F9B-8A2D-19437FA4E0E9}" destId="{0EBD8DB6-EBA3-4B4A-8A25-CE27630F007A}" srcOrd="0" destOrd="0" presId="urn:diagrams.loki3.com/BracketList"/>
    <dgm:cxn modelId="{2B4686F3-FE4F-4174-922E-23818CD95641}" srcId="{42E0ECC3-09EC-4C32-979A-B0B1200625C5}" destId="{A52B1C8F-BD66-464E-992A-0D74E930A021}" srcOrd="0" destOrd="0" parTransId="{EB45FA6F-BD1C-4E42-96C2-BC08B1545BD9}" sibTransId="{3438AB1A-6AD8-4331-8356-9CB1C15B5B2C}"/>
    <dgm:cxn modelId="{5028F5F7-6099-4544-B5F8-7856076E3E45}" type="presOf" srcId="{3D381338-09EF-48D3-8F0A-E163B51CF7EC}" destId="{E3D9051A-0A36-4FA7-B827-339463FC2373}" srcOrd="0" destOrd="0" presId="urn:diagrams.loki3.com/BracketList"/>
    <dgm:cxn modelId="{7679A6FB-0212-44A6-AB7C-99E5CCBD15C8}" srcId="{42E0ECC3-09EC-4C32-979A-B0B1200625C5}" destId="{035CC1F2-FD3D-48E6-A11A-B43F26F7E12D}" srcOrd="1" destOrd="0" parTransId="{B2B3DDF7-4A7A-4328-81F1-21084F399106}" sibTransId="{A79E03B8-D3CE-45C5-B9B0-98C46B25782A}"/>
    <dgm:cxn modelId="{C42EF4AE-86DE-4A18-8CBA-68EF3E802352}" type="presParOf" srcId="{F8AB4888-F3FC-47D8-996F-E443AD908520}" destId="{261BB6A2-E644-4F02-8C6C-7901EC662904}" srcOrd="0" destOrd="0" presId="urn:diagrams.loki3.com/BracketList"/>
    <dgm:cxn modelId="{84C86C53-9E0B-4FB0-A937-B6AD14E9F329}" type="presParOf" srcId="{261BB6A2-E644-4F02-8C6C-7901EC662904}" destId="{DE7B60AB-EA46-4F87-835C-9F5578F7BE57}" srcOrd="0" destOrd="0" presId="urn:diagrams.loki3.com/BracketList"/>
    <dgm:cxn modelId="{5284CD54-C166-4570-A69A-3849835BA7D2}" type="presParOf" srcId="{261BB6A2-E644-4F02-8C6C-7901EC662904}" destId="{F4EB57D3-2A29-454A-BA6E-4035E47E3DBB}" srcOrd="1" destOrd="0" presId="urn:diagrams.loki3.com/BracketList"/>
    <dgm:cxn modelId="{2EC25A0C-FE0A-4FA2-881E-BC1539B49709}" type="presParOf" srcId="{261BB6A2-E644-4F02-8C6C-7901EC662904}" destId="{8A61E9DE-EC23-4CBA-8ED8-76F854C1FAC3}" srcOrd="2" destOrd="0" presId="urn:diagrams.loki3.com/BracketList"/>
    <dgm:cxn modelId="{B34AD23F-6395-4A7F-A880-F2B0D5264C8B}" type="presParOf" srcId="{261BB6A2-E644-4F02-8C6C-7901EC662904}" destId="{3756D1BD-EE86-4AAF-ACF1-4F1CDEA195DB}" srcOrd="3" destOrd="0" presId="urn:diagrams.loki3.com/BracketList"/>
    <dgm:cxn modelId="{B3608097-0634-4AAA-BB18-6CAA55569F5E}" type="presParOf" srcId="{F8AB4888-F3FC-47D8-996F-E443AD908520}" destId="{BE851568-2244-4445-9FD6-E7E2D801ED3F}" srcOrd="1" destOrd="0" presId="urn:diagrams.loki3.com/BracketList"/>
    <dgm:cxn modelId="{E0F7F958-0BF7-421A-AC5E-53BE9579799C}" type="presParOf" srcId="{F8AB4888-F3FC-47D8-996F-E443AD908520}" destId="{759436B1-E937-41F1-96DE-32A923C96B7D}" srcOrd="2" destOrd="0" presId="urn:diagrams.loki3.com/BracketList"/>
    <dgm:cxn modelId="{81553C0F-6F4E-47B9-8F96-769896292C32}" type="presParOf" srcId="{759436B1-E937-41F1-96DE-32A923C96B7D}" destId="{3787A0F0-961C-4106-861F-40790147EA25}" srcOrd="0" destOrd="0" presId="urn:diagrams.loki3.com/BracketList"/>
    <dgm:cxn modelId="{F47F1A7E-1D70-469A-AABB-23FEC0400473}" type="presParOf" srcId="{759436B1-E937-41F1-96DE-32A923C96B7D}" destId="{53D16D65-9862-4A94-82C4-B4270DADF1BC}" srcOrd="1" destOrd="0" presId="urn:diagrams.loki3.com/BracketList"/>
    <dgm:cxn modelId="{4EEB99B4-27D8-48D7-8903-ACCB512ED5DA}" type="presParOf" srcId="{759436B1-E937-41F1-96DE-32A923C96B7D}" destId="{B475CC05-0D09-41D7-886B-9128C7A2B8F6}" srcOrd="2" destOrd="0" presId="urn:diagrams.loki3.com/BracketList"/>
    <dgm:cxn modelId="{5F6EA1F5-B0ED-4607-8763-A6D01E11C1DE}" type="presParOf" srcId="{759436B1-E937-41F1-96DE-32A923C96B7D}" destId="{A2D9064F-99CC-49DB-A6AA-96677A5BFDF1}" srcOrd="3" destOrd="0" presId="urn:diagrams.loki3.com/BracketList"/>
    <dgm:cxn modelId="{DB8FEF60-7330-4EF1-8391-3BBF9CAE2F28}" type="presParOf" srcId="{F8AB4888-F3FC-47D8-996F-E443AD908520}" destId="{6132709C-0115-4326-9B66-8C73D9331761}" srcOrd="3" destOrd="0" presId="urn:diagrams.loki3.com/BracketList"/>
    <dgm:cxn modelId="{AE6F192B-E943-485A-AC5E-52153A1FEFF7}" type="presParOf" srcId="{F8AB4888-F3FC-47D8-996F-E443AD908520}" destId="{4DEDB9D0-55E8-4B11-85DE-B2639A53F819}" srcOrd="4" destOrd="0" presId="urn:diagrams.loki3.com/BracketList"/>
    <dgm:cxn modelId="{06FB6299-6C69-4F3E-B91E-AAACCE8CBAF7}" type="presParOf" srcId="{4DEDB9D0-55E8-4B11-85DE-B2639A53F819}" destId="{30895E88-C8C5-48A2-87FA-93970193FEF7}" srcOrd="0" destOrd="0" presId="urn:diagrams.loki3.com/BracketList"/>
    <dgm:cxn modelId="{05976A89-F013-4872-B1E1-D978259C32EA}" type="presParOf" srcId="{4DEDB9D0-55E8-4B11-85DE-B2639A53F819}" destId="{3DEE4860-C206-4624-884E-496514AA97EB}" srcOrd="1" destOrd="0" presId="urn:diagrams.loki3.com/BracketList"/>
    <dgm:cxn modelId="{F8B286F2-78F5-4770-99A9-92F17ADEE07F}" type="presParOf" srcId="{4DEDB9D0-55E8-4B11-85DE-B2639A53F819}" destId="{60DAC381-3F3A-4696-9591-308110D4101B}" srcOrd="2" destOrd="0" presId="urn:diagrams.loki3.com/BracketList"/>
    <dgm:cxn modelId="{F326BC99-FDBE-46B8-98C6-48EDD7A45D73}" type="presParOf" srcId="{4DEDB9D0-55E8-4B11-85DE-B2639A53F819}" destId="{A8C59566-AA37-4F1A-8EC3-D294B7B11622}" srcOrd="3" destOrd="0" presId="urn:diagrams.loki3.com/BracketList"/>
    <dgm:cxn modelId="{65E4468E-F793-4D51-9852-3555D91272CE}" type="presParOf" srcId="{F8AB4888-F3FC-47D8-996F-E443AD908520}" destId="{EB3EBC70-BCC4-4DC5-942B-6086E43E7473}" srcOrd="5" destOrd="0" presId="urn:diagrams.loki3.com/BracketList"/>
    <dgm:cxn modelId="{46AC5691-29A0-489C-8B23-D98457DE5932}" type="presParOf" srcId="{F8AB4888-F3FC-47D8-996F-E443AD908520}" destId="{3BD38D46-E092-4DFC-8A62-1B0866BDB1B6}" srcOrd="6" destOrd="0" presId="urn:diagrams.loki3.com/BracketList"/>
    <dgm:cxn modelId="{C9A5D5C8-AC53-4430-8740-3EE603AB8EEE}" type="presParOf" srcId="{3BD38D46-E092-4DFC-8A62-1B0866BDB1B6}" destId="{4111764C-4EE3-4781-9BFD-CBECBD24119C}" srcOrd="0" destOrd="0" presId="urn:diagrams.loki3.com/BracketList"/>
    <dgm:cxn modelId="{952F3DAA-915C-4F38-9937-732195D0DD55}" type="presParOf" srcId="{3BD38D46-E092-4DFC-8A62-1B0866BDB1B6}" destId="{36DDDCF4-161F-4C13-9218-0C807C6B432F}" srcOrd="1" destOrd="0" presId="urn:diagrams.loki3.com/BracketList"/>
    <dgm:cxn modelId="{DD2998D7-FD3D-4919-9CC5-E770818441AF}" type="presParOf" srcId="{3BD38D46-E092-4DFC-8A62-1B0866BDB1B6}" destId="{03E08034-9A52-4101-9E72-27F9920EAA77}" srcOrd="2" destOrd="0" presId="urn:diagrams.loki3.com/BracketList"/>
    <dgm:cxn modelId="{8E64401A-04D8-45F7-ACDD-23C42C8DAF55}" type="presParOf" srcId="{3BD38D46-E092-4DFC-8A62-1B0866BDB1B6}" destId="{E3D9051A-0A36-4FA7-B827-339463FC2373}" srcOrd="3" destOrd="0" presId="urn:diagrams.loki3.com/BracketList"/>
    <dgm:cxn modelId="{646F6FB0-FDF3-4830-A7D6-4ABE2BBC60E7}" type="presParOf" srcId="{F8AB4888-F3FC-47D8-996F-E443AD908520}" destId="{D8E8B590-7402-48C7-9269-D13EBEB1138A}" srcOrd="7" destOrd="0" presId="urn:diagrams.loki3.com/BracketList"/>
    <dgm:cxn modelId="{DDEB461D-0E7F-48A2-BF0B-461826CAF9C4}" type="presParOf" srcId="{F8AB4888-F3FC-47D8-996F-E443AD908520}" destId="{55B456F4-27F1-42F5-A743-097A799C0239}" srcOrd="8" destOrd="0" presId="urn:diagrams.loki3.com/BracketList"/>
    <dgm:cxn modelId="{4804CB32-5CC1-4BE9-93A8-F5BC9CAB106D}" type="presParOf" srcId="{55B456F4-27F1-42F5-A743-097A799C0239}" destId="{DCECAA1E-631B-4E23-84DF-61F977A1C569}" srcOrd="0" destOrd="0" presId="urn:diagrams.loki3.com/BracketList"/>
    <dgm:cxn modelId="{60C1BF9C-569F-4660-B150-9D03AE2301BD}" type="presParOf" srcId="{55B456F4-27F1-42F5-A743-097A799C0239}" destId="{1F312453-D38D-42B2-B2C9-07BE34100D1E}" srcOrd="1" destOrd="0" presId="urn:diagrams.loki3.com/BracketList"/>
    <dgm:cxn modelId="{774BAB1D-1A2B-4C5B-ACCE-E8E9247633E0}" type="presParOf" srcId="{55B456F4-27F1-42F5-A743-097A799C0239}" destId="{442828D6-B6A9-421B-9DC4-E6A87297D65D}" srcOrd="2" destOrd="0" presId="urn:diagrams.loki3.com/BracketList"/>
    <dgm:cxn modelId="{E64AC00F-4248-4422-A787-FCDB19FDB0AC}" type="presParOf" srcId="{55B456F4-27F1-42F5-A743-097A799C0239}" destId="{6DF5FF20-5979-42F4-929F-ECC85219CADA}" srcOrd="3" destOrd="0" presId="urn:diagrams.loki3.com/BracketList"/>
    <dgm:cxn modelId="{7D029FF2-F9DF-41A5-86B3-55BF2F865E65}" type="presParOf" srcId="{F8AB4888-F3FC-47D8-996F-E443AD908520}" destId="{F45F7A9B-32E0-4B0B-9EC6-ABB8625E2B2E}" srcOrd="9" destOrd="0" presId="urn:diagrams.loki3.com/BracketList"/>
    <dgm:cxn modelId="{E2406400-7223-427A-BF6D-28EF9047B91E}" type="presParOf" srcId="{F8AB4888-F3FC-47D8-996F-E443AD908520}" destId="{0F0AB978-EB2B-4DAB-BF4D-759843E80607}" srcOrd="10" destOrd="0" presId="urn:diagrams.loki3.com/BracketList"/>
    <dgm:cxn modelId="{C55258F4-D6B1-44FA-81FC-AE0E36F01CE8}" type="presParOf" srcId="{0F0AB978-EB2B-4DAB-BF4D-759843E80607}" destId="{6DEFA8C6-6663-413F-9771-AA17E45443B8}" srcOrd="0" destOrd="0" presId="urn:diagrams.loki3.com/BracketList"/>
    <dgm:cxn modelId="{0204C841-EEDD-41EC-901F-D275F9917617}" type="presParOf" srcId="{0F0AB978-EB2B-4DAB-BF4D-759843E80607}" destId="{E0791E4E-801B-451F-91BD-3EDA91D42398}" srcOrd="1" destOrd="0" presId="urn:diagrams.loki3.com/BracketList"/>
    <dgm:cxn modelId="{0BE5899B-D01C-4EB1-B989-7BD37ADDFDF1}" type="presParOf" srcId="{0F0AB978-EB2B-4DAB-BF4D-759843E80607}" destId="{F6E34D07-3D48-42BF-88F4-02B6B72A9353}" srcOrd="2" destOrd="0" presId="urn:diagrams.loki3.com/BracketList"/>
    <dgm:cxn modelId="{EEDC9508-68B9-4322-A820-A3F1A366CC19}" type="presParOf" srcId="{0F0AB978-EB2B-4DAB-BF4D-759843E80607}" destId="{0EBD8DB6-EBA3-4B4A-8A25-CE27630F007A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19BB39-200A-403A-836D-95642D19760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1F94BB1-4E38-494C-9B24-2E12D56DC326}">
      <dgm:prSet custT="1"/>
      <dgm:spPr/>
      <dgm:t>
        <a:bodyPr/>
        <a:lstStyle/>
        <a:p>
          <a:r>
            <a:rPr lang="en-US" sz="2400">
              <a:ea typeface="Calibri"/>
              <a:cs typeface="Calibri"/>
            </a:rPr>
            <a:t>Poor training → operational inefficiencies &amp; service issues. </a:t>
          </a:r>
          <a:r>
            <a:rPr lang="en-US" sz="1600">
              <a:ea typeface="Calibri"/>
              <a:cs typeface="Calibri"/>
            </a:rPr>
            <a:t>(Baum et al., 2016)</a:t>
          </a:r>
        </a:p>
      </dgm:t>
    </dgm:pt>
    <dgm:pt modelId="{BF8E4A43-4076-43E9-A7EC-3409806403F4}" type="parTrans" cxnId="{A81E9AF9-022F-4588-AA25-3E71CA557ED5}">
      <dgm:prSet/>
      <dgm:spPr/>
      <dgm:t>
        <a:bodyPr/>
        <a:lstStyle/>
        <a:p>
          <a:endParaRPr lang="en-GB"/>
        </a:p>
      </dgm:t>
    </dgm:pt>
    <dgm:pt modelId="{091BD1D3-CB75-47E7-BC1D-AA4609D4CE9C}" type="sibTrans" cxnId="{A81E9AF9-022F-4588-AA25-3E71CA557ED5}">
      <dgm:prSet/>
      <dgm:spPr/>
      <dgm:t>
        <a:bodyPr/>
        <a:lstStyle/>
        <a:p>
          <a:endParaRPr lang="en-GB"/>
        </a:p>
      </dgm:t>
    </dgm:pt>
    <dgm:pt modelId="{3EC5DA6A-BB96-493C-9906-E25BC6AAE5A4}">
      <dgm:prSet custT="1"/>
      <dgm:spPr/>
      <dgm:t>
        <a:bodyPr/>
        <a:lstStyle/>
        <a:p>
          <a:r>
            <a:rPr lang="en-US" sz="2400">
              <a:ea typeface="Calibri"/>
              <a:cs typeface="Calibri"/>
            </a:rPr>
            <a:t>Generational mismatches → low retention &amp; morale. </a:t>
          </a:r>
          <a:r>
            <a:rPr lang="en-US" sz="1600">
              <a:ea typeface="Calibri"/>
              <a:cs typeface="Calibri"/>
            </a:rPr>
            <a:t>(</a:t>
          </a:r>
          <a:r>
            <a:rPr lang="en-US" sz="1600" err="1">
              <a:ea typeface="Calibri"/>
              <a:cs typeface="Calibri"/>
            </a:rPr>
            <a:t>Vassou</a:t>
          </a:r>
          <a:r>
            <a:rPr lang="en-US" sz="1600">
              <a:ea typeface="Calibri"/>
              <a:cs typeface="Calibri"/>
            </a:rPr>
            <a:t> et al., 2024)</a:t>
          </a:r>
        </a:p>
      </dgm:t>
    </dgm:pt>
    <dgm:pt modelId="{C4B4B68D-0020-430A-9120-1B4ABB0523F0}" type="parTrans" cxnId="{50BA8ED6-E197-4F2E-9E9A-FDAE44D8EE0F}">
      <dgm:prSet/>
      <dgm:spPr/>
      <dgm:t>
        <a:bodyPr/>
        <a:lstStyle/>
        <a:p>
          <a:endParaRPr lang="en-GB"/>
        </a:p>
      </dgm:t>
    </dgm:pt>
    <dgm:pt modelId="{CA3EB92D-0EF4-44DB-8358-889C76CC58EF}" type="sibTrans" cxnId="{50BA8ED6-E197-4F2E-9E9A-FDAE44D8EE0F}">
      <dgm:prSet/>
      <dgm:spPr/>
      <dgm:t>
        <a:bodyPr/>
        <a:lstStyle/>
        <a:p>
          <a:endParaRPr lang="en-GB"/>
        </a:p>
      </dgm:t>
    </dgm:pt>
    <dgm:pt modelId="{F88961C1-0039-4794-BACB-7A2EF25EC22B}">
      <dgm:prSet custT="1"/>
      <dgm:spPr/>
      <dgm:t>
        <a:bodyPr/>
        <a:lstStyle/>
        <a:p>
          <a:r>
            <a:rPr lang="en-US" sz="2400">
              <a:ea typeface="Calibri"/>
              <a:cs typeface="Calibri"/>
            </a:rPr>
            <a:t>Overwork → burnout, high turnover</a:t>
          </a:r>
          <a:r>
            <a:rPr lang="en-US" sz="1600">
              <a:ea typeface="Calibri"/>
              <a:cs typeface="Calibri"/>
            </a:rPr>
            <a:t>. (People 1st, 2020)</a:t>
          </a:r>
        </a:p>
      </dgm:t>
    </dgm:pt>
    <dgm:pt modelId="{617200B9-A673-4B03-9B5A-A8F576A133D5}" type="parTrans" cxnId="{737E348C-1103-465D-9333-30356815F23D}">
      <dgm:prSet/>
      <dgm:spPr/>
      <dgm:t>
        <a:bodyPr/>
        <a:lstStyle/>
        <a:p>
          <a:endParaRPr lang="en-GB"/>
        </a:p>
      </dgm:t>
    </dgm:pt>
    <dgm:pt modelId="{904EF95E-40D9-415A-A232-A736071186A2}" type="sibTrans" cxnId="{737E348C-1103-465D-9333-30356815F23D}">
      <dgm:prSet/>
      <dgm:spPr/>
      <dgm:t>
        <a:bodyPr/>
        <a:lstStyle/>
        <a:p>
          <a:endParaRPr lang="en-GB"/>
        </a:p>
      </dgm:t>
    </dgm:pt>
    <dgm:pt modelId="{6A0AC2A8-0651-445F-BAEB-96F80E11CAFC}">
      <dgm:prSet custT="1"/>
      <dgm:spPr/>
      <dgm:t>
        <a:bodyPr/>
        <a:lstStyle/>
        <a:p>
          <a:r>
            <a:rPr lang="en-US" sz="2400">
              <a:ea typeface="Calibri"/>
              <a:cs typeface="Calibri"/>
            </a:rPr>
            <a:t>Digital exclusion → productivity gaps in older staff. </a:t>
          </a:r>
          <a:r>
            <a:rPr lang="en-US" sz="1600">
              <a:ea typeface="Calibri"/>
              <a:cs typeface="Calibri"/>
            </a:rPr>
            <a:t>(European Commission, 2022)</a:t>
          </a:r>
          <a:endParaRPr lang="en-US" sz="2400">
            <a:ea typeface="Calibri"/>
            <a:cs typeface="Calibri"/>
          </a:endParaRPr>
        </a:p>
      </dgm:t>
    </dgm:pt>
    <dgm:pt modelId="{B645A32E-2EAC-474D-86CF-01F6CE6ACD54}" type="parTrans" cxnId="{CBFD58D3-1D3D-425A-942C-924B0FC5FDCE}">
      <dgm:prSet/>
      <dgm:spPr/>
      <dgm:t>
        <a:bodyPr/>
        <a:lstStyle/>
        <a:p>
          <a:endParaRPr lang="en-GB"/>
        </a:p>
      </dgm:t>
    </dgm:pt>
    <dgm:pt modelId="{C41A4FC3-5950-4902-8BBF-BE942E485263}" type="sibTrans" cxnId="{CBFD58D3-1D3D-425A-942C-924B0FC5FDCE}">
      <dgm:prSet/>
      <dgm:spPr/>
      <dgm:t>
        <a:bodyPr/>
        <a:lstStyle/>
        <a:p>
          <a:endParaRPr lang="en-GB"/>
        </a:p>
      </dgm:t>
    </dgm:pt>
    <dgm:pt modelId="{73A78670-18BF-4087-9D92-E82C632F3BFC}" type="pres">
      <dgm:prSet presAssocID="{6A19BB39-200A-403A-836D-95642D19760D}" presName="diagram" presStyleCnt="0">
        <dgm:presLayoutVars>
          <dgm:dir/>
          <dgm:resizeHandles val="exact"/>
        </dgm:presLayoutVars>
      </dgm:prSet>
      <dgm:spPr/>
    </dgm:pt>
    <dgm:pt modelId="{8A98EC40-DA2B-463E-BEB8-D9C1DD574CF0}" type="pres">
      <dgm:prSet presAssocID="{F1F94BB1-4E38-494C-9B24-2E12D56DC326}" presName="node" presStyleLbl="node1" presStyleIdx="0" presStyleCnt="4">
        <dgm:presLayoutVars>
          <dgm:bulletEnabled val="1"/>
        </dgm:presLayoutVars>
      </dgm:prSet>
      <dgm:spPr/>
    </dgm:pt>
    <dgm:pt modelId="{84483D62-D942-440B-B453-FAAB159D8CE3}" type="pres">
      <dgm:prSet presAssocID="{091BD1D3-CB75-47E7-BC1D-AA4609D4CE9C}" presName="sibTrans" presStyleCnt="0"/>
      <dgm:spPr/>
    </dgm:pt>
    <dgm:pt modelId="{19F3AEE2-2D0E-42E7-8902-886968AEBAD9}" type="pres">
      <dgm:prSet presAssocID="{3EC5DA6A-BB96-493C-9906-E25BC6AAE5A4}" presName="node" presStyleLbl="node1" presStyleIdx="1" presStyleCnt="4">
        <dgm:presLayoutVars>
          <dgm:bulletEnabled val="1"/>
        </dgm:presLayoutVars>
      </dgm:prSet>
      <dgm:spPr/>
    </dgm:pt>
    <dgm:pt modelId="{51048ADC-291B-4EC3-ABD1-74B5531A3207}" type="pres">
      <dgm:prSet presAssocID="{CA3EB92D-0EF4-44DB-8358-889C76CC58EF}" presName="sibTrans" presStyleCnt="0"/>
      <dgm:spPr/>
    </dgm:pt>
    <dgm:pt modelId="{E2446AB2-DA7A-4E05-9B45-63BE0CA98EA3}" type="pres">
      <dgm:prSet presAssocID="{F88961C1-0039-4794-BACB-7A2EF25EC22B}" presName="node" presStyleLbl="node1" presStyleIdx="2" presStyleCnt="4">
        <dgm:presLayoutVars>
          <dgm:bulletEnabled val="1"/>
        </dgm:presLayoutVars>
      </dgm:prSet>
      <dgm:spPr/>
    </dgm:pt>
    <dgm:pt modelId="{593A7AA9-E74F-4DF7-880F-49C9179603C1}" type="pres">
      <dgm:prSet presAssocID="{904EF95E-40D9-415A-A232-A736071186A2}" presName="sibTrans" presStyleCnt="0"/>
      <dgm:spPr/>
    </dgm:pt>
    <dgm:pt modelId="{D59D241B-10CC-429B-8710-D780DAE9B574}" type="pres">
      <dgm:prSet presAssocID="{6A0AC2A8-0651-445F-BAEB-96F80E11CAFC}" presName="node" presStyleLbl="node1" presStyleIdx="3" presStyleCnt="4">
        <dgm:presLayoutVars>
          <dgm:bulletEnabled val="1"/>
        </dgm:presLayoutVars>
      </dgm:prSet>
      <dgm:spPr/>
    </dgm:pt>
  </dgm:ptLst>
  <dgm:cxnLst>
    <dgm:cxn modelId="{6D333700-416F-4C22-BF7A-337712A8FECC}" type="presOf" srcId="{F88961C1-0039-4794-BACB-7A2EF25EC22B}" destId="{E2446AB2-DA7A-4E05-9B45-63BE0CA98EA3}" srcOrd="0" destOrd="0" presId="urn:microsoft.com/office/officeart/2005/8/layout/default"/>
    <dgm:cxn modelId="{B8DABF04-E1B9-465A-9D83-DAB9470E0128}" type="presOf" srcId="{6A19BB39-200A-403A-836D-95642D19760D}" destId="{73A78670-18BF-4087-9D92-E82C632F3BFC}" srcOrd="0" destOrd="0" presId="urn:microsoft.com/office/officeart/2005/8/layout/default"/>
    <dgm:cxn modelId="{54A8AE16-DE96-4381-A3A2-0E15FA611DE5}" type="presOf" srcId="{F1F94BB1-4E38-494C-9B24-2E12D56DC326}" destId="{8A98EC40-DA2B-463E-BEB8-D9C1DD574CF0}" srcOrd="0" destOrd="0" presId="urn:microsoft.com/office/officeart/2005/8/layout/default"/>
    <dgm:cxn modelId="{737E348C-1103-465D-9333-30356815F23D}" srcId="{6A19BB39-200A-403A-836D-95642D19760D}" destId="{F88961C1-0039-4794-BACB-7A2EF25EC22B}" srcOrd="2" destOrd="0" parTransId="{617200B9-A673-4B03-9B5A-A8F576A133D5}" sibTransId="{904EF95E-40D9-415A-A232-A736071186A2}"/>
    <dgm:cxn modelId="{E24F17B9-CACC-42D3-B4FA-B7C252C51542}" type="presOf" srcId="{3EC5DA6A-BB96-493C-9906-E25BC6AAE5A4}" destId="{19F3AEE2-2D0E-42E7-8902-886968AEBAD9}" srcOrd="0" destOrd="0" presId="urn:microsoft.com/office/officeart/2005/8/layout/default"/>
    <dgm:cxn modelId="{35E144C8-C4C0-411C-8990-4DB284E49AAB}" type="presOf" srcId="{6A0AC2A8-0651-445F-BAEB-96F80E11CAFC}" destId="{D59D241B-10CC-429B-8710-D780DAE9B574}" srcOrd="0" destOrd="0" presId="urn:microsoft.com/office/officeart/2005/8/layout/default"/>
    <dgm:cxn modelId="{CBFD58D3-1D3D-425A-942C-924B0FC5FDCE}" srcId="{6A19BB39-200A-403A-836D-95642D19760D}" destId="{6A0AC2A8-0651-445F-BAEB-96F80E11CAFC}" srcOrd="3" destOrd="0" parTransId="{B645A32E-2EAC-474D-86CF-01F6CE6ACD54}" sibTransId="{C41A4FC3-5950-4902-8BBF-BE942E485263}"/>
    <dgm:cxn modelId="{50BA8ED6-E197-4F2E-9E9A-FDAE44D8EE0F}" srcId="{6A19BB39-200A-403A-836D-95642D19760D}" destId="{3EC5DA6A-BB96-493C-9906-E25BC6AAE5A4}" srcOrd="1" destOrd="0" parTransId="{C4B4B68D-0020-430A-9120-1B4ABB0523F0}" sibTransId="{CA3EB92D-0EF4-44DB-8358-889C76CC58EF}"/>
    <dgm:cxn modelId="{A81E9AF9-022F-4588-AA25-3E71CA557ED5}" srcId="{6A19BB39-200A-403A-836D-95642D19760D}" destId="{F1F94BB1-4E38-494C-9B24-2E12D56DC326}" srcOrd="0" destOrd="0" parTransId="{BF8E4A43-4076-43E9-A7EC-3409806403F4}" sibTransId="{091BD1D3-CB75-47E7-BC1D-AA4609D4CE9C}"/>
    <dgm:cxn modelId="{E4035630-0016-4142-A7ED-92CD678712E7}" type="presParOf" srcId="{73A78670-18BF-4087-9D92-E82C632F3BFC}" destId="{8A98EC40-DA2B-463E-BEB8-D9C1DD574CF0}" srcOrd="0" destOrd="0" presId="urn:microsoft.com/office/officeart/2005/8/layout/default"/>
    <dgm:cxn modelId="{AED231F5-213A-4DE2-98E7-3796E3990EA7}" type="presParOf" srcId="{73A78670-18BF-4087-9D92-E82C632F3BFC}" destId="{84483D62-D942-440B-B453-FAAB159D8CE3}" srcOrd="1" destOrd="0" presId="urn:microsoft.com/office/officeart/2005/8/layout/default"/>
    <dgm:cxn modelId="{E1A2D765-97AF-4806-86F7-0E608A68613C}" type="presParOf" srcId="{73A78670-18BF-4087-9D92-E82C632F3BFC}" destId="{19F3AEE2-2D0E-42E7-8902-886968AEBAD9}" srcOrd="2" destOrd="0" presId="urn:microsoft.com/office/officeart/2005/8/layout/default"/>
    <dgm:cxn modelId="{F2294F41-0756-41BB-ADF3-6BCD037DA92C}" type="presParOf" srcId="{73A78670-18BF-4087-9D92-E82C632F3BFC}" destId="{51048ADC-291B-4EC3-ABD1-74B5531A3207}" srcOrd="3" destOrd="0" presId="urn:microsoft.com/office/officeart/2005/8/layout/default"/>
    <dgm:cxn modelId="{9C1AEC97-C0CA-4EFD-B140-91661A08C1B9}" type="presParOf" srcId="{73A78670-18BF-4087-9D92-E82C632F3BFC}" destId="{E2446AB2-DA7A-4E05-9B45-63BE0CA98EA3}" srcOrd="4" destOrd="0" presId="urn:microsoft.com/office/officeart/2005/8/layout/default"/>
    <dgm:cxn modelId="{CDCACDD4-5AF8-41B6-A89C-9C23EF124BD0}" type="presParOf" srcId="{73A78670-18BF-4087-9D92-E82C632F3BFC}" destId="{593A7AA9-E74F-4DF7-880F-49C9179603C1}" srcOrd="5" destOrd="0" presId="urn:microsoft.com/office/officeart/2005/8/layout/default"/>
    <dgm:cxn modelId="{624FDFAF-DB1C-438E-B9BD-03742D2EE447}" type="presParOf" srcId="{73A78670-18BF-4087-9D92-E82C632F3BFC}" destId="{D59D241B-10CC-429B-8710-D780DAE9B5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B6792-D4F6-4EAF-846D-E56520991459}">
      <dsp:nvSpPr>
        <dsp:cNvPr id="0" name=""/>
        <dsp:cNvSpPr/>
      </dsp:nvSpPr>
      <dsp:spPr>
        <a:xfrm>
          <a:off x="0" y="26449"/>
          <a:ext cx="7916041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Generational Expectations</a:t>
          </a:r>
          <a:endParaRPr lang="en-GB" sz="2100" kern="1200"/>
        </a:p>
      </dsp:txBody>
      <dsp:txXfrm>
        <a:off x="24588" y="51037"/>
        <a:ext cx="7866865" cy="454509"/>
      </dsp:txXfrm>
    </dsp:sp>
    <dsp:sp modelId="{E7B0C902-1D1A-4AB5-82F1-E6EBD1B7B965}">
      <dsp:nvSpPr>
        <dsp:cNvPr id="0" name=""/>
        <dsp:cNvSpPr/>
      </dsp:nvSpPr>
      <dsp:spPr>
        <a:xfrm>
          <a:off x="0" y="530134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Gen Z values flexibility, purpose, and tech; older workers face digital exclusion. Misalignment reduces retention. </a:t>
          </a:r>
          <a:r>
            <a:rPr lang="en-GB" sz="1100" kern="1200"/>
            <a:t>(Deloitte, 2024; Cribb et al., 2022)</a:t>
          </a:r>
          <a:endParaRPr lang="en-GB" sz="1600" kern="1200"/>
        </a:p>
      </dsp:txBody>
      <dsp:txXfrm>
        <a:off x="0" y="530134"/>
        <a:ext cx="7916041" cy="489037"/>
      </dsp:txXfrm>
    </dsp:sp>
    <dsp:sp modelId="{121C0396-9BA3-4742-A063-CD05B4EE8ADF}">
      <dsp:nvSpPr>
        <dsp:cNvPr id="0" name=""/>
        <dsp:cNvSpPr/>
      </dsp:nvSpPr>
      <dsp:spPr>
        <a:xfrm>
          <a:off x="0" y="1019171"/>
          <a:ext cx="7916041" cy="5036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Training Deficits</a:t>
          </a:r>
          <a:endParaRPr lang="en-GB" sz="2100" kern="1200"/>
        </a:p>
      </dsp:txBody>
      <dsp:txXfrm>
        <a:off x="24588" y="1043759"/>
        <a:ext cx="7866865" cy="454509"/>
      </dsp:txXfrm>
    </dsp:sp>
    <dsp:sp modelId="{5D0646E8-C1F7-4F36-98C2-B48379333336}">
      <dsp:nvSpPr>
        <dsp:cNvPr id="0" name=""/>
        <dsp:cNvSpPr/>
      </dsp:nvSpPr>
      <dsp:spPr>
        <a:xfrm>
          <a:off x="0" y="1522856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Fragmented and inconsistent training, especially in SMEs, widens skills gaps in leadership, service, and digital literacy. </a:t>
          </a:r>
          <a:r>
            <a:rPr lang="en-GB" sz="1100" kern="1200"/>
            <a:t>(Baum, 2002; People 1st, 2020)</a:t>
          </a:r>
          <a:endParaRPr lang="en-GB" sz="1600" kern="1200"/>
        </a:p>
      </dsp:txBody>
      <dsp:txXfrm>
        <a:off x="0" y="1522856"/>
        <a:ext cx="7916041" cy="489037"/>
      </dsp:txXfrm>
    </dsp:sp>
    <dsp:sp modelId="{B01BE740-43C6-4ACE-A758-FE3D2F5E7A07}">
      <dsp:nvSpPr>
        <dsp:cNvPr id="0" name=""/>
        <dsp:cNvSpPr/>
      </dsp:nvSpPr>
      <dsp:spPr>
        <a:xfrm>
          <a:off x="0" y="2011894"/>
          <a:ext cx="7916041" cy="5036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Brexit Disruption</a:t>
          </a:r>
          <a:endParaRPr lang="en-GB" sz="2100" kern="1200"/>
        </a:p>
      </dsp:txBody>
      <dsp:txXfrm>
        <a:off x="24588" y="2036482"/>
        <a:ext cx="7866865" cy="454509"/>
      </dsp:txXfrm>
    </dsp:sp>
    <dsp:sp modelId="{703BE2E9-5670-474D-ABF4-EDE20446440B}">
      <dsp:nvSpPr>
        <dsp:cNvPr id="0" name=""/>
        <dsp:cNvSpPr/>
      </dsp:nvSpPr>
      <dsp:spPr>
        <a:xfrm>
          <a:off x="0" y="2515579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Loss of EU staff and tighter visa rules increase pressure on domestic workers needing extensive onboarding. </a:t>
          </a:r>
          <a:r>
            <a:rPr lang="en-GB" sz="1100" kern="1200"/>
            <a:t>(Tourism Alliance, 2021)</a:t>
          </a:r>
          <a:endParaRPr lang="en-GB" sz="1600" kern="1200"/>
        </a:p>
      </dsp:txBody>
      <dsp:txXfrm>
        <a:off x="0" y="2515579"/>
        <a:ext cx="7916041" cy="489037"/>
      </dsp:txXfrm>
    </dsp:sp>
    <dsp:sp modelId="{886A474C-5867-45F5-B311-26B76394245C}">
      <dsp:nvSpPr>
        <dsp:cNvPr id="0" name=""/>
        <dsp:cNvSpPr/>
      </dsp:nvSpPr>
      <dsp:spPr>
        <a:xfrm>
          <a:off x="0" y="3004616"/>
          <a:ext cx="7916041" cy="5036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Digital Transformation Gap</a:t>
          </a:r>
          <a:endParaRPr lang="en-GB" sz="2100" kern="1200"/>
        </a:p>
      </dsp:txBody>
      <dsp:txXfrm>
        <a:off x="24588" y="3029204"/>
        <a:ext cx="7866865" cy="454509"/>
      </dsp:txXfrm>
    </dsp:sp>
    <dsp:sp modelId="{619952B8-DD0A-49B5-BA64-E6A1E9DE9FA4}">
      <dsp:nvSpPr>
        <dsp:cNvPr id="0" name=""/>
        <dsp:cNvSpPr/>
      </dsp:nvSpPr>
      <dsp:spPr>
        <a:xfrm>
          <a:off x="0" y="3508301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Rise of AI and automation is not matched by workforce readiness - many lack access to digital training. </a:t>
          </a:r>
          <a:r>
            <a:rPr lang="en-GB" sz="1100" kern="1200"/>
            <a:t>(Zhu et al., 2021; European Commission, 2022)</a:t>
          </a:r>
          <a:endParaRPr lang="en-GB" sz="1600" kern="1200"/>
        </a:p>
      </dsp:txBody>
      <dsp:txXfrm>
        <a:off x="0" y="3508301"/>
        <a:ext cx="7916041" cy="489037"/>
      </dsp:txXfrm>
    </dsp:sp>
    <dsp:sp modelId="{094C802D-2FA1-4FC5-A1FF-D0D24AD06697}">
      <dsp:nvSpPr>
        <dsp:cNvPr id="0" name=""/>
        <dsp:cNvSpPr/>
      </dsp:nvSpPr>
      <dsp:spPr>
        <a:xfrm>
          <a:off x="0" y="3997339"/>
          <a:ext cx="7916041" cy="50368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COVID-19 Legacy</a:t>
          </a:r>
          <a:endParaRPr lang="en-GB" sz="2100" kern="1200"/>
        </a:p>
      </dsp:txBody>
      <dsp:txXfrm>
        <a:off x="24588" y="4021927"/>
        <a:ext cx="7866865" cy="454509"/>
      </dsp:txXfrm>
    </dsp:sp>
    <dsp:sp modelId="{A7240343-539C-437B-BA62-403F2099395E}">
      <dsp:nvSpPr>
        <dsp:cNvPr id="0" name=""/>
        <dsp:cNvSpPr/>
      </dsp:nvSpPr>
      <dsp:spPr>
        <a:xfrm>
          <a:off x="0" y="4501024"/>
          <a:ext cx="7916041" cy="489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Pandemic drove frontline staff out of the sector, exposing overreliance on casual labour and lack of resilience planning. </a:t>
          </a:r>
          <a:r>
            <a:rPr lang="en-GB" sz="1100" kern="1200"/>
            <a:t>(Baum et al., 2020; Powell et al., 2022)</a:t>
          </a:r>
          <a:endParaRPr lang="en-GB" sz="1600" kern="1200"/>
        </a:p>
      </dsp:txBody>
      <dsp:txXfrm>
        <a:off x="0" y="4501024"/>
        <a:ext cx="7916041" cy="4890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B41A9C-DAE8-431B-8A6C-BF41093A2367}">
      <dsp:nvSpPr>
        <dsp:cNvPr id="0" name=""/>
        <dsp:cNvSpPr/>
      </dsp:nvSpPr>
      <dsp:spPr>
        <a:xfrm>
          <a:off x="679050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41018-854A-46E9-A98B-636AC6B6D5E0}">
      <dsp:nvSpPr>
        <dsp:cNvPr id="0" name=""/>
        <dsp:cNvSpPr/>
      </dsp:nvSpPr>
      <dsp:spPr>
        <a:xfrm>
          <a:off x="1081237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7C650-3A6F-40F7-960D-41547F21ED06}">
      <dsp:nvSpPr>
        <dsp:cNvPr id="0" name=""/>
        <dsp:cNvSpPr/>
      </dsp:nvSpPr>
      <dsp:spPr>
        <a:xfrm>
          <a:off x="75768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cap="none"/>
            <a:t>Qualitative research using secondary sources to explore staff shortages in UK hotel industry.</a:t>
          </a:r>
          <a:endParaRPr lang="en-US" sz="1600" kern="1200" cap="none"/>
        </a:p>
      </dsp:txBody>
      <dsp:txXfrm>
        <a:off x="75768" y="2918169"/>
        <a:ext cx="3093750" cy="990000"/>
      </dsp:txXfrm>
    </dsp:sp>
    <dsp:sp modelId="{373DBC33-7C0D-4EAE-BF57-1CADCC1A65B4}">
      <dsp:nvSpPr>
        <dsp:cNvPr id="0" name=""/>
        <dsp:cNvSpPr/>
      </dsp:nvSpPr>
      <dsp:spPr>
        <a:xfrm>
          <a:off x="4314206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FF2698-95C1-4C5C-B277-C80E849550D3}">
      <dsp:nvSpPr>
        <dsp:cNvPr id="0" name=""/>
        <dsp:cNvSpPr/>
      </dsp:nvSpPr>
      <dsp:spPr>
        <a:xfrm>
          <a:off x="4716393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56604-C372-49DD-8FC5-2CF202FE8CAA}">
      <dsp:nvSpPr>
        <dsp:cNvPr id="0" name=""/>
        <dsp:cNvSpPr/>
      </dsp:nvSpPr>
      <dsp:spPr>
        <a:xfrm>
          <a:off x="3710925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cap="none">
              <a:latin typeface="Avenir Next LT Pro Light"/>
            </a:rPr>
            <a:t>Sources include academic texts e.g., Pfeffer, 1998, peer-reviewed journals, and industry reports e.g. UKhospitality and People 1st.</a:t>
          </a:r>
          <a:endParaRPr lang="en-US" sz="1600" kern="1200" cap="none">
            <a:latin typeface="Avenir Next LT Pro Light"/>
          </a:endParaRPr>
        </a:p>
      </dsp:txBody>
      <dsp:txXfrm>
        <a:off x="3710925" y="2918169"/>
        <a:ext cx="3093750" cy="990000"/>
      </dsp:txXfrm>
    </dsp:sp>
    <dsp:sp modelId="{7E0D76E5-5F8E-4F14-AFB8-D16BBC8EE5E1}">
      <dsp:nvSpPr>
        <dsp:cNvPr id="0" name=""/>
        <dsp:cNvSpPr/>
      </dsp:nvSpPr>
      <dsp:spPr>
        <a:xfrm>
          <a:off x="7949362" y="443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FA835-E7E6-4059-B42C-815C4B203F15}">
      <dsp:nvSpPr>
        <dsp:cNvPr id="0" name=""/>
        <dsp:cNvSpPr/>
      </dsp:nvSpPr>
      <dsp:spPr>
        <a:xfrm>
          <a:off x="8351550" y="845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3E706-69E0-43E7-A71F-F26518BFEAF0}">
      <dsp:nvSpPr>
        <dsp:cNvPr id="0" name=""/>
        <dsp:cNvSpPr/>
      </dsp:nvSpPr>
      <dsp:spPr>
        <a:xfrm>
          <a:off x="7346081" y="2918169"/>
          <a:ext cx="309375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PESTLE </a:t>
          </a:r>
          <a:r>
            <a:rPr lang="en-GB" sz="1600" kern="1200" cap="none"/>
            <a:t>analysis used to identify key issues.</a:t>
          </a:r>
          <a:endParaRPr lang="en-US" sz="1600" kern="1200"/>
        </a:p>
      </dsp:txBody>
      <dsp:txXfrm>
        <a:off x="7346081" y="2918169"/>
        <a:ext cx="3093750" cy="99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B60AB-EA46-4F87-835C-9F5578F7BE57}">
      <dsp:nvSpPr>
        <dsp:cNvPr id="0" name=""/>
        <dsp:cNvSpPr/>
      </dsp:nvSpPr>
      <dsp:spPr>
        <a:xfrm>
          <a:off x="0" y="122958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Political</a:t>
          </a:r>
          <a:endParaRPr lang="en-GB" sz="1800" kern="1200"/>
        </a:p>
      </dsp:txBody>
      <dsp:txXfrm>
        <a:off x="0" y="122958"/>
        <a:ext cx="2837135" cy="345881"/>
      </dsp:txXfrm>
    </dsp:sp>
    <dsp:sp modelId="{F4EB57D3-2A29-454A-BA6E-4035E47E3DBB}">
      <dsp:nvSpPr>
        <dsp:cNvPr id="0" name=""/>
        <dsp:cNvSpPr/>
      </dsp:nvSpPr>
      <dsp:spPr>
        <a:xfrm>
          <a:off x="2837135" y="9466"/>
          <a:ext cx="567427" cy="57286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6D1BD-EE86-4AAF-ACF1-4F1CDEA195DB}">
      <dsp:nvSpPr>
        <dsp:cNvPr id="0" name=""/>
        <dsp:cNvSpPr/>
      </dsp:nvSpPr>
      <dsp:spPr>
        <a:xfrm>
          <a:off x="3631533" y="9466"/>
          <a:ext cx="7717009" cy="5728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Post-Brexit immigration restrictions and inflexible Apprenticeship Levy challenge SME staffing. </a:t>
          </a:r>
          <a:r>
            <a:rPr lang="en-GB" sz="1100" kern="1200"/>
            <a:t>(HM Gov, 2021; Insight Hospitality, 2023)</a:t>
          </a:r>
          <a:endParaRPr lang="en-GB" sz="1600" kern="1200"/>
        </a:p>
      </dsp:txBody>
      <dsp:txXfrm>
        <a:off x="3631533" y="9466"/>
        <a:ext cx="7717009" cy="572865"/>
      </dsp:txXfrm>
    </dsp:sp>
    <dsp:sp modelId="{3787A0F0-961C-4106-861F-40790147EA25}">
      <dsp:nvSpPr>
        <dsp:cNvPr id="0" name=""/>
        <dsp:cNvSpPr/>
      </dsp:nvSpPr>
      <dsp:spPr>
        <a:xfrm>
          <a:off x="0" y="877734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Economic</a:t>
          </a:r>
          <a:endParaRPr lang="en-GB" sz="2700" kern="1200"/>
        </a:p>
      </dsp:txBody>
      <dsp:txXfrm>
        <a:off x="0" y="877734"/>
        <a:ext cx="2837135" cy="345881"/>
      </dsp:txXfrm>
    </dsp:sp>
    <dsp:sp modelId="{53D16D65-9862-4A94-82C4-B4270DADF1BC}">
      <dsp:nvSpPr>
        <dsp:cNvPr id="0" name=""/>
        <dsp:cNvSpPr/>
      </dsp:nvSpPr>
      <dsp:spPr>
        <a:xfrm>
          <a:off x="2837135" y="629131"/>
          <a:ext cx="567427" cy="84308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D9064F-99CC-49DB-A6AA-96677A5BFDF1}">
      <dsp:nvSpPr>
        <dsp:cNvPr id="0" name=""/>
        <dsp:cNvSpPr/>
      </dsp:nvSpPr>
      <dsp:spPr>
        <a:xfrm>
          <a:off x="3631533" y="629131"/>
          <a:ext cx="7717009" cy="8430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Inflation and rising costs make pay rises unsustainable without training investment.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Ageing workforce requires reskilling. </a:t>
          </a:r>
          <a:r>
            <a:rPr lang="en-GB" sz="1100" kern="1200"/>
            <a:t>(ONS, 2023)</a:t>
          </a:r>
          <a:endParaRPr lang="en-GB" sz="1600" kern="1200"/>
        </a:p>
      </dsp:txBody>
      <dsp:txXfrm>
        <a:off x="3631533" y="629131"/>
        <a:ext cx="7717009" cy="843085"/>
      </dsp:txXfrm>
    </dsp:sp>
    <dsp:sp modelId="{30895E88-C8C5-48A2-87FA-93970193FEF7}">
      <dsp:nvSpPr>
        <dsp:cNvPr id="0" name=""/>
        <dsp:cNvSpPr/>
      </dsp:nvSpPr>
      <dsp:spPr>
        <a:xfrm>
          <a:off x="0" y="1724384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Social</a:t>
          </a:r>
          <a:endParaRPr lang="en-GB" sz="2700" kern="1200"/>
        </a:p>
      </dsp:txBody>
      <dsp:txXfrm>
        <a:off x="0" y="1724384"/>
        <a:ext cx="2837135" cy="345881"/>
      </dsp:txXfrm>
    </dsp:sp>
    <dsp:sp modelId="{3DEE4860-C206-4624-884E-496514AA97EB}">
      <dsp:nvSpPr>
        <dsp:cNvPr id="0" name=""/>
        <dsp:cNvSpPr/>
      </dsp:nvSpPr>
      <dsp:spPr>
        <a:xfrm>
          <a:off x="2837135" y="1519017"/>
          <a:ext cx="567427" cy="75661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C59566-AA37-4F1A-8EC3-D294B7B11622}">
      <dsp:nvSpPr>
        <dsp:cNvPr id="0" name=""/>
        <dsp:cNvSpPr/>
      </dsp:nvSpPr>
      <dsp:spPr>
        <a:xfrm>
          <a:off x="3631533" y="1519017"/>
          <a:ext cx="7717009" cy="756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Younger workers seek ethics and flexibility; older staff prefer stability. </a:t>
          </a:r>
          <a:r>
            <a:rPr lang="en-GB" sz="1100" kern="1200"/>
            <a:t>(Deloitte, 2023)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Initiatives like mentoring and intergenerational councils support engagement. </a:t>
          </a:r>
          <a:r>
            <a:rPr lang="en-GB" sz="1100" kern="1200"/>
            <a:t>(</a:t>
          </a:r>
          <a:r>
            <a:rPr lang="en-GB" sz="1100" kern="1200" err="1"/>
            <a:t>IoH</a:t>
          </a:r>
          <a:r>
            <a:rPr lang="en-GB" sz="1100" kern="1200"/>
            <a:t>, 2023)</a:t>
          </a:r>
          <a:endParaRPr lang="en-GB" sz="1600" kern="1200"/>
        </a:p>
      </dsp:txBody>
      <dsp:txXfrm>
        <a:off x="3631533" y="1519017"/>
        <a:ext cx="7717009" cy="756615"/>
      </dsp:txXfrm>
    </dsp:sp>
    <dsp:sp modelId="{4111764C-4EE3-4781-9BFD-CBECBD24119C}">
      <dsp:nvSpPr>
        <dsp:cNvPr id="0" name=""/>
        <dsp:cNvSpPr/>
      </dsp:nvSpPr>
      <dsp:spPr>
        <a:xfrm>
          <a:off x="0" y="2516990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Technological</a:t>
          </a:r>
          <a:endParaRPr lang="en-GB" sz="2700" kern="1200"/>
        </a:p>
      </dsp:txBody>
      <dsp:txXfrm>
        <a:off x="0" y="2516990"/>
        <a:ext cx="2837135" cy="345881"/>
      </dsp:txXfrm>
    </dsp:sp>
    <dsp:sp modelId="{36DDDCF4-161F-4C13-9218-0C807C6B432F}">
      <dsp:nvSpPr>
        <dsp:cNvPr id="0" name=""/>
        <dsp:cNvSpPr/>
      </dsp:nvSpPr>
      <dsp:spPr>
        <a:xfrm>
          <a:off x="2837135" y="2322432"/>
          <a:ext cx="567427" cy="734997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D9051A-0A36-4FA7-B827-339463FC2373}">
      <dsp:nvSpPr>
        <dsp:cNvPr id="0" name=""/>
        <dsp:cNvSpPr/>
      </dsp:nvSpPr>
      <dsp:spPr>
        <a:xfrm>
          <a:off x="3631533" y="2322432"/>
          <a:ext cx="7717009" cy="7349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Automation helps ease labour shortages, but lack of digital literacy, especially among older/less-educated staff, creates barriers. </a:t>
          </a:r>
          <a:r>
            <a:rPr lang="en-GB" sz="1100" kern="1200"/>
            <a:t>(European Commission, 2022; Jayawardena et al., 2023)</a:t>
          </a:r>
          <a:endParaRPr lang="en-GB" sz="1600" kern="1200"/>
        </a:p>
      </dsp:txBody>
      <dsp:txXfrm>
        <a:off x="3631533" y="2322432"/>
        <a:ext cx="7717009" cy="734997"/>
      </dsp:txXfrm>
    </dsp:sp>
    <dsp:sp modelId="{DCECAA1E-631B-4E23-84DF-61F977A1C569}">
      <dsp:nvSpPr>
        <dsp:cNvPr id="0" name=""/>
        <dsp:cNvSpPr/>
      </dsp:nvSpPr>
      <dsp:spPr>
        <a:xfrm>
          <a:off x="0" y="3233935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Legal</a:t>
          </a:r>
          <a:endParaRPr lang="en-GB" sz="2700" kern="1200"/>
        </a:p>
      </dsp:txBody>
      <dsp:txXfrm>
        <a:off x="0" y="3233935"/>
        <a:ext cx="2837135" cy="345881"/>
      </dsp:txXfrm>
    </dsp:sp>
    <dsp:sp modelId="{1F312453-D38D-42B2-B2C9-07BE34100D1E}">
      <dsp:nvSpPr>
        <dsp:cNvPr id="0" name=""/>
        <dsp:cNvSpPr/>
      </dsp:nvSpPr>
      <dsp:spPr>
        <a:xfrm>
          <a:off x="2837135" y="3104230"/>
          <a:ext cx="567427" cy="60529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5FF20-5979-42F4-929F-ECC85219CADA}">
      <dsp:nvSpPr>
        <dsp:cNvPr id="0" name=""/>
        <dsp:cNvSpPr/>
      </dsp:nvSpPr>
      <dsp:spPr>
        <a:xfrm>
          <a:off x="3631533" y="3104230"/>
          <a:ext cx="7717009" cy="6052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Evolving employment laws focus on wellbeing, pay, and flexibility.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/>
            <a:t>SMEs struggle with compliance due to limited HR capacity. </a:t>
          </a:r>
          <a:r>
            <a:rPr lang="en-GB" sz="1100" kern="1200"/>
            <a:t>(Bal &amp; Brookes, 2022)</a:t>
          </a:r>
          <a:endParaRPr lang="en-GB" sz="1600" kern="1200"/>
        </a:p>
      </dsp:txBody>
      <dsp:txXfrm>
        <a:off x="3631533" y="3104230"/>
        <a:ext cx="7717009" cy="605292"/>
      </dsp:txXfrm>
    </dsp:sp>
    <dsp:sp modelId="{6DEFA8C6-6663-413F-9771-AA17E45443B8}">
      <dsp:nvSpPr>
        <dsp:cNvPr id="0" name=""/>
        <dsp:cNvSpPr/>
      </dsp:nvSpPr>
      <dsp:spPr>
        <a:xfrm>
          <a:off x="0" y="3961689"/>
          <a:ext cx="2837135" cy="345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45720" rIns="128016" bIns="4572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Environmental</a:t>
          </a:r>
          <a:endParaRPr lang="en-GB" sz="2700" kern="1200"/>
        </a:p>
      </dsp:txBody>
      <dsp:txXfrm>
        <a:off x="0" y="3961689"/>
        <a:ext cx="2837135" cy="345881"/>
      </dsp:txXfrm>
    </dsp:sp>
    <dsp:sp modelId="{E0791E4E-801B-451F-91BD-3EDA91D42398}">
      <dsp:nvSpPr>
        <dsp:cNvPr id="0" name=""/>
        <dsp:cNvSpPr/>
      </dsp:nvSpPr>
      <dsp:spPr>
        <a:xfrm>
          <a:off x="2837135" y="3756322"/>
          <a:ext cx="567427" cy="75661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BD8DB6-EBA3-4B4A-8A25-CE27630F007A}">
      <dsp:nvSpPr>
        <dsp:cNvPr id="0" name=""/>
        <dsp:cNvSpPr/>
      </dsp:nvSpPr>
      <dsp:spPr>
        <a:xfrm>
          <a:off x="3631533" y="3756322"/>
          <a:ext cx="7717009" cy="7566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kern="1200"/>
            <a:t>Sustainability attracts younger staff but lack of ‘green skills’ training limits impact.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b="0" kern="1200"/>
            <a:t>Sector must embed environmental literacy in workforce development. </a:t>
          </a:r>
          <a:r>
            <a:rPr lang="en-GB" sz="1100" b="0" kern="1200"/>
            <a:t>(</a:t>
          </a:r>
          <a:r>
            <a:rPr lang="en-GB" sz="1100" b="0" kern="1200" err="1"/>
            <a:t>Gritzka</a:t>
          </a:r>
          <a:r>
            <a:rPr lang="en-GB" sz="1100" b="0" kern="1200"/>
            <a:t>, 2023; </a:t>
          </a:r>
          <a:r>
            <a:rPr lang="en-GB" sz="1100" b="0" kern="1200" err="1"/>
            <a:t>UKHospitality</a:t>
          </a:r>
          <a:r>
            <a:rPr lang="en-GB" sz="1100" b="0" kern="1200"/>
            <a:t>, 2023)</a:t>
          </a:r>
          <a:endParaRPr lang="en-GB" sz="1600" b="0" kern="1200"/>
        </a:p>
      </dsp:txBody>
      <dsp:txXfrm>
        <a:off x="3631533" y="3756322"/>
        <a:ext cx="7717009" cy="7566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8EC40-DA2B-463E-BEB8-D9C1DD574CF0}">
      <dsp:nvSpPr>
        <dsp:cNvPr id="0" name=""/>
        <dsp:cNvSpPr/>
      </dsp:nvSpPr>
      <dsp:spPr>
        <a:xfrm>
          <a:off x="767" y="836384"/>
          <a:ext cx="2993049" cy="17958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Calibri"/>
              <a:cs typeface="Calibri"/>
            </a:rPr>
            <a:t>Poor training → operational inefficiencies &amp; service issues. </a:t>
          </a:r>
          <a:r>
            <a:rPr lang="en-US" sz="1600" kern="1200">
              <a:ea typeface="Calibri"/>
              <a:cs typeface="Calibri"/>
            </a:rPr>
            <a:t>(Baum et al., 2016)</a:t>
          </a:r>
        </a:p>
      </dsp:txBody>
      <dsp:txXfrm>
        <a:off x="767" y="836384"/>
        <a:ext cx="2993049" cy="1795829"/>
      </dsp:txXfrm>
    </dsp:sp>
    <dsp:sp modelId="{19F3AEE2-2D0E-42E7-8902-886968AEBAD9}">
      <dsp:nvSpPr>
        <dsp:cNvPr id="0" name=""/>
        <dsp:cNvSpPr/>
      </dsp:nvSpPr>
      <dsp:spPr>
        <a:xfrm>
          <a:off x="3293121" y="836384"/>
          <a:ext cx="2993049" cy="17958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Calibri"/>
              <a:cs typeface="Calibri"/>
            </a:rPr>
            <a:t>Generational mismatches → low retention &amp; morale. </a:t>
          </a:r>
          <a:r>
            <a:rPr lang="en-US" sz="1600" kern="1200">
              <a:ea typeface="Calibri"/>
              <a:cs typeface="Calibri"/>
            </a:rPr>
            <a:t>(</a:t>
          </a:r>
          <a:r>
            <a:rPr lang="en-US" sz="1600" kern="1200" err="1">
              <a:ea typeface="Calibri"/>
              <a:cs typeface="Calibri"/>
            </a:rPr>
            <a:t>Vassou</a:t>
          </a:r>
          <a:r>
            <a:rPr lang="en-US" sz="1600" kern="1200">
              <a:ea typeface="Calibri"/>
              <a:cs typeface="Calibri"/>
            </a:rPr>
            <a:t> et al., 2024)</a:t>
          </a:r>
        </a:p>
      </dsp:txBody>
      <dsp:txXfrm>
        <a:off x="3293121" y="836384"/>
        <a:ext cx="2993049" cy="1795829"/>
      </dsp:txXfrm>
    </dsp:sp>
    <dsp:sp modelId="{E2446AB2-DA7A-4E05-9B45-63BE0CA98EA3}">
      <dsp:nvSpPr>
        <dsp:cNvPr id="0" name=""/>
        <dsp:cNvSpPr/>
      </dsp:nvSpPr>
      <dsp:spPr>
        <a:xfrm>
          <a:off x="767" y="2931518"/>
          <a:ext cx="2993049" cy="17958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Calibri"/>
              <a:cs typeface="Calibri"/>
            </a:rPr>
            <a:t>Overwork → burnout, high turnover</a:t>
          </a:r>
          <a:r>
            <a:rPr lang="en-US" sz="1600" kern="1200">
              <a:ea typeface="Calibri"/>
              <a:cs typeface="Calibri"/>
            </a:rPr>
            <a:t>. (People 1st, 2020)</a:t>
          </a:r>
        </a:p>
      </dsp:txBody>
      <dsp:txXfrm>
        <a:off x="767" y="2931518"/>
        <a:ext cx="2993049" cy="1795829"/>
      </dsp:txXfrm>
    </dsp:sp>
    <dsp:sp modelId="{D59D241B-10CC-429B-8710-D780DAE9B574}">
      <dsp:nvSpPr>
        <dsp:cNvPr id="0" name=""/>
        <dsp:cNvSpPr/>
      </dsp:nvSpPr>
      <dsp:spPr>
        <a:xfrm>
          <a:off x="3293121" y="2931518"/>
          <a:ext cx="2993049" cy="17958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Calibri"/>
              <a:cs typeface="Calibri"/>
            </a:rPr>
            <a:t>Digital exclusion → productivity gaps in older staff. </a:t>
          </a:r>
          <a:r>
            <a:rPr lang="en-US" sz="1600" kern="1200">
              <a:ea typeface="Calibri"/>
              <a:cs typeface="Calibri"/>
            </a:rPr>
            <a:t>(European Commission, 2022)</a:t>
          </a:r>
          <a:endParaRPr lang="en-US" sz="2400" kern="1200">
            <a:ea typeface="Calibri"/>
            <a:cs typeface="Calibri"/>
          </a:endParaRPr>
        </a:p>
      </dsp:txBody>
      <dsp:txXfrm>
        <a:off x="3293121" y="2931518"/>
        <a:ext cx="2993049" cy="1795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08/06/2025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6584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2731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7607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39534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9516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20690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A2EA9-E41E-BCE6-535D-A4688BB6E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C9D882-3A42-5A5A-3DAC-F7AE12A142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ACDBA2-17AE-6396-E440-182BE68EAB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2E9EF-8C6F-0DA9-A38B-5705EF2543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8282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3087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9429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97763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919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diagramData" Target="../diagrams/data1.xml"/><Relationship Id="rId5" Type="http://schemas.openxmlformats.org/officeDocument/2006/relationships/image" Target="../media/image5.jpeg"/><Relationship Id="rId10" Type="http://schemas.microsoft.com/office/2007/relationships/diagramDrawing" Target="../diagrams/drawing1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.accor.com/middle-east-africa-turkey-asia-pacific/accor-recognised-as-a-5-star-employer-for-third-consecutive-year/?lang=en" TargetMode="External"/><Relationship Id="rId7" Type="http://schemas.openxmlformats.org/officeDocument/2006/relationships/hyperlink" Target="https://www.bbc.co.uk/iplayer/episode/m000kxvw/amazing-hotels-life-beyond-the-lobby-series-3-1-mgm-cotai-macau?seriesId=b08l2m2x-structural-3-m000kxvx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doi.org/10.1016/j.ijhm.2022.103304" TargetMode="External"/><Relationship Id="rId5" Type="http://schemas.openxmlformats.org/officeDocument/2006/relationships/hyperlink" Target="https://www.instituteofhospitality.org/professional-development/mentoring/?utm_source=chatgpt.com" TargetMode="External"/><Relationship Id="rId4" Type="http://schemas.openxmlformats.org/officeDocument/2006/relationships/hyperlink" Target="http://dx.doi.org/10.1108/IJCHM-04-2020-03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up and saucer on table">
            <a:extLst>
              <a:ext uri="{FF2B5EF4-FFF2-40B4-BE49-F238E27FC236}">
                <a16:creationId xmlns:a16="http://schemas.microsoft.com/office/drawing/2014/main" id="{9A7549B7-3377-A562-6886-E3CE7FE454C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15605" r="-2" b="-2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7943B-DC44-1E11-E688-598030328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785" y="1137434"/>
            <a:ext cx="11524324" cy="23918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40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Assessing the Impact of Generational Shifts and Training Deficits </a:t>
            </a:r>
            <a:r>
              <a:rPr lang="en-US" sz="4400" err="1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Fuelling</a:t>
            </a:r>
            <a:r>
              <a:rPr lang="en-US" sz="440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 Staff Shortages in the Hotel and Hospitality Sector </a:t>
            </a:r>
            <a:r>
              <a:rPr lang="en-US" sz="4400" b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sterama"/>
                <a:cs typeface="Posterama"/>
              </a:rPr>
              <a:t> </a:t>
            </a:r>
            <a:r>
              <a:rPr lang="en-US" sz="4400" b="0">
                <a:ln>
                  <a:solidFill>
                    <a:schemeClr val="tx1"/>
                  </a:solidFill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 </a:t>
            </a:r>
            <a:endParaRPr lang="en-US" sz="4400">
              <a:ln>
                <a:solidFill>
                  <a:prstClr val="black"/>
                </a:solidFill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osterama"/>
              <a:cs typeface="Posterama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D88862-4662-7F38-312A-4013042A6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8821" y="4720424"/>
            <a:ext cx="6295332" cy="15885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>
                <a:solidFill>
                  <a:srgbClr val="FFFFFF"/>
                </a:solidFill>
                <a:effectLst/>
              </a:rPr>
              <a:t> </a:t>
            </a:r>
            <a:r>
              <a:rPr 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Jusna Khanom</a:t>
            </a: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20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ID: 2218814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4140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taff at a restaurant">
            <a:extLst>
              <a:ext uri="{FF2B5EF4-FFF2-40B4-BE49-F238E27FC236}">
                <a16:creationId xmlns:a16="http://schemas.microsoft.com/office/drawing/2014/main" id="{27ECC8E9-9626-646C-6B85-EE92A4AC92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2AD8E-4BC3-2DFB-F702-67789207E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66" y="136525"/>
            <a:ext cx="4502608" cy="1899912"/>
          </a:xfrm>
        </p:spPr>
        <p:txBody>
          <a:bodyPr>
            <a:normAutofit/>
          </a:bodyPr>
          <a:lstStyle/>
          <a:p>
            <a:r>
              <a:rPr lang="en-GB" sz="34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F0085-BFCC-150D-C7B9-264969565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6820" y="1744394"/>
            <a:ext cx="4499562" cy="4475431"/>
          </a:xfrm>
          <a:prstGeom prst="flowChartAlternateProcess">
            <a:avLst/>
          </a:prstGeom>
          <a:solidFill>
            <a:schemeClr val="accent2"/>
          </a:solidFill>
          <a:ln w="19050">
            <a:noFill/>
          </a:ln>
          <a:effectLst>
            <a:glow rad="101600">
              <a:schemeClr val="bg1">
                <a:alpha val="60000"/>
              </a:schemeClr>
            </a:glow>
            <a:softEdge rad="31750"/>
          </a:effectLst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800">
                <a:solidFill>
                  <a:schemeClr val="bg1"/>
                </a:solidFill>
              </a:rPr>
              <a:t>The UK hotel and hospitality sector is experiencing labour shortages.</a:t>
            </a:r>
          </a:p>
          <a:p>
            <a:r>
              <a:rPr lang="en-GB" sz="1800">
                <a:solidFill>
                  <a:schemeClr val="bg1"/>
                </a:solidFill>
              </a:rPr>
              <a:t>These have worsened with COVID-19, Brexit, and socio-economic changes. </a:t>
            </a:r>
            <a:r>
              <a:rPr lang="en-GB" sz="1300">
                <a:solidFill>
                  <a:schemeClr val="bg1"/>
                </a:solidFill>
              </a:rPr>
              <a:t>(</a:t>
            </a:r>
            <a:r>
              <a:rPr lang="en-GB" sz="1300" err="1">
                <a:solidFill>
                  <a:schemeClr val="bg1"/>
                </a:solidFill>
              </a:rPr>
              <a:t>Giousmpasoglou</a:t>
            </a:r>
            <a:r>
              <a:rPr lang="en-GB" sz="1300">
                <a:solidFill>
                  <a:schemeClr val="bg1"/>
                </a:solidFill>
              </a:rPr>
              <a:t>, 2024; ONS, 2023; WTTC, 2022)</a:t>
            </a:r>
          </a:p>
          <a:p>
            <a:r>
              <a:rPr lang="en-GB" sz="1800">
                <a:solidFill>
                  <a:schemeClr val="bg1"/>
                </a:solidFill>
              </a:rPr>
              <a:t>Key challenges that need addressing to improve workforce stability include: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bg1"/>
                </a:solidFill>
              </a:rPr>
              <a:t>Generational diversity in the workforce leads to differing values and training needs.</a:t>
            </a:r>
            <a:r>
              <a:rPr lang="en-GB" sz="1300">
                <a:solidFill>
                  <a:schemeClr val="bg1"/>
                </a:solidFill>
              </a:rPr>
              <a:t> (Seyfi et al., 2024)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bg1"/>
                </a:solidFill>
              </a:rPr>
              <a:t>Fragmented training has widened the skills gap, harming service quality and resilience. </a:t>
            </a:r>
            <a:r>
              <a:rPr lang="en-GB" sz="1300">
                <a:solidFill>
                  <a:schemeClr val="bg1"/>
                </a:solidFill>
              </a:rPr>
              <a:t>(People 1st, 2020)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02627-F105-EC65-D647-C467FD7EE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4651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507A3-1B98-D684-ED87-8D9A33556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Literature review</a:t>
            </a:r>
          </a:p>
        </p:txBody>
      </p:sp>
      <p:sp>
        <p:nvSpPr>
          <p:cNvPr id="53" name="Arc 5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Content Placeholder 22">
            <a:extLst>
              <a:ext uri="{FF2B5EF4-FFF2-40B4-BE49-F238E27FC236}">
                <a16:creationId xmlns:a16="http://schemas.microsoft.com/office/drawing/2014/main" id="{00F0271C-D252-CCDB-5A85-69E9CA5F2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636190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latin typeface="Avenir Next LT Pro Light"/>
                <a:ea typeface="Calibri"/>
                <a:cs typeface="Calibri"/>
              </a:rPr>
              <a:t>Longstanding skills gap worsened by COVID-19, revealing sector’s overreliance on casual </a:t>
            </a:r>
            <a:r>
              <a:rPr lang="en-US" sz="2600" err="1">
                <a:latin typeface="Avenir Next LT Pro Light"/>
                <a:ea typeface="Calibri"/>
                <a:cs typeface="Calibri"/>
              </a:rPr>
              <a:t>labour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, low pay &amp; limited training.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(Baum et al., 2020)</a:t>
            </a:r>
          </a:p>
          <a:p>
            <a:r>
              <a:rPr lang="en-US" sz="2600">
                <a:latin typeface="Avenir Next LT Pro Light"/>
                <a:ea typeface="Calibri"/>
                <a:cs typeface="Calibri"/>
              </a:rPr>
              <a:t>Human Capital Theory: Training = productivity investment.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(Ross, 2024)</a:t>
            </a:r>
          </a:p>
          <a:p>
            <a:r>
              <a:rPr lang="en-US" sz="2600" err="1">
                <a:latin typeface="Avenir Next LT Pro Light"/>
                <a:ea typeface="Calibri"/>
                <a:cs typeface="Calibri"/>
              </a:rPr>
              <a:t>Criticised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 by Freeman 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(1976)</a:t>
            </a:r>
            <a:r>
              <a:rPr lang="en-US">
                <a:latin typeface="Avenir Next LT Pro Light"/>
                <a:ea typeface="Calibri"/>
                <a:cs typeface="Calibri"/>
              </a:rPr>
              <a:t>:</a:t>
            </a:r>
            <a:r>
              <a:rPr lang="en-US" sz="1800">
                <a:latin typeface="Avenir Next LT Pro Light"/>
                <a:ea typeface="Calibri"/>
                <a:cs typeface="Calibri"/>
              </a:rPr>
              <a:t> </a:t>
            </a:r>
            <a:r>
              <a:rPr lang="en-US" sz="2600">
                <a:latin typeface="Avenir Next LT Pro Light"/>
                <a:ea typeface="Calibri"/>
                <a:cs typeface="Calibri"/>
              </a:rPr>
              <a:t>Productivity driven more by on-the-job training, motivation &amp; workplace context than formal education.</a:t>
            </a:r>
          </a:p>
          <a:p>
            <a:r>
              <a:rPr lang="en-US" sz="2600">
                <a:latin typeface="Avenir Next LT Pro Light"/>
                <a:ea typeface="Calibri"/>
                <a:cs typeface="Calibri"/>
              </a:rPr>
              <a:t>Highlights need for sustainable workforce models that combine education with supportive training environments.</a:t>
            </a:r>
          </a:p>
        </p:txBody>
      </p:sp>
    </p:spTree>
    <p:extLst>
      <p:ext uri="{BB962C8B-B14F-4D97-AF65-F5344CB8AC3E}">
        <p14:creationId xmlns:p14="http://schemas.microsoft.com/office/powerpoint/2010/main" val="1893500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AD08F-8D7D-A1D7-76C8-6DADA55F4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38" y="324536"/>
            <a:ext cx="7916042" cy="1175180"/>
          </a:xfrm>
        </p:spPr>
        <p:txBody>
          <a:bodyPr anchor="b">
            <a:normAutofit/>
          </a:bodyPr>
          <a:lstStyle/>
          <a:p>
            <a:r>
              <a:rPr lang="en-GB" sz="3200"/>
              <a:t>Key Challenges Facing the Hospitality Workforce</a:t>
            </a:r>
          </a:p>
        </p:txBody>
      </p:sp>
      <p:pic>
        <p:nvPicPr>
          <p:cNvPr id="14" name="Picture 13" descr="Back of people's heads and raised hands at corporate presentation with speaker and whiteboard out of focus in background">
            <a:extLst>
              <a:ext uri="{FF2B5EF4-FFF2-40B4-BE49-F238E27FC236}">
                <a16:creationId xmlns:a16="http://schemas.microsoft.com/office/drawing/2014/main" id="{5F13C934-81C0-18EA-61FC-0BD0BEC80C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35" r="-4" b="-4"/>
          <a:stretch>
            <a:fillRect/>
          </a:stretch>
        </p:blipFill>
        <p:spPr>
          <a:xfrm>
            <a:off x="8565863" y="10"/>
            <a:ext cx="3626136" cy="2297199"/>
          </a:xfrm>
          <a:prstGeom prst="rect">
            <a:avLst/>
          </a:prstGeom>
        </p:spPr>
      </p:pic>
      <p:pic>
        <p:nvPicPr>
          <p:cNvPr id="12" name="Picture 11" descr="Heart-shaped red PPE masks">
            <a:extLst>
              <a:ext uri="{FF2B5EF4-FFF2-40B4-BE49-F238E27FC236}">
                <a16:creationId xmlns:a16="http://schemas.microsoft.com/office/drawing/2014/main" id="{A2DA3A4C-5723-8D93-CF9D-908B5D2D80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7893" r="-1" b="24593"/>
          <a:stretch>
            <a:fillRect/>
          </a:stretch>
        </p:blipFill>
        <p:spPr>
          <a:xfrm>
            <a:off x="8565863" y="2278678"/>
            <a:ext cx="3626138" cy="2297208"/>
          </a:xfrm>
          <a:prstGeom prst="rect">
            <a:avLst/>
          </a:prstGeom>
        </p:spPr>
      </p:pic>
      <p:pic>
        <p:nvPicPr>
          <p:cNvPr id="10" name="Picture 9" descr="Person using tablet and digital pen">
            <a:extLst>
              <a:ext uri="{FF2B5EF4-FFF2-40B4-BE49-F238E27FC236}">
                <a16:creationId xmlns:a16="http://schemas.microsoft.com/office/drawing/2014/main" id="{E97F300F-F278-40DB-A28D-355FC2E9B11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4" b="5088"/>
          <a:stretch>
            <a:fillRect/>
          </a:stretch>
        </p:blipFill>
        <p:spPr>
          <a:xfrm>
            <a:off x="8565863" y="4569719"/>
            <a:ext cx="3626136" cy="2297209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8656E49C-2884-40A9-B24E-D0EF520C2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6CC0050-4887-A8D2-0FCB-61B92484E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676C536-8769-71A5-B040-22E6D961E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8C0BAF0-06CE-C4FB-8768-AC0708884E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641064"/>
              </p:ext>
            </p:extLst>
          </p:nvPr>
        </p:nvGraphicFramePr>
        <p:xfrm>
          <a:off x="317938" y="1602828"/>
          <a:ext cx="7916041" cy="501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91157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4ABBF-51E8-8BF3-989E-0C39E1291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Methodology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AE597-9AFA-B953-FD0E-4105DE215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5</a:t>
            </a:fld>
            <a:endParaRPr lang="en-GB" noProof="0">
              <a:solidFill>
                <a:srgbClr val="FFFFFF"/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444F358-A276-8396-43A2-47A09DD2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9408962"/>
              </p:ext>
            </p:extLst>
          </p:nvPr>
        </p:nvGraphicFramePr>
        <p:xfrm>
          <a:off x="838200" y="178730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9860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2DE16-9B48-1FB1-9B21-720B7EC07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14D5-BEDC-6073-C0AD-3ABBA8CF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 analysis results</a:t>
            </a:r>
            <a:endParaRPr lang="en-GB" b="0">
              <a:cs typeface="Posterama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1176AA7-81C6-2799-4DC9-76307AE4B5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4564047"/>
              </p:ext>
            </p:extLst>
          </p:nvPr>
        </p:nvGraphicFramePr>
        <p:xfrm>
          <a:off x="-236482" y="1690688"/>
          <a:ext cx="11348543" cy="4522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7345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F505B9-AA14-E7E8-A92F-512E60678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BB533-AC57-E1DD-CDE8-6C752360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Impact Analysis</a:t>
            </a:r>
            <a:endParaRPr lang="en-GB">
              <a:solidFill>
                <a:srgbClr val="FFFFFF"/>
              </a:solidFill>
              <a:cs typeface="Posterama"/>
            </a:endParaRP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7838BC6-D036-99E0-4C47-9DB8748643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3059770"/>
              </p:ext>
            </p:extLst>
          </p:nvPr>
        </p:nvGraphicFramePr>
        <p:xfrm>
          <a:off x="5595268" y="647134"/>
          <a:ext cx="6286938" cy="5563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6839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0A53F-CC05-3683-F0BD-2E6AE2E0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56343"/>
            <a:ext cx="12192000" cy="1191768"/>
          </a:xfrm>
        </p:spPr>
        <p:txBody>
          <a:bodyPr>
            <a:normAutofit/>
          </a:bodyPr>
          <a:lstStyle/>
          <a:p>
            <a:r>
              <a:rPr lang="en-GB"/>
              <a:t>Case Studies – Innovative Workforce Strategies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3CF8B-663D-913A-07A0-72F0BCB4B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544" y="2118200"/>
            <a:ext cx="4901184" cy="393192"/>
          </a:xfrm>
        </p:spPr>
        <p:txBody>
          <a:bodyPr>
            <a:noAutofit/>
          </a:bodyPr>
          <a:lstStyle/>
          <a:p>
            <a:r>
              <a:rPr lang="en-GB" sz="1800" b="1">
                <a:solidFill>
                  <a:schemeClr val="tx1"/>
                </a:solidFill>
              </a:rPr>
              <a:t>Accor’s ‘Work Your Way’ Programme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3BC59-6AC1-330C-F221-AC2FD882BF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416" y="2631948"/>
            <a:ext cx="5163312" cy="4073652"/>
          </a:xfrm>
        </p:spPr>
        <p:txBody>
          <a:bodyPr>
            <a:noAutofit/>
          </a:bodyPr>
          <a:lstStyle/>
          <a:p>
            <a:r>
              <a:rPr lang="en-GB" sz="2000"/>
              <a:t>Aligns with Best Practice HRM and Harvard Framework. (Pfeffer, 1998; Beer et al., 1984)</a:t>
            </a:r>
          </a:p>
          <a:p>
            <a:r>
              <a:rPr lang="en-GB" sz="2000"/>
              <a:t>Offers shift selection and hybrid roles to support autonomy, work-life balance and inclusion (e.g., students, parents, older workers).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/>
              <a:t>Improves job satisfaction and retention through flexibility.</a:t>
            </a:r>
          </a:p>
          <a:p>
            <a:pPr>
              <a:buFont typeface="Avenir Next LT Pro Light" panose="020B0304020202020204" pitchFamily="34" charset="0"/>
              <a:buChar char="×"/>
            </a:pPr>
            <a:r>
              <a:rPr lang="en-GB" sz="2000"/>
              <a:t>Not all roles adaptable (e.g., housekeeping); increased managerial coordination required.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6D9ED5-85E7-B475-A9E7-C68E4A3B3B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224" y="2118200"/>
            <a:ext cx="5507736" cy="393192"/>
          </a:xfrm>
        </p:spPr>
        <p:txBody>
          <a:bodyPr>
            <a:noAutofit/>
          </a:bodyPr>
          <a:lstStyle/>
          <a:p>
            <a:r>
              <a:rPr lang="en-GB" sz="1800" b="1">
                <a:solidFill>
                  <a:schemeClr val="tx1"/>
                </a:solidFill>
              </a:rPr>
              <a:t>MGM Cotai’s Wellbeing &amp; Community Strategy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6C52AC-CD6A-CDC2-1DFA-8E6D2CFF1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618232"/>
            <a:ext cx="5166360" cy="4087368"/>
          </a:xfrm>
        </p:spPr>
        <p:txBody>
          <a:bodyPr>
            <a:noAutofit/>
          </a:bodyPr>
          <a:lstStyle/>
          <a:p>
            <a:r>
              <a:rPr lang="en-GB" sz="2000"/>
              <a:t>Based on Maslow’s Hierarchy of Needs and Servant Leadership. (Maslow, 1943; Greenleaf, 2025)</a:t>
            </a:r>
          </a:p>
          <a:p>
            <a:r>
              <a:rPr lang="en-GB" sz="2000"/>
              <a:t>Provides on-site amenities, staff housing and meals, addressing physical and psychological needs.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000"/>
              <a:t>Reduces burnout, builds loyalty, and fosters a strong community culture.</a:t>
            </a:r>
          </a:p>
          <a:p>
            <a:pPr>
              <a:buFont typeface="Avenir Next LT Pro Light" panose="020B0304020202020204" pitchFamily="34" charset="0"/>
              <a:buChar char="×"/>
            </a:pPr>
            <a:r>
              <a:rPr lang="en-GB" sz="2000"/>
              <a:t>High cost; may lack impact without career progression or employee voice.</a:t>
            </a:r>
          </a:p>
        </p:txBody>
      </p:sp>
      <p:pic>
        <p:nvPicPr>
          <p:cNvPr id="1028" name="Picture 4" descr="Accor Hotels: The Transition of a Hotel Brand to a Hospitality Platform or  “Augmented Hospitality” - Digital Innovation and Transformation">
            <a:extLst>
              <a:ext uri="{FF2B5EF4-FFF2-40B4-BE49-F238E27FC236}">
                <a16:creationId xmlns:a16="http://schemas.microsoft.com/office/drawing/2014/main" id="{5FAED4E6-62F5-3DE1-D7E3-1B73375445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65" r="17250"/>
          <a:stretch>
            <a:fillRect/>
          </a:stretch>
        </p:blipFill>
        <p:spPr bwMode="auto">
          <a:xfrm>
            <a:off x="2378964" y="1316736"/>
            <a:ext cx="1728216" cy="62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GM Cotai - Wikipedia">
            <a:extLst>
              <a:ext uri="{FF2B5EF4-FFF2-40B4-BE49-F238E27FC236}">
                <a16:creationId xmlns:a16="http://schemas.microsoft.com/office/drawing/2014/main" id="{B914BCAC-FDE0-5731-9041-8EB634BCBC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7663" y="1113164"/>
            <a:ext cx="979481" cy="103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218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9E41C-A1D1-4724-846F-6CD90E23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58FB6-008F-4F94-FBE6-E834058A1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19860" y="6356350"/>
            <a:ext cx="1533939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52589-9D61-0202-9B99-C79BF5A52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/>
              <a:t>Staff shortages in UK hospitality stem from generational workforce shifts and ongoing training deficits.</a:t>
            </a:r>
          </a:p>
          <a:p>
            <a:r>
              <a:rPr lang="en-GB" sz="2000"/>
              <a:t>Human Capital Theory and Job Embeddedness Theory highlight the importance of skills development and employee connection to the organisation.</a:t>
            </a:r>
          </a:p>
          <a:p>
            <a:r>
              <a:rPr lang="en-GB" sz="2000"/>
              <a:t>A multigenerational workforce requires more inclusive, flexible, and values-led employment strategies.</a:t>
            </a:r>
          </a:p>
          <a:p>
            <a:r>
              <a:rPr lang="en-GB" sz="2000"/>
              <a:t>Training gaps, especially in digital skills and age-inclusive delivery, are widening productivity and service quality issues.</a:t>
            </a:r>
          </a:p>
          <a:p>
            <a:r>
              <a:rPr lang="en-GB" sz="2000"/>
              <a:t>Case studies and PESTLE analysis show innovative practices exist but are unevenly adopted across the sector.</a:t>
            </a:r>
          </a:p>
          <a:p>
            <a:r>
              <a:rPr lang="en-GB" sz="2000"/>
              <a:t>Long-term solutions must embed flexibility, wellbeing, and cross-generational collaboration</a:t>
            </a:r>
            <a:r>
              <a:rPr lang="en-GB" sz="18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4133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3ED14C35-F5A9-4779-8E0C-5C49E2E1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AF27A-F6FD-E721-6232-80F119307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" y="1"/>
            <a:ext cx="4376602" cy="2479630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GB" sz="2200">
                <a:solidFill>
                  <a:schemeClr val="bg1"/>
                </a:solidFill>
              </a:rPr>
              <a:t>Recommendations for action</a:t>
            </a:r>
          </a:p>
        </p:txBody>
      </p:sp>
      <p:pic>
        <p:nvPicPr>
          <p:cNvPr id="14" name="Picture 13" descr="Woman holding tablet, presenting to seated audience">
            <a:extLst>
              <a:ext uri="{FF2B5EF4-FFF2-40B4-BE49-F238E27FC236}">
                <a16:creationId xmlns:a16="http://schemas.microsoft.com/office/drawing/2014/main" id="{430C2C75-F7D2-738F-4D83-64160B1D2E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14" r="16414"/>
          <a:stretch/>
        </p:blipFill>
        <p:spPr>
          <a:xfrm>
            <a:off x="-1" y="2509525"/>
            <a:ext cx="4381499" cy="4348475"/>
          </a:xfrm>
          <a:prstGeom prst="rect">
            <a:avLst/>
          </a:prstGeom>
        </p:spPr>
      </p:pic>
      <p:pic>
        <p:nvPicPr>
          <p:cNvPr id="11" name="Picture 10" descr="Women working from home">
            <a:extLst>
              <a:ext uri="{FF2B5EF4-FFF2-40B4-BE49-F238E27FC236}">
                <a16:creationId xmlns:a16="http://schemas.microsoft.com/office/drawing/2014/main" id="{B28664F4-F1C4-FEFE-A17A-254AC41A5C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530" b="-4"/>
          <a:stretch>
            <a:fillRect/>
          </a:stretch>
        </p:blipFill>
        <p:spPr>
          <a:xfrm>
            <a:off x="8775834" y="-2"/>
            <a:ext cx="3416166" cy="2553431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D7E768C-F52C-4C8D-8D28-9E77B1F2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49" y="2479633"/>
            <a:ext cx="4381499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E5B6955-5C85-C4F3-4327-5F6A93695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698" y="741055"/>
            <a:ext cx="3452345" cy="5365455"/>
          </a:xfrm>
        </p:spPr>
        <p:txBody>
          <a:bodyPr anchor="ctr">
            <a:normAutofit/>
          </a:bodyPr>
          <a:lstStyle/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Enhance flexible work practices: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Job sharing.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Hybrid roles.</a:t>
            </a:r>
          </a:p>
          <a:p>
            <a:pPr marL="457200" lvl="1" indent="0">
              <a:buNone/>
            </a:pP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Establish regional skills hubs: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Collaborate with local authorities, FE colleges, and businesses.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Industry-relevant, age-inclusive training.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Blended learning.</a:t>
            </a:r>
          </a:p>
          <a:p>
            <a:pPr marL="457200" lvl="1" indent="0">
              <a:buNone/>
            </a:pPr>
            <a:endParaRPr lang="en-US" sz="1600">
              <a:solidFill>
                <a:schemeClr val="tx2">
                  <a:lumMod val="50000"/>
                </a:schemeClr>
              </a:solidFill>
            </a:endParaRPr>
          </a:p>
          <a:p>
            <a:pPr lvl="0">
              <a:buFont typeface="+mj-lt"/>
              <a:buAutoNum type="arabicPeriod"/>
            </a:pPr>
            <a:r>
              <a:rPr lang="en-GB" sz="1600" b="1">
                <a:solidFill>
                  <a:schemeClr val="tx2">
                    <a:lumMod val="50000"/>
                  </a:schemeClr>
                </a:solidFill>
              </a:rPr>
              <a:t>Prioritise workforce wellbeing with mentoring: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Two-way intergenerational mentoring for digital skills and leadership.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>
                <a:solidFill>
                  <a:schemeClr val="tx2">
                    <a:lumMod val="50000"/>
                  </a:schemeClr>
                </a:solidFill>
              </a:rPr>
              <a:t>Support wellbeing with mental health support, meals, and staff housing.</a:t>
            </a:r>
            <a:endParaRPr lang="en-US" sz="160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1" name="Picture 20" descr="Young woman comforting an older woman">
            <a:extLst>
              <a:ext uri="{FF2B5EF4-FFF2-40B4-BE49-F238E27FC236}">
                <a16:creationId xmlns:a16="http://schemas.microsoft.com/office/drawing/2014/main" id="{3764DE4A-CC36-004C-726B-5AD3DA8DB2B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517" t="-627" r="39515" b="627"/>
          <a:stretch/>
        </p:blipFill>
        <p:spPr>
          <a:xfrm>
            <a:off x="8775834" y="2553429"/>
            <a:ext cx="3416166" cy="4304571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34" y="2516418"/>
            <a:ext cx="341616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1FDE5-34D0-3029-C72A-AB389F8C8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noProof="0">
                <a:solidFill>
                  <a:srgbClr val="FFFFFF"/>
                </a:solidFill>
              </a:rPr>
              <a:pPr rtl="0">
                <a:spcAft>
                  <a:spcPts val="600"/>
                </a:spcAft>
              </a:pPr>
              <a:t>10</a:t>
            </a:fld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4683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463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39E77-96D9-12FE-535A-5B73C24C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Selected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A9EA5-DA60-6A84-E740-9F7157A8D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450428"/>
            <a:ext cx="10360152" cy="484635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Accor (2025)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Accor Recognised as a 5-Star Employer for Third Consecutive Year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3"/>
              </a:rPr>
              <a:t>https://press.accor.com/middle-east-africa-turkey-asia-pacific/accor-recognised-as-a-5-star-employer-for-third-consecutive-year/?lang=en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(Accessed: 10 May 2025)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Bal, M. and Brookes, M. (2022)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Flexible Work Practices: An International Perspective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London: Routledge. 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Baum, T., Mooney, S., Robinson, R.N. and </a:t>
            </a:r>
            <a:r>
              <a:rPr lang="en-GB" sz="180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Solnet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D. (2020) ‘COVID-19’s impact on the hospitality workforce – New crisis or amplification of the norm?’ </a:t>
            </a:r>
            <a:r>
              <a:rPr lang="en-GB" sz="18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of Contemporary Hospitality Management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lang="en-GB" sz="1800">
                <a:solidFill>
                  <a:srgbClr val="13131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 u="sng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4"/>
              </a:rPr>
              <a:t>doi.org/10.1108/IJCHM-04-2020-0314</a:t>
            </a:r>
            <a:r>
              <a:rPr lang="en-GB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(Accessed: 10 May 2025)</a:t>
            </a: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Institute of Hospitality (2023) </a:t>
            </a:r>
            <a:r>
              <a:rPr lang="en-GB" sz="1800" i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Mentoring. 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/>
                <a:ea typeface="Arial" panose="020B0604020202020204" pitchFamily="34" charset="0"/>
                <a:cs typeface="Arial"/>
                <a:hlinkClick r:id="rId5"/>
              </a:rPr>
              <a:t>https://www.instituteofhospitality.org/professional-development/mentoring/?utm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  (Accessed: 10 May 2025)</a:t>
            </a:r>
            <a:endParaRPr lang="en-GB" sz="1800">
              <a:effectLst/>
              <a:latin typeface="Arial"/>
              <a:ea typeface="Arial" panose="020B0604020202020204" pitchFamily="34" charset="0"/>
              <a:cs typeface="Arial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Iranmanesh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</a:t>
            </a: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Ghobakhloo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</a:t>
            </a:r>
            <a:r>
              <a:rPr lang="en-GB" sz="1800" err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Nilashi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, M., Tseng, M., Yadegaridehkordi, E. and Leung, N. (2022) ‘Applications of disruptive digital technologies in hotel industry: A systematic review’. </a:t>
            </a:r>
            <a:r>
              <a:rPr lang="en-GB" sz="1800" i="1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International Journal of Hospitality Management, 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107, pp. 103304. </a:t>
            </a:r>
            <a:r>
              <a:rPr lang="en-GB" sz="1800">
                <a:solidFill>
                  <a:srgbClr val="131314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Arial"/>
                <a:ea typeface="Arial" panose="020B0604020202020204" pitchFamily="34" charset="0"/>
                <a:cs typeface="Arial"/>
                <a:hlinkClick r:id="rId6"/>
              </a:rPr>
              <a:t>doi.org/10.1016/j.ijhm.2022.103304</a:t>
            </a:r>
            <a:r>
              <a:rPr lang="en-GB" sz="1800">
                <a:solidFill>
                  <a:srgbClr val="000000"/>
                </a:solidFill>
                <a:effectLst/>
                <a:latin typeface="Arial"/>
                <a:ea typeface="Arial" panose="020B0604020202020204" pitchFamily="34" charset="0"/>
                <a:cs typeface="Arial"/>
              </a:rPr>
              <a:t>  (Accessed: 10 May 2025)</a:t>
            </a: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MGM Cotai, Macau (2020) </a:t>
            </a:r>
            <a:r>
              <a:rPr lang="en-GB" sz="1800" i="1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Amazing Hotels: Life Beyond the Lobby</a:t>
            </a: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. Series 3, Episode 1, BBC iPlayer. Available at: </a:t>
            </a:r>
            <a:r>
              <a:rPr lang="en-GB" sz="1800" u="sng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hlinkClick r:id="rId7"/>
              </a:rPr>
              <a:t>https://www.bbc.co.uk/iplayer/episode/m000kxvw/amazing-hotels-life-beyond-the-lobby-series-3-1-mgm-cotai-macau?seriesId=b08l2m2x-structural-3-m000kxvx</a:t>
            </a:r>
            <a:r>
              <a:rPr lang="en-GB" sz="1800">
                <a:solidFill>
                  <a:srgbClr val="131314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(Accessed: 10 May 2025)</a:t>
            </a:r>
            <a:endParaRPr lang="en-GB" sz="180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>
              <a:lnSpc>
                <a:spcPct val="120000"/>
              </a:lnSpc>
              <a:spcBef>
                <a:spcPts val="0"/>
              </a:spcBef>
              <a:buNone/>
            </a:pPr>
            <a:endParaRPr lang="en-GB" sz="18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en-GB" sz="40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418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e8d1b23-cf99-40e9-89c6-bb5ad06cea1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22BD4AC2B98A4F97C1F638CE846576" ma:contentTypeVersion="13" ma:contentTypeDescription="Create a new document." ma:contentTypeScope="" ma:versionID="96ad0ac9ae77f1e6a5586ede4aa3c33f">
  <xsd:schema xmlns:xsd="http://www.w3.org/2001/XMLSchema" xmlns:xs="http://www.w3.org/2001/XMLSchema" xmlns:p="http://schemas.microsoft.com/office/2006/metadata/properties" xmlns:ns3="5e8d1b23-cf99-40e9-89c6-bb5ad06cea13" xmlns:ns4="dcd94a4c-014a-4280-921e-5e236f2a2f18" targetNamespace="http://schemas.microsoft.com/office/2006/metadata/properties" ma:root="true" ma:fieldsID="164f4cb56ece07646145a5837c3332a0" ns3:_="" ns4:_="">
    <xsd:import namespace="5e8d1b23-cf99-40e9-89c6-bb5ad06cea13"/>
    <xsd:import namespace="dcd94a4c-014a-4280-921e-5e236f2a2f1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8d1b23-cf99-40e9-89c6-bb5ad06cea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d94a4c-014a-4280-921e-5e236f2a2f1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5e8d1b23-cf99-40e9-89c6-bb5ad06cea13"/>
    <ds:schemaRef ds:uri="dcd94a4c-014a-4280-921e-5e236f2a2f1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CF4E880-05B9-4D29-97EE-9A64E009C974}">
  <ds:schemaRefs>
    <ds:schemaRef ds:uri="5e8d1b23-cf99-40e9-89c6-bb5ad06cea13"/>
    <ds:schemaRef ds:uri="dcd94a4c-014a-4280-921e-5e236f2a2f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{66CF561F-163B-4AB1-84C3-D7AD5904F1E6}tf16411248_win32</Template>
  <Application>Microsoft Office PowerPoint</Application>
  <PresentationFormat>Widescreen</PresentationFormat>
  <Slides>11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Assessing the Impact of Generational Shifts and Training Deficits Fuelling Staff Shortages in the Hotel and Hospitality Sector   </vt:lpstr>
      <vt:lpstr>Introduction</vt:lpstr>
      <vt:lpstr>Literature review</vt:lpstr>
      <vt:lpstr>Key Challenges Facing the Hospitality Workforce</vt:lpstr>
      <vt:lpstr>Methodology</vt:lpstr>
      <vt:lpstr>PESTLE analysis results</vt:lpstr>
      <vt:lpstr>Impact Analysis</vt:lpstr>
      <vt:lpstr>Case Studies – Innovative Workforce Strategies</vt:lpstr>
      <vt:lpstr>Conclusion</vt:lpstr>
      <vt:lpstr>Recommendations for action</vt:lpstr>
      <vt:lpstr>Selected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Sumaya Khanom (UG)</dc:creator>
  <cp:revision>14</cp:revision>
  <dcterms:created xsi:type="dcterms:W3CDTF">2025-05-23T14:18:55Z</dcterms:created>
  <dcterms:modified xsi:type="dcterms:W3CDTF">2025-06-08T18:55:20Z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0x0101007922BD4AC2B98A4F97C1F638CE846576</vt:lpwstr>
  </property>
</Properties>
</file>