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4"/>
  </p:sldMasterIdLst>
  <p:notesMasterIdLst>
    <p:notesMasterId r:id="rId6"/>
  </p:notesMasterIdLst>
  <p:handoutMasterIdLst>
    <p:handoutMasterId r:id="rId7"/>
  </p:handoutMasterIdLst>
  <p:sldIdLst>
    <p:sldId id="256" r:id="rId5"/>
  </p:sldIdLst>
  <p:sldSz cx="51206400" cy="32918400"/>
  <p:notesSz cx="9774238" cy="67246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F08738-7070-41FF-8D6D-FCD56E3F4AAF}" v="51" dt="2024-05-09T11:05:50.2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54" autoAdjust="0"/>
    <p:restoredTop sz="95499" autoAdjust="0"/>
  </p:normalViewPr>
  <p:slideViewPr>
    <p:cSldViewPr>
      <p:cViewPr varScale="1">
        <p:scale>
          <a:sx n="19" d="100"/>
          <a:sy n="19" d="100"/>
        </p:scale>
        <p:origin x="380" y="100"/>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dwards (2113842)" userId="1c373d29-1e88-438f-88ac-cc8ca27be4c0" providerId="ADAL" clId="{94F08738-7070-41FF-8D6D-FCD56E3F4AAF}"/>
    <pc:docChg chg="undo custSel modSld">
      <pc:chgData name="Karen Edwards (2113842)" userId="1c373d29-1e88-438f-88ac-cc8ca27be4c0" providerId="ADAL" clId="{94F08738-7070-41FF-8D6D-FCD56E3F4AAF}" dt="2024-05-09T11:10:48.486" v="87" actId="20577"/>
      <pc:docMkLst>
        <pc:docMk/>
      </pc:docMkLst>
      <pc:sldChg chg="modSp mod">
        <pc:chgData name="Karen Edwards (2113842)" userId="1c373d29-1e88-438f-88ac-cc8ca27be4c0" providerId="ADAL" clId="{94F08738-7070-41FF-8D6D-FCD56E3F4AAF}" dt="2024-05-09T11:10:48.486" v="87" actId="20577"/>
        <pc:sldMkLst>
          <pc:docMk/>
          <pc:sldMk cId="0" sldId="256"/>
        </pc:sldMkLst>
        <pc:spChg chg="mod">
          <ac:chgData name="Karen Edwards (2113842)" userId="1c373d29-1e88-438f-88ac-cc8ca27be4c0" providerId="ADAL" clId="{94F08738-7070-41FF-8D6D-FCD56E3F4AAF}" dt="2024-05-09T11:08:04.449" v="49" actId="20577"/>
          <ac:spMkLst>
            <pc:docMk/>
            <pc:sldMk cId="0" sldId="256"/>
            <ac:spMk id="2050" creationId="{B1D83B8E-BBFF-3A27-3D67-D0D79ABCD133}"/>
          </ac:spMkLst>
        </pc:spChg>
        <pc:spChg chg="mod">
          <ac:chgData name="Karen Edwards (2113842)" userId="1c373d29-1e88-438f-88ac-cc8ca27be4c0" providerId="ADAL" clId="{94F08738-7070-41FF-8D6D-FCD56E3F4AAF}" dt="2024-05-09T11:03:14.933" v="31" actId="1076"/>
          <ac:spMkLst>
            <pc:docMk/>
            <pc:sldMk cId="0" sldId="256"/>
            <ac:spMk id="2051" creationId="{43D6534C-00E4-040E-B0CF-84AEFE126548}"/>
          </ac:spMkLst>
        </pc:spChg>
        <pc:spChg chg="mod">
          <ac:chgData name="Karen Edwards (2113842)" userId="1c373d29-1e88-438f-88ac-cc8ca27be4c0" providerId="ADAL" clId="{94F08738-7070-41FF-8D6D-FCD56E3F4AAF}" dt="2024-05-09T11:10:48.486" v="87" actId="20577"/>
          <ac:spMkLst>
            <pc:docMk/>
            <pc:sldMk cId="0" sldId="256"/>
            <ac:spMk id="2053" creationId="{7811C5EA-2336-75B2-3E6A-EADC97BE03E2}"/>
          </ac:spMkLst>
        </pc:spChg>
        <pc:spChg chg="mod">
          <ac:chgData name="Karen Edwards (2113842)" userId="1c373d29-1e88-438f-88ac-cc8ca27be4c0" providerId="ADAL" clId="{94F08738-7070-41FF-8D6D-FCD56E3F4AAF}" dt="2024-05-09T11:05:50.240" v="43" actId="14100"/>
          <ac:spMkLst>
            <pc:docMk/>
            <pc:sldMk cId="0" sldId="256"/>
            <ac:spMk id="2054" creationId="{E64A7953-EC3B-AE56-7197-2D61296A2C51}"/>
          </ac:spMkLst>
        </pc:spChg>
        <pc:spChg chg="mod">
          <ac:chgData name="Karen Edwards (2113842)" userId="1c373d29-1e88-438f-88ac-cc8ca27be4c0" providerId="ADAL" clId="{94F08738-7070-41FF-8D6D-FCD56E3F4AAF}" dt="2024-05-09T11:07:36.053" v="48" actId="255"/>
          <ac:spMkLst>
            <pc:docMk/>
            <pc:sldMk cId="0" sldId="256"/>
            <ac:spMk id="2055" creationId="{E5FD9769-D028-2327-5B75-CA79084CE79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302787" y="3194666"/>
            <a:ext cx="7168665" cy="3025483"/>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935288" y="506413"/>
            <a:ext cx="3917950" cy="25177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dirty="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who.int/news-room/fact-sheets/detail/healthy-diet"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0" y="4790307"/>
            <a:ext cx="16247469" cy="16191438"/>
          </a:xfrm>
          <a:custGeom>
            <a:avLst/>
            <a:gdLst>
              <a:gd name="connsiteX0" fmla="*/ 0 w 15504797"/>
              <a:gd name="connsiteY0" fmla="*/ 0 h 14521750"/>
              <a:gd name="connsiteX1" fmla="*/ 15504797 w 15504797"/>
              <a:gd name="connsiteY1" fmla="*/ 0 h 14521750"/>
              <a:gd name="connsiteX2" fmla="*/ 15504797 w 15504797"/>
              <a:gd name="connsiteY2" fmla="*/ 14521750 h 14521750"/>
              <a:gd name="connsiteX3" fmla="*/ 0 w 15504797"/>
              <a:gd name="connsiteY3" fmla="*/ 14521750 h 14521750"/>
              <a:gd name="connsiteX4" fmla="*/ 0 w 15504797"/>
              <a:gd name="connsiteY4" fmla="*/ 0 h 14521750"/>
              <a:gd name="connsiteX0" fmla="*/ 0 w 15504797"/>
              <a:gd name="connsiteY0" fmla="*/ 0 h 14652378"/>
              <a:gd name="connsiteX1" fmla="*/ 15504797 w 15504797"/>
              <a:gd name="connsiteY1" fmla="*/ 0 h 14652378"/>
              <a:gd name="connsiteX2" fmla="*/ 15461254 w 15504797"/>
              <a:gd name="connsiteY2" fmla="*/ 14652378 h 14652378"/>
              <a:gd name="connsiteX3" fmla="*/ 0 w 15504797"/>
              <a:gd name="connsiteY3" fmla="*/ 14521750 h 14652378"/>
              <a:gd name="connsiteX4" fmla="*/ 0 w 15504797"/>
              <a:gd name="connsiteY4" fmla="*/ 0 h 14652378"/>
              <a:gd name="connsiteX0" fmla="*/ 0 w 15504797"/>
              <a:gd name="connsiteY0" fmla="*/ 0 h 14521750"/>
              <a:gd name="connsiteX1" fmla="*/ 15504797 w 15504797"/>
              <a:gd name="connsiteY1" fmla="*/ 0 h 14521750"/>
              <a:gd name="connsiteX2" fmla="*/ 15370122 w 15504797"/>
              <a:gd name="connsiteY2" fmla="*/ 14414153 h 14521750"/>
              <a:gd name="connsiteX3" fmla="*/ 0 w 15504797"/>
              <a:gd name="connsiteY3" fmla="*/ 14521750 h 14521750"/>
              <a:gd name="connsiteX4" fmla="*/ 0 w 15504797"/>
              <a:gd name="connsiteY4" fmla="*/ 0 h 14521750"/>
              <a:gd name="connsiteX0" fmla="*/ 0 w 15504797"/>
              <a:gd name="connsiteY0" fmla="*/ 0 h 14521750"/>
              <a:gd name="connsiteX1" fmla="*/ 15504797 w 15504797"/>
              <a:gd name="connsiteY1" fmla="*/ 0 h 14521750"/>
              <a:gd name="connsiteX2" fmla="*/ 15370122 w 15504797"/>
              <a:gd name="connsiteY2" fmla="*/ 14483521 h 14521750"/>
              <a:gd name="connsiteX3" fmla="*/ 0 w 15504797"/>
              <a:gd name="connsiteY3" fmla="*/ 14521750 h 14521750"/>
              <a:gd name="connsiteX4" fmla="*/ 0 w 15504797"/>
              <a:gd name="connsiteY4" fmla="*/ 0 h 14521750"/>
              <a:gd name="connsiteX0" fmla="*/ 0 w 15504797"/>
              <a:gd name="connsiteY0" fmla="*/ 0 h 14487068"/>
              <a:gd name="connsiteX1" fmla="*/ 15504797 w 15504797"/>
              <a:gd name="connsiteY1" fmla="*/ 0 h 14487068"/>
              <a:gd name="connsiteX2" fmla="*/ 15370122 w 15504797"/>
              <a:gd name="connsiteY2" fmla="*/ 14483521 h 14487068"/>
              <a:gd name="connsiteX3" fmla="*/ 0 w 15504797"/>
              <a:gd name="connsiteY3" fmla="*/ 14487068 h 14487068"/>
              <a:gd name="connsiteX4" fmla="*/ 0 w 15504797"/>
              <a:gd name="connsiteY4" fmla="*/ 0 h 14487068"/>
              <a:gd name="connsiteX0" fmla="*/ 0 w 15504797"/>
              <a:gd name="connsiteY0" fmla="*/ 0 h 14487068"/>
              <a:gd name="connsiteX1" fmla="*/ 15504797 w 15504797"/>
              <a:gd name="connsiteY1" fmla="*/ 0 h 14487068"/>
              <a:gd name="connsiteX2" fmla="*/ 15284019 w 15504797"/>
              <a:gd name="connsiteY2" fmla="*/ 14379471 h 14487068"/>
              <a:gd name="connsiteX3" fmla="*/ 0 w 15504797"/>
              <a:gd name="connsiteY3" fmla="*/ 14487068 h 14487068"/>
              <a:gd name="connsiteX4" fmla="*/ 0 w 15504797"/>
              <a:gd name="connsiteY4" fmla="*/ 0 h 14487068"/>
              <a:gd name="connsiteX0" fmla="*/ 0 w 15542329"/>
              <a:gd name="connsiteY0" fmla="*/ 0 h 14487068"/>
              <a:gd name="connsiteX1" fmla="*/ 15504797 w 15542329"/>
              <a:gd name="connsiteY1" fmla="*/ 0 h 14487068"/>
              <a:gd name="connsiteX2" fmla="*/ 15542329 w 15542329"/>
              <a:gd name="connsiteY2" fmla="*/ 14310105 h 14487068"/>
              <a:gd name="connsiteX3" fmla="*/ 0 w 15542329"/>
              <a:gd name="connsiteY3" fmla="*/ 14487068 h 14487068"/>
              <a:gd name="connsiteX4" fmla="*/ 0 w 15542329"/>
              <a:gd name="connsiteY4" fmla="*/ 0 h 14487068"/>
              <a:gd name="connsiteX0" fmla="*/ 0 w 15542329"/>
              <a:gd name="connsiteY0" fmla="*/ 0 h 14313651"/>
              <a:gd name="connsiteX1" fmla="*/ 15504797 w 15542329"/>
              <a:gd name="connsiteY1" fmla="*/ 0 h 14313651"/>
              <a:gd name="connsiteX2" fmla="*/ 15542329 w 15542329"/>
              <a:gd name="connsiteY2" fmla="*/ 14310105 h 14313651"/>
              <a:gd name="connsiteX3" fmla="*/ 0 w 15542329"/>
              <a:gd name="connsiteY3" fmla="*/ 14313651 h 14313651"/>
              <a:gd name="connsiteX4" fmla="*/ 0 w 15542329"/>
              <a:gd name="connsiteY4" fmla="*/ 0 h 143136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42329" h="14313651">
                <a:moveTo>
                  <a:pt x="0" y="0"/>
                </a:moveTo>
                <a:lnTo>
                  <a:pt x="15504797" y="0"/>
                </a:lnTo>
                <a:cubicBezTo>
                  <a:pt x="15517308" y="4770035"/>
                  <a:pt x="15529818" y="9540070"/>
                  <a:pt x="15542329" y="14310105"/>
                </a:cubicBezTo>
                <a:lnTo>
                  <a:pt x="0" y="14313651"/>
                </a:lnTo>
                <a:lnTo>
                  <a:pt x="0" y="0"/>
                </a:lnTo>
                <a:close/>
              </a:path>
            </a:pathLst>
          </a:cu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u="sng" dirty="0">
                <a:latin typeface="Times New Roman" panose="02020603050405020304" pitchFamily="18" charset="0"/>
                <a:cs typeface="Times New Roman" panose="02020603050405020304" pitchFamily="18" charset="0"/>
              </a:rPr>
              <a:t>Introduction</a:t>
            </a:r>
          </a:p>
          <a:p>
            <a:pPr>
              <a:spcBef>
                <a:spcPct val="50000"/>
              </a:spcBef>
            </a:pPr>
            <a:r>
              <a:rPr lang="en-GB" sz="4000" dirty="0">
                <a:effectLst/>
                <a:latin typeface="Times New Roman" panose="02020603050405020304" pitchFamily="18" charset="0"/>
                <a:ea typeface="DengXian" panose="02010600030101010101" pitchFamily="2" charset="-122"/>
                <a:cs typeface="Times New Roman" panose="02020603050405020304" pitchFamily="18" charset="0"/>
              </a:rPr>
              <a:t>A healthy diet is necessary to promote good health and nutrition, as it safeguards from contracting chronic non communicable disease</a:t>
            </a:r>
            <a:r>
              <a:rPr lang="en-US" sz="4000" dirty="0">
                <a:effectLst/>
                <a:latin typeface="Times New Roman" panose="02020603050405020304" pitchFamily="18" charset="0"/>
                <a:ea typeface="DengXian" panose="02010600030101010101" pitchFamily="2" charset="-122"/>
                <a:cs typeface="Times New Roman" panose="02020603050405020304" pitchFamily="18" charset="0"/>
              </a:rPr>
              <a:t>s</a:t>
            </a:r>
            <a:r>
              <a:rPr lang="en-GB" sz="4000" dirty="0">
                <a:effectLst/>
                <a:latin typeface="Times New Roman" panose="02020603050405020304" pitchFamily="18" charset="0"/>
                <a:ea typeface="DengXian" panose="02010600030101010101" pitchFamily="2" charset="-122"/>
                <a:cs typeface="Times New Roman" panose="02020603050405020304" pitchFamily="18" charset="0"/>
              </a:rPr>
              <a:t> like cancer, heart disease and diabetes </a:t>
            </a:r>
            <a:r>
              <a:rPr lang="en-GB" sz="4000" dirty="0">
                <a:latin typeface="Times New Roman" panose="02020603050405020304" pitchFamily="18" charset="0"/>
                <a:ea typeface="DengXian" panose="02010600030101010101" pitchFamily="2" charset="-122"/>
                <a:cs typeface="Times New Roman" panose="02020603050405020304" pitchFamily="18" charset="0"/>
              </a:rPr>
              <a:t>.</a:t>
            </a:r>
            <a:r>
              <a:rPr lang="en-GB" sz="4000" dirty="0">
                <a:effectLst/>
                <a:latin typeface="Times New Roman" panose="02020603050405020304" pitchFamily="18" charset="0"/>
                <a:ea typeface="DengXian" panose="02010600030101010101" pitchFamily="2" charset="-122"/>
                <a:cs typeface="Times New Roman" panose="02020603050405020304" pitchFamily="18" charset="0"/>
              </a:rPr>
              <a:t> To promote a healthy diet, the intake of salt, sugar and trans-fat should be limited. These dietary components can have adverse effects on health when consumed excessively. Notwithstanding, a healthy diet is not just buying groceries from a supermarket, it is also a combined way of living. The word diet was derived from the Greek word </a:t>
            </a:r>
            <a:r>
              <a:rPr lang="en-GB" sz="4000" i="1" dirty="0">
                <a:effectLst/>
                <a:latin typeface="Times New Roman" panose="02020603050405020304" pitchFamily="18" charset="0"/>
                <a:ea typeface="DengXian" panose="02010600030101010101" pitchFamily="2" charset="-122"/>
                <a:cs typeface="Times New Roman" panose="02020603050405020304" pitchFamily="18" charset="0"/>
              </a:rPr>
              <a:t>diaita, </a:t>
            </a:r>
            <a:r>
              <a:rPr lang="en-GB" sz="4000" dirty="0">
                <a:effectLst/>
                <a:latin typeface="Times New Roman" panose="02020603050405020304" pitchFamily="18" charset="0"/>
                <a:ea typeface="DengXian" panose="02010600030101010101" pitchFamily="2" charset="-122"/>
                <a:cs typeface="Times New Roman" panose="02020603050405020304" pitchFamily="18" charset="0"/>
              </a:rPr>
              <a:t>meaning ‘a way of life.’  This suggest</a:t>
            </a:r>
            <a:r>
              <a:rPr lang="en-US" sz="4000" dirty="0">
                <a:effectLst/>
                <a:latin typeface="Times New Roman" panose="02020603050405020304" pitchFamily="18" charset="0"/>
                <a:ea typeface="DengXian" panose="02010600030101010101" pitchFamily="2" charset="-122"/>
                <a:cs typeface="Times New Roman" panose="02020603050405020304" pitchFamily="18" charset="0"/>
              </a:rPr>
              <a:t>s</a:t>
            </a:r>
            <a:r>
              <a:rPr lang="en-GB" sz="4000" dirty="0">
                <a:effectLst/>
                <a:latin typeface="Times New Roman" panose="02020603050405020304" pitchFamily="18" charset="0"/>
                <a:ea typeface="DengXian" panose="02010600030101010101" pitchFamily="2" charset="-122"/>
                <a:cs typeface="Times New Roman" panose="02020603050405020304" pitchFamily="18" charset="0"/>
              </a:rPr>
              <a:t> that the lifestyle of humans should include exercise, relating to cultural, mental, and spiritual, which may significantly impact life expectancy.  These practices are portrayed by the Blue Zones community, which are areas that were discovered to have lower rates of chronic diseases and longer life expectancy. The dietary patterns of an adult can affect the quality of life as they age. Since the life expectancy of the world population is increasing, is it necessary to understand what role is played by a diet. This review was done to determine the effects of different diets on life expectancy, particularly the Blue Zones.  It followed the part of the Netflix documentary: </a:t>
            </a:r>
            <a:r>
              <a:rPr lang="en-US" sz="4000" dirty="0">
                <a:effectLst/>
                <a:latin typeface="Times New Roman" panose="02020603050405020304" pitchFamily="18" charset="0"/>
                <a:ea typeface="DengXian" panose="02010600030101010101" pitchFamily="2" charset="-122"/>
                <a:cs typeface="Times New Roman" panose="02020603050405020304" pitchFamily="18" charset="0"/>
              </a:rPr>
              <a:t>L</a:t>
            </a:r>
            <a:r>
              <a:rPr lang="en-GB" sz="4000" dirty="0">
                <a:effectLst/>
                <a:latin typeface="Times New Roman" panose="02020603050405020304" pitchFamily="18" charset="0"/>
                <a:ea typeface="DengXian" panose="02010600030101010101" pitchFamily="2" charset="-122"/>
                <a:cs typeface="Times New Roman" panose="02020603050405020304" pitchFamily="18" charset="0"/>
              </a:rPr>
              <a:t>ive to 100- secrets from the</a:t>
            </a:r>
            <a:r>
              <a:rPr lang="en-US" sz="4000" dirty="0">
                <a:effectLst/>
                <a:latin typeface="Times New Roman" panose="02020603050405020304" pitchFamily="18" charset="0"/>
                <a:ea typeface="DengXian" panose="02010600030101010101" pitchFamily="2" charset="-122"/>
                <a:cs typeface="Times New Roman" panose="02020603050405020304" pitchFamily="18" charset="0"/>
              </a:rPr>
              <a:t> Bl</a:t>
            </a:r>
            <a:r>
              <a:rPr lang="en-GB" sz="4000" dirty="0">
                <a:effectLst/>
                <a:latin typeface="Times New Roman" panose="02020603050405020304" pitchFamily="18" charset="0"/>
                <a:ea typeface="DengXian" panose="02010600030101010101" pitchFamily="2" charset="-122"/>
                <a:cs typeface="Times New Roman" panose="02020603050405020304" pitchFamily="18" charset="0"/>
              </a:rPr>
              <a:t>ue Zone and Dan Buettner book, The </a:t>
            </a:r>
            <a:r>
              <a:rPr lang="en-US" sz="4000" dirty="0">
                <a:latin typeface="Times New Roman" panose="02020603050405020304" pitchFamily="18" charset="0"/>
                <a:ea typeface="DengXian" panose="02010600030101010101" pitchFamily="2" charset="-122"/>
                <a:cs typeface="Times New Roman" panose="02020603050405020304" pitchFamily="18" charset="0"/>
              </a:rPr>
              <a:t>Bl</a:t>
            </a:r>
            <a:r>
              <a:rPr lang="en-GB" sz="4000" dirty="0">
                <a:effectLst/>
                <a:latin typeface="Times New Roman" panose="02020603050405020304" pitchFamily="18" charset="0"/>
                <a:ea typeface="DengXian" panose="02010600030101010101" pitchFamily="2" charset="-122"/>
                <a:cs typeface="Times New Roman" panose="02020603050405020304" pitchFamily="18" charset="0"/>
              </a:rPr>
              <a:t>ue Zones: lessons for living longer from the people who live the longest. The Blue Zones, a term first introduced in 2005 by national geographic magazine cover story, that identifies 5 geographically located islands that is home to the most centenarians in the world. They engage in similar lifestyle habits including establishing close knit social network and consumption of a predominantly plant-based diet</a:t>
            </a:r>
            <a:r>
              <a:rPr lang="en-GB" sz="4000" dirty="0">
                <a:latin typeface="Times New Roman" panose="02020603050405020304" pitchFamily="18" charset="0"/>
                <a:ea typeface="DengXian" panose="02010600030101010101" pitchFamily="2" charset="-122"/>
                <a:cs typeface="Times New Roman" panose="02020603050405020304" pitchFamily="18" charset="0"/>
              </a:rPr>
              <a:t>.</a:t>
            </a:r>
            <a:endParaRPr lang="en-GB" sz="4000" dirty="0">
              <a:effectLst/>
              <a:latin typeface="Times New Roman" panose="02020603050405020304" pitchFamily="18" charset="0"/>
              <a:ea typeface="DengXian" panose="02010600030101010101" pitchFamily="2" charset="-122"/>
              <a:cs typeface="Times New Roman" panose="02020603050405020304" pitchFamily="18" charset="0"/>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62562" y="20985382"/>
            <a:ext cx="16247469" cy="1126701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u="sng" dirty="0">
                <a:latin typeface="Arial" panose="020B0604020202020204" pitchFamily="34" charset="0"/>
              </a:rPr>
              <a:t>Aims and Method</a:t>
            </a:r>
          </a:p>
          <a:p>
            <a:pPr>
              <a:spcBef>
                <a:spcPct val="50000"/>
              </a:spcBef>
            </a:pPr>
            <a:r>
              <a:rPr lang="en-GB" altLang="en-US" sz="4000" dirty="0">
                <a:latin typeface="Times New Roman" panose="02020603050405020304" pitchFamily="18" charset="0"/>
                <a:cs typeface="Times New Roman" panose="02020603050405020304" pitchFamily="18" charset="0"/>
              </a:rPr>
              <a:t>The purpose of this review was to determine the effects of different diets on life expectancy, particularly the Blue Zones diets. </a:t>
            </a:r>
            <a:r>
              <a:rPr lang="en-GB" sz="4000" kern="100" dirty="0">
                <a:effectLst/>
                <a:latin typeface="Times New Roman" panose="02020603050405020304" pitchFamily="18" charset="0"/>
                <a:ea typeface="DengXian" panose="02010600030101010101" pitchFamily="2" charset="-122"/>
                <a:cs typeface="Times New Roman" panose="02020603050405020304" pitchFamily="18" charset="0"/>
              </a:rPr>
              <a:t>The information was collected using articles from University of Wales Trinity Saint David school library, PubMed journals, National library of medicine journals, springer, google scholar and science direct, that promotes different diets to increase longevity among adults. Articles were selected only from 2013 to 2023. The term PECO was used to determine the association between the exposures and outcome. It is a term use in nutrition to defines the Population, Exposure, Comparator and Outcome (PECO) to support and focus on the objectives of a review. The search was done using a combination of different subject heading using PECO :P- population:</a:t>
            </a:r>
            <a:r>
              <a:rPr lang="en-GB" sz="4000" i="1" kern="100" dirty="0">
                <a:effectLst/>
                <a:latin typeface="Times New Roman" panose="02020603050405020304" pitchFamily="18" charset="0"/>
                <a:ea typeface="DengXian" panose="02010600030101010101" pitchFamily="2" charset="-122"/>
                <a:cs typeface="Times New Roman" panose="02020603050405020304" pitchFamily="18" charset="0"/>
              </a:rPr>
              <a:t> adults, </a:t>
            </a:r>
            <a:r>
              <a:rPr lang="en-GB" sz="4000" kern="100" dirty="0">
                <a:effectLst/>
                <a:latin typeface="Times New Roman" panose="02020603050405020304" pitchFamily="18" charset="0"/>
                <a:ea typeface="DengXian" panose="02010600030101010101" pitchFamily="2" charset="-122"/>
                <a:cs typeface="Times New Roman" panose="02020603050405020304" pitchFamily="18" charset="0"/>
              </a:rPr>
              <a:t>E- exposure</a:t>
            </a:r>
            <a:r>
              <a:rPr lang="en-GB" sz="4000" i="1" kern="100" dirty="0">
                <a:effectLst/>
                <a:latin typeface="Times New Roman" panose="02020603050405020304" pitchFamily="18" charset="0"/>
                <a:ea typeface="DengXian" panose="02010600030101010101" pitchFamily="2" charset="-122"/>
                <a:cs typeface="Times New Roman" panose="02020603050405020304" pitchFamily="18" charset="0"/>
              </a:rPr>
              <a:t>: diet, blue zone diets (Okinawa, Sardinia, Loma Linda, Nicoya and Ikaria, C- </a:t>
            </a:r>
            <a:r>
              <a:rPr lang="en-GB" sz="4000" kern="100" dirty="0">
                <a:effectLst/>
                <a:latin typeface="Times New Roman" panose="02020603050405020304" pitchFamily="18" charset="0"/>
                <a:ea typeface="DengXian" panose="02010600030101010101" pitchFamily="2" charset="-122"/>
                <a:cs typeface="Times New Roman" panose="02020603050405020304" pitchFamily="18" charset="0"/>
              </a:rPr>
              <a:t>Comparator</a:t>
            </a:r>
            <a:r>
              <a:rPr lang="en-GB" sz="4000" i="1" kern="100" dirty="0">
                <a:effectLst/>
                <a:latin typeface="Times New Roman" panose="02020603050405020304" pitchFamily="18" charset="0"/>
                <a:ea typeface="DengXian" panose="02010600030101010101" pitchFamily="2" charset="-122"/>
                <a:cs typeface="Times New Roman" panose="02020603050405020304" pitchFamily="18" charset="0"/>
              </a:rPr>
              <a:t>: different diets, O-Outcome: Life expectancy, longevity.</a:t>
            </a:r>
            <a:r>
              <a:rPr lang="en-GB" sz="4000" kern="100" dirty="0">
                <a:effectLst/>
                <a:latin typeface="Times New Roman" panose="02020603050405020304" pitchFamily="18" charset="0"/>
                <a:ea typeface="DengXian" panose="02010600030101010101" pitchFamily="2" charset="-122"/>
                <a:cs typeface="Times New Roman" panose="02020603050405020304" pitchFamily="18" charset="0"/>
              </a:rPr>
              <a:t> This method shows the design of the study and promotes independence in the interpretation of the findings on how the original question is represented in this research.</a:t>
            </a: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6247469" y="4789292"/>
            <a:ext cx="15504797" cy="27340644"/>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u="sng" dirty="0">
                <a:latin typeface="Times New Roman" panose="02020603050405020304" pitchFamily="18" charset="0"/>
                <a:cs typeface="Times New Roman" panose="02020603050405020304" pitchFamily="18" charset="0"/>
              </a:rPr>
              <a:t>Results and Discussion</a:t>
            </a:r>
          </a:p>
          <a:p>
            <a:pPr>
              <a:spcBef>
                <a:spcPct val="50000"/>
              </a:spcBef>
            </a:pPr>
            <a:r>
              <a:rPr lang="en-GB" sz="4000" kern="100" dirty="0">
                <a:effectLst/>
                <a:latin typeface="Times New Roman" panose="02020603050405020304" pitchFamily="18" charset="0"/>
                <a:ea typeface="DengXian" panose="02010600030101010101" pitchFamily="2" charset="-122"/>
                <a:cs typeface="Times New Roman" panose="02020603050405020304" pitchFamily="18" charset="0"/>
              </a:rPr>
              <a:t>The Blue Zone Diets represent a fascinating area of study in the field of nutrition and longevity. While further research is needed to fully explain the mechanism underlying the effects of the Blue Zone diets on life expectancy, the evidence thus far suggest</a:t>
            </a:r>
            <a:r>
              <a:rPr lang="en-US" sz="4000" kern="100" dirty="0">
                <a:effectLst/>
                <a:latin typeface="Times New Roman" panose="02020603050405020304" pitchFamily="18" charset="0"/>
                <a:ea typeface="DengXian" panose="02010600030101010101" pitchFamily="2" charset="-122"/>
                <a:cs typeface="Times New Roman" panose="02020603050405020304" pitchFamily="18" charset="0"/>
              </a:rPr>
              <a:t>s</a:t>
            </a:r>
            <a:r>
              <a:rPr lang="en-GB" sz="4000" kern="100" dirty="0">
                <a:effectLst/>
                <a:latin typeface="Times New Roman" panose="02020603050405020304" pitchFamily="18" charset="0"/>
                <a:ea typeface="DengXian" panose="02010600030101010101" pitchFamily="2" charset="-122"/>
                <a:cs typeface="Times New Roman" panose="02020603050405020304" pitchFamily="18" charset="0"/>
              </a:rPr>
              <a:t> that these dietary patterns may play a significant role in promoting health and longevity. The characteristics, national composition, health effects and the limitation discovered in the Blue Zone diet, must be understood, as it can give valuable knowledge into how dietary choices may influence longevity and overall well-being. The evidence supports that following a Blue Zone diet can reap a variety of health benefits and reduce the risk of many chronic diseases thus increasing life expectancy.</a:t>
            </a:r>
            <a:r>
              <a:rPr lang="en-GB" altLang="en-US" sz="4000" dirty="0">
                <a:latin typeface="Times New Roman" panose="02020603050405020304" pitchFamily="18" charset="0"/>
                <a:cs typeface="Times New Roman" panose="02020603050405020304" pitchFamily="18" charset="0"/>
              </a:rPr>
              <a:t> </a:t>
            </a:r>
          </a:p>
          <a:p>
            <a:pPr marL="0" marR="0" lvl="0" indent="0" defTabSz="914400" rtl="0" eaLnBrk="1" fontAlgn="base" latinLnBrk="0" hangingPunct="1">
              <a:spcBef>
                <a:spcPct val="0"/>
              </a:spcBef>
              <a:spcAft>
                <a:spcPts val="800"/>
              </a:spcAft>
              <a:buClrTx/>
              <a:buSzTx/>
              <a:buFontTx/>
              <a:buNone/>
              <a:tabLst/>
              <a:defRPr/>
            </a:pPr>
            <a:endParaRPr lang="en-GB" sz="4000" noProof="0" dirty="0">
              <a:latin typeface="Times New Roman" panose="02020603050405020304" pitchFamily="18" charset="0"/>
              <a:cs typeface="Times New Roman" panose="02020603050405020304" pitchFamily="18" charset="0"/>
            </a:endParaRPr>
          </a:p>
          <a:p>
            <a:pPr marL="0" marR="0" lvl="0" indent="0" defTabSz="914400" rtl="0" eaLnBrk="1" fontAlgn="base" latinLnBrk="0" hangingPunct="1">
              <a:spcBef>
                <a:spcPct val="0"/>
              </a:spcBef>
              <a:spcAft>
                <a:spcPts val="800"/>
              </a:spcAft>
              <a:buClrTx/>
              <a:buSzTx/>
              <a:buFontTx/>
              <a:buNone/>
              <a:tabLst/>
              <a:defRPr/>
            </a:pPr>
            <a:r>
              <a:rPr kumimoji="0" lang="en-GB" sz="4000" b="0" i="0" u="none" strike="noStrike" kern="100" cap="none" spc="0" normalizeH="0" baseline="0" noProof="0" dirty="0">
                <a:ln>
                  <a:noFill/>
                </a:ln>
                <a:solidFill>
                  <a:srgbClr val="000000"/>
                </a:solidFill>
                <a:effectLst/>
                <a:uLnTx/>
                <a:uFillTx/>
                <a:latin typeface="Times New Roman" panose="02020603050405020304" pitchFamily="18" charset="0"/>
                <a:ea typeface="DengXian" panose="02010600030101010101" pitchFamily="2" charset="-122"/>
                <a:cs typeface="Times New Roman" panose="02020603050405020304" pitchFamily="18" charset="0"/>
              </a:rPr>
              <a:t>Therefore, there are practical implications and recommendations that can be drawn from the dietary patterns observed in the Blue Zones regions. Individuals seeking to improve their health and longevity, by incorporating elements of the Blue Zones diets into their own eating habits may offer numerous health benefits. Some practical recommendations include:</a:t>
            </a:r>
          </a:p>
          <a:p>
            <a:pPr marL="342900" marR="0" lvl="0" indent="-342900" defTabSz="914400" rtl="0" eaLnBrk="1" fontAlgn="base" latinLnBrk="0" hangingPunct="1">
              <a:spcBef>
                <a:spcPct val="0"/>
              </a:spcBef>
              <a:spcAft>
                <a:spcPct val="0"/>
              </a:spcAft>
              <a:buClrTx/>
              <a:buSzTx/>
              <a:buFont typeface="+mj-lt"/>
              <a:buAutoNum type="arabicPeriod"/>
              <a:tabLst/>
              <a:defRPr/>
            </a:pPr>
            <a:r>
              <a:rPr kumimoji="0" lang="en-GB" sz="4000" b="0" i="0" u="none" strike="noStrike" kern="100" cap="none" spc="0" normalizeH="0" baseline="0" noProof="0" dirty="0">
                <a:ln>
                  <a:noFill/>
                </a:ln>
                <a:solidFill>
                  <a:srgbClr val="000000"/>
                </a:solidFill>
                <a:effectLst/>
                <a:uLnTx/>
                <a:uFillTx/>
                <a:latin typeface="Times New Roman" panose="02020603050405020304" pitchFamily="18" charset="0"/>
                <a:ea typeface="DengXian" panose="02010600030101010101" pitchFamily="2" charset="-122"/>
                <a:cs typeface="Times New Roman" panose="02020603050405020304" pitchFamily="18" charset="0"/>
              </a:rPr>
              <a:t>Emphasising plant-based food by increasing the consumption of fruit, vegetables, legumes and wholegrain can provide essential nutrients and antioxidants that support overall health.</a:t>
            </a:r>
          </a:p>
          <a:p>
            <a:pPr marL="342900" marR="0" lvl="0" indent="-342900" defTabSz="914400" rtl="0" eaLnBrk="1" fontAlgn="base" latinLnBrk="0" hangingPunct="1">
              <a:spcBef>
                <a:spcPct val="0"/>
              </a:spcBef>
              <a:spcAft>
                <a:spcPct val="0"/>
              </a:spcAft>
              <a:buClrTx/>
              <a:buSzTx/>
              <a:buFont typeface="+mj-lt"/>
              <a:buAutoNum type="arabicPeriod"/>
              <a:tabLst/>
              <a:defRPr/>
            </a:pPr>
            <a:r>
              <a:rPr kumimoji="0" lang="en-GB" sz="4000" b="0" i="0" u="none" strike="noStrike" kern="100" cap="none" spc="0" normalizeH="0" baseline="0" noProof="0" dirty="0">
                <a:ln>
                  <a:noFill/>
                </a:ln>
                <a:solidFill>
                  <a:srgbClr val="000000"/>
                </a:solidFill>
                <a:effectLst/>
                <a:uLnTx/>
                <a:uFillTx/>
                <a:latin typeface="Times New Roman" panose="02020603050405020304" pitchFamily="18" charset="0"/>
                <a:ea typeface="DengXian" panose="02010600030101010101" pitchFamily="2" charset="-122"/>
                <a:cs typeface="Times New Roman" panose="02020603050405020304" pitchFamily="18" charset="0"/>
              </a:rPr>
              <a:t>Minimising processed food- by limiting the intake of processed foods, sugary snacks and refined carbohydrates can help to reduce the risk of chronic illness such as obesity, diabetes, heart disease .</a:t>
            </a:r>
          </a:p>
          <a:p>
            <a:pPr marL="342900" marR="0" lvl="0" indent="-342900" defTabSz="914400" rtl="0" eaLnBrk="1" fontAlgn="base" latinLnBrk="0" hangingPunct="1">
              <a:spcBef>
                <a:spcPct val="0"/>
              </a:spcBef>
              <a:spcAft>
                <a:spcPct val="0"/>
              </a:spcAft>
              <a:buClrTx/>
              <a:buSzTx/>
              <a:buFont typeface="+mj-lt"/>
              <a:buAutoNum type="arabicPeriod"/>
              <a:tabLst/>
              <a:defRPr/>
            </a:pPr>
            <a:r>
              <a:rPr kumimoji="0" lang="en-GB" sz="4000" b="0" i="0" u="none" strike="noStrike" kern="100" cap="none" spc="0" normalizeH="0" baseline="0" noProof="0" dirty="0">
                <a:ln>
                  <a:noFill/>
                </a:ln>
                <a:solidFill>
                  <a:srgbClr val="000000"/>
                </a:solidFill>
                <a:effectLst/>
                <a:uLnTx/>
                <a:uFillTx/>
                <a:latin typeface="Times New Roman" panose="02020603050405020304" pitchFamily="18" charset="0"/>
                <a:ea typeface="DengXian" panose="02010600030101010101" pitchFamily="2" charset="-122"/>
                <a:cs typeface="Times New Roman" panose="02020603050405020304" pitchFamily="18" charset="0"/>
              </a:rPr>
              <a:t>Including healthy fats such as olive oil, avocadoes, nuts, and seeds to diet can provide important fatty acid which supports cardiovascular health </a:t>
            </a:r>
          </a:p>
          <a:p>
            <a:pPr marL="342900" marR="0" lvl="0" indent="-342900" defTabSz="914400" rtl="0" eaLnBrk="1" fontAlgn="base" latinLnBrk="0" hangingPunct="1">
              <a:spcBef>
                <a:spcPct val="0"/>
              </a:spcBef>
              <a:spcAft>
                <a:spcPct val="0"/>
              </a:spcAft>
              <a:buClrTx/>
              <a:buSzTx/>
              <a:buFont typeface="+mj-lt"/>
              <a:buAutoNum type="arabicPeriod"/>
              <a:tabLst/>
              <a:defRPr/>
            </a:pPr>
            <a:r>
              <a:rPr kumimoji="0" lang="en-GB" sz="4000" b="0" i="0" u="none" strike="noStrike" kern="100" cap="none" spc="0" normalizeH="0" baseline="0" noProof="0" dirty="0">
                <a:ln>
                  <a:noFill/>
                </a:ln>
                <a:solidFill>
                  <a:srgbClr val="000000"/>
                </a:solidFill>
                <a:effectLst/>
                <a:uLnTx/>
                <a:uFillTx/>
                <a:latin typeface="Times New Roman" panose="02020603050405020304" pitchFamily="18" charset="0"/>
                <a:ea typeface="DengXian" panose="02010600030101010101" pitchFamily="2" charset="-122"/>
                <a:cs typeface="Times New Roman" panose="02020603050405020304" pitchFamily="18" charset="0"/>
              </a:rPr>
              <a:t>Practicing mindful eating- adopting mindful eating practices, such as paying attention to hunger and fullness cues, savouring the flavours, textures of food, eating in a relaxed/enjoyable environment.  These can enhance the overall dining experience, promote digestion and nutrient absorption.</a:t>
            </a:r>
          </a:p>
          <a:p>
            <a:pPr marL="342900" marR="0" lvl="0" indent="-342900" defTabSz="914400" rtl="0" eaLnBrk="1" fontAlgn="base" latinLnBrk="0" hangingPunct="1">
              <a:spcBef>
                <a:spcPct val="0"/>
              </a:spcBef>
              <a:spcAft>
                <a:spcPts val="800"/>
              </a:spcAft>
              <a:buClrTx/>
              <a:buSzTx/>
              <a:buFont typeface="+mj-lt"/>
              <a:buAutoNum type="arabicPeriod"/>
              <a:tabLst/>
              <a:defRPr/>
            </a:pPr>
            <a:r>
              <a:rPr kumimoji="0" lang="en-GB" sz="4000" b="0" i="0" u="none" strike="noStrike" kern="100" cap="none" spc="0" normalizeH="0" baseline="0" noProof="0" dirty="0">
                <a:ln>
                  <a:noFill/>
                </a:ln>
                <a:solidFill>
                  <a:srgbClr val="000000"/>
                </a:solidFill>
                <a:effectLst/>
                <a:uLnTx/>
                <a:uFillTx/>
                <a:latin typeface="Times New Roman" panose="02020603050405020304" pitchFamily="18" charset="0"/>
                <a:ea typeface="DengXian" panose="02010600030101010101" pitchFamily="2" charset="-122"/>
                <a:cs typeface="Times New Roman" panose="02020603050405020304" pitchFamily="18" charset="0"/>
              </a:rPr>
              <a:t>Prioritising social connections- recognising the importance of social connections and community engagement in promoting health and well-being, prioritising shared meals with family and friends. Joining community-based cooking classes or potlucks and participating in group activities.</a:t>
            </a:r>
          </a:p>
          <a:p>
            <a:pPr algn="ctr">
              <a:spcBef>
                <a:spcPct val="50000"/>
              </a:spcBef>
            </a:pPr>
            <a:endParaRPr lang="en-GB" altLang="en-US" sz="7900" dirty="0">
              <a:latin typeface="Arial" panose="020B0604020202020204" pitchFamily="34" charset="0"/>
              <a:cs typeface="Times New Roman" panose="02020603050405020304" pitchFamily="18" charset="0"/>
            </a:endParaRPr>
          </a:p>
          <a:p>
            <a:pPr algn="ctr">
              <a:spcBef>
                <a:spcPct val="50000"/>
              </a:spcBef>
            </a:pPr>
            <a:endParaRPr lang="en-GB" altLang="en-US" sz="4400" dirty="0">
              <a:latin typeface="Times New Roman" panose="02020603050405020304" pitchFamily="18" charset="0"/>
              <a:cs typeface="Times New Roman" panose="02020603050405020304" pitchFamily="18"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1752266" y="14154944"/>
            <a:ext cx="18909718" cy="7519321"/>
          </a:xfrm>
          <a:prstGeom prst="rect">
            <a:avLst/>
          </a:prstGeom>
          <a:no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4000" dirty="0">
              <a:latin typeface="Arial" panose="020B0604020202020204" pitchFamily="34" charset="0"/>
            </a:endParaRPr>
          </a:p>
          <a:p>
            <a:pPr algn="ctr">
              <a:lnSpc>
                <a:spcPct val="150000"/>
              </a:lnSpc>
              <a:spcAft>
                <a:spcPts val="800"/>
              </a:spcAft>
            </a:pPr>
            <a:r>
              <a:rPr lang="en-GB" altLang="en-US" sz="5400" b="1" u="sng" dirty="0">
                <a:latin typeface="Times New Roman" panose="02020603050405020304" pitchFamily="18" charset="0"/>
                <a:cs typeface="Times New Roman" panose="02020603050405020304" pitchFamily="18" charset="0"/>
              </a:rPr>
              <a:t>Reflection</a:t>
            </a:r>
          </a:p>
          <a:p>
            <a:pPr>
              <a:spcBef>
                <a:spcPct val="50000"/>
              </a:spcBef>
            </a:pPr>
            <a:r>
              <a:rPr lang="en-GB" altLang="en-US" sz="4000" dirty="0">
                <a:latin typeface="Times New Roman" panose="02020603050405020304" pitchFamily="18" charset="0"/>
                <a:cs typeface="Times New Roman" panose="02020603050405020304" pitchFamily="18" charset="0"/>
              </a:rPr>
              <a:t>The research process for this project was very time consuming and challenging, a lot of commitment and focus was needed. My advice when selecting topics is to choose something that’s interesting and means something to you to keep you motivated. Sometimes it may feel overwhelming, but always remember to keep pushing and take a break if you must. It is always good to find something that calms you and relaxes your mind (for example watching a tv series or socialising with friends), then go back to working on your dissertation. Most importantly plan a timeline to complete each task and stick with it, </a:t>
            </a:r>
            <a:r>
              <a:rPr lang="en-GB" altLang="en-US" sz="4000">
                <a:latin typeface="Times New Roman" panose="02020603050405020304" pitchFamily="18" charset="0"/>
                <a:cs typeface="Times New Roman" panose="02020603050405020304" pitchFamily="18" charset="0"/>
              </a:rPr>
              <a:t>as this </a:t>
            </a:r>
            <a:r>
              <a:rPr lang="en-GB" altLang="en-US" sz="4000" dirty="0">
                <a:latin typeface="Times New Roman" panose="02020603050405020304" pitchFamily="18" charset="0"/>
                <a:cs typeface="Times New Roman" panose="02020603050405020304" pitchFamily="18" charset="0"/>
              </a:rPr>
              <a:t>would help you to finish your work on time.</a:t>
            </a: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1814828" y="21674265"/>
            <a:ext cx="18909718" cy="975275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u="sng" dirty="0">
                <a:latin typeface="Times New Roman" panose="02020603050405020304" pitchFamily="18" charset="0"/>
                <a:cs typeface="Times New Roman" panose="02020603050405020304" pitchFamily="18" charset="0"/>
              </a:rPr>
              <a:t>References</a:t>
            </a:r>
          </a:p>
          <a:p>
            <a:pPr>
              <a:lnSpc>
                <a:spcPct val="80000"/>
              </a:lnSpc>
              <a:spcBef>
                <a:spcPct val="50000"/>
              </a:spcBef>
            </a:pPr>
            <a:r>
              <a:rPr lang="en-GB" altLang="en-US" sz="2400" dirty="0">
                <a:latin typeface="Times New Roman" panose="02020603050405020304" pitchFamily="18" charset="0"/>
                <a:cs typeface="Times New Roman" panose="02020603050405020304" pitchFamily="18" charset="0"/>
              </a:rPr>
              <a:t>Albuquerque, T.G., Bragotto, A.P.A. and Costa, H.S. (2022). Processed food: Nutrition, safety, and public health. International Journal of Environmental Research and Public Health, [online] 19(24), p.16410. Available at: https://doi.org/10.3390/ijerph19241641</a:t>
            </a:r>
            <a:r>
              <a:rPr lang="en-GB" altLang="en-US" sz="2400" dirty="0">
                <a:latin typeface="Arial" panose="020B0604020202020204" pitchFamily="34" charset="0"/>
              </a:rPr>
              <a:t>0</a:t>
            </a:r>
            <a:endParaRPr lang="en-GB" altLang="en-US" sz="2400" dirty="0">
              <a:latin typeface="Times New Roman" panose="02020603050405020304" pitchFamily="18" charset="0"/>
              <a:cs typeface="Times New Roman" panose="02020603050405020304" pitchFamily="18" charset="0"/>
            </a:endParaRPr>
          </a:p>
          <a:p>
            <a:pPr>
              <a:lnSpc>
                <a:spcPct val="80000"/>
              </a:lnSpc>
              <a:spcBef>
                <a:spcPct val="50000"/>
              </a:spcBef>
            </a:pPr>
            <a:r>
              <a:rPr lang="en-GB" altLang="en-US" sz="2400" dirty="0">
                <a:latin typeface="Times New Roman" panose="02020603050405020304" pitchFamily="18" charset="0"/>
                <a:cs typeface="Times New Roman" panose="02020603050405020304" pitchFamily="18" charset="0"/>
              </a:rPr>
              <a:t>Buettner, D. (2019). BLUE ZONES OF HAPPINESS : lessons from the world’s happiest people. National Geographic.</a:t>
            </a:r>
          </a:p>
          <a:p>
            <a:pPr>
              <a:lnSpc>
                <a:spcPct val="80000"/>
              </a:lnSpc>
              <a:spcBef>
                <a:spcPct val="50000"/>
              </a:spcBef>
            </a:pPr>
            <a:r>
              <a:rPr lang="en-GB" altLang="en-US" sz="2400" dirty="0">
                <a:latin typeface="Times New Roman" panose="02020603050405020304" pitchFamily="18" charset="0"/>
                <a:cs typeface="Times New Roman" panose="02020603050405020304" pitchFamily="18" charset="0"/>
              </a:rPr>
              <a:t>Buettner, D. and Skemp, S. (2016). Blue Zones: Lessons from the World’s Longest Lived. American Journal of Lifestyle Medicine, [online] 10(5), pp.318–321. Available at: https://doi.org/10.1177/1559827616637066</a:t>
            </a:r>
          </a:p>
          <a:p>
            <a:pPr>
              <a:lnSpc>
                <a:spcPct val="80000"/>
              </a:lnSpc>
              <a:spcBef>
                <a:spcPct val="50000"/>
              </a:spcBef>
            </a:pPr>
            <a:r>
              <a:rPr lang="en-GB" altLang="en-US" sz="2400" dirty="0">
                <a:latin typeface="Times New Roman" panose="02020603050405020304" pitchFamily="18" charset="0"/>
                <a:cs typeface="Times New Roman" panose="02020603050405020304" pitchFamily="18" charset="0"/>
              </a:rPr>
              <a:t>Liu, A.G., Ford, N.A., Hu, F.B., Zelman, K.M., Mozaffarian, D. and Kris-</a:t>
            </a:r>
            <a:r>
              <a:rPr lang="en-GB" altLang="en-US" sz="2400" dirty="0" err="1">
                <a:latin typeface="Times New Roman" panose="02020603050405020304" pitchFamily="18" charset="0"/>
                <a:cs typeface="Times New Roman" panose="02020603050405020304" pitchFamily="18" charset="0"/>
              </a:rPr>
              <a:t>Etherton</a:t>
            </a:r>
            <a:r>
              <a:rPr lang="en-GB" altLang="en-US" sz="2400" dirty="0">
                <a:latin typeface="Times New Roman" panose="02020603050405020304" pitchFamily="18" charset="0"/>
                <a:cs typeface="Times New Roman" panose="02020603050405020304" pitchFamily="18" charset="0"/>
              </a:rPr>
              <a:t>, P.M. (2017). A Healthy Approach to Dietary fats: Understanding the Science and Taking Action to Reduce Consumer Confusion. Nutrition Journal, [online] 16(1). Available at: https://doi.org/10.1186/s12937-017-0271-4</a:t>
            </a:r>
          </a:p>
          <a:p>
            <a:pPr>
              <a:lnSpc>
                <a:spcPct val="80000"/>
              </a:lnSpc>
              <a:spcBef>
                <a:spcPct val="50000"/>
              </a:spcBef>
            </a:pPr>
            <a:r>
              <a:rPr lang="en-GB" altLang="en-US" sz="2400" dirty="0">
                <a:latin typeface="Times New Roman" panose="02020603050405020304" pitchFamily="18" charset="0"/>
                <a:cs typeface="Times New Roman" panose="02020603050405020304" pitchFamily="18" charset="0"/>
              </a:rPr>
              <a:t>Morgan, R.L., Thayer, K.A., Santesso, N., Holloway, A.C., Blain, R., Eftim, S.E., Goldstone, A.E., Ross, P., Guyatt, G. and Schünemann, H.J. (2018). Evaluation of the risk of bias in non-randomized studies of interventions (ROBINS-I) and the ‘target experiment’ concept in studies of exposures: Rationale and preliminary instrument development. Environment International, [online] 120, pp.382–387. Available at: https://doi.org/10.1016/j.envint.2018.08.018</a:t>
            </a:r>
          </a:p>
          <a:p>
            <a:pPr>
              <a:lnSpc>
                <a:spcPct val="80000"/>
              </a:lnSpc>
              <a:spcBef>
                <a:spcPct val="50000"/>
              </a:spcBef>
            </a:pPr>
            <a:r>
              <a:rPr lang="en-GB" altLang="en-US" sz="2400" dirty="0">
                <a:latin typeface="Times New Roman" panose="02020603050405020304" pitchFamily="18" charset="0"/>
                <a:cs typeface="Times New Roman" panose="02020603050405020304" pitchFamily="18" charset="0"/>
              </a:rPr>
              <a:t>Prinelli, F., Yannakoulia, M., Anastasiou, C.A., Adorni, F., Di Santo, S.G., Musicco, M., Scarmeas, N. and Correa Leite, M.L. (2015). Mediterranean diet and other lifestyle factors in relation to 20-year all-cause mortality: a cohort study in an Italian population. British Journal of Nutrition, [online] 113(6), pp.1003–1011. Available at: https://doi.org/10.1017/s0007114515000318</a:t>
            </a:r>
          </a:p>
          <a:p>
            <a:pPr>
              <a:lnSpc>
                <a:spcPct val="80000"/>
              </a:lnSpc>
              <a:spcBef>
                <a:spcPct val="50000"/>
              </a:spcBef>
            </a:pPr>
            <a:r>
              <a:rPr lang="en-GB" altLang="en-US" sz="2400" dirty="0">
                <a:latin typeface="Times New Roman" panose="02020603050405020304" pitchFamily="18" charset="0"/>
                <a:cs typeface="Times New Roman" panose="02020603050405020304" pitchFamily="18" charset="0"/>
              </a:rPr>
              <a:t>Tapper, K. (2022). Mindful eating: what we know so far. Nutrition Bulletin, 47(2). Available at: https://doi.org/10.1111/nbu.12559</a:t>
            </a:r>
          </a:p>
          <a:p>
            <a:pPr>
              <a:lnSpc>
                <a:spcPct val="80000"/>
              </a:lnSpc>
              <a:spcBef>
                <a:spcPct val="50000"/>
              </a:spcBef>
            </a:pPr>
            <a:r>
              <a:rPr lang="en-GB" altLang="en-US" sz="2400" dirty="0">
                <a:latin typeface="Times New Roman" panose="02020603050405020304" pitchFamily="18" charset="0"/>
                <a:cs typeface="Times New Roman" panose="02020603050405020304" pitchFamily="18" charset="0"/>
              </a:rPr>
              <a:t>World Health Organization (2020a). Healthy Diet. [online] World Health Organisation. Available at: </a:t>
            </a:r>
            <a:r>
              <a:rPr lang="en-GB" altLang="en-US" sz="2400" dirty="0">
                <a:latin typeface="Times New Roman" panose="02020603050405020304" pitchFamily="18" charset="0"/>
                <a:cs typeface="Times New Roman" panose="02020603050405020304" pitchFamily="18" charset="0"/>
                <a:hlinkClick r:id="rId3"/>
              </a:rPr>
              <a:t>https://www.who.int/news-room/fact-sheets/detail/healthy-diet</a:t>
            </a:r>
            <a:endParaRPr lang="en-GB" altLang="en-US" sz="2400" dirty="0">
              <a:latin typeface="Times New Roman" panose="02020603050405020304" pitchFamily="18" charset="0"/>
              <a:cs typeface="Times New Roman" panose="02020603050405020304" pitchFamily="18" charset="0"/>
            </a:endParaRPr>
          </a:p>
          <a:p>
            <a:pPr>
              <a:lnSpc>
                <a:spcPct val="80000"/>
              </a:lnSpc>
              <a:spcBef>
                <a:spcPct val="50000"/>
              </a:spcBef>
            </a:pPr>
            <a:r>
              <a:rPr lang="en-GB" altLang="en-US" sz="2400" dirty="0">
                <a:latin typeface="Times New Roman" panose="02020603050405020304" pitchFamily="18" charset="0"/>
                <a:cs typeface="Times New Roman" panose="02020603050405020304" pitchFamily="18" charset="0"/>
              </a:rPr>
              <a:t>Giulia Viroli, Αliki Kalmpourtzidou and Cena, H. (2023). Exploring Benefits and Barriers of Plant-Based Diets: Health, Environmental Impact, Food Accessibility and Acceptability. Nutrients, 15(22), pp.4723–4723.Aaialblle at: https://doi.org/10.3390/nu15224723.</a:t>
            </a:r>
          </a:p>
          <a:p>
            <a:pPr>
              <a:lnSpc>
                <a:spcPct val="80000"/>
              </a:lnSpc>
              <a:spcBef>
                <a:spcPct val="50000"/>
              </a:spcBef>
            </a:pPr>
            <a:r>
              <a:rPr lang="en-GB" altLang="en-US" sz="2400" dirty="0">
                <a:latin typeface="Times New Roman" panose="02020603050405020304" pitchFamily="18" charset="0"/>
                <a:cs typeface="Times New Roman" panose="02020603050405020304" pitchFamily="18" charset="0"/>
              </a:rPr>
              <a:t>Wickramaratne, P.J., Yangchen, T., Lepow, L., Patra, B.G., Glicksburg, B., Talati, A., Adekkanattu, P., Ryu, E., Biernacka, J.M., Charney, A., Mann, J.J., Pathak, J., Olfson, M. and Weissman, M.M. (2022). Social Connectedness as a Determinant of Mental health: a Scoping Review. PLoS One, 17(10). Available at: https://doi.org/10.1371/journal.pone.0275004</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839913" y="1876873"/>
            <a:ext cx="47014480" cy="270774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9600" b="1" u="sng" dirty="0">
                <a:latin typeface="Times New Roman" panose="02020603050405020304" pitchFamily="18" charset="0"/>
                <a:cs typeface="Times New Roman" panose="02020603050405020304" pitchFamily="18" charset="0"/>
              </a:rPr>
              <a:t>The effects of different diets on life expectancy among adults</a:t>
            </a:r>
          </a:p>
          <a:p>
            <a:pPr algn="ctr">
              <a:lnSpc>
                <a:spcPct val="80000"/>
              </a:lnSpc>
              <a:spcBef>
                <a:spcPct val="50000"/>
              </a:spcBef>
            </a:pPr>
            <a:endParaRPr lang="en-US" altLang="en-US" sz="5400" dirty="0">
              <a:latin typeface="Arial" panose="020B0604020202020204" pitchFamily="34" charset="0"/>
            </a:endParaRPr>
          </a:p>
        </p:txBody>
      </p:sp>
      <p:pic>
        <p:nvPicPr>
          <p:cNvPr id="3" name="Picture 2">
            <a:extLst>
              <a:ext uri="{FF2B5EF4-FFF2-40B4-BE49-F238E27FC236}">
                <a16:creationId xmlns:a16="http://schemas.microsoft.com/office/drawing/2014/main" id="{58C97F65-D8A0-719A-8EF0-7DD96E4714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752266" y="4789292"/>
            <a:ext cx="10484782" cy="10301755"/>
          </a:xfrm>
          <a:prstGeom prst="rect">
            <a:avLst/>
          </a:prstGeom>
        </p:spPr>
      </p:pic>
      <p:pic>
        <p:nvPicPr>
          <p:cNvPr id="12" name="Picture 11">
            <a:extLst>
              <a:ext uri="{FF2B5EF4-FFF2-40B4-BE49-F238E27FC236}">
                <a16:creationId xmlns:a16="http://schemas.microsoft.com/office/drawing/2014/main" id="{7A859AF0-B768-DF20-2E1C-97584483D48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2237048" y="4789291"/>
            <a:ext cx="8969352" cy="10301755"/>
          </a:xfrm>
          <a:prstGeom prst="rect">
            <a:avLst/>
          </a:prstGeom>
          <a:noFill/>
          <a:ln>
            <a:noFill/>
          </a:ln>
        </p:spPr>
      </p:pic>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A3C566BAC5B13499E9DCD0476CF4E5C" ma:contentTypeVersion="17" ma:contentTypeDescription="Create a new document." ma:contentTypeScope="" ma:versionID="c7540be7443830b319b57b1a61c80209">
  <xsd:schema xmlns:xsd="http://www.w3.org/2001/XMLSchema" xmlns:xs="http://www.w3.org/2001/XMLSchema" xmlns:p="http://schemas.microsoft.com/office/2006/metadata/properties" xmlns:ns3="9c3d0223-1bd4-4bbc-b487-5ec876b00c97" xmlns:ns4="64e1de47-bec6-45b9-b12d-0281c4c7cc00" targetNamespace="http://schemas.microsoft.com/office/2006/metadata/properties" ma:root="true" ma:fieldsID="7e78fbfad7da2b6f823efe879004ee1e" ns3:_="" ns4:_="">
    <xsd:import namespace="9c3d0223-1bd4-4bbc-b487-5ec876b00c97"/>
    <xsd:import namespace="64e1de47-bec6-45b9-b12d-0281c4c7cc0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d0223-1bd4-4bbc-b487-5ec876b00c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_activity" ma:index="17" nillable="true" ma:displayName="_activity" ma:hidden="true" ma:internalName="_activity">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4e1de47-bec6-45b9-b12d-0281c4c7cc00"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c3d0223-1bd4-4bbc-b487-5ec876b00c97" xsi:nil="true"/>
  </documentManagement>
</p:properties>
</file>

<file path=customXml/itemProps1.xml><?xml version="1.0" encoding="utf-8"?>
<ds:datastoreItem xmlns:ds="http://schemas.openxmlformats.org/officeDocument/2006/customXml" ds:itemID="{D491C231-B9D2-4B4A-B47B-13DAADAEE823}">
  <ds:schemaRefs>
    <ds:schemaRef ds:uri="http://schemas.microsoft.com/sharepoint/v3/contenttype/forms"/>
  </ds:schemaRefs>
</ds:datastoreItem>
</file>

<file path=customXml/itemProps2.xml><?xml version="1.0" encoding="utf-8"?>
<ds:datastoreItem xmlns:ds="http://schemas.openxmlformats.org/officeDocument/2006/customXml" ds:itemID="{EB04AE76-1808-4ECD-80B1-4FFE29ECE260}">
  <ds:schemaRefs>
    <ds:schemaRef ds:uri="http://schemas.microsoft.com/office/2006/metadata/contentType"/>
    <ds:schemaRef ds:uri="http://schemas.microsoft.com/office/2006/metadata/properties/metaAttributes"/>
    <ds:schemaRef ds:uri="http://www.w3.org/2000/xmlns/"/>
    <ds:schemaRef ds:uri="http://www.w3.org/2001/XMLSchema"/>
    <ds:schemaRef ds:uri="9c3d0223-1bd4-4bbc-b487-5ec876b00c97"/>
    <ds:schemaRef ds:uri="64e1de47-bec6-45b9-b12d-0281c4c7cc00"/>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607E99B-1C8B-4375-BDA7-A8E758A4FE68}">
  <ds:schemaRefs>
    <ds:schemaRef ds:uri="64e1de47-bec6-45b9-b12d-0281c4c7cc00"/>
    <ds:schemaRef ds:uri="http://purl.org/dc/elements/1.1/"/>
    <ds:schemaRef ds:uri="http://purl.org/dc/terms/"/>
    <ds:schemaRef ds:uri="http://schemas.microsoft.com/office/2006/metadata/properties"/>
    <ds:schemaRef ds:uri="http://purl.org/dc/dcmitype/"/>
    <ds:schemaRef ds:uri="9c3d0223-1bd4-4bbc-b487-5ec876b00c97"/>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Textured</Template>
  <TotalTime>6843</TotalTime>
  <Pages>1</Pages>
  <Words>1655</Words>
  <Application>Microsoft Office PowerPoint</Application>
  <PresentationFormat>Custom</PresentationFormat>
  <Paragraphs>28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Tahoma</vt:lpstr>
      <vt:lpstr>Times New Roman</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Morales Hayde</dc:creator>
  <cp:keywords/>
  <dc:description/>
  <cp:lastModifiedBy>Karen Edwards (2113842)</cp:lastModifiedBy>
  <cp:revision>160</cp:revision>
  <cp:lastPrinted>2024-05-09T09:47:13Z</cp:lastPrinted>
  <dcterms:created xsi:type="dcterms:W3CDTF">1997-03-12T11:49:38Z</dcterms:created>
  <dcterms:modified xsi:type="dcterms:W3CDTF">2024-05-09T11:10:53Z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0x0101009A3C566BAC5B13499E9DCD0476CF4E5C</vt:lpwstr>
  </property>
</Properties>
</file>