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64" r:id="rId4"/>
    <p:sldId id="257" r:id="rId5"/>
    <p:sldId id="262" r:id="rId6"/>
    <p:sldId id="258" r:id="rId7"/>
    <p:sldId id="259" r:id="rId8"/>
    <p:sldId id="260" r:id="rId9"/>
    <p:sldId id="269" r:id="rId10"/>
    <p:sldId id="268" r:id="rId11"/>
    <p:sldId id="267" r:id="rId12"/>
    <p:sldId id="266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1436" autoAdjust="0"/>
  </p:normalViewPr>
  <p:slideViewPr>
    <p:cSldViewPr snapToGrid="0" snapToObjects="1">
      <p:cViewPr varScale="1">
        <p:scale>
          <a:sx n="45" d="100"/>
          <a:sy n="45" d="100"/>
        </p:scale>
        <p:origin x="1472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9DF2BC1B-29DB-4AB6-A2EE-F8C2D754EDDF}"/>
    <pc:docChg chg="custSel addSld modSld sldOrd">
      <pc:chgData name="Justin Evans" userId="2ee3c1af-825e-450d-8b1e-d59252291e99" providerId="ADAL" clId="{9DF2BC1B-29DB-4AB6-A2EE-F8C2D754EDDF}" dt="2026-10-16T09:34:07.046" v="45" actId="6549"/>
      <pc:docMkLst>
        <pc:docMk/>
      </pc:docMkLst>
      <pc:sldChg chg="modNotesTx">
        <pc:chgData name="Justin Evans" userId="2ee3c1af-825e-450d-8b1e-d59252291e99" providerId="ADAL" clId="{9DF2BC1B-29DB-4AB6-A2EE-F8C2D754EDDF}" dt="2026-10-16T09:33:39.508" v="41" actId="6549"/>
        <pc:sldMkLst>
          <pc:docMk/>
          <pc:sldMk cId="0" sldId="256"/>
        </pc:sldMkLst>
      </pc:sldChg>
      <pc:sldChg chg="modNotesTx">
        <pc:chgData name="Justin Evans" userId="2ee3c1af-825e-450d-8b1e-d59252291e99" providerId="ADAL" clId="{9DF2BC1B-29DB-4AB6-A2EE-F8C2D754EDDF}" dt="2026-10-16T09:33:46.763" v="42" actId="6549"/>
        <pc:sldMkLst>
          <pc:docMk/>
          <pc:sldMk cId="0" sldId="257"/>
        </pc:sldMkLst>
      </pc:sldChg>
      <pc:sldChg chg="modNotesTx">
        <pc:chgData name="Justin Evans" userId="2ee3c1af-825e-450d-8b1e-d59252291e99" providerId="ADAL" clId="{9DF2BC1B-29DB-4AB6-A2EE-F8C2D754EDDF}" dt="2026-10-16T09:33:56.751" v="43" actId="6549"/>
        <pc:sldMkLst>
          <pc:docMk/>
          <pc:sldMk cId="0" sldId="258"/>
        </pc:sldMkLst>
      </pc:sldChg>
      <pc:sldChg chg="modNotesTx">
        <pc:chgData name="Justin Evans" userId="2ee3c1af-825e-450d-8b1e-d59252291e99" providerId="ADAL" clId="{9DF2BC1B-29DB-4AB6-A2EE-F8C2D754EDDF}" dt="2026-10-16T09:34:01.184" v="44" actId="6549"/>
        <pc:sldMkLst>
          <pc:docMk/>
          <pc:sldMk cId="0" sldId="259"/>
        </pc:sldMkLst>
      </pc:sldChg>
      <pc:sldChg chg="modNotesTx">
        <pc:chgData name="Justin Evans" userId="2ee3c1af-825e-450d-8b1e-d59252291e99" providerId="ADAL" clId="{9DF2BC1B-29DB-4AB6-A2EE-F8C2D754EDDF}" dt="2026-10-16T09:34:07.046" v="45" actId="6549"/>
        <pc:sldMkLst>
          <pc:docMk/>
          <pc:sldMk cId="0" sldId="260"/>
        </pc:sldMkLst>
      </pc:sldChg>
      <pc:sldChg chg="addSp delSp modSp add mod">
        <pc:chgData name="Justin Evans" userId="2ee3c1af-825e-450d-8b1e-d59252291e99" providerId="ADAL" clId="{9DF2BC1B-29DB-4AB6-A2EE-F8C2D754EDDF}" dt="2026-10-16T08:31:52.817" v="23" actId="14100"/>
        <pc:sldMkLst>
          <pc:docMk/>
          <pc:sldMk cId="706424110" sldId="264"/>
        </pc:sldMkLst>
        <pc:spChg chg="del mod">
          <ac:chgData name="Justin Evans" userId="2ee3c1af-825e-450d-8b1e-d59252291e99" providerId="ADAL" clId="{9DF2BC1B-29DB-4AB6-A2EE-F8C2D754EDDF}" dt="2026-10-16T08:31:18.291" v="18" actId="21"/>
          <ac:spMkLst>
            <pc:docMk/>
            <pc:sldMk cId="706424110" sldId="264"/>
            <ac:spMk id="3" creationId="{E2471A16-D0EF-D6BE-8BE4-349DC27D73B3}"/>
          </ac:spMkLst>
        </pc:spChg>
        <pc:picChg chg="del">
          <ac:chgData name="Justin Evans" userId="2ee3c1af-825e-450d-8b1e-d59252291e99" providerId="ADAL" clId="{9DF2BC1B-29DB-4AB6-A2EE-F8C2D754EDDF}" dt="2026-10-16T08:31:10.831" v="1" actId="478"/>
          <ac:picMkLst>
            <pc:docMk/>
            <pc:sldMk cId="706424110" sldId="264"/>
            <ac:picMk id="2" creationId="{D6AB4685-7ECD-6524-1C9D-F0D37120D668}"/>
          </ac:picMkLst>
        </pc:picChg>
        <pc:picChg chg="add mod">
          <ac:chgData name="Justin Evans" userId="2ee3c1af-825e-450d-8b1e-d59252291e99" providerId="ADAL" clId="{9DF2BC1B-29DB-4AB6-A2EE-F8C2D754EDDF}" dt="2026-10-16T08:31:52.817" v="23" actId="14100"/>
          <ac:picMkLst>
            <pc:docMk/>
            <pc:sldMk cId="706424110" sldId="264"/>
            <ac:picMk id="6" creationId="{B432127F-9670-0346-7781-503DC6610B6F}"/>
          </ac:picMkLst>
        </pc:picChg>
      </pc:sldChg>
      <pc:sldChg chg="addSp new mod ord">
        <pc:chgData name="Justin Evans" userId="2ee3c1af-825e-450d-8b1e-d59252291e99" providerId="ADAL" clId="{9DF2BC1B-29DB-4AB6-A2EE-F8C2D754EDDF}" dt="2026-10-16T09:33:03.361" v="40" actId="22"/>
        <pc:sldMkLst>
          <pc:docMk/>
          <pc:sldMk cId="1346720410" sldId="265"/>
        </pc:sldMkLst>
        <pc:picChg chg="add">
          <ac:chgData name="Justin Evans" userId="2ee3c1af-825e-450d-8b1e-d59252291e99" providerId="ADAL" clId="{9DF2BC1B-29DB-4AB6-A2EE-F8C2D754EDDF}" dt="2026-10-16T09:30:34.513" v="25" actId="22"/>
          <ac:picMkLst>
            <pc:docMk/>
            <pc:sldMk cId="1346720410" sldId="265"/>
            <ac:picMk id="3" creationId="{0DEE379B-6C3C-AC2B-F1EE-7A0BC061C2C9}"/>
          </ac:picMkLst>
        </pc:picChg>
        <pc:picChg chg="add">
          <ac:chgData name="Justin Evans" userId="2ee3c1af-825e-450d-8b1e-d59252291e99" providerId="ADAL" clId="{9DF2BC1B-29DB-4AB6-A2EE-F8C2D754EDDF}" dt="2026-10-16T09:33:03.361" v="40" actId="22"/>
          <ac:picMkLst>
            <pc:docMk/>
            <pc:sldMk cId="1346720410" sldId="265"/>
            <ac:picMk id="5" creationId="{182E8993-FAFB-73D9-CFEB-84C3509EE6CA}"/>
          </ac:picMkLst>
        </pc:picChg>
      </pc:sldChg>
      <pc:sldChg chg="addSp new mod">
        <pc:chgData name="Justin Evans" userId="2ee3c1af-825e-450d-8b1e-d59252291e99" providerId="ADAL" clId="{9DF2BC1B-29DB-4AB6-A2EE-F8C2D754EDDF}" dt="2026-10-16T09:33:00.362" v="39" actId="22"/>
        <pc:sldMkLst>
          <pc:docMk/>
          <pc:sldMk cId="318750388" sldId="266"/>
        </pc:sldMkLst>
        <pc:picChg chg="add">
          <ac:chgData name="Justin Evans" userId="2ee3c1af-825e-450d-8b1e-d59252291e99" providerId="ADAL" clId="{9DF2BC1B-29DB-4AB6-A2EE-F8C2D754EDDF}" dt="2026-10-16T09:32:43.642" v="35" actId="22"/>
          <ac:picMkLst>
            <pc:docMk/>
            <pc:sldMk cId="318750388" sldId="266"/>
            <ac:picMk id="3" creationId="{20040316-5B45-3854-63E3-04F28FBE529A}"/>
          </ac:picMkLst>
        </pc:picChg>
        <pc:picChg chg="add">
          <ac:chgData name="Justin Evans" userId="2ee3c1af-825e-450d-8b1e-d59252291e99" providerId="ADAL" clId="{9DF2BC1B-29DB-4AB6-A2EE-F8C2D754EDDF}" dt="2026-10-16T09:33:00.362" v="39" actId="22"/>
          <ac:picMkLst>
            <pc:docMk/>
            <pc:sldMk cId="318750388" sldId="266"/>
            <ac:picMk id="5" creationId="{D0D8FC08-79FC-C770-576A-567E43B25344}"/>
          </ac:picMkLst>
        </pc:picChg>
      </pc:sldChg>
      <pc:sldChg chg="addSp new mod">
        <pc:chgData name="Justin Evans" userId="2ee3c1af-825e-450d-8b1e-d59252291e99" providerId="ADAL" clId="{9DF2BC1B-29DB-4AB6-A2EE-F8C2D754EDDF}" dt="2026-10-16T09:32:57.382" v="38" actId="22"/>
        <pc:sldMkLst>
          <pc:docMk/>
          <pc:sldMk cId="2357443344" sldId="267"/>
        </pc:sldMkLst>
        <pc:picChg chg="add">
          <ac:chgData name="Justin Evans" userId="2ee3c1af-825e-450d-8b1e-d59252291e99" providerId="ADAL" clId="{9DF2BC1B-29DB-4AB6-A2EE-F8C2D754EDDF}" dt="2026-10-16T09:32:24.421" v="34" actId="22"/>
          <ac:picMkLst>
            <pc:docMk/>
            <pc:sldMk cId="2357443344" sldId="267"/>
            <ac:picMk id="3" creationId="{DE7CA5F3-88C6-FF59-9D16-D8183FD2AD86}"/>
          </ac:picMkLst>
        </pc:picChg>
        <pc:picChg chg="add">
          <ac:chgData name="Justin Evans" userId="2ee3c1af-825e-450d-8b1e-d59252291e99" providerId="ADAL" clId="{9DF2BC1B-29DB-4AB6-A2EE-F8C2D754EDDF}" dt="2026-10-16T09:32:57.382" v="38" actId="22"/>
          <ac:picMkLst>
            <pc:docMk/>
            <pc:sldMk cId="2357443344" sldId="267"/>
            <ac:picMk id="5" creationId="{68C09552-A28D-6A07-81FB-51D6F1F8FBBA}"/>
          </ac:picMkLst>
        </pc:picChg>
      </pc:sldChg>
      <pc:sldChg chg="addSp new mod">
        <pc:chgData name="Justin Evans" userId="2ee3c1af-825e-450d-8b1e-d59252291e99" providerId="ADAL" clId="{9DF2BC1B-29DB-4AB6-A2EE-F8C2D754EDDF}" dt="2026-10-16T09:32:53.533" v="37" actId="22"/>
        <pc:sldMkLst>
          <pc:docMk/>
          <pc:sldMk cId="1737506475" sldId="268"/>
        </pc:sldMkLst>
        <pc:picChg chg="add">
          <ac:chgData name="Justin Evans" userId="2ee3c1af-825e-450d-8b1e-d59252291e99" providerId="ADAL" clId="{9DF2BC1B-29DB-4AB6-A2EE-F8C2D754EDDF}" dt="2026-10-16T09:31:52.417" v="31" actId="22"/>
          <ac:picMkLst>
            <pc:docMk/>
            <pc:sldMk cId="1737506475" sldId="268"/>
            <ac:picMk id="3" creationId="{201652E1-3F23-4965-A9A3-6A3A35161012}"/>
          </ac:picMkLst>
        </pc:picChg>
        <pc:picChg chg="add">
          <ac:chgData name="Justin Evans" userId="2ee3c1af-825e-450d-8b1e-d59252291e99" providerId="ADAL" clId="{9DF2BC1B-29DB-4AB6-A2EE-F8C2D754EDDF}" dt="2026-10-16T09:32:53.533" v="37" actId="22"/>
          <ac:picMkLst>
            <pc:docMk/>
            <pc:sldMk cId="1737506475" sldId="268"/>
            <ac:picMk id="5" creationId="{083C927B-971C-713E-B8F0-F1CAD4A36E93}"/>
          </ac:picMkLst>
        </pc:picChg>
      </pc:sldChg>
      <pc:sldChg chg="addSp new mod">
        <pc:chgData name="Justin Evans" userId="2ee3c1af-825e-450d-8b1e-d59252291e99" providerId="ADAL" clId="{9DF2BC1B-29DB-4AB6-A2EE-F8C2D754EDDF}" dt="2026-10-16T09:32:50.809" v="36" actId="22"/>
        <pc:sldMkLst>
          <pc:docMk/>
          <pc:sldMk cId="2578329306" sldId="269"/>
        </pc:sldMkLst>
        <pc:picChg chg="add">
          <ac:chgData name="Justin Evans" userId="2ee3c1af-825e-450d-8b1e-d59252291e99" providerId="ADAL" clId="{9DF2BC1B-29DB-4AB6-A2EE-F8C2D754EDDF}" dt="2026-10-16T09:31:25.288" v="30" actId="22"/>
          <ac:picMkLst>
            <pc:docMk/>
            <pc:sldMk cId="2578329306" sldId="269"/>
            <ac:picMk id="3" creationId="{F628F010-05AD-6B73-5511-6FB03452483A}"/>
          </ac:picMkLst>
        </pc:picChg>
        <pc:picChg chg="add">
          <ac:chgData name="Justin Evans" userId="2ee3c1af-825e-450d-8b1e-d59252291e99" providerId="ADAL" clId="{9DF2BC1B-29DB-4AB6-A2EE-F8C2D754EDDF}" dt="2026-10-16T09:32:50.809" v="36" actId="22"/>
          <ac:picMkLst>
            <pc:docMk/>
            <pc:sldMk cId="2578329306" sldId="269"/>
            <ac:picMk id="5" creationId="{D478E1C6-2182-ECE6-344B-3F5695A1DB3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7456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518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s://africanarguments.org/2013/10/expert-interview-jacob-zenn-on-terrorism-and-insurgency-in-northern-nigeria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94360" y="493776"/>
            <a:ext cx="91440" cy="374904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502920"/>
            <a:ext cx="8229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100" b="1">
                <a:solidFill>
                  <a:srgbClr val="2C666D"/>
                </a:solidFill>
                <a:latin typeface="Aptos"/>
              </a:defRPr>
            </a:pPr>
            <a:r>
              <a:t>BMCJ7008D  •  WEEK 1  •  LIVE SEMINAR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978408"/>
            <a:ext cx="1078992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3000" b="1">
                <a:solidFill>
                  <a:srgbClr val="0C1D2E"/>
                </a:solidFill>
                <a:latin typeface="Aptos"/>
              </a:defRPr>
            </a:pPr>
            <a:r>
              <a:t>Defining terrorism: opening positions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755648"/>
            <a:ext cx="107899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 b="0">
                <a:solidFill>
                  <a:srgbClr val="2C666D"/>
                </a:solidFill>
                <a:latin typeface="Aptos"/>
              </a:defRPr>
            </a:pPr>
            <a:r>
              <a:t>Begin with your definition from the recorded lecture.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6345936"/>
            <a:ext cx="10835640" cy="22860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31520" y="6446520"/>
            <a:ext cx="91440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607079"/>
                </a:solidFill>
                <a:latin typeface="Aptos"/>
              </a:defRPr>
            </a:pPr>
            <a:r>
              <a:t>DEFINITIONS &amp; HISTORICAL CONTEXT  •  45-MINUTE DISCUSSION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332720" y="466344"/>
            <a:ext cx="1188720" cy="475488"/>
          </a:xfrm>
          <a:prstGeom prst="roundRect">
            <a:avLst/>
          </a:prstGeom>
          <a:solidFill>
            <a:srgbClr val="0C1D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469880" y="566928"/>
            <a:ext cx="96012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200" b="1">
                <a:solidFill>
                  <a:srgbClr val="FDFCF9"/>
                </a:solidFill>
                <a:latin typeface="Aptos"/>
              </a:defRPr>
            </a:pPr>
            <a:r>
              <a:t>0–6 MIN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2395728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51560" y="2596896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19072" y="2551176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What is terrorism — and who decides?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3593592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51560" y="3794760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9072" y="3749040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Violence or threat? Political objective? Wider audience? Does the actor matter?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4791456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51560" y="4992624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19072" y="4946904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Which definition is most useful — and for what?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E48F170-38F3-02FF-CB29-D08B999A9D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ssion QR Code">
            <a:extLst>
              <a:ext uri="{FF2B5EF4-FFF2-40B4-BE49-F238E27FC236}">
                <a16:creationId xmlns:a16="http://schemas.microsoft.com/office/drawing/2014/main" id="{F9AF96D8-7513-0BCD-5090-4CCB5EFC6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88" y="2053828"/>
            <a:ext cx="2750344" cy="27503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4F93ED-4733-4853-C2F5-DDADAAFB8DA1}"/>
              </a:ext>
            </a:extLst>
          </p:cNvPr>
          <p:cNvSpPr txBox="1"/>
          <p:nvPr/>
        </p:nvSpPr>
        <p:spPr>
          <a:xfrm>
            <a:off x="5376864" y="3059668"/>
            <a:ext cx="25646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it Terrorism?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025916-007A-C98F-FC6D-355CFB560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1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4AEBD-5120-6945-A655-CF6191B95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2657A3D-0A8D-780F-CBE7-12560DD31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32127F-9670-0346-7781-503DC6610B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45" y="0"/>
            <a:ext cx="12160910" cy="578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424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94360" y="493776"/>
            <a:ext cx="91440" cy="374904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502920"/>
            <a:ext cx="8229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100" b="1">
                <a:solidFill>
                  <a:srgbClr val="2C666D"/>
                </a:solidFill>
                <a:latin typeface="Aptos"/>
              </a:defRPr>
            </a:pPr>
            <a:r>
              <a:t>BMCJ7008D  •  WEEK 1  •  LIVE SEMINAR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978408"/>
            <a:ext cx="1078992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3000" b="1">
                <a:solidFill>
                  <a:srgbClr val="0C1D2E"/>
                </a:solidFill>
                <a:latin typeface="Aptos"/>
              </a:defRPr>
            </a:pPr>
            <a:r>
              <a:t>Where is the legal boundary?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427906"/>
            <a:ext cx="10789920" cy="848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 b="0">
                <a:solidFill>
                  <a:srgbClr val="2C666D"/>
                </a:solidFill>
                <a:latin typeface="Aptos"/>
              </a:defRPr>
            </a:pPr>
            <a:r>
              <a:rPr sz="2000" b="1" dirty="0">
                <a:solidFill>
                  <a:schemeClr val="tx2">
                    <a:lumMod val="50000"/>
                  </a:schemeClr>
                </a:solidFill>
              </a:rPr>
              <a:t>Apply section 1, Terrorism Act 2000 — do </a:t>
            </a:r>
            <a:endParaRPr lang="en-GB" sz="2000" b="1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spcAft>
                <a:spcPts val="1100"/>
              </a:spcAft>
              <a:defRPr sz="1600" b="0">
                <a:solidFill>
                  <a:srgbClr val="2C666D"/>
                </a:solidFill>
                <a:latin typeface="Aptos"/>
              </a:defRPr>
            </a:pPr>
            <a:r>
              <a:rPr sz="2000" b="1" dirty="0">
                <a:solidFill>
                  <a:schemeClr val="tx2">
                    <a:lumMod val="50000"/>
                  </a:schemeClr>
                </a:solidFill>
              </a:rPr>
              <a:t>not decide from motive alone.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6345936"/>
            <a:ext cx="10835640" cy="22860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31520" y="6446520"/>
            <a:ext cx="91440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607079"/>
                </a:solidFill>
                <a:latin typeface="Aptos"/>
              </a:defRPr>
            </a:pPr>
            <a:r>
              <a:t>DEFINITIONS &amp; HISTORICAL CONTEXT  •  45-MINUTE DISCUSSION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332720" y="466344"/>
            <a:ext cx="1188720" cy="475488"/>
          </a:xfrm>
          <a:prstGeom prst="roundRect">
            <a:avLst/>
          </a:prstGeom>
          <a:solidFill>
            <a:srgbClr val="0C1D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469880" y="566928"/>
            <a:ext cx="96012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200" b="1">
                <a:solidFill>
                  <a:srgbClr val="FDFCF9"/>
                </a:solidFill>
                <a:latin typeface="Aptos"/>
              </a:defRPr>
            </a:pPr>
            <a:r>
              <a:t>6–15 MIN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2359152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51560" y="2560320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19072" y="2514600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rPr dirty="0"/>
              <a:t>A protest blocks a road without violence.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3557016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51560" y="3758184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B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9072" y="3712464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A politically motivated attack seriously damages property.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4754880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51560" y="4956048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19072" y="4910328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An ideologically motivated explosive attack.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5A0D096-A531-2908-274E-89B7828704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1CAAD5-24D2-6B43-7466-16707B5B516A}"/>
              </a:ext>
            </a:extLst>
          </p:cNvPr>
          <p:cNvSpPr txBox="1"/>
          <p:nvPr/>
        </p:nvSpPr>
        <p:spPr>
          <a:xfrm>
            <a:off x="502920" y="393985"/>
            <a:ext cx="1168908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1. What makes an act of violence terrorism rather than another type of crime?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Is it the offender's motivation, the people targeted, the intention to create fear, or a combination of these?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 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2. Who should decide what counts as terrorism?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Should we rely on the legal definition, or do academics, politicians and the public have equally important perspectives?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 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3. Were groups such as the Sicarii and </a:t>
            </a:r>
            <a:r>
              <a:rPr lang="en-GB" sz="1800" b="1" i="0" dirty="0" err="1">
                <a:solidFill>
                  <a:schemeClr val="bg1"/>
                </a:solidFill>
                <a:effectLst/>
                <a:latin typeface="+mn-lt"/>
              </a:rPr>
              <a:t>Narodnaya</a:t>
            </a: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 Volya really terrorists?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What similarities can you identify between these historical groups and modern terrorist organisations? Are the differences just as important?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 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4. Can terrorism ever achieve what its perpetrators want?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Consider the historical examples from the lecture. Can an attack succeed in creating fear but fail to achieve its wider political aims?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 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5. What, if anything, can we learn from the history of terrorism when responding to today's threats?</a:t>
            </a:r>
          </a:p>
          <a:p>
            <a:pPr indent="0" algn="l">
              <a:buNone/>
            </a:pPr>
            <a:r>
              <a:rPr lang="en-GB" sz="1800" b="1" i="0" dirty="0">
                <a:solidFill>
                  <a:schemeClr val="bg1"/>
                </a:solidFill>
                <a:effectLst/>
                <a:latin typeface="+mn-lt"/>
              </a:rPr>
              <a:t>Have the motivations and methods of terrorists fundamentally changed, or are we seeing old ideas and tactics used in different ways?</a:t>
            </a:r>
            <a:endParaRPr lang="en-GB" sz="1125" b="1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B427DC-F55D-FC5C-E752-DAC439C28F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358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76000" b="-7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94360" y="493776"/>
            <a:ext cx="91440" cy="374904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502920"/>
            <a:ext cx="82296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100" b="1">
                <a:solidFill>
                  <a:srgbClr val="2C666D"/>
                </a:solidFill>
                <a:latin typeface="Aptos"/>
              </a:defRPr>
            </a:pPr>
            <a:r>
              <a:rPr dirty="0">
                <a:solidFill>
                  <a:schemeClr val="bg1"/>
                </a:solidFill>
              </a:rPr>
              <a:t>BMCJ7008D  •  WEEK 1  •  LIVE SEMINAR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978408"/>
            <a:ext cx="107899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3000" b="1">
                <a:solidFill>
                  <a:srgbClr val="0C1D2E"/>
                </a:solidFill>
                <a:latin typeface="Aptos"/>
              </a:defRPr>
            </a:pPr>
            <a:r>
              <a:rPr dirty="0">
                <a:solidFill>
                  <a:srgbClr val="FFC000"/>
                </a:solidFill>
              </a:rPr>
              <a:t>Historical labels: Sicarii and </a:t>
            </a:r>
            <a:r>
              <a:rPr dirty="0" err="1">
                <a:solidFill>
                  <a:srgbClr val="FFC000"/>
                </a:solidFill>
              </a:rPr>
              <a:t>Narodnaya</a:t>
            </a:r>
            <a:r>
              <a:rPr dirty="0">
                <a:solidFill>
                  <a:srgbClr val="FFC000"/>
                </a:solidFill>
              </a:rPr>
              <a:t> Volya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755648"/>
            <a:ext cx="107899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 b="0">
                <a:solidFill>
                  <a:srgbClr val="2C666D"/>
                </a:solidFill>
                <a:latin typeface="Aptos"/>
              </a:defRPr>
            </a:pPr>
            <a:r>
              <a:rPr dirty="0">
                <a:solidFill>
                  <a:schemeClr val="bg1"/>
                </a:solidFill>
              </a:rPr>
              <a:t>Does a modern definition illuminate—or distort—the past?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6345936"/>
            <a:ext cx="10835640" cy="22860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31520" y="6446520"/>
            <a:ext cx="91440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607079"/>
                </a:solidFill>
                <a:latin typeface="Aptos"/>
              </a:defRPr>
            </a:pPr>
            <a:r>
              <a:t>DEFINITIONS &amp; HISTORICAL CONTEXT  •  45-MINUTE DISCUSSION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332720" y="466344"/>
            <a:ext cx="1188720" cy="475488"/>
          </a:xfrm>
          <a:prstGeom prst="roundRect">
            <a:avLst/>
          </a:prstGeom>
          <a:solidFill>
            <a:srgbClr val="0C1D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469880" y="566928"/>
            <a:ext cx="96012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200" b="1">
                <a:solidFill>
                  <a:srgbClr val="FDFCF9"/>
                </a:solidFill>
                <a:latin typeface="Aptos"/>
              </a:defRPr>
            </a:pPr>
            <a:r>
              <a:t>15–25 MIN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2304288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51560" y="2505456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19072" y="2459736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Does a modern definition illuminate or distort the Sicarii?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3547872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51560" y="3749039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9072" y="3703320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Was the assassination of Alexander II successful? Define your measure.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4791456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51560" y="4992624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19072" y="4946904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What commonalities and differences can we identify across the two cases?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8B08D41-FC0C-14A8-FE84-C3F59AE802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94360" y="493776"/>
            <a:ext cx="91440" cy="374904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502920"/>
            <a:ext cx="8229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100" b="1">
                <a:solidFill>
                  <a:srgbClr val="2C666D"/>
                </a:solidFill>
                <a:latin typeface="Aptos"/>
              </a:defRPr>
            </a:pPr>
            <a:r>
              <a:t>BMCJ7008D  •  WEEK 1  •  LIVE SEMINAR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978408"/>
            <a:ext cx="107899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3000" b="1">
                <a:solidFill>
                  <a:srgbClr val="0C1D2E"/>
                </a:solidFill>
                <a:latin typeface="Aptos"/>
              </a:defRPr>
            </a:pPr>
            <a:r>
              <a:rPr dirty="0">
                <a:solidFill>
                  <a:srgbClr val="FFC000"/>
                </a:solidFill>
              </a:rPr>
              <a:t>The “War on Terror”: language and consequences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755648"/>
            <a:ext cx="107899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 b="0">
                <a:solidFill>
                  <a:srgbClr val="2C666D"/>
                </a:solidFill>
                <a:latin typeface="Aptos"/>
              </a:defRPr>
            </a:pPr>
            <a:r>
              <a:t>Move from classification to political framing.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6345936"/>
            <a:ext cx="10835640" cy="22860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31520" y="6446520"/>
            <a:ext cx="91440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607079"/>
                </a:solidFill>
                <a:latin typeface="Aptos"/>
              </a:defRPr>
            </a:pPr>
            <a:r>
              <a:t>DEFINITIONS &amp; HISTORICAL CONTEXT  •  45-MINUTE DISCUSSION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332720" y="466344"/>
            <a:ext cx="1188720" cy="475488"/>
          </a:xfrm>
          <a:prstGeom prst="roundRect">
            <a:avLst/>
          </a:prstGeom>
          <a:solidFill>
            <a:srgbClr val="0C1D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469880" y="566928"/>
            <a:ext cx="96012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200" b="1">
                <a:solidFill>
                  <a:srgbClr val="FDFCF9"/>
                </a:solidFill>
                <a:latin typeface="Aptos"/>
              </a:defRPr>
            </a:pPr>
            <a:r>
              <a:t>25–34 MIN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2331720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51560" y="2532888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19072" y="2487168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What changes when terrorism is framed as “war”?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3593592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51560" y="3794760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9072" y="3749040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What definitions of terrorism were Bush and Powell invoking?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4837176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51560" y="5038344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19072" y="4992624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How might that framing influence security policy, rights and legitimacy?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DE29029-8B95-0004-CF1F-6BFAA567F2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594360" y="493776"/>
            <a:ext cx="91440" cy="374904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502920"/>
            <a:ext cx="8229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100" b="1">
                <a:solidFill>
                  <a:srgbClr val="2C666D"/>
                </a:solidFill>
                <a:latin typeface="Aptos"/>
              </a:defRPr>
            </a:pPr>
            <a:r>
              <a:t>BMCJ7008D  •  WEEK 1  •  LIVE SEMINAR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978408"/>
            <a:ext cx="107899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3000" b="1">
                <a:solidFill>
                  <a:srgbClr val="0C1D2E"/>
                </a:solidFill>
                <a:latin typeface="Aptos"/>
              </a:defRPr>
            </a:pPr>
            <a:r>
              <a:rPr dirty="0">
                <a:solidFill>
                  <a:srgbClr val="FFC000"/>
                </a:solidFill>
              </a:rPr>
              <a:t>Evidence, definitions and final judgement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1755648"/>
            <a:ext cx="107899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 b="0">
                <a:solidFill>
                  <a:srgbClr val="2C666D"/>
                </a:solidFill>
                <a:latin typeface="Aptos"/>
              </a:defRPr>
            </a:pPr>
            <a:r>
              <a:t>Finish with a reasoned, qualified position.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6345936"/>
            <a:ext cx="10835640" cy="22860"/>
          </a:xfrm>
          <a:prstGeom prst="roundRect">
            <a:avLst/>
          </a:prstGeom>
          <a:solidFill>
            <a:srgbClr val="C295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31520" y="6446520"/>
            <a:ext cx="91440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900" b="0">
                <a:solidFill>
                  <a:srgbClr val="607079"/>
                </a:solidFill>
                <a:latin typeface="Aptos"/>
              </a:defRPr>
            </a:pPr>
            <a:r>
              <a:t>DEFINITIONS &amp; HISTORICAL CONTEXT  •  45-MINUTE DISCUSSION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332720" y="466344"/>
            <a:ext cx="1188720" cy="475488"/>
          </a:xfrm>
          <a:prstGeom prst="roundRect">
            <a:avLst/>
          </a:prstGeom>
          <a:solidFill>
            <a:srgbClr val="0C1D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469880" y="566928"/>
            <a:ext cx="96012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200" b="1">
                <a:solidFill>
                  <a:srgbClr val="FDFCF9"/>
                </a:solidFill>
                <a:latin typeface="Aptos"/>
              </a:defRPr>
            </a:pPr>
            <a:r>
              <a:t>34–45 MIN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" y="2276856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51560" y="2478024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19072" y="2432304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Why might rising arrests coexist with falling terrorist incidents?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3502152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51560" y="3703320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9072" y="3657600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Which historical analogy is most persuasive—and where is the evidence uncertain?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4727448"/>
            <a:ext cx="10561320" cy="969264"/>
          </a:xfrm>
          <a:prstGeom prst="roundRect">
            <a:avLst/>
          </a:prstGeom>
          <a:solidFill>
            <a:srgbClr val="F1F4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51560" y="4928616"/>
            <a:ext cx="640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500" b="1">
                <a:solidFill>
                  <a:srgbClr val="2C666D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19072" y="4882896"/>
            <a:ext cx="9253728" cy="612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 b="1">
                <a:solidFill>
                  <a:srgbClr val="192E3C"/>
                </a:solidFill>
                <a:latin typeface="Aptos"/>
              </a:defRPr>
            </a:pPr>
            <a:r>
              <a:t>Revise your opening definition in 50 words. What changed?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5067D12-03B3-5D52-FC0E-2A700F208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28F010-05AD-6B73-5511-6FB0345248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9711" y="1177809"/>
            <a:ext cx="8312577" cy="45023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78E1C6-2182-ECE6-344B-3F5695A1D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329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1652E1-3F23-4965-A9A3-6A3A35161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9711" y="1695361"/>
            <a:ext cx="8312577" cy="34672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3C927B-971C-713E-B8F0-F1CAD4A36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506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7CA5F3-88C6-FF59-9D16-D8183FD2A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8762" y="1644558"/>
            <a:ext cx="8274475" cy="35688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C09552-A28D-6A07-81FB-51D6F1F8FB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443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040316-5B45-3854-63E3-04F28FBE5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7813" y="1549303"/>
            <a:ext cx="8236373" cy="37593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D8FC08-79FC-C770-576A-567E43B253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50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EE379B-6C3C-AC2B-F1EE-7A0BC061C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055" y="1444523"/>
            <a:ext cx="8553890" cy="39689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2E8993-FAFB-73D9-CFEB-84C3509EE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545" y="5784134"/>
            <a:ext cx="12192000" cy="112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7204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526</Words>
  <Application>Microsoft Office PowerPoint</Application>
  <PresentationFormat>Widescreen</PresentationFormat>
  <Paragraphs>71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-apple-system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Justin Evans</dc:creator>
  <cp:keywords/>
  <dc:description>generated using python-pptx</dc:description>
  <cp:lastModifiedBy>Justin Evans</cp:lastModifiedBy>
  <cp:revision>2</cp:revision>
  <dcterms:created xsi:type="dcterms:W3CDTF">2013-01-27T09:14:16Z</dcterms:created>
  <dcterms:modified xsi:type="dcterms:W3CDTF">2026-10-16T09:34:11Z</dcterms:modified>
  <cp:category/>
</cp:coreProperties>
</file>