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9084C01-15D2-4256-A01C-0D27B40C65AA}"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5F475374-5567-489C-A38A-DD62F01CF1B5}">
      <dgm:prSet custT="1"/>
      <dgm:spPr/>
      <dgm:t>
        <a:bodyPr/>
        <a:lstStyle/>
        <a:p>
          <a:r>
            <a:rPr lang="en-GB" sz="1600" b="1" dirty="0">
              <a:latin typeface="Arial" panose="020B0604020202020204" pitchFamily="34" charset="0"/>
              <a:cs typeface="Arial" panose="020B0604020202020204" pitchFamily="34" charset="0"/>
            </a:rPr>
            <a:t>STUDENT NAME: </a:t>
          </a:r>
          <a:r>
            <a:rPr lang="en-GB" sz="1600" dirty="0">
              <a:latin typeface="Arial" panose="020B0604020202020204" pitchFamily="34" charset="0"/>
              <a:cs typeface="Arial" panose="020B0604020202020204" pitchFamily="34" charset="0"/>
            </a:rPr>
            <a:t>Andrea Lester</a:t>
          </a:r>
          <a:endParaRPr lang="en-US" sz="1600" dirty="0">
            <a:latin typeface="Arial" panose="020B0604020202020204" pitchFamily="34" charset="0"/>
            <a:cs typeface="Arial" panose="020B0604020202020204" pitchFamily="34" charset="0"/>
          </a:endParaRPr>
        </a:p>
      </dgm:t>
    </dgm:pt>
    <dgm:pt modelId="{07844201-4558-474F-B73C-04F8412D462E}" type="parTrans" cxnId="{09517C55-B7A3-4569-B84A-4C949C15307F}">
      <dgm:prSet/>
      <dgm:spPr/>
      <dgm:t>
        <a:bodyPr/>
        <a:lstStyle/>
        <a:p>
          <a:endParaRPr lang="en-US"/>
        </a:p>
      </dgm:t>
    </dgm:pt>
    <dgm:pt modelId="{F9A1833A-A2E8-42B4-8066-D1374F1571DD}" type="sibTrans" cxnId="{09517C55-B7A3-4569-B84A-4C949C15307F}">
      <dgm:prSet/>
      <dgm:spPr/>
      <dgm:t>
        <a:bodyPr/>
        <a:lstStyle/>
        <a:p>
          <a:endParaRPr lang="en-US"/>
        </a:p>
      </dgm:t>
    </dgm:pt>
    <dgm:pt modelId="{240BFC7C-EAE0-459A-A0A3-C6619B5C9E7B}">
      <dgm:prSet custT="1"/>
      <dgm:spPr/>
      <dgm:t>
        <a:bodyPr/>
        <a:lstStyle/>
        <a:p>
          <a:r>
            <a:rPr lang="en-GB" sz="1600" b="1" dirty="0">
              <a:latin typeface="Arial" panose="020B0604020202020204" pitchFamily="34" charset="0"/>
              <a:cs typeface="Arial" panose="020B0604020202020204" pitchFamily="34" charset="0"/>
            </a:rPr>
            <a:t>STUDENT NUMBER: </a:t>
          </a:r>
          <a:r>
            <a:rPr lang="en-GB" sz="1600" dirty="0">
              <a:latin typeface="Arial" panose="020B0604020202020204" pitchFamily="34" charset="0"/>
              <a:cs typeface="Arial" panose="020B0604020202020204" pitchFamily="34" charset="0"/>
            </a:rPr>
            <a:t>1912330</a:t>
          </a:r>
          <a:endParaRPr lang="en-US" sz="1600" dirty="0">
            <a:latin typeface="Arial" panose="020B0604020202020204" pitchFamily="34" charset="0"/>
            <a:cs typeface="Arial" panose="020B0604020202020204" pitchFamily="34" charset="0"/>
          </a:endParaRPr>
        </a:p>
      </dgm:t>
    </dgm:pt>
    <dgm:pt modelId="{3D9A866E-1862-45EA-93BD-EBCE1116C881}" type="parTrans" cxnId="{55693BE0-686F-477B-963C-9BEFB9A0A02A}">
      <dgm:prSet/>
      <dgm:spPr/>
      <dgm:t>
        <a:bodyPr/>
        <a:lstStyle/>
        <a:p>
          <a:endParaRPr lang="en-US"/>
        </a:p>
      </dgm:t>
    </dgm:pt>
    <dgm:pt modelId="{D9BE1BD0-052C-4CC1-9419-9500A176C6BA}" type="sibTrans" cxnId="{55693BE0-686F-477B-963C-9BEFB9A0A02A}">
      <dgm:prSet/>
      <dgm:spPr/>
      <dgm:t>
        <a:bodyPr/>
        <a:lstStyle/>
        <a:p>
          <a:endParaRPr lang="en-US"/>
        </a:p>
      </dgm:t>
    </dgm:pt>
    <dgm:pt modelId="{0021DBBB-CD5D-477F-9512-0E0649713288}">
      <dgm:prSet custT="1"/>
      <dgm:spPr/>
      <dgm:t>
        <a:bodyPr/>
        <a:lstStyle/>
        <a:p>
          <a:r>
            <a:rPr lang="en-GB" sz="1600" b="1" dirty="0">
              <a:latin typeface="Arial" panose="020B0604020202020204" pitchFamily="34" charset="0"/>
              <a:cs typeface="Arial" panose="020B0604020202020204" pitchFamily="34" charset="0"/>
            </a:rPr>
            <a:t>MODULE CODE: </a:t>
          </a:r>
          <a:r>
            <a:rPr lang="en-GB" sz="1600" dirty="0">
              <a:latin typeface="Arial" panose="020B0604020202020204" pitchFamily="34" charset="0"/>
              <a:cs typeface="Arial" panose="020B0604020202020204" pitchFamily="34" charset="0"/>
            </a:rPr>
            <a:t>BMHP600_BIRM</a:t>
          </a:r>
          <a:endParaRPr lang="en-US" sz="1600" dirty="0">
            <a:latin typeface="Arial" panose="020B0604020202020204" pitchFamily="34" charset="0"/>
            <a:cs typeface="Arial" panose="020B0604020202020204" pitchFamily="34" charset="0"/>
          </a:endParaRPr>
        </a:p>
      </dgm:t>
    </dgm:pt>
    <dgm:pt modelId="{045A105E-F6DB-4192-9086-2020B86FB3AA}" type="parTrans" cxnId="{58D4BE04-65D0-4633-BC42-B8D83043F225}">
      <dgm:prSet/>
      <dgm:spPr/>
      <dgm:t>
        <a:bodyPr/>
        <a:lstStyle/>
        <a:p>
          <a:endParaRPr lang="en-US"/>
        </a:p>
      </dgm:t>
    </dgm:pt>
    <dgm:pt modelId="{1FC98E48-AA7C-41EC-84B5-233A7AB0837E}" type="sibTrans" cxnId="{58D4BE04-65D0-4633-BC42-B8D83043F225}">
      <dgm:prSet/>
      <dgm:spPr/>
      <dgm:t>
        <a:bodyPr/>
        <a:lstStyle/>
        <a:p>
          <a:endParaRPr lang="en-US"/>
        </a:p>
      </dgm:t>
    </dgm:pt>
    <dgm:pt modelId="{C1C08AFD-DEB9-4670-92CF-DCCC01781D38}">
      <dgm:prSet custT="1"/>
      <dgm:spPr/>
      <dgm:t>
        <a:bodyPr/>
        <a:lstStyle/>
        <a:p>
          <a:r>
            <a:rPr lang="en-GB" sz="1600" b="1" dirty="0">
              <a:latin typeface="Arial" panose="020B0604020202020204" pitchFamily="34" charset="0"/>
              <a:cs typeface="Arial" panose="020B0604020202020204" pitchFamily="34" charset="0"/>
            </a:rPr>
            <a:t>MODULE TITLE: </a:t>
          </a:r>
          <a:r>
            <a:rPr lang="en-GB" sz="1600" dirty="0">
              <a:latin typeface="Arial" panose="020B0604020202020204" pitchFamily="34" charset="0"/>
              <a:cs typeface="Arial" panose="020B0604020202020204" pitchFamily="34" charset="0"/>
            </a:rPr>
            <a:t>Living with Care: The Older Person</a:t>
          </a:r>
          <a:endParaRPr lang="en-US" sz="1600" dirty="0">
            <a:latin typeface="Arial" panose="020B0604020202020204" pitchFamily="34" charset="0"/>
            <a:cs typeface="Arial" panose="020B0604020202020204" pitchFamily="34" charset="0"/>
          </a:endParaRPr>
        </a:p>
      </dgm:t>
    </dgm:pt>
    <dgm:pt modelId="{4FC68B0C-45D0-4502-9B0C-96A03594CA2C}" type="parTrans" cxnId="{D173E3FD-FFA4-4C6E-A9F0-54B2D6E31CC8}">
      <dgm:prSet/>
      <dgm:spPr/>
      <dgm:t>
        <a:bodyPr/>
        <a:lstStyle/>
        <a:p>
          <a:endParaRPr lang="en-US"/>
        </a:p>
      </dgm:t>
    </dgm:pt>
    <dgm:pt modelId="{31A6D8D9-C132-43C0-91DA-8497014FB497}" type="sibTrans" cxnId="{D173E3FD-FFA4-4C6E-A9F0-54B2D6E31CC8}">
      <dgm:prSet/>
      <dgm:spPr/>
      <dgm:t>
        <a:bodyPr/>
        <a:lstStyle/>
        <a:p>
          <a:endParaRPr lang="en-US"/>
        </a:p>
      </dgm:t>
    </dgm:pt>
    <dgm:pt modelId="{EE9D2ED6-ED36-4893-B57A-BBD2C4B706BD}">
      <dgm:prSet custT="1"/>
      <dgm:spPr/>
      <dgm:t>
        <a:bodyPr/>
        <a:lstStyle/>
        <a:p>
          <a:r>
            <a:rPr lang="en-GB" sz="1600" b="1" dirty="0">
              <a:latin typeface="Arial" panose="020B0604020202020204" pitchFamily="34" charset="0"/>
              <a:cs typeface="Arial" panose="020B0604020202020204" pitchFamily="34" charset="0"/>
            </a:rPr>
            <a:t>LECTURES NAME: </a:t>
          </a:r>
          <a:r>
            <a:rPr lang="en-GB" sz="1600" dirty="0">
              <a:latin typeface="Arial" panose="020B0604020202020204" pitchFamily="34" charset="0"/>
              <a:cs typeface="Arial" panose="020B0604020202020204" pitchFamily="34" charset="0"/>
            </a:rPr>
            <a:t>Joanne Davis</a:t>
          </a:r>
          <a:endParaRPr lang="en-US" sz="1600" dirty="0">
            <a:latin typeface="Arial" panose="020B0604020202020204" pitchFamily="34" charset="0"/>
            <a:cs typeface="Arial" panose="020B0604020202020204" pitchFamily="34" charset="0"/>
          </a:endParaRPr>
        </a:p>
      </dgm:t>
    </dgm:pt>
    <dgm:pt modelId="{A1E957D1-92EE-43B1-9D31-7A0272011DF4}" type="parTrans" cxnId="{A38114EB-647E-402B-8491-57337D0F0D0C}">
      <dgm:prSet/>
      <dgm:spPr/>
      <dgm:t>
        <a:bodyPr/>
        <a:lstStyle/>
        <a:p>
          <a:endParaRPr lang="en-US"/>
        </a:p>
      </dgm:t>
    </dgm:pt>
    <dgm:pt modelId="{8ADD88A0-5E79-4054-80E0-1798AC028783}" type="sibTrans" cxnId="{A38114EB-647E-402B-8491-57337D0F0D0C}">
      <dgm:prSet/>
      <dgm:spPr/>
      <dgm:t>
        <a:bodyPr/>
        <a:lstStyle/>
        <a:p>
          <a:endParaRPr lang="en-US"/>
        </a:p>
      </dgm:t>
    </dgm:pt>
    <dgm:pt modelId="{3DB9A00C-BF3A-47C3-A648-F1812D804930}">
      <dgm:prSet custT="1"/>
      <dgm:spPr/>
      <dgm:t>
        <a:bodyPr/>
        <a:lstStyle/>
        <a:p>
          <a:r>
            <a:rPr lang="en-GB" sz="1600" b="1" dirty="0">
              <a:latin typeface="Arial" panose="020B0604020202020204" pitchFamily="34" charset="0"/>
              <a:cs typeface="Arial" panose="020B0604020202020204" pitchFamily="34" charset="0"/>
            </a:rPr>
            <a:t>ASSIGNMENT TITLE: </a:t>
          </a:r>
          <a:r>
            <a:rPr lang="en-GB" sz="1600" dirty="0">
              <a:latin typeface="Arial" panose="020B0604020202020204" pitchFamily="34" charset="0"/>
              <a:cs typeface="Arial" panose="020B0604020202020204" pitchFamily="34" charset="0"/>
            </a:rPr>
            <a:t>Component 1, Dementia Presentation</a:t>
          </a:r>
          <a:endParaRPr lang="en-US" sz="1600" dirty="0">
            <a:latin typeface="Arial" panose="020B0604020202020204" pitchFamily="34" charset="0"/>
            <a:cs typeface="Arial" panose="020B0604020202020204" pitchFamily="34" charset="0"/>
          </a:endParaRPr>
        </a:p>
      </dgm:t>
    </dgm:pt>
    <dgm:pt modelId="{29DBADA0-D664-45D0-8515-DA2A1E0831E4}" type="parTrans" cxnId="{BCC52821-4EC2-4306-B470-31D87D8C180D}">
      <dgm:prSet/>
      <dgm:spPr/>
      <dgm:t>
        <a:bodyPr/>
        <a:lstStyle/>
        <a:p>
          <a:endParaRPr lang="en-US"/>
        </a:p>
      </dgm:t>
    </dgm:pt>
    <dgm:pt modelId="{7A813A87-DE29-4BCC-BE1D-1F0DF7DB0476}" type="sibTrans" cxnId="{BCC52821-4EC2-4306-B470-31D87D8C180D}">
      <dgm:prSet/>
      <dgm:spPr/>
      <dgm:t>
        <a:bodyPr/>
        <a:lstStyle/>
        <a:p>
          <a:endParaRPr lang="en-US"/>
        </a:p>
      </dgm:t>
    </dgm:pt>
    <dgm:pt modelId="{11835686-067A-4279-889E-9731FF06CB66}" type="pres">
      <dgm:prSet presAssocID="{A9084C01-15D2-4256-A01C-0D27B40C65AA}" presName="diagram" presStyleCnt="0">
        <dgm:presLayoutVars>
          <dgm:dir/>
          <dgm:resizeHandles val="exact"/>
        </dgm:presLayoutVars>
      </dgm:prSet>
      <dgm:spPr/>
    </dgm:pt>
    <dgm:pt modelId="{B16E519A-08A2-4548-960C-458CA71BA3FE}" type="pres">
      <dgm:prSet presAssocID="{5F475374-5567-489C-A38A-DD62F01CF1B5}" presName="node" presStyleLbl="node1" presStyleIdx="0" presStyleCnt="6">
        <dgm:presLayoutVars>
          <dgm:bulletEnabled val="1"/>
        </dgm:presLayoutVars>
      </dgm:prSet>
      <dgm:spPr/>
    </dgm:pt>
    <dgm:pt modelId="{14833BCD-89BD-47FA-9EBB-90E52E3448CD}" type="pres">
      <dgm:prSet presAssocID="{F9A1833A-A2E8-42B4-8066-D1374F1571DD}" presName="sibTrans" presStyleCnt="0"/>
      <dgm:spPr/>
    </dgm:pt>
    <dgm:pt modelId="{EF8838FC-D69D-4716-9297-D310D21BF582}" type="pres">
      <dgm:prSet presAssocID="{240BFC7C-EAE0-459A-A0A3-C6619B5C9E7B}" presName="node" presStyleLbl="node1" presStyleIdx="1" presStyleCnt="6">
        <dgm:presLayoutVars>
          <dgm:bulletEnabled val="1"/>
        </dgm:presLayoutVars>
      </dgm:prSet>
      <dgm:spPr/>
    </dgm:pt>
    <dgm:pt modelId="{4F6D67E2-06D9-49E3-A315-678693489985}" type="pres">
      <dgm:prSet presAssocID="{D9BE1BD0-052C-4CC1-9419-9500A176C6BA}" presName="sibTrans" presStyleCnt="0"/>
      <dgm:spPr/>
    </dgm:pt>
    <dgm:pt modelId="{EF9CFB5D-253C-4CDB-9BF6-5ED2FB606451}" type="pres">
      <dgm:prSet presAssocID="{0021DBBB-CD5D-477F-9512-0E0649713288}" presName="node" presStyleLbl="node1" presStyleIdx="2" presStyleCnt="6">
        <dgm:presLayoutVars>
          <dgm:bulletEnabled val="1"/>
        </dgm:presLayoutVars>
      </dgm:prSet>
      <dgm:spPr/>
    </dgm:pt>
    <dgm:pt modelId="{2AE45427-4283-4484-A066-8492EAF57855}" type="pres">
      <dgm:prSet presAssocID="{1FC98E48-AA7C-41EC-84B5-233A7AB0837E}" presName="sibTrans" presStyleCnt="0"/>
      <dgm:spPr/>
    </dgm:pt>
    <dgm:pt modelId="{91FF7B7A-1588-4F91-8917-7DA89EC1FF4B}" type="pres">
      <dgm:prSet presAssocID="{C1C08AFD-DEB9-4670-92CF-DCCC01781D38}" presName="node" presStyleLbl="node1" presStyleIdx="3" presStyleCnt="6">
        <dgm:presLayoutVars>
          <dgm:bulletEnabled val="1"/>
        </dgm:presLayoutVars>
      </dgm:prSet>
      <dgm:spPr/>
    </dgm:pt>
    <dgm:pt modelId="{78B8BE38-F69E-4BC6-A188-E7518FDF1246}" type="pres">
      <dgm:prSet presAssocID="{31A6D8D9-C132-43C0-91DA-8497014FB497}" presName="sibTrans" presStyleCnt="0"/>
      <dgm:spPr/>
    </dgm:pt>
    <dgm:pt modelId="{D216B666-3D43-432F-8452-E826FA11813D}" type="pres">
      <dgm:prSet presAssocID="{EE9D2ED6-ED36-4893-B57A-BBD2C4B706BD}" presName="node" presStyleLbl="node1" presStyleIdx="4" presStyleCnt="6">
        <dgm:presLayoutVars>
          <dgm:bulletEnabled val="1"/>
        </dgm:presLayoutVars>
      </dgm:prSet>
      <dgm:spPr/>
    </dgm:pt>
    <dgm:pt modelId="{6C3A26BB-6694-44C7-B0FF-956DFA590DC9}" type="pres">
      <dgm:prSet presAssocID="{8ADD88A0-5E79-4054-80E0-1798AC028783}" presName="sibTrans" presStyleCnt="0"/>
      <dgm:spPr/>
    </dgm:pt>
    <dgm:pt modelId="{28C159D9-E9FE-4AA4-AD70-0BAA7169531E}" type="pres">
      <dgm:prSet presAssocID="{3DB9A00C-BF3A-47C3-A648-F1812D804930}" presName="node" presStyleLbl="node1" presStyleIdx="5" presStyleCnt="6">
        <dgm:presLayoutVars>
          <dgm:bulletEnabled val="1"/>
        </dgm:presLayoutVars>
      </dgm:prSet>
      <dgm:spPr/>
    </dgm:pt>
  </dgm:ptLst>
  <dgm:cxnLst>
    <dgm:cxn modelId="{58D4BE04-65D0-4633-BC42-B8D83043F225}" srcId="{A9084C01-15D2-4256-A01C-0D27B40C65AA}" destId="{0021DBBB-CD5D-477F-9512-0E0649713288}" srcOrd="2" destOrd="0" parTransId="{045A105E-F6DB-4192-9086-2020B86FB3AA}" sibTransId="{1FC98E48-AA7C-41EC-84B5-233A7AB0837E}"/>
    <dgm:cxn modelId="{C5C4A308-41FB-47C9-A976-F9CDCA599347}" type="presOf" srcId="{EE9D2ED6-ED36-4893-B57A-BBD2C4B706BD}" destId="{D216B666-3D43-432F-8452-E826FA11813D}" srcOrd="0" destOrd="0" presId="urn:microsoft.com/office/officeart/2005/8/layout/default"/>
    <dgm:cxn modelId="{BCC52821-4EC2-4306-B470-31D87D8C180D}" srcId="{A9084C01-15D2-4256-A01C-0D27B40C65AA}" destId="{3DB9A00C-BF3A-47C3-A648-F1812D804930}" srcOrd="5" destOrd="0" parTransId="{29DBADA0-D664-45D0-8515-DA2A1E0831E4}" sibTransId="{7A813A87-DE29-4BCC-BE1D-1F0DF7DB0476}"/>
    <dgm:cxn modelId="{76074746-62E9-4461-B4AA-58EB1FEE1462}" type="presOf" srcId="{5F475374-5567-489C-A38A-DD62F01CF1B5}" destId="{B16E519A-08A2-4548-960C-458CA71BA3FE}" srcOrd="0" destOrd="0" presId="urn:microsoft.com/office/officeart/2005/8/layout/default"/>
    <dgm:cxn modelId="{8778BF67-75EC-437D-AAD8-A2E3A6B44ACE}" type="presOf" srcId="{0021DBBB-CD5D-477F-9512-0E0649713288}" destId="{EF9CFB5D-253C-4CDB-9BF6-5ED2FB606451}" srcOrd="0" destOrd="0" presId="urn:microsoft.com/office/officeart/2005/8/layout/default"/>
    <dgm:cxn modelId="{C6691269-D034-4450-BBF8-6BBD2A4F8A6E}" type="presOf" srcId="{A9084C01-15D2-4256-A01C-0D27B40C65AA}" destId="{11835686-067A-4279-889E-9731FF06CB66}" srcOrd="0" destOrd="0" presId="urn:microsoft.com/office/officeart/2005/8/layout/default"/>
    <dgm:cxn modelId="{09517C55-B7A3-4569-B84A-4C949C15307F}" srcId="{A9084C01-15D2-4256-A01C-0D27B40C65AA}" destId="{5F475374-5567-489C-A38A-DD62F01CF1B5}" srcOrd="0" destOrd="0" parTransId="{07844201-4558-474F-B73C-04F8412D462E}" sibTransId="{F9A1833A-A2E8-42B4-8066-D1374F1571DD}"/>
    <dgm:cxn modelId="{55693BE0-686F-477B-963C-9BEFB9A0A02A}" srcId="{A9084C01-15D2-4256-A01C-0D27B40C65AA}" destId="{240BFC7C-EAE0-459A-A0A3-C6619B5C9E7B}" srcOrd="1" destOrd="0" parTransId="{3D9A866E-1862-45EA-93BD-EBCE1116C881}" sibTransId="{D9BE1BD0-052C-4CC1-9419-9500A176C6BA}"/>
    <dgm:cxn modelId="{A38114EB-647E-402B-8491-57337D0F0D0C}" srcId="{A9084C01-15D2-4256-A01C-0D27B40C65AA}" destId="{EE9D2ED6-ED36-4893-B57A-BBD2C4B706BD}" srcOrd="4" destOrd="0" parTransId="{A1E957D1-92EE-43B1-9D31-7A0272011DF4}" sibTransId="{8ADD88A0-5E79-4054-80E0-1798AC028783}"/>
    <dgm:cxn modelId="{696F9AEB-B73E-44E3-BDA6-279CA80B6A41}" type="presOf" srcId="{C1C08AFD-DEB9-4670-92CF-DCCC01781D38}" destId="{91FF7B7A-1588-4F91-8917-7DA89EC1FF4B}" srcOrd="0" destOrd="0" presId="urn:microsoft.com/office/officeart/2005/8/layout/default"/>
    <dgm:cxn modelId="{B73241F6-A42C-439B-B452-A0F3B01F9AB9}" type="presOf" srcId="{3DB9A00C-BF3A-47C3-A648-F1812D804930}" destId="{28C159D9-E9FE-4AA4-AD70-0BAA7169531E}" srcOrd="0" destOrd="0" presId="urn:microsoft.com/office/officeart/2005/8/layout/default"/>
    <dgm:cxn modelId="{2BFD7AFB-25AA-4527-A64B-D6230A09A267}" type="presOf" srcId="{240BFC7C-EAE0-459A-A0A3-C6619B5C9E7B}" destId="{EF8838FC-D69D-4716-9297-D310D21BF582}" srcOrd="0" destOrd="0" presId="urn:microsoft.com/office/officeart/2005/8/layout/default"/>
    <dgm:cxn modelId="{D173E3FD-FFA4-4C6E-A9F0-54B2D6E31CC8}" srcId="{A9084C01-15D2-4256-A01C-0D27B40C65AA}" destId="{C1C08AFD-DEB9-4670-92CF-DCCC01781D38}" srcOrd="3" destOrd="0" parTransId="{4FC68B0C-45D0-4502-9B0C-96A03594CA2C}" sibTransId="{31A6D8D9-C132-43C0-91DA-8497014FB497}"/>
    <dgm:cxn modelId="{1193E724-2911-4E4B-9B53-EFCFC40A8DC8}" type="presParOf" srcId="{11835686-067A-4279-889E-9731FF06CB66}" destId="{B16E519A-08A2-4548-960C-458CA71BA3FE}" srcOrd="0" destOrd="0" presId="urn:microsoft.com/office/officeart/2005/8/layout/default"/>
    <dgm:cxn modelId="{A6FD0B47-FC5F-4DC5-8AA4-5D9404CB4170}" type="presParOf" srcId="{11835686-067A-4279-889E-9731FF06CB66}" destId="{14833BCD-89BD-47FA-9EBB-90E52E3448CD}" srcOrd="1" destOrd="0" presId="urn:microsoft.com/office/officeart/2005/8/layout/default"/>
    <dgm:cxn modelId="{357ADFC1-B7F6-407D-BD68-50F701F702B9}" type="presParOf" srcId="{11835686-067A-4279-889E-9731FF06CB66}" destId="{EF8838FC-D69D-4716-9297-D310D21BF582}" srcOrd="2" destOrd="0" presId="urn:microsoft.com/office/officeart/2005/8/layout/default"/>
    <dgm:cxn modelId="{A86B369A-C368-49F8-823E-88B976A82C96}" type="presParOf" srcId="{11835686-067A-4279-889E-9731FF06CB66}" destId="{4F6D67E2-06D9-49E3-A315-678693489985}" srcOrd="3" destOrd="0" presId="urn:microsoft.com/office/officeart/2005/8/layout/default"/>
    <dgm:cxn modelId="{790C3767-E585-454E-AEC7-9F96D8915E2C}" type="presParOf" srcId="{11835686-067A-4279-889E-9731FF06CB66}" destId="{EF9CFB5D-253C-4CDB-9BF6-5ED2FB606451}" srcOrd="4" destOrd="0" presId="urn:microsoft.com/office/officeart/2005/8/layout/default"/>
    <dgm:cxn modelId="{1D561560-9D93-4ED6-B5B2-B069E62DC1E7}" type="presParOf" srcId="{11835686-067A-4279-889E-9731FF06CB66}" destId="{2AE45427-4283-4484-A066-8492EAF57855}" srcOrd="5" destOrd="0" presId="urn:microsoft.com/office/officeart/2005/8/layout/default"/>
    <dgm:cxn modelId="{DEE9C469-DD7F-44F2-90D8-506FD924FBD8}" type="presParOf" srcId="{11835686-067A-4279-889E-9731FF06CB66}" destId="{91FF7B7A-1588-4F91-8917-7DA89EC1FF4B}" srcOrd="6" destOrd="0" presId="urn:microsoft.com/office/officeart/2005/8/layout/default"/>
    <dgm:cxn modelId="{FCA38084-9459-46BB-BF37-B9AA42F66A2B}" type="presParOf" srcId="{11835686-067A-4279-889E-9731FF06CB66}" destId="{78B8BE38-F69E-4BC6-A188-E7518FDF1246}" srcOrd="7" destOrd="0" presId="urn:microsoft.com/office/officeart/2005/8/layout/default"/>
    <dgm:cxn modelId="{AC643CF0-0473-4F7F-9BAF-F9DED0A2E18A}" type="presParOf" srcId="{11835686-067A-4279-889E-9731FF06CB66}" destId="{D216B666-3D43-432F-8452-E826FA11813D}" srcOrd="8" destOrd="0" presId="urn:microsoft.com/office/officeart/2005/8/layout/default"/>
    <dgm:cxn modelId="{EC55FB90-5324-4376-8B18-47DFDEB409AE}" type="presParOf" srcId="{11835686-067A-4279-889E-9731FF06CB66}" destId="{6C3A26BB-6694-44C7-B0FF-956DFA590DC9}" srcOrd="9" destOrd="0" presId="urn:microsoft.com/office/officeart/2005/8/layout/default"/>
    <dgm:cxn modelId="{DACBFAF7-E204-46D0-81F1-7558F2C70186}" type="presParOf" srcId="{11835686-067A-4279-889E-9731FF06CB66}" destId="{28C159D9-E9FE-4AA4-AD70-0BAA7169531E}"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0D790A6-5005-4C5C-9A59-2BBA94A6F996}"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44EA5855-1E0D-4F38-9CCA-2049C0FA2E39}">
      <dgm:prSet custT="1"/>
      <dgm:spPr>
        <a:solidFill>
          <a:schemeClr val="accent2"/>
        </a:solidFill>
      </dgm:spPr>
      <dgm:t>
        <a:bodyPr/>
        <a:lstStyle/>
        <a:p>
          <a:r>
            <a:rPr lang="en-US" sz="800" b="1" dirty="0">
              <a:solidFill>
                <a:srgbClr val="0070C0"/>
              </a:solidFill>
              <a:latin typeface="Arial" panose="020B0604020202020204" pitchFamily="34" charset="0"/>
              <a:cs typeface="Arial" panose="020B0604020202020204" pitchFamily="34" charset="0"/>
            </a:rPr>
            <a:t>YOU MAY BE AT RISK OF LEWY BODY DEMENTIA IF...</a:t>
          </a:r>
          <a:endParaRPr lang="en-US" sz="600" b="1" dirty="0">
            <a:solidFill>
              <a:srgbClr val="0070C0"/>
            </a:solidFill>
          </a:endParaRPr>
        </a:p>
      </dgm:t>
    </dgm:pt>
    <dgm:pt modelId="{F000E3ED-D004-4944-A1BD-3B9DFDF0B491}" type="parTrans" cxnId="{347C60AE-2E4F-4844-B27A-1D0D9806005F}">
      <dgm:prSet/>
      <dgm:spPr/>
      <dgm:t>
        <a:bodyPr/>
        <a:lstStyle/>
        <a:p>
          <a:endParaRPr lang="en-US"/>
        </a:p>
      </dgm:t>
    </dgm:pt>
    <dgm:pt modelId="{B711B9E5-9186-4BC1-B4A4-249E05720720}" type="sibTrans" cxnId="{347C60AE-2E4F-4844-B27A-1D0D9806005F}">
      <dgm:prSet/>
      <dgm:spPr/>
      <dgm:t>
        <a:bodyPr/>
        <a:lstStyle/>
        <a:p>
          <a:endParaRPr lang="en-US"/>
        </a:p>
      </dgm:t>
    </dgm:pt>
    <dgm:pt modelId="{51F03701-234C-4F75-B654-DFAE6C5E612D}">
      <dgm:prSet custT="1"/>
      <dgm:spPr/>
      <dgm:t>
        <a:bodyPr/>
        <a:lstStyle/>
        <a:p>
          <a:r>
            <a:rPr lang="en-US" sz="800" b="1" dirty="0">
              <a:solidFill>
                <a:srgbClr val="0070C0"/>
              </a:solidFill>
              <a:latin typeface="Arial" panose="020B0604020202020204" pitchFamily="34" charset="0"/>
              <a:cs typeface="Arial" panose="020B0604020202020204" pitchFamily="34" charset="0"/>
            </a:rPr>
            <a:t>You are 60 years of age or older     </a:t>
          </a:r>
          <a:r>
            <a:rPr lang="en-US" sz="800" b="1" dirty="0">
              <a:latin typeface="Arial" panose="020B0604020202020204" pitchFamily="34" charset="0"/>
              <a:cs typeface="Arial" panose="020B0604020202020204" pitchFamily="34" charset="0"/>
            </a:rPr>
            <a:t>                                                                                                                                                                                                              </a:t>
          </a:r>
        </a:p>
      </dgm:t>
    </dgm:pt>
    <dgm:pt modelId="{28682CBF-AC36-4375-BF3C-89F7868E17C8}" type="parTrans" cxnId="{9F2FFC51-CE04-4272-8BC3-DADB227A5E77}">
      <dgm:prSet/>
      <dgm:spPr/>
      <dgm:t>
        <a:bodyPr/>
        <a:lstStyle/>
        <a:p>
          <a:endParaRPr lang="en-US"/>
        </a:p>
      </dgm:t>
    </dgm:pt>
    <dgm:pt modelId="{F0DA79A1-17E0-4F27-8704-E2875326CAF7}" type="sibTrans" cxnId="{9F2FFC51-CE04-4272-8BC3-DADB227A5E77}">
      <dgm:prSet/>
      <dgm:spPr/>
      <dgm:t>
        <a:bodyPr/>
        <a:lstStyle/>
        <a:p>
          <a:endParaRPr lang="en-US"/>
        </a:p>
      </dgm:t>
    </dgm:pt>
    <dgm:pt modelId="{0702FCAD-F021-4012-821B-4D5C73EBDD1B}">
      <dgm:prSet custT="1"/>
      <dgm:spPr/>
      <dgm:t>
        <a:bodyPr/>
        <a:lstStyle/>
        <a:p>
          <a:r>
            <a:rPr lang="en-US" sz="800" b="1" dirty="0">
              <a:solidFill>
                <a:srgbClr val="0070C0"/>
              </a:solidFill>
              <a:latin typeface="Arial" panose="020B0604020202020204" pitchFamily="34" charset="0"/>
              <a:cs typeface="Arial" panose="020B0604020202020204" pitchFamily="34" charset="0"/>
            </a:rPr>
            <a:t>Or-have a relative, who has Lewy body dementia or                                                                                                                                    Parkinson's disease                                                                                                                                                                                                                                                                                                                                                                                                                                                                                                                                                                                    </a:t>
          </a:r>
        </a:p>
      </dgm:t>
    </dgm:pt>
    <dgm:pt modelId="{BADAE644-6682-4638-B5CF-CF9D50BDC0DD}" type="parTrans" cxnId="{1C032043-227B-4B59-96D3-20220FAA9241}">
      <dgm:prSet/>
      <dgm:spPr/>
      <dgm:t>
        <a:bodyPr/>
        <a:lstStyle/>
        <a:p>
          <a:endParaRPr lang="en-US"/>
        </a:p>
      </dgm:t>
    </dgm:pt>
    <dgm:pt modelId="{E3870A43-5C4F-42C3-BCF2-C629E454DD90}" type="sibTrans" cxnId="{1C032043-227B-4B59-96D3-20220FAA9241}">
      <dgm:prSet/>
      <dgm:spPr/>
      <dgm:t>
        <a:bodyPr/>
        <a:lstStyle/>
        <a:p>
          <a:endParaRPr lang="en-US"/>
        </a:p>
      </dgm:t>
    </dgm:pt>
    <dgm:pt modelId="{42E88783-FDC3-4023-B382-B0D520558844}">
      <dgm:prSet custT="1"/>
      <dgm:spPr/>
      <dgm:t>
        <a:bodyPr/>
        <a:lstStyle/>
        <a:p>
          <a:r>
            <a:rPr lang="en-US" sz="800" b="1" dirty="0">
              <a:solidFill>
                <a:schemeClr val="accent1">
                  <a:lumMod val="50000"/>
                </a:schemeClr>
              </a:solidFill>
              <a:latin typeface="Arial" panose="020B0604020202020204" pitchFamily="34" charset="0"/>
              <a:cs typeface="Arial" panose="020B0604020202020204" pitchFamily="34" charset="0"/>
            </a:rPr>
            <a:t>It is a known fact, that Lewy body dementia attacks more males than females (21)</a:t>
          </a:r>
        </a:p>
      </dgm:t>
    </dgm:pt>
    <dgm:pt modelId="{7683E0F8-08BF-49A1-AE85-0AB79A1B5181}" type="parTrans" cxnId="{4488B3A8-A68B-4B6C-B4EE-44A04FC5C197}">
      <dgm:prSet/>
      <dgm:spPr/>
      <dgm:t>
        <a:bodyPr/>
        <a:lstStyle/>
        <a:p>
          <a:endParaRPr lang="en-US"/>
        </a:p>
      </dgm:t>
    </dgm:pt>
    <dgm:pt modelId="{6606C86B-C687-4420-BCC7-142CA6D98E62}" type="sibTrans" cxnId="{4488B3A8-A68B-4B6C-B4EE-44A04FC5C197}">
      <dgm:prSet/>
      <dgm:spPr/>
      <dgm:t>
        <a:bodyPr/>
        <a:lstStyle/>
        <a:p>
          <a:endParaRPr lang="en-US"/>
        </a:p>
      </dgm:t>
    </dgm:pt>
    <dgm:pt modelId="{9181E014-AAE6-48E2-AD0F-40E89333FD5A}">
      <dgm:prSet custT="1"/>
      <dgm:spPr/>
      <dgm:t>
        <a:bodyPr/>
        <a:lstStyle/>
        <a:p>
          <a:r>
            <a:rPr lang="en-US" sz="800" b="1" dirty="0">
              <a:solidFill>
                <a:srgbClr val="002060"/>
              </a:solidFill>
              <a:latin typeface="Arial" panose="020B0604020202020204" pitchFamily="34" charset="0"/>
              <a:cs typeface="Arial" panose="020B0604020202020204" pitchFamily="34" charset="0"/>
            </a:rPr>
            <a:t>SIGNS AND SYMPTOMS OF LEWY BODY DEMENTIA…</a:t>
          </a:r>
          <a:r>
            <a:rPr lang="en-US" sz="800" b="1" dirty="0">
              <a:latin typeface="Arial" panose="020B0604020202020204" pitchFamily="34" charset="0"/>
              <a:cs typeface="Arial" panose="020B0604020202020204" pitchFamily="34" charset="0"/>
            </a:rPr>
            <a:t>                                                                                                                                                                                                                                                                                                                                                                                                                             </a:t>
          </a:r>
        </a:p>
      </dgm:t>
    </dgm:pt>
    <dgm:pt modelId="{6E3C4A97-5B1F-4190-9C53-0CF7B5178EE1}" type="parTrans" cxnId="{5EB769CE-8946-4E30-A039-E6AC17A151B7}">
      <dgm:prSet/>
      <dgm:spPr/>
      <dgm:t>
        <a:bodyPr/>
        <a:lstStyle/>
        <a:p>
          <a:endParaRPr lang="en-US"/>
        </a:p>
      </dgm:t>
    </dgm:pt>
    <dgm:pt modelId="{C5F7D8CC-1734-47A0-8F32-6C06E1FFE673}" type="sibTrans" cxnId="{5EB769CE-8946-4E30-A039-E6AC17A151B7}">
      <dgm:prSet/>
      <dgm:spPr/>
      <dgm:t>
        <a:bodyPr/>
        <a:lstStyle/>
        <a:p>
          <a:endParaRPr lang="en-US"/>
        </a:p>
      </dgm:t>
    </dgm:pt>
    <dgm:pt modelId="{AF84A115-B96A-4530-B68B-621B63686873}">
      <dgm:prSet custT="1"/>
      <dgm:spPr/>
      <dgm:t>
        <a:bodyPr/>
        <a:lstStyle/>
        <a:p>
          <a:r>
            <a:rPr lang="en-US" sz="800" b="1" dirty="0">
              <a:solidFill>
                <a:schemeClr val="accent5">
                  <a:lumMod val="50000"/>
                </a:schemeClr>
              </a:solidFill>
              <a:latin typeface="Arial" panose="020B0604020202020204" pitchFamily="34" charset="0"/>
              <a:cs typeface="Arial" panose="020B0604020202020204" pitchFamily="34" charset="0"/>
            </a:rPr>
            <a:t>Lack of discernment, Confusion, Impaired Vision</a:t>
          </a:r>
        </a:p>
      </dgm:t>
    </dgm:pt>
    <dgm:pt modelId="{CFF4CA55-34CD-4668-9713-D94792ED6B0A}" type="parTrans" cxnId="{F1B1ADF9-260C-42A8-9DBD-B8673239AA20}">
      <dgm:prSet/>
      <dgm:spPr/>
      <dgm:t>
        <a:bodyPr/>
        <a:lstStyle/>
        <a:p>
          <a:endParaRPr lang="en-US"/>
        </a:p>
      </dgm:t>
    </dgm:pt>
    <dgm:pt modelId="{C081621F-5F8F-43B5-B419-B7014C807785}" type="sibTrans" cxnId="{F1B1ADF9-260C-42A8-9DBD-B8673239AA20}">
      <dgm:prSet/>
      <dgm:spPr/>
      <dgm:t>
        <a:bodyPr/>
        <a:lstStyle/>
        <a:p>
          <a:endParaRPr lang="en-US"/>
        </a:p>
      </dgm:t>
    </dgm:pt>
    <dgm:pt modelId="{43B415A4-1AE6-4BB8-912E-6E39AD1E4AF0}">
      <dgm:prSet custT="1"/>
      <dgm:spPr/>
      <dgm:t>
        <a:bodyPr/>
        <a:lstStyle/>
        <a:p>
          <a:r>
            <a:rPr lang="en-US" sz="800" b="1" dirty="0">
              <a:latin typeface="Arial" panose="020B0604020202020204" pitchFamily="34" charset="0"/>
              <a:cs typeface="Arial" panose="020B0604020202020204" pitchFamily="34" charset="0"/>
            </a:rPr>
            <a:t>                                                                                                                                                                                                                                    </a:t>
          </a:r>
          <a:r>
            <a:rPr lang="en-US" sz="800" b="1" dirty="0">
              <a:solidFill>
                <a:srgbClr val="7030A0"/>
              </a:solidFill>
              <a:latin typeface="Arial" panose="020B0604020202020204" pitchFamily="34" charset="0"/>
              <a:cs typeface="Arial" panose="020B0604020202020204" pitchFamily="34" charset="0"/>
            </a:rPr>
            <a:t>YOU MAY BE AT RISK OF VASCULAR DEMENTIA IF…</a:t>
          </a:r>
        </a:p>
      </dgm:t>
    </dgm:pt>
    <dgm:pt modelId="{1C7707C2-9FD9-4BA6-8118-8798CC63353B}" type="parTrans" cxnId="{1E1495C0-5344-40BC-BD45-A81F6F306BDD}">
      <dgm:prSet/>
      <dgm:spPr/>
      <dgm:t>
        <a:bodyPr/>
        <a:lstStyle/>
        <a:p>
          <a:endParaRPr lang="en-US"/>
        </a:p>
      </dgm:t>
    </dgm:pt>
    <dgm:pt modelId="{0B7E3C9F-67BA-4D4D-82CD-53202F2A97AC}" type="sibTrans" cxnId="{1E1495C0-5344-40BC-BD45-A81F6F306BDD}">
      <dgm:prSet/>
      <dgm:spPr/>
      <dgm:t>
        <a:bodyPr/>
        <a:lstStyle/>
        <a:p>
          <a:endParaRPr lang="en-US"/>
        </a:p>
      </dgm:t>
    </dgm:pt>
    <dgm:pt modelId="{B47892AA-06A0-4DC9-949C-5F45181092BE}">
      <dgm:prSet custT="1"/>
      <dgm:spPr/>
      <dgm:t>
        <a:bodyPr/>
        <a:lstStyle/>
        <a:p>
          <a:r>
            <a:rPr lang="en-US" sz="800" b="1" dirty="0">
              <a:latin typeface="Arial" panose="020B0604020202020204" pitchFamily="34" charset="0"/>
              <a:cs typeface="Arial" panose="020B0604020202020204" pitchFamily="34" charset="0"/>
            </a:rPr>
            <a:t> </a:t>
          </a:r>
          <a:r>
            <a:rPr lang="en-US" sz="800" b="1" dirty="0">
              <a:solidFill>
                <a:srgbClr val="0070C0"/>
              </a:solidFill>
              <a:latin typeface="Arial" panose="020B0604020202020204" pitchFamily="34" charset="0"/>
              <a:cs typeface="Arial" panose="020B0604020202020204" pitchFamily="34" charset="0"/>
            </a:rPr>
            <a:t>It is a known fact, that Vascular dementia affects males more than females  (5)</a:t>
          </a:r>
          <a:r>
            <a:rPr lang="en-US" sz="800" b="1" dirty="0">
              <a:latin typeface="Arial" panose="020B0604020202020204" pitchFamily="34" charset="0"/>
              <a:cs typeface="Arial" panose="020B0604020202020204" pitchFamily="34" charset="0"/>
            </a:rPr>
            <a:t>                                                                                                     </a:t>
          </a:r>
        </a:p>
      </dgm:t>
    </dgm:pt>
    <dgm:pt modelId="{38F46880-37EE-4DD0-8D8A-B6C2C7D87C16}" type="parTrans" cxnId="{997F5C4A-5230-4C8C-B120-D934AF7BFF98}">
      <dgm:prSet/>
      <dgm:spPr/>
      <dgm:t>
        <a:bodyPr/>
        <a:lstStyle/>
        <a:p>
          <a:endParaRPr lang="en-US"/>
        </a:p>
      </dgm:t>
    </dgm:pt>
    <dgm:pt modelId="{4AF4245A-551D-4EDB-AEE7-F1BB347DC17D}" type="sibTrans" cxnId="{997F5C4A-5230-4C8C-B120-D934AF7BFF98}">
      <dgm:prSet/>
      <dgm:spPr/>
      <dgm:t>
        <a:bodyPr/>
        <a:lstStyle/>
        <a:p>
          <a:endParaRPr lang="en-US"/>
        </a:p>
      </dgm:t>
    </dgm:pt>
    <dgm:pt modelId="{E4BD9837-2907-408F-91ED-77A95FC717D8}">
      <dgm:prSet custT="1"/>
      <dgm:spPr/>
      <dgm:t>
        <a:bodyPr/>
        <a:lstStyle/>
        <a:p>
          <a:r>
            <a:rPr lang="en-US" sz="800" b="1" dirty="0">
              <a:solidFill>
                <a:srgbClr val="00B0F0"/>
              </a:solidFill>
              <a:latin typeface="Arial" panose="020B0604020202020204" pitchFamily="34" charset="0"/>
              <a:cs typeface="Arial" panose="020B0604020202020204" pitchFamily="34" charset="0"/>
            </a:rPr>
            <a:t>SIGNS AND SYMPTOMS OF VASCULAR DEMENTIA …</a:t>
          </a:r>
        </a:p>
      </dgm:t>
    </dgm:pt>
    <dgm:pt modelId="{8E92CDD1-AB27-46BD-A8C0-9FCE363F21AE}" type="sibTrans" cxnId="{D249EE60-B02B-46E7-8A7A-B09AE1308E76}">
      <dgm:prSet/>
      <dgm:spPr/>
      <dgm:t>
        <a:bodyPr/>
        <a:lstStyle/>
        <a:p>
          <a:endParaRPr lang="en-US"/>
        </a:p>
      </dgm:t>
    </dgm:pt>
    <dgm:pt modelId="{CE9ABC3F-FA92-41EA-AB97-B1D7D6BE7B68}" type="parTrans" cxnId="{D249EE60-B02B-46E7-8A7A-B09AE1308E76}">
      <dgm:prSet/>
      <dgm:spPr/>
      <dgm:t>
        <a:bodyPr/>
        <a:lstStyle/>
        <a:p>
          <a:endParaRPr lang="en-US"/>
        </a:p>
      </dgm:t>
    </dgm:pt>
    <dgm:pt modelId="{F5AA1436-94B1-4E41-9BCB-C8EF3C8AD2F5}">
      <dgm:prSet custT="1"/>
      <dgm:spPr/>
      <dgm:t>
        <a:bodyPr/>
        <a:lstStyle/>
        <a:p>
          <a:r>
            <a:rPr lang="en-US" sz="800" b="1" dirty="0">
              <a:latin typeface="Arial" panose="020B0604020202020204" pitchFamily="34" charset="0"/>
              <a:cs typeface="Arial" panose="020B0604020202020204" pitchFamily="34" charset="0"/>
            </a:rPr>
            <a:t> </a:t>
          </a:r>
          <a:r>
            <a:rPr lang="en-US" sz="800" b="1" dirty="0">
              <a:solidFill>
                <a:schemeClr val="bg2">
                  <a:lumMod val="10000"/>
                </a:schemeClr>
              </a:solidFill>
              <a:latin typeface="Arial" panose="020B0604020202020204" pitchFamily="34" charset="0"/>
              <a:cs typeface="Arial" panose="020B0604020202020204" pitchFamily="34" charset="0"/>
            </a:rPr>
            <a:t>You 75 years of age or older</a:t>
          </a:r>
          <a:r>
            <a:rPr lang="en-US" sz="800" b="1" dirty="0">
              <a:latin typeface="Arial" panose="020B0604020202020204" pitchFamily="34" charset="0"/>
              <a:cs typeface="Arial" panose="020B0604020202020204" pitchFamily="34" charset="0"/>
            </a:rPr>
            <a:t>                                                                                                                                                                  </a:t>
          </a:r>
        </a:p>
      </dgm:t>
    </dgm:pt>
    <dgm:pt modelId="{2D3EE310-CF10-480B-8AD2-9987FBBB1363}" type="sibTrans" cxnId="{8B1F259A-0449-4832-B395-5382BC6A198B}">
      <dgm:prSet/>
      <dgm:spPr/>
      <dgm:t>
        <a:bodyPr/>
        <a:lstStyle/>
        <a:p>
          <a:endParaRPr lang="en-US"/>
        </a:p>
      </dgm:t>
    </dgm:pt>
    <dgm:pt modelId="{566DA935-B143-4BE8-81FB-D0DF2C247149}" type="parTrans" cxnId="{8B1F259A-0449-4832-B395-5382BC6A198B}">
      <dgm:prSet/>
      <dgm:spPr/>
      <dgm:t>
        <a:bodyPr/>
        <a:lstStyle/>
        <a:p>
          <a:endParaRPr lang="en-US"/>
        </a:p>
      </dgm:t>
    </dgm:pt>
    <dgm:pt modelId="{4A57F013-44EE-44E7-8C7A-134DBE6435EB}">
      <dgm:prSet custT="1"/>
      <dgm:spPr/>
      <dgm:t>
        <a:bodyPr/>
        <a:lstStyle/>
        <a:p>
          <a:r>
            <a:rPr lang="en-US" sz="800" b="1" dirty="0">
              <a:solidFill>
                <a:schemeClr val="accent3">
                  <a:lumMod val="50000"/>
                </a:schemeClr>
              </a:solidFill>
              <a:latin typeface="Arial" panose="020B0604020202020204" pitchFamily="34" charset="0"/>
              <a:cs typeface="Arial" panose="020B0604020202020204" pitchFamily="34" charset="0"/>
            </a:rPr>
            <a:t>You have, high blood pressure, cholesterol, obesity or cardiovascular disease</a:t>
          </a:r>
          <a:r>
            <a:rPr lang="en-US" sz="800" b="1" dirty="0">
              <a:latin typeface="Arial" panose="020B0604020202020204" pitchFamily="34" charset="0"/>
              <a:cs typeface="Arial" panose="020B0604020202020204" pitchFamily="34" charset="0"/>
            </a:rPr>
            <a:t>                                                                                                                                                </a:t>
          </a:r>
        </a:p>
      </dgm:t>
    </dgm:pt>
    <dgm:pt modelId="{201D3161-789A-469A-A29D-0F704D742A04}" type="sibTrans" cxnId="{A12ECC30-5B60-471B-90B6-6FF9BBDDDD9C}">
      <dgm:prSet/>
      <dgm:spPr/>
      <dgm:t>
        <a:bodyPr/>
        <a:lstStyle/>
        <a:p>
          <a:endParaRPr lang="en-US"/>
        </a:p>
      </dgm:t>
    </dgm:pt>
    <dgm:pt modelId="{3A57C69B-0094-4E3D-A296-6A636616FA1A}" type="parTrans" cxnId="{A12ECC30-5B60-471B-90B6-6FF9BBDDDD9C}">
      <dgm:prSet/>
      <dgm:spPr/>
      <dgm:t>
        <a:bodyPr/>
        <a:lstStyle/>
        <a:p>
          <a:endParaRPr lang="en-US"/>
        </a:p>
      </dgm:t>
    </dgm:pt>
    <dgm:pt modelId="{BC997EA8-6911-4D67-91BF-D68051175FD8}">
      <dgm:prSet custT="1"/>
      <dgm:spPr/>
      <dgm:t>
        <a:bodyPr/>
        <a:lstStyle/>
        <a:p>
          <a:r>
            <a:rPr lang="en-US" sz="800" b="1" dirty="0">
              <a:solidFill>
                <a:schemeClr val="accent5">
                  <a:lumMod val="50000"/>
                </a:schemeClr>
              </a:solidFill>
              <a:latin typeface="Arial" panose="020B0604020202020204" pitchFamily="34" charset="0"/>
              <a:cs typeface="Arial" panose="020B0604020202020204" pitchFamily="34" charset="0"/>
            </a:rPr>
            <a:t> Problems retrieving words from memory, disturbance of the mind</a:t>
          </a:r>
        </a:p>
      </dgm:t>
    </dgm:pt>
    <dgm:pt modelId="{C728C707-D54C-499D-A15C-13D36ECFF3BD}" type="parTrans" cxnId="{1EC2080B-BC9C-43ED-8C2A-407D28039940}">
      <dgm:prSet/>
      <dgm:spPr/>
      <dgm:t>
        <a:bodyPr/>
        <a:lstStyle/>
        <a:p>
          <a:endParaRPr lang="en-GB"/>
        </a:p>
      </dgm:t>
    </dgm:pt>
    <dgm:pt modelId="{FCB1FF18-34AA-4C72-88D4-217663393DC7}" type="sibTrans" cxnId="{1EC2080B-BC9C-43ED-8C2A-407D28039940}">
      <dgm:prSet/>
      <dgm:spPr/>
      <dgm:t>
        <a:bodyPr/>
        <a:lstStyle/>
        <a:p>
          <a:endParaRPr lang="en-GB"/>
        </a:p>
      </dgm:t>
    </dgm:pt>
    <dgm:pt modelId="{B0565F57-920F-4821-9930-B0AD64C9E2FE}">
      <dgm:prSet custT="1"/>
      <dgm:spPr/>
      <dgm:t>
        <a:bodyPr/>
        <a:lstStyle/>
        <a:p>
          <a:r>
            <a:rPr lang="en-US" sz="800" b="1" dirty="0">
              <a:solidFill>
                <a:schemeClr val="accent3">
                  <a:lumMod val="50000"/>
                </a:schemeClr>
              </a:solidFill>
              <a:latin typeface="Arial" panose="020B0604020202020204" pitchFamily="34" charset="0"/>
              <a:cs typeface="Arial" panose="020B0604020202020204" pitchFamily="34" charset="0"/>
            </a:rPr>
            <a:t> Rapid movement or staggering steps (26)</a:t>
          </a:r>
        </a:p>
      </dgm:t>
    </dgm:pt>
    <dgm:pt modelId="{5FFA54D4-99FD-47E4-B8CE-CAE52AFFB2D6}" type="parTrans" cxnId="{17C06D73-6067-49CD-9FE3-97587E27BF9F}">
      <dgm:prSet/>
      <dgm:spPr/>
      <dgm:t>
        <a:bodyPr/>
        <a:lstStyle/>
        <a:p>
          <a:endParaRPr lang="en-GB"/>
        </a:p>
      </dgm:t>
    </dgm:pt>
    <dgm:pt modelId="{15AB8FCE-2727-4C30-9DCD-E4537CD6063C}" type="sibTrans" cxnId="{17C06D73-6067-49CD-9FE3-97587E27BF9F}">
      <dgm:prSet/>
      <dgm:spPr/>
      <dgm:t>
        <a:bodyPr/>
        <a:lstStyle/>
        <a:p>
          <a:endParaRPr lang="en-GB"/>
        </a:p>
      </dgm:t>
    </dgm:pt>
    <dgm:pt modelId="{10379E72-7A11-4F2F-A211-29589B5A44D7}">
      <dgm:prSet custT="1"/>
      <dgm:spPr/>
      <dgm:t>
        <a:bodyPr/>
        <a:lstStyle/>
        <a:p>
          <a:r>
            <a:rPr lang="en-US" sz="800" b="1" dirty="0">
              <a:solidFill>
                <a:schemeClr val="accent4">
                  <a:lumMod val="50000"/>
                </a:schemeClr>
              </a:solidFill>
              <a:latin typeface="Arial" panose="020B0604020202020204" pitchFamily="34" charset="0"/>
              <a:cs typeface="Arial" panose="020B0604020202020204" pitchFamily="34" charset="0"/>
            </a:rPr>
            <a:t>Mood swings and changes in attitude </a:t>
          </a:r>
          <a:r>
            <a:rPr lang="en-US" sz="800" b="1" dirty="0">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rPr>
            <a:t>                             </a:t>
          </a:r>
        </a:p>
      </dgm:t>
    </dgm:pt>
    <dgm:pt modelId="{C5D83435-A7A7-4A09-BCD1-775245AB87BA}" type="parTrans" cxnId="{D0EB0FBD-3E8F-411E-A174-D022ABEB0C46}">
      <dgm:prSet/>
      <dgm:spPr/>
      <dgm:t>
        <a:bodyPr/>
        <a:lstStyle/>
        <a:p>
          <a:endParaRPr lang="en-GB"/>
        </a:p>
      </dgm:t>
    </dgm:pt>
    <dgm:pt modelId="{605089C5-EF6D-4BE6-913D-E3C69EEED641}" type="sibTrans" cxnId="{D0EB0FBD-3E8F-411E-A174-D022ABEB0C46}">
      <dgm:prSet/>
      <dgm:spPr/>
      <dgm:t>
        <a:bodyPr/>
        <a:lstStyle/>
        <a:p>
          <a:endParaRPr lang="en-GB"/>
        </a:p>
      </dgm:t>
    </dgm:pt>
    <dgm:pt modelId="{7BFD32AA-6E8E-476B-8826-B4240225BE00}">
      <dgm:prSet custT="1"/>
      <dgm:spPr/>
      <dgm:t>
        <a:bodyPr/>
        <a:lstStyle/>
        <a:p>
          <a:r>
            <a:rPr lang="en-US" sz="800" b="1" dirty="0">
              <a:solidFill>
                <a:schemeClr val="tx1">
                  <a:lumMod val="85000"/>
                  <a:lumOff val="15000"/>
                </a:schemeClr>
              </a:solidFill>
              <a:latin typeface="Arial" panose="020B0604020202020204" pitchFamily="34" charset="0"/>
              <a:cs typeface="Arial" panose="020B0604020202020204" pitchFamily="34" charset="0"/>
            </a:rPr>
            <a:t>, Sleepiness , Disrupted Sleep</a:t>
          </a:r>
        </a:p>
      </dgm:t>
    </dgm:pt>
    <dgm:pt modelId="{F71AD686-AE02-41F6-A7C3-D9E12B4467FE}" type="parTrans" cxnId="{E4E17EB6-0E2C-4A5D-80EF-13AE030F66F0}">
      <dgm:prSet/>
      <dgm:spPr/>
      <dgm:t>
        <a:bodyPr/>
        <a:lstStyle/>
        <a:p>
          <a:endParaRPr lang="en-GB"/>
        </a:p>
      </dgm:t>
    </dgm:pt>
    <dgm:pt modelId="{8ED272B2-E2A6-4751-ABFE-9A5DBDAF19D0}" type="sibTrans" cxnId="{E4E17EB6-0E2C-4A5D-80EF-13AE030F66F0}">
      <dgm:prSet/>
      <dgm:spPr/>
      <dgm:t>
        <a:bodyPr/>
        <a:lstStyle/>
        <a:p>
          <a:endParaRPr lang="en-GB"/>
        </a:p>
      </dgm:t>
    </dgm:pt>
    <dgm:pt modelId="{B43755CB-5CBE-461D-ABCD-8C71DBE25C6A}">
      <dgm:prSet custT="1"/>
      <dgm:spPr/>
      <dgm:t>
        <a:bodyPr/>
        <a:lstStyle/>
        <a:p>
          <a:r>
            <a:rPr lang="en-US" sz="800" b="1" dirty="0">
              <a:solidFill>
                <a:srgbClr val="0070C0"/>
              </a:solidFill>
              <a:latin typeface="Arial" panose="020B0604020202020204" pitchFamily="34" charset="0"/>
              <a:cs typeface="Arial" panose="020B0604020202020204" pitchFamily="34" charset="0"/>
            </a:rPr>
            <a:t>Feeling depressed, Struggling with swallowing  (24)                                                                                                                                                                                             </a:t>
          </a:r>
          <a:endParaRPr lang="en-US" sz="800" b="1" dirty="0">
            <a:latin typeface="Arial" panose="020B0604020202020204" pitchFamily="34" charset="0"/>
            <a:cs typeface="Arial" panose="020B0604020202020204" pitchFamily="34" charset="0"/>
          </a:endParaRPr>
        </a:p>
      </dgm:t>
    </dgm:pt>
    <dgm:pt modelId="{0E56025D-2427-4242-841F-C568FF93C1C6}" type="parTrans" cxnId="{1D0F329D-39BF-4C31-A4D8-59DE6C834AF0}">
      <dgm:prSet/>
      <dgm:spPr/>
      <dgm:t>
        <a:bodyPr/>
        <a:lstStyle/>
        <a:p>
          <a:endParaRPr lang="en-GB"/>
        </a:p>
      </dgm:t>
    </dgm:pt>
    <dgm:pt modelId="{818C7F1B-EA02-45DC-B1B5-8A29C9340A59}" type="sibTrans" cxnId="{1D0F329D-39BF-4C31-A4D8-59DE6C834AF0}">
      <dgm:prSet/>
      <dgm:spPr/>
      <dgm:t>
        <a:bodyPr/>
        <a:lstStyle/>
        <a:p>
          <a:endParaRPr lang="en-GB"/>
        </a:p>
      </dgm:t>
    </dgm:pt>
    <dgm:pt modelId="{8D8FAF2E-EC13-4529-9FFD-EE12B116984F}" type="pres">
      <dgm:prSet presAssocID="{E0D790A6-5005-4C5C-9A59-2BBA94A6F996}" presName="diagram" presStyleCnt="0">
        <dgm:presLayoutVars>
          <dgm:dir/>
          <dgm:resizeHandles val="exact"/>
        </dgm:presLayoutVars>
      </dgm:prSet>
      <dgm:spPr/>
    </dgm:pt>
    <dgm:pt modelId="{7A3EE5D3-B751-4B01-92C3-5222D6EEB57F}" type="pres">
      <dgm:prSet presAssocID="{44EA5855-1E0D-4F38-9CCA-2049C0FA2E39}" presName="node" presStyleLbl="node1" presStyleIdx="0" presStyleCnt="16" custLinFactX="-95796" custLinFactNeighborX="-100000" custLinFactNeighborY="11267">
        <dgm:presLayoutVars>
          <dgm:bulletEnabled val="1"/>
        </dgm:presLayoutVars>
      </dgm:prSet>
      <dgm:spPr/>
    </dgm:pt>
    <dgm:pt modelId="{F9B68DC5-945D-4F3E-98C8-F643CCABED83}" type="pres">
      <dgm:prSet presAssocID="{B711B9E5-9186-4BC1-B4A4-249E05720720}" presName="sibTrans" presStyleCnt="0"/>
      <dgm:spPr/>
    </dgm:pt>
    <dgm:pt modelId="{3DA1B716-7BD9-4A05-ADFB-3507B96F7689}" type="pres">
      <dgm:prSet presAssocID="{51F03701-234C-4F75-B654-DFAE6C5E612D}" presName="node" presStyleLbl="node1" presStyleIdx="1" presStyleCnt="16" custLinFactNeighborX="26191" custLinFactNeighborY="9301">
        <dgm:presLayoutVars>
          <dgm:bulletEnabled val="1"/>
        </dgm:presLayoutVars>
      </dgm:prSet>
      <dgm:spPr/>
    </dgm:pt>
    <dgm:pt modelId="{286837FF-C2E8-4B59-A290-AE11C1BC9EF1}" type="pres">
      <dgm:prSet presAssocID="{F0DA79A1-17E0-4F27-8704-E2875326CAF7}" presName="sibTrans" presStyleCnt="0"/>
      <dgm:spPr/>
    </dgm:pt>
    <dgm:pt modelId="{70B0497D-F827-4BEC-B644-D9FBB6814909}" type="pres">
      <dgm:prSet presAssocID="{0702FCAD-F021-4012-821B-4D5C73EBDD1B}" presName="node" presStyleLbl="node1" presStyleIdx="2" presStyleCnt="16" custLinFactNeighborX="52469" custLinFactNeighborY="10077">
        <dgm:presLayoutVars>
          <dgm:bulletEnabled val="1"/>
        </dgm:presLayoutVars>
      </dgm:prSet>
      <dgm:spPr/>
    </dgm:pt>
    <dgm:pt modelId="{2934549C-67F9-4CA2-8E80-92F2EF54D2AC}" type="pres">
      <dgm:prSet presAssocID="{E3870A43-5C4F-42C3-BCF2-C629E454DD90}" presName="sibTrans" presStyleCnt="0"/>
      <dgm:spPr/>
    </dgm:pt>
    <dgm:pt modelId="{4E4E8031-C280-4179-A78E-6439F3AA579F}" type="pres">
      <dgm:prSet presAssocID="{42E88783-FDC3-4023-B382-B0D520558844}" presName="node" presStyleLbl="node1" presStyleIdx="3" presStyleCnt="16" custLinFactNeighborX="87089" custLinFactNeighborY="6347">
        <dgm:presLayoutVars>
          <dgm:bulletEnabled val="1"/>
        </dgm:presLayoutVars>
      </dgm:prSet>
      <dgm:spPr/>
    </dgm:pt>
    <dgm:pt modelId="{E5066F56-9DF0-4200-87B7-9CDC7426993B}" type="pres">
      <dgm:prSet presAssocID="{6606C86B-C687-4420-BCC7-142CA6D98E62}" presName="sibTrans" presStyleCnt="0"/>
      <dgm:spPr/>
    </dgm:pt>
    <dgm:pt modelId="{FF785CC6-2845-4013-B03C-88DBA5F9C4E0}" type="pres">
      <dgm:prSet presAssocID="{9181E014-AAE6-48E2-AD0F-40E89333FD5A}" presName="node" presStyleLbl="node1" presStyleIdx="4" presStyleCnt="16" custLinFactX="-200000" custLinFactY="20272" custLinFactNeighborX="-239417" custLinFactNeighborY="100000">
        <dgm:presLayoutVars>
          <dgm:bulletEnabled val="1"/>
        </dgm:presLayoutVars>
      </dgm:prSet>
      <dgm:spPr/>
    </dgm:pt>
    <dgm:pt modelId="{588ABA3C-5B54-41F1-81DF-B77CC999963D}" type="pres">
      <dgm:prSet presAssocID="{C5F7D8CC-1734-47A0-8F32-6C06E1FFE673}" presName="sibTrans" presStyleCnt="0"/>
      <dgm:spPr/>
    </dgm:pt>
    <dgm:pt modelId="{88FFC6C9-F5DA-4D64-80F8-2048E13E4E18}" type="pres">
      <dgm:prSet presAssocID="{AF84A115-B96A-4530-B68B-621B63686873}" presName="node" presStyleLbl="node1" presStyleIdx="5" presStyleCnt="16" custScaleY="101122" custLinFactX="35909" custLinFactNeighborX="100000" custLinFactNeighborY="-8166">
        <dgm:presLayoutVars>
          <dgm:bulletEnabled val="1"/>
        </dgm:presLayoutVars>
      </dgm:prSet>
      <dgm:spPr/>
    </dgm:pt>
    <dgm:pt modelId="{EA245795-D4BC-4C44-A8BE-37EFCFF75BB4}" type="pres">
      <dgm:prSet presAssocID="{C081621F-5F8F-43B5-B419-B7014C807785}" presName="sibTrans" presStyleCnt="0"/>
      <dgm:spPr/>
    </dgm:pt>
    <dgm:pt modelId="{BCA66862-3897-48A8-BEAC-31EB4D3931D2}" type="pres">
      <dgm:prSet presAssocID="{7BFD32AA-6E8E-476B-8826-B4240225BE00}" presName="node" presStyleLbl="node1" presStyleIdx="6" presStyleCnt="16" custLinFactX="63845" custLinFactNeighborX="100000" custLinFactNeighborY="-8930">
        <dgm:presLayoutVars>
          <dgm:bulletEnabled val="1"/>
        </dgm:presLayoutVars>
      </dgm:prSet>
      <dgm:spPr/>
    </dgm:pt>
    <dgm:pt modelId="{8B7A7993-7945-4567-8069-BB39113F99D3}" type="pres">
      <dgm:prSet presAssocID="{8ED272B2-E2A6-4751-ABFE-9A5DBDAF19D0}" presName="sibTrans" presStyleCnt="0"/>
      <dgm:spPr/>
    </dgm:pt>
    <dgm:pt modelId="{008CE9B4-6D43-4CD8-88D7-AF5CD89B704E}" type="pres">
      <dgm:prSet presAssocID="{B43755CB-5CBE-461D-ABCD-8C71DBE25C6A}" presName="node" presStyleLbl="node1" presStyleIdx="7" presStyleCnt="16" custScaleY="99571" custLinFactX="95753" custLinFactNeighborX="100000" custLinFactNeighborY="-14906">
        <dgm:presLayoutVars>
          <dgm:bulletEnabled val="1"/>
        </dgm:presLayoutVars>
      </dgm:prSet>
      <dgm:spPr/>
    </dgm:pt>
    <dgm:pt modelId="{4D464AE0-03F3-4592-9151-7BD587B5C01F}" type="pres">
      <dgm:prSet presAssocID="{818C7F1B-EA02-45DC-B1B5-8A29C9340A59}" presName="sibTrans" presStyleCnt="0"/>
      <dgm:spPr/>
    </dgm:pt>
    <dgm:pt modelId="{8BE273AE-BD0B-4EBE-A9DA-3CED2453653E}" type="pres">
      <dgm:prSet presAssocID="{43B415A4-1AE6-4BB8-912E-6E39AD1E4AF0}" presName="node" presStyleLbl="node1" presStyleIdx="8" presStyleCnt="16" custScaleY="96908" custLinFactX="-131595" custLinFactY="4711" custLinFactNeighborX="-200000" custLinFactNeighborY="100000">
        <dgm:presLayoutVars>
          <dgm:bulletEnabled val="1"/>
        </dgm:presLayoutVars>
      </dgm:prSet>
      <dgm:spPr/>
    </dgm:pt>
    <dgm:pt modelId="{AD42E90C-17C4-4C94-BC84-71601D6097BF}" type="pres">
      <dgm:prSet presAssocID="{0B7E3C9F-67BA-4D4D-82CD-53202F2A97AC}" presName="sibTrans" presStyleCnt="0"/>
      <dgm:spPr/>
    </dgm:pt>
    <dgm:pt modelId="{6B7EE287-5FFD-4D2D-9E0F-DC2E576A9833}" type="pres">
      <dgm:prSet presAssocID="{F5AA1436-94B1-4E41-9BCB-C8EF3C8AD2F5}" presName="node" presStyleLbl="node1" presStyleIdx="9" presStyleCnt="16" custLinFactX="-107775" custLinFactY="792" custLinFactNeighborX="-200000" custLinFactNeighborY="100000">
        <dgm:presLayoutVars>
          <dgm:bulletEnabled val="1"/>
        </dgm:presLayoutVars>
      </dgm:prSet>
      <dgm:spPr/>
    </dgm:pt>
    <dgm:pt modelId="{7DF0D738-1F1A-43AC-9C7A-67C6687C4EB9}" type="pres">
      <dgm:prSet presAssocID="{2D3EE310-CF10-480B-8AD2-9987FBBB1363}" presName="sibTrans" presStyleCnt="0"/>
      <dgm:spPr/>
    </dgm:pt>
    <dgm:pt modelId="{6B4E0653-F533-4C44-89D2-C741AFF77736}" type="pres">
      <dgm:prSet presAssocID="{B47892AA-06A0-4DC9-949C-5F45181092BE}" presName="node" presStyleLbl="node1" presStyleIdx="10" presStyleCnt="16" custScaleY="125052" custLinFactX="200000" custLinFactNeighborX="215017" custLinFactNeighborY="-29166">
        <dgm:presLayoutVars>
          <dgm:bulletEnabled val="1"/>
        </dgm:presLayoutVars>
      </dgm:prSet>
      <dgm:spPr/>
    </dgm:pt>
    <dgm:pt modelId="{49E2F7C3-CFB9-4AA0-A9F8-0C929FB2584E}" type="pres">
      <dgm:prSet presAssocID="{4AF4245A-551D-4EDB-AEE7-F1BB347DC17D}" presName="sibTrans" presStyleCnt="0"/>
      <dgm:spPr/>
    </dgm:pt>
    <dgm:pt modelId="{FB9AA7AD-958A-4379-ACE2-30F30BF0E331}" type="pres">
      <dgm:prSet presAssocID="{4A57F013-44EE-44E7-8C7A-134DBE6435EB}" presName="node" presStyleLbl="node1" presStyleIdx="11" presStyleCnt="16" custScaleY="133459" custLinFactX="64983" custLinFactNeighborX="100000" custLinFactNeighborY="-22169">
        <dgm:presLayoutVars>
          <dgm:bulletEnabled val="1"/>
        </dgm:presLayoutVars>
      </dgm:prSet>
      <dgm:spPr/>
    </dgm:pt>
    <dgm:pt modelId="{931D6A75-CA91-4006-8DC5-3ABAF845699F}" type="pres">
      <dgm:prSet presAssocID="{201D3161-789A-469A-A29D-0F704D742A04}" presName="sibTrans" presStyleCnt="0"/>
      <dgm:spPr/>
    </dgm:pt>
    <dgm:pt modelId="{CC6644FE-2170-4159-8AD0-3F8A7146D869}" type="pres">
      <dgm:prSet presAssocID="{E4BD9837-2907-408F-91ED-77A95FC717D8}" presName="node" presStyleLbl="node1" presStyleIdx="12" presStyleCnt="16" custScaleY="125623" custLinFactX="-100000" custLinFactNeighborX="-123982" custLinFactNeighborY="90377">
        <dgm:presLayoutVars>
          <dgm:bulletEnabled val="1"/>
        </dgm:presLayoutVars>
      </dgm:prSet>
      <dgm:spPr/>
    </dgm:pt>
    <dgm:pt modelId="{A937FDDB-6834-43EE-8A13-95CF5CD896F9}" type="pres">
      <dgm:prSet presAssocID="{8E92CDD1-AB27-46BD-A8C0-9FCE363F21AE}" presName="sibTrans" presStyleCnt="0"/>
      <dgm:spPr/>
    </dgm:pt>
    <dgm:pt modelId="{E477A9E8-76A5-4738-9F2D-0E882731D4BD}" type="pres">
      <dgm:prSet presAssocID="{BC997EA8-6911-4D67-91BF-D68051175FD8}" presName="node" presStyleLbl="node1" presStyleIdx="13" presStyleCnt="16" custLinFactX="-96569" custLinFactNeighborX="-100000" custLinFactNeighborY="94123">
        <dgm:presLayoutVars>
          <dgm:bulletEnabled val="1"/>
        </dgm:presLayoutVars>
      </dgm:prSet>
      <dgm:spPr/>
    </dgm:pt>
    <dgm:pt modelId="{ED3735B9-52D4-4A8E-B525-2EF9983825AF}" type="pres">
      <dgm:prSet presAssocID="{FCB1FF18-34AA-4C72-88D4-217663393DC7}" presName="sibTrans" presStyleCnt="0"/>
      <dgm:spPr/>
    </dgm:pt>
    <dgm:pt modelId="{C49AF8A6-C490-4FDD-BAA3-FE0AE37467B6}" type="pres">
      <dgm:prSet presAssocID="{B0565F57-920F-4821-9930-B0AD64C9E2FE}" presName="node" presStyleLbl="node1" presStyleIdx="14" presStyleCnt="16" custLinFactNeighborX="-24922" custLinFactNeighborY="94366">
        <dgm:presLayoutVars>
          <dgm:bulletEnabled val="1"/>
        </dgm:presLayoutVars>
      </dgm:prSet>
      <dgm:spPr/>
    </dgm:pt>
    <dgm:pt modelId="{2C624785-AF67-40B9-BF7C-14EE0C2E4E77}" type="pres">
      <dgm:prSet presAssocID="{15AB8FCE-2727-4C30-9DCD-E4537CD6063C}" presName="sibTrans" presStyleCnt="0"/>
      <dgm:spPr/>
    </dgm:pt>
    <dgm:pt modelId="{46C90A28-187B-46AA-A677-0A2AFD56DA69}" type="pres">
      <dgm:prSet presAssocID="{10379E72-7A11-4F2F-A211-29589B5A44D7}" presName="node" presStyleLbl="node1" presStyleIdx="15" presStyleCnt="16" custLinFactNeighborX="52543" custLinFactNeighborY="-36024">
        <dgm:presLayoutVars>
          <dgm:bulletEnabled val="1"/>
        </dgm:presLayoutVars>
      </dgm:prSet>
      <dgm:spPr/>
    </dgm:pt>
  </dgm:ptLst>
  <dgm:cxnLst>
    <dgm:cxn modelId="{CC5B310A-B889-40AC-A31A-FB181CCFC847}" type="presOf" srcId="{4A57F013-44EE-44E7-8C7A-134DBE6435EB}" destId="{FB9AA7AD-958A-4379-ACE2-30F30BF0E331}" srcOrd="0" destOrd="0" presId="urn:microsoft.com/office/officeart/2005/8/layout/default"/>
    <dgm:cxn modelId="{1EC2080B-BC9C-43ED-8C2A-407D28039940}" srcId="{E0D790A6-5005-4C5C-9A59-2BBA94A6F996}" destId="{BC997EA8-6911-4D67-91BF-D68051175FD8}" srcOrd="13" destOrd="0" parTransId="{C728C707-D54C-499D-A15C-13D36ECFF3BD}" sibTransId="{FCB1FF18-34AA-4C72-88D4-217663393DC7}"/>
    <dgm:cxn modelId="{9F52E81B-9A64-4A23-8F4E-262267EB7A36}" type="presOf" srcId="{0702FCAD-F021-4012-821B-4D5C73EBDD1B}" destId="{70B0497D-F827-4BEC-B644-D9FBB6814909}" srcOrd="0" destOrd="0" presId="urn:microsoft.com/office/officeart/2005/8/layout/default"/>
    <dgm:cxn modelId="{A12ECC30-5B60-471B-90B6-6FF9BBDDDD9C}" srcId="{E0D790A6-5005-4C5C-9A59-2BBA94A6F996}" destId="{4A57F013-44EE-44E7-8C7A-134DBE6435EB}" srcOrd="11" destOrd="0" parTransId="{3A57C69B-0094-4E3D-A296-6A636616FA1A}" sibTransId="{201D3161-789A-469A-A29D-0F704D742A04}"/>
    <dgm:cxn modelId="{954E0533-3A90-4D9D-8A67-880243155C64}" type="presOf" srcId="{9181E014-AAE6-48E2-AD0F-40E89333FD5A}" destId="{FF785CC6-2845-4013-B03C-88DBA5F9C4E0}" srcOrd="0" destOrd="0" presId="urn:microsoft.com/office/officeart/2005/8/layout/default"/>
    <dgm:cxn modelId="{AA809C5F-DF21-4382-809D-BA0011328C8B}" type="presOf" srcId="{43B415A4-1AE6-4BB8-912E-6E39AD1E4AF0}" destId="{8BE273AE-BD0B-4EBE-A9DA-3CED2453653E}" srcOrd="0" destOrd="0" presId="urn:microsoft.com/office/officeart/2005/8/layout/default"/>
    <dgm:cxn modelId="{D249EE60-B02B-46E7-8A7A-B09AE1308E76}" srcId="{E0D790A6-5005-4C5C-9A59-2BBA94A6F996}" destId="{E4BD9837-2907-408F-91ED-77A95FC717D8}" srcOrd="12" destOrd="0" parTransId="{CE9ABC3F-FA92-41EA-AB97-B1D7D6BE7B68}" sibTransId="{8E92CDD1-AB27-46BD-A8C0-9FCE363F21AE}"/>
    <dgm:cxn modelId="{1C032043-227B-4B59-96D3-20220FAA9241}" srcId="{E0D790A6-5005-4C5C-9A59-2BBA94A6F996}" destId="{0702FCAD-F021-4012-821B-4D5C73EBDD1B}" srcOrd="2" destOrd="0" parTransId="{BADAE644-6682-4638-B5CF-CF9D50BDC0DD}" sibTransId="{E3870A43-5C4F-42C3-BCF2-C629E454DD90}"/>
    <dgm:cxn modelId="{FF229065-CAFC-4ED7-A8C1-4245686F094B}" type="presOf" srcId="{BC997EA8-6911-4D67-91BF-D68051175FD8}" destId="{E477A9E8-76A5-4738-9F2D-0E882731D4BD}" srcOrd="0" destOrd="0" presId="urn:microsoft.com/office/officeart/2005/8/layout/default"/>
    <dgm:cxn modelId="{973A2847-03F8-47B6-918E-8E053493FDAF}" type="presOf" srcId="{B0565F57-920F-4821-9930-B0AD64C9E2FE}" destId="{C49AF8A6-C490-4FDD-BAA3-FE0AE37467B6}" srcOrd="0" destOrd="0" presId="urn:microsoft.com/office/officeart/2005/8/layout/default"/>
    <dgm:cxn modelId="{7E89FF49-87D8-4722-90DF-DB12F976185D}" type="presOf" srcId="{B43755CB-5CBE-461D-ABCD-8C71DBE25C6A}" destId="{008CE9B4-6D43-4CD8-88D7-AF5CD89B704E}" srcOrd="0" destOrd="0" presId="urn:microsoft.com/office/officeart/2005/8/layout/default"/>
    <dgm:cxn modelId="{997F5C4A-5230-4C8C-B120-D934AF7BFF98}" srcId="{E0D790A6-5005-4C5C-9A59-2BBA94A6F996}" destId="{B47892AA-06A0-4DC9-949C-5F45181092BE}" srcOrd="10" destOrd="0" parTransId="{38F46880-37EE-4DD0-8D8A-B6C2C7D87C16}" sibTransId="{4AF4245A-551D-4EDB-AEE7-F1BB347DC17D}"/>
    <dgm:cxn modelId="{1CF4534D-B4C0-4D4D-BBB2-C6E3906D9C29}" type="presOf" srcId="{E0D790A6-5005-4C5C-9A59-2BBA94A6F996}" destId="{8D8FAF2E-EC13-4529-9FFD-EE12B116984F}" srcOrd="0" destOrd="0" presId="urn:microsoft.com/office/officeart/2005/8/layout/default"/>
    <dgm:cxn modelId="{9F2FFC51-CE04-4272-8BC3-DADB227A5E77}" srcId="{E0D790A6-5005-4C5C-9A59-2BBA94A6F996}" destId="{51F03701-234C-4F75-B654-DFAE6C5E612D}" srcOrd="1" destOrd="0" parTransId="{28682CBF-AC36-4375-BF3C-89F7868E17C8}" sibTransId="{F0DA79A1-17E0-4F27-8704-E2875326CAF7}"/>
    <dgm:cxn modelId="{17C06D73-6067-49CD-9FE3-97587E27BF9F}" srcId="{E0D790A6-5005-4C5C-9A59-2BBA94A6F996}" destId="{B0565F57-920F-4821-9930-B0AD64C9E2FE}" srcOrd="14" destOrd="0" parTransId="{5FFA54D4-99FD-47E4-B8CE-CAE52AFFB2D6}" sibTransId="{15AB8FCE-2727-4C30-9DCD-E4537CD6063C}"/>
    <dgm:cxn modelId="{D52B0C80-C10E-4E94-B110-A5E9F602C833}" type="presOf" srcId="{10379E72-7A11-4F2F-A211-29589B5A44D7}" destId="{46C90A28-187B-46AA-A677-0A2AFD56DA69}" srcOrd="0" destOrd="0" presId="urn:microsoft.com/office/officeart/2005/8/layout/default"/>
    <dgm:cxn modelId="{3595B387-AED3-4812-B3EA-319348A33CFA}" type="presOf" srcId="{AF84A115-B96A-4530-B68B-621B63686873}" destId="{88FFC6C9-F5DA-4D64-80F8-2048E13E4E18}" srcOrd="0" destOrd="0" presId="urn:microsoft.com/office/officeart/2005/8/layout/default"/>
    <dgm:cxn modelId="{8B1F259A-0449-4832-B395-5382BC6A198B}" srcId="{E0D790A6-5005-4C5C-9A59-2BBA94A6F996}" destId="{F5AA1436-94B1-4E41-9BCB-C8EF3C8AD2F5}" srcOrd="9" destOrd="0" parTransId="{566DA935-B143-4BE8-81FB-D0DF2C247149}" sibTransId="{2D3EE310-CF10-480B-8AD2-9987FBBB1363}"/>
    <dgm:cxn modelId="{1D0F329D-39BF-4C31-A4D8-59DE6C834AF0}" srcId="{E0D790A6-5005-4C5C-9A59-2BBA94A6F996}" destId="{B43755CB-5CBE-461D-ABCD-8C71DBE25C6A}" srcOrd="7" destOrd="0" parTransId="{0E56025D-2427-4242-841F-C568FF93C1C6}" sibTransId="{818C7F1B-EA02-45DC-B1B5-8A29C9340A59}"/>
    <dgm:cxn modelId="{36C5B2A3-C64D-40E9-900E-DEFCB9DAED9C}" type="presOf" srcId="{7BFD32AA-6E8E-476B-8826-B4240225BE00}" destId="{BCA66862-3897-48A8-BEAC-31EB4D3931D2}" srcOrd="0" destOrd="0" presId="urn:microsoft.com/office/officeart/2005/8/layout/default"/>
    <dgm:cxn modelId="{4488B3A8-A68B-4B6C-B4EE-44A04FC5C197}" srcId="{E0D790A6-5005-4C5C-9A59-2BBA94A6F996}" destId="{42E88783-FDC3-4023-B382-B0D520558844}" srcOrd="3" destOrd="0" parTransId="{7683E0F8-08BF-49A1-AE85-0AB79A1B5181}" sibTransId="{6606C86B-C687-4420-BCC7-142CA6D98E62}"/>
    <dgm:cxn modelId="{347C60AE-2E4F-4844-B27A-1D0D9806005F}" srcId="{E0D790A6-5005-4C5C-9A59-2BBA94A6F996}" destId="{44EA5855-1E0D-4F38-9CCA-2049C0FA2E39}" srcOrd="0" destOrd="0" parTransId="{F000E3ED-D004-4944-A1BD-3B9DFDF0B491}" sibTransId="{B711B9E5-9186-4BC1-B4A4-249E05720720}"/>
    <dgm:cxn modelId="{E4E17EB6-0E2C-4A5D-80EF-13AE030F66F0}" srcId="{E0D790A6-5005-4C5C-9A59-2BBA94A6F996}" destId="{7BFD32AA-6E8E-476B-8826-B4240225BE00}" srcOrd="6" destOrd="0" parTransId="{F71AD686-AE02-41F6-A7C3-D9E12B4467FE}" sibTransId="{8ED272B2-E2A6-4751-ABFE-9A5DBDAF19D0}"/>
    <dgm:cxn modelId="{D0EB0FBD-3E8F-411E-A174-D022ABEB0C46}" srcId="{E0D790A6-5005-4C5C-9A59-2BBA94A6F996}" destId="{10379E72-7A11-4F2F-A211-29589B5A44D7}" srcOrd="15" destOrd="0" parTransId="{C5D83435-A7A7-4A09-BCD1-775245AB87BA}" sibTransId="{605089C5-EF6D-4BE6-913D-E3C69EEED641}"/>
    <dgm:cxn modelId="{1E1495C0-5344-40BC-BD45-A81F6F306BDD}" srcId="{E0D790A6-5005-4C5C-9A59-2BBA94A6F996}" destId="{43B415A4-1AE6-4BB8-912E-6E39AD1E4AF0}" srcOrd="8" destOrd="0" parTransId="{1C7707C2-9FD9-4BA6-8118-8798CC63353B}" sibTransId="{0B7E3C9F-67BA-4D4D-82CD-53202F2A97AC}"/>
    <dgm:cxn modelId="{15CC87C1-5F53-485D-8204-1E5F6A31AA36}" type="presOf" srcId="{B47892AA-06A0-4DC9-949C-5F45181092BE}" destId="{6B4E0653-F533-4C44-89D2-C741AFF77736}" srcOrd="0" destOrd="0" presId="urn:microsoft.com/office/officeart/2005/8/layout/default"/>
    <dgm:cxn modelId="{5EB769CE-8946-4E30-A039-E6AC17A151B7}" srcId="{E0D790A6-5005-4C5C-9A59-2BBA94A6F996}" destId="{9181E014-AAE6-48E2-AD0F-40E89333FD5A}" srcOrd="4" destOrd="0" parTransId="{6E3C4A97-5B1F-4190-9C53-0CF7B5178EE1}" sibTransId="{C5F7D8CC-1734-47A0-8F32-6C06E1FFE673}"/>
    <dgm:cxn modelId="{82FFD3CE-88D4-4C38-8369-7631E164AEE0}" type="presOf" srcId="{42E88783-FDC3-4023-B382-B0D520558844}" destId="{4E4E8031-C280-4179-A78E-6439F3AA579F}" srcOrd="0" destOrd="0" presId="urn:microsoft.com/office/officeart/2005/8/layout/default"/>
    <dgm:cxn modelId="{719817D7-694E-42BD-9BCD-9FDA127947BD}" type="presOf" srcId="{51F03701-234C-4F75-B654-DFAE6C5E612D}" destId="{3DA1B716-7BD9-4A05-ADFB-3507B96F7689}" srcOrd="0" destOrd="0" presId="urn:microsoft.com/office/officeart/2005/8/layout/default"/>
    <dgm:cxn modelId="{E1EF62D8-499C-4A87-8812-AA059CAC2BC8}" type="presOf" srcId="{F5AA1436-94B1-4E41-9BCB-C8EF3C8AD2F5}" destId="{6B7EE287-5FFD-4D2D-9E0F-DC2E576A9833}" srcOrd="0" destOrd="0" presId="urn:microsoft.com/office/officeart/2005/8/layout/default"/>
    <dgm:cxn modelId="{E49365DC-3DD3-4876-AEE9-7E730C544556}" type="presOf" srcId="{44EA5855-1E0D-4F38-9CCA-2049C0FA2E39}" destId="{7A3EE5D3-B751-4B01-92C3-5222D6EEB57F}" srcOrd="0" destOrd="0" presId="urn:microsoft.com/office/officeart/2005/8/layout/default"/>
    <dgm:cxn modelId="{F1B1ADF9-260C-42A8-9DBD-B8673239AA20}" srcId="{E0D790A6-5005-4C5C-9A59-2BBA94A6F996}" destId="{AF84A115-B96A-4530-B68B-621B63686873}" srcOrd="5" destOrd="0" parTransId="{CFF4CA55-34CD-4668-9713-D94792ED6B0A}" sibTransId="{C081621F-5F8F-43B5-B419-B7014C807785}"/>
    <dgm:cxn modelId="{88176BFB-BCC8-4EE5-86FA-D292982D2BC1}" type="presOf" srcId="{E4BD9837-2907-408F-91ED-77A95FC717D8}" destId="{CC6644FE-2170-4159-8AD0-3F8A7146D869}" srcOrd="0" destOrd="0" presId="urn:microsoft.com/office/officeart/2005/8/layout/default"/>
    <dgm:cxn modelId="{8597F545-D0F4-4CDD-9C40-B2E272CDF695}" type="presParOf" srcId="{8D8FAF2E-EC13-4529-9FFD-EE12B116984F}" destId="{7A3EE5D3-B751-4B01-92C3-5222D6EEB57F}" srcOrd="0" destOrd="0" presId="urn:microsoft.com/office/officeart/2005/8/layout/default"/>
    <dgm:cxn modelId="{6A7D8244-04E7-4B61-A2B5-6E7C2594165A}" type="presParOf" srcId="{8D8FAF2E-EC13-4529-9FFD-EE12B116984F}" destId="{F9B68DC5-945D-4F3E-98C8-F643CCABED83}" srcOrd="1" destOrd="0" presId="urn:microsoft.com/office/officeart/2005/8/layout/default"/>
    <dgm:cxn modelId="{5C8D66A4-7932-459C-8022-DF94B05D264B}" type="presParOf" srcId="{8D8FAF2E-EC13-4529-9FFD-EE12B116984F}" destId="{3DA1B716-7BD9-4A05-ADFB-3507B96F7689}" srcOrd="2" destOrd="0" presId="urn:microsoft.com/office/officeart/2005/8/layout/default"/>
    <dgm:cxn modelId="{3EB61EEF-5AB5-4C45-BB6B-C258180099A9}" type="presParOf" srcId="{8D8FAF2E-EC13-4529-9FFD-EE12B116984F}" destId="{286837FF-C2E8-4B59-A290-AE11C1BC9EF1}" srcOrd="3" destOrd="0" presId="urn:microsoft.com/office/officeart/2005/8/layout/default"/>
    <dgm:cxn modelId="{3BA283E2-4755-431E-B770-8C3499A51707}" type="presParOf" srcId="{8D8FAF2E-EC13-4529-9FFD-EE12B116984F}" destId="{70B0497D-F827-4BEC-B644-D9FBB6814909}" srcOrd="4" destOrd="0" presId="urn:microsoft.com/office/officeart/2005/8/layout/default"/>
    <dgm:cxn modelId="{20EA8813-59DC-4312-8C36-74E807A4372E}" type="presParOf" srcId="{8D8FAF2E-EC13-4529-9FFD-EE12B116984F}" destId="{2934549C-67F9-4CA2-8E80-92F2EF54D2AC}" srcOrd="5" destOrd="0" presId="urn:microsoft.com/office/officeart/2005/8/layout/default"/>
    <dgm:cxn modelId="{87C4F8E0-E91E-4A7B-9CDF-DBAAB05A4D79}" type="presParOf" srcId="{8D8FAF2E-EC13-4529-9FFD-EE12B116984F}" destId="{4E4E8031-C280-4179-A78E-6439F3AA579F}" srcOrd="6" destOrd="0" presId="urn:microsoft.com/office/officeart/2005/8/layout/default"/>
    <dgm:cxn modelId="{47FC1A6D-54AF-4A2C-8BE8-82DD2D185D7B}" type="presParOf" srcId="{8D8FAF2E-EC13-4529-9FFD-EE12B116984F}" destId="{E5066F56-9DF0-4200-87B7-9CDC7426993B}" srcOrd="7" destOrd="0" presId="urn:microsoft.com/office/officeart/2005/8/layout/default"/>
    <dgm:cxn modelId="{0BAE7802-A4D8-408A-939E-8FA96D344183}" type="presParOf" srcId="{8D8FAF2E-EC13-4529-9FFD-EE12B116984F}" destId="{FF785CC6-2845-4013-B03C-88DBA5F9C4E0}" srcOrd="8" destOrd="0" presId="urn:microsoft.com/office/officeart/2005/8/layout/default"/>
    <dgm:cxn modelId="{4220CCEA-FE3A-46A6-B4A4-928DDCE6AAFB}" type="presParOf" srcId="{8D8FAF2E-EC13-4529-9FFD-EE12B116984F}" destId="{588ABA3C-5B54-41F1-81DF-B77CC999963D}" srcOrd="9" destOrd="0" presId="urn:microsoft.com/office/officeart/2005/8/layout/default"/>
    <dgm:cxn modelId="{BFFAE75D-B8F3-4E7F-80B3-41BC9B1331D5}" type="presParOf" srcId="{8D8FAF2E-EC13-4529-9FFD-EE12B116984F}" destId="{88FFC6C9-F5DA-4D64-80F8-2048E13E4E18}" srcOrd="10" destOrd="0" presId="urn:microsoft.com/office/officeart/2005/8/layout/default"/>
    <dgm:cxn modelId="{E7EDFABC-F6E1-4723-B1E1-F561300A610F}" type="presParOf" srcId="{8D8FAF2E-EC13-4529-9FFD-EE12B116984F}" destId="{EA245795-D4BC-4C44-A8BE-37EFCFF75BB4}" srcOrd="11" destOrd="0" presId="urn:microsoft.com/office/officeart/2005/8/layout/default"/>
    <dgm:cxn modelId="{F11CF910-F539-4930-B9DE-7E6EC6B965E5}" type="presParOf" srcId="{8D8FAF2E-EC13-4529-9FFD-EE12B116984F}" destId="{BCA66862-3897-48A8-BEAC-31EB4D3931D2}" srcOrd="12" destOrd="0" presId="urn:microsoft.com/office/officeart/2005/8/layout/default"/>
    <dgm:cxn modelId="{6C750363-B904-47B4-AD80-504D1242ABA9}" type="presParOf" srcId="{8D8FAF2E-EC13-4529-9FFD-EE12B116984F}" destId="{8B7A7993-7945-4567-8069-BB39113F99D3}" srcOrd="13" destOrd="0" presId="urn:microsoft.com/office/officeart/2005/8/layout/default"/>
    <dgm:cxn modelId="{6257CE6D-CE6D-4B26-AC4B-79D48C5369A5}" type="presParOf" srcId="{8D8FAF2E-EC13-4529-9FFD-EE12B116984F}" destId="{008CE9B4-6D43-4CD8-88D7-AF5CD89B704E}" srcOrd="14" destOrd="0" presId="urn:microsoft.com/office/officeart/2005/8/layout/default"/>
    <dgm:cxn modelId="{0205E8CA-BB5C-4715-B5C1-DDC095395E0A}" type="presParOf" srcId="{8D8FAF2E-EC13-4529-9FFD-EE12B116984F}" destId="{4D464AE0-03F3-4592-9151-7BD587B5C01F}" srcOrd="15" destOrd="0" presId="urn:microsoft.com/office/officeart/2005/8/layout/default"/>
    <dgm:cxn modelId="{923C9A13-E93C-4BD6-91A3-501CBCE3A688}" type="presParOf" srcId="{8D8FAF2E-EC13-4529-9FFD-EE12B116984F}" destId="{8BE273AE-BD0B-4EBE-A9DA-3CED2453653E}" srcOrd="16" destOrd="0" presId="urn:microsoft.com/office/officeart/2005/8/layout/default"/>
    <dgm:cxn modelId="{C560313B-2C11-4FEE-A2D5-BA08A164B707}" type="presParOf" srcId="{8D8FAF2E-EC13-4529-9FFD-EE12B116984F}" destId="{AD42E90C-17C4-4C94-BC84-71601D6097BF}" srcOrd="17" destOrd="0" presId="urn:microsoft.com/office/officeart/2005/8/layout/default"/>
    <dgm:cxn modelId="{5889012D-39D3-41D3-9AE6-03A64189EF27}" type="presParOf" srcId="{8D8FAF2E-EC13-4529-9FFD-EE12B116984F}" destId="{6B7EE287-5FFD-4D2D-9E0F-DC2E576A9833}" srcOrd="18" destOrd="0" presId="urn:microsoft.com/office/officeart/2005/8/layout/default"/>
    <dgm:cxn modelId="{90343ADF-5000-4059-A0BD-885C5FC7C78E}" type="presParOf" srcId="{8D8FAF2E-EC13-4529-9FFD-EE12B116984F}" destId="{7DF0D738-1F1A-43AC-9C7A-67C6687C4EB9}" srcOrd="19" destOrd="0" presId="urn:microsoft.com/office/officeart/2005/8/layout/default"/>
    <dgm:cxn modelId="{F0C5F900-BF79-43BC-A222-FF8D2737B98D}" type="presParOf" srcId="{8D8FAF2E-EC13-4529-9FFD-EE12B116984F}" destId="{6B4E0653-F533-4C44-89D2-C741AFF77736}" srcOrd="20" destOrd="0" presId="urn:microsoft.com/office/officeart/2005/8/layout/default"/>
    <dgm:cxn modelId="{21E596EA-3EA9-450E-9ECF-FA6061E0B60B}" type="presParOf" srcId="{8D8FAF2E-EC13-4529-9FFD-EE12B116984F}" destId="{49E2F7C3-CFB9-4AA0-A9F8-0C929FB2584E}" srcOrd="21" destOrd="0" presId="urn:microsoft.com/office/officeart/2005/8/layout/default"/>
    <dgm:cxn modelId="{9D2A7CE7-EDAA-4FE8-BC4A-4B7CD4E79B05}" type="presParOf" srcId="{8D8FAF2E-EC13-4529-9FFD-EE12B116984F}" destId="{FB9AA7AD-958A-4379-ACE2-30F30BF0E331}" srcOrd="22" destOrd="0" presId="urn:microsoft.com/office/officeart/2005/8/layout/default"/>
    <dgm:cxn modelId="{E2608466-8EE1-4908-904B-BF49917B4DFE}" type="presParOf" srcId="{8D8FAF2E-EC13-4529-9FFD-EE12B116984F}" destId="{931D6A75-CA91-4006-8DC5-3ABAF845699F}" srcOrd="23" destOrd="0" presId="urn:microsoft.com/office/officeart/2005/8/layout/default"/>
    <dgm:cxn modelId="{5D11D3FE-AA3E-47C8-8C41-5EF90BDC1F9D}" type="presParOf" srcId="{8D8FAF2E-EC13-4529-9FFD-EE12B116984F}" destId="{CC6644FE-2170-4159-8AD0-3F8A7146D869}" srcOrd="24" destOrd="0" presId="urn:microsoft.com/office/officeart/2005/8/layout/default"/>
    <dgm:cxn modelId="{DF39A059-C8DB-42C7-9BA8-DF210BF1D74E}" type="presParOf" srcId="{8D8FAF2E-EC13-4529-9FFD-EE12B116984F}" destId="{A937FDDB-6834-43EE-8A13-95CF5CD896F9}" srcOrd="25" destOrd="0" presId="urn:microsoft.com/office/officeart/2005/8/layout/default"/>
    <dgm:cxn modelId="{9A5890BE-7630-4038-A47A-9F1801B22EDE}" type="presParOf" srcId="{8D8FAF2E-EC13-4529-9FFD-EE12B116984F}" destId="{E477A9E8-76A5-4738-9F2D-0E882731D4BD}" srcOrd="26" destOrd="0" presId="urn:microsoft.com/office/officeart/2005/8/layout/default"/>
    <dgm:cxn modelId="{4D0F23D6-C81E-4474-9396-753A09103D4D}" type="presParOf" srcId="{8D8FAF2E-EC13-4529-9FFD-EE12B116984F}" destId="{ED3735B9-52D4-4A8E-B525-2EF9983825AF}" srcOrd="27" destOrd="0" presId="urn:microsoft.com/office/officeart/2005/8/layout/default"/>
    <dgm:cxn modelId="{43A2177F-55C2-40E5-8B21-6118A40BBABB}" type="presParOf" srcId="{8D8FAF2E-EC13-4529-9FFD-EE12B116984F}" destId="{C49AF8A6-C490-4FDD-BAA3-FE0AE37467B6}" srcOrd="28" destOrd="0" presId="urn:microsoft.com/office/officeart/2005/8/layout/default"/>
    <dgm:cxn modelId="{44E1E12F-EFEB-4A66-A5DB-DA663B583139}" type="presParOf" srcId="{8D8FAF2E-EC13-4529-9FFD-EE12B116984F}" destId="{2C624785-AF67-40B9-BF7C-14EE0C2E4E77}" srcOrd="29" destOrd="0" presId="urn:microsoft.com/office/officeart/2005/8/layout/default"/>
    <dgm:cxn modelId="{28973810-DEF2-401B-AC28-89BE529DD6CF}" type="presParOf" srcId="{8D8FAF2E-EC13-4529-9FFD-EE12B116984F}" destId="{46C90A28-187B-46AA-A677-0A2AFD56DA69}" srcOrd="30"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CADA0E3-76A8-4846-9BD2-113173763466}"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7AFA8625-6BBA-410C-879A-D637875D8302}">
      <dgm:prSet custT="1"/>
      <dgm:spPr/>
      <dgm:t>
        <a:bodyPr/>
        <a:lstStyle/>
        <a:p>
          <a:r>
            <a:rPr lang="en-GB" sz="1100" dirty="0">
              <a:latin typeface="Arial" panose="020B0604020202020204" pitchFamily="34" charset="0"/>
              <a:cs typeface="Arial" panose="020B0604020202020204" pitchFamily="34" charset="0"/>
            </a:rPr>
            <a:t>What is Lewy body dementia(National Institute on Ageing,2021) stated that Lewy body dementia is an illness, that’s linked to uncommon deposits of a biomolecule, known as alpha taxonomy in the cerebrum. These deposits are called Lewy bodies and infect chemicals within the brain, who’s exchanges,  as a result can led the way to cause problems, with the following, thinking, body movement attitude and changes to mood What is Lewy Body dementia(National Institute on Ageing, 2021).</a:t>
          </a:r>
          <a:endParaRPr lang="en-US" sz="1100" dirty="0">
            <a:latin typeface="Arial" panose="020B0604020202020204" pitchFamily="34" charset="0"/>
            <a:cs typeface="Arial" panose="020B0604020202020204" pitchFamily="34" charset="0"/>
          </a:endParaRPr>
        </a:p>
      </dgm:t>
    </dgm:pt>
    <dgm:pt modelId="{2CDD32F9-6FC5-4A6B-99D1-1FF7520B0A34}" type="parTrans" cxnId="{55DCB10C-2316-43A4-A6F6-23C774C4EDF3}">
      <dgm:prSet/>
      <dgm:spPr/>
      <dgm:t>
        <a:bodyPr/>
        <a:lstStyle/>
        <a:p>
          <a:endParaRPr lang="en-US"/>
        </a:p>
      </dgm:t>
    </dgm:pt>
    <dgm:pt modelId="{2DEF3C31-E0B0-4BDD-8A40-283F67D56427}" type="sibTrans" cxnId="{55DCB10C-2316-43A4-A6F6-23C774C4EDF3}">
      <dgm:prSet/>
      <dgm:spPr/>
      <dgm:t>
        <a:bodyPr/>
        <a:lstStyle/>
        <a:p>
          <a:endParaRPr lang="en-US"/>
        </a:p>
      </dgm:t>
    </dgm:pt>
    <dgm:pt modelId="{5B582F01-4CAF-4806-AF75-15272D2AD370}">
      <dgm:prSet custT="1"/>
      <dgm:spPr/>
      <dgm:t>
        <a:bodyPr/>
        <a:lstStyle/>
        <a:p>
          <a:r>
            <a:rPr lang="en-GB" sz="1100" dirty="0">
              <a:latin typeface="Arial" panose="020B0604020202020204" pitchFamily="34" charset="0"/>
              <a:cs typeface="Arial" panose="020B0604020202020204" pitchFamily="34" charset="0"/>
            </a:rPr>
            <a:t>Vascular dementia(Best Practice, 2022) suggests that vascular dementia, is identified as a long-term growing disease in the brain, which brings about, psychological damage. The controlling functions of the brain’s power, such as making plans, are more evident, to become distressed than the memory. Motor and humour changes are generally detected early on Vascular dementia(Best Practice, 2022).   </a:t>
          </a:r>
          <a:endParaRPr lang="en-US" sz="1100" dirty="0">
            <a:latin typeface="Arial" panose="020B0604020202020204" pitchFamily="34" charset="0"/>
            <a:cs typeface="Arial" panose="020B0604020202020204" pitchFamily="34" charset="0"/>
          </a:endParaRPr>
        </a:p>
      </dgm:t>
    </dgm:pt>
    <dgm:pt modelId="{EA2E87E1-1C58-4215-ABA9-DDF9E108B9D1}" type="parTrans" cxnId="{6379DFAC-9C47-451F-960A-66125F14A2B1}">
      <dgm:prSet/>
      <dgm:spPr/>
      <dgm:t>
        <a:bodyPr/>
        <a:lstStyle/>
        <a:p>
          <a:endParaRPr lang="en-US"/>
        </a:p>
      </dgm:t>
    </dgm:pt>
    <dgm:pt modelId="{9CA3E309-1CFB-408E-9BF3-8EB8CF67C95A}" type="sibTrans" cxnId="{6379DFAC-9C47-451F-960A-66125F14A2B1}">
      <dgm:prSet/>
      <dgm:spPr/>
      <dgm:t>
        <a:bodyPr/>
        <a:lstStyle/>
        <a:p>
          <a:endParaRPr lang="en-US"/>
        </a:p>
      </dgm:t>
    </dgm:pt>
    <dgm:pt modelId="{BC212451-0D4A-482C-A710-5E7193CA82F9}" type="pres">
      <dgm:prSet presAssocID="{BCADA0E3-76A8-4846-9BD2-113173763466}" presName="linear" presStyleCnt="0">
        <dgm:presLayoutVars>
          <dgm:animLvl val="lvl"/>
          <dgm:resizeHandles val="exact"/>
        </dgm:presLayoutVars>
      </dgm:prSet>
      <dgm:spPr/>
    </dgm:pt>
    <dgm:pt modelId="{45C7ADF3-3161-4089-AB6D-7764709FD911}" type="pres">
      <dgm:prSet presAssocID="{7AFA8625-6BBA-410C-879A-D637875D8302}" presName="parentText" presStyleLbl="node1" presStyleIdx="0" presStyleCnt="2">
        <dgm:presLayoutVars>
          <dgm:chMax val="0"/>
          <dgm:bulletEnabled val="1"/>
        </dgm:presLayoutVars>
      </dgm:prSet>
      <dgm:spPr/>
    </dgm:pt>
    <dgm:pt modelId="{9CD39E7B-40E0-44AC-8D4E-7076172D0EDE}" type="pres">
      <dgm:prSet presAssocID="{2DEF3C31-E0B0-4BDD-8A40-283F67D56427}" presName="spacer" presStyleCnt="0"/>
      <dgm:spPr/>
    </dgm:pt>
    <dgm:pt modelId="{AE535FD1-9DA9-491F-B7BD-FF44FCFB4A3A}" type="pres">
      <dgm:prSet presAssocID="{5B582F01-4CAF-4806-AF75-15272D2AD370}" presName="parentText" presStyleLbl="node1" presStyleIdx="1" presStyleCnt="2">
        <dgm:presLayoutVars>
          <dgm:chMax val="0"/>
          <dgm:bulletEnabled val="1"/>
        </dgm:presLayoutVars>
      </dgm:prSet>
      <dgm:spPr/>
    </dgm:pt>
  </dgm:ptLst>
  <dgm:cxnLst>
    <dgm:cxn modelId="{55DCB10C-2316-43A4-A6F6-23C774C4EDF3}" srcId="{BCADA0E3-76A8-4846-9BD2-113173763466}" destId="{7AFA8625-6BBA-410C-879A-D637875D8302}" srcOrd="0" destOrd="0" parTransId="{2CDD32F9-6FC5-4A6B-99D1-1FF7520B0A34}" sibTransId="{2DEF3C31-E0B0-4BDD-8A40-283F67D56427}"/>
    <dgm:cxn modelId="{06051E7F-8687-4CCE-BDFF-880E230B49C3}" type="presOf" srcId="{7AFA8625-6BBA-410C-879A-D637875D8302}" destId="{45C7ADF3-3161-4089-AB6D-7764709FD911}" srcOrd="0" destOrd="0" presId="urn:microsoft.com/office/officeart/2005/8/layout/vList2"/>
    <dgm:cxn modelId="{25D4B291-F011-49D2-A0F2-CA94E0B4C54C}" type="presOf" srcId="{5B582F01-4CAF-4806-AF75-15272D2AD370}" destId="{AE535FD1-9DA9-491F-B7BD-FF44FCFB4A3A}" srcOrd="0" destOrd="0" presId="urn:microsoft.com/office/officeart/2005/8/layout/vList2"/>
    <dgm:cxn modelId="{6379DFAC-9C47-451F-960A-66125F14A2B1}" srcId="{BCADA0E3-76A8-4846-9BD2-113173763466}" destId="{5B582F01-4CAF-4806-AF75-15272D2AD370}" srcOrd="1" destOrd="0" parTransId="{EA2E87E1-1C58-4215-ABA9-DDF9E108B9D1}" sibTransId="{9CA3E309-1CFB-408E-9BF3-8EB8CF67C95A}"/>
    <dgm:cxn modelId="{5D31FFF8-B237-4D71-86AF-164206086384}" type="presOf" srcId="{BCADA0E3-76A8-4846-9BD2-113173763466}" destId="{BC212451-0D4A-482C-A710-5E7193CA82F9}" srcOrd="0" destOrd="0" presId="urn:microsoft.com/office/officeart/2005/8/layout/vList2"/>
    <dgm:cxn modelId="{98E8F857-B688-4EED-8488-083C27219BC3}" type="presParOf" srcId="{BC212451-0D4A-482C-A710-5E7193CA82F9}" destId="{45C7ADF3-3161-4089-AB6D-7764709FD911}" srcOrd="0" destOrd="0" presId="urn:microsoft.com/office/officeart/2005/8/layout/vList2"/>
    <dgm:cxn modelId="{E8C45D5B-4302-42C9-A453-1FCEF5F0BCF3}" type="presParOf" srcId="{BC212451-0D4A-482C-A710-5E7193CA82F9}" destId="{9CD39E7B-40E0-44AC-8D4E-7076172D0EDE}" srcOrd="1" destOrd="0" presId="urn:microsoft.com/office/officeart/2005/8/layout/vList2"/>
    <dgm:cxn modelId="{820ACF41-9837-47D1-945B-A86DFE29BB6C}" type="presParOf" srcId="{BC212451-0D4A-482C-A710-5E7193CA82F9}" destId="{AE535FD1-9DA9-491F-B7BD-FF44FCFB4A3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C4BC4BD-92E9-4912-B452-4457C2B75D5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6B7C71C3-773B-45ED-8282-F5AB979EC177}">
      <dgm:prSet custT="1"/>
      <dgm:spPr/>
      <dgm:t>
        <a:bodyPr/>
        <a:lstStyle/>
        <a:p>
          <a:r>
            <a:rPr lang="en-GB" sz="1400" b="1" dirty="0">
              <a:latin typeface="Arial" panose="020B0604020202020204" pitchFamily="34" charset="0"/>
              <a:cs typeface="Arial" panose="020B0604020202020204" pitchFamily="34" charset="0"/>
            </a:rPr>
            <a:t>FIRST STAGES</a:t>
          </a:r>
          <a:r>
            <a:rPr lang="en-GB" sz="14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in the first stages, of Lewy body dementia, symptoms may include, delusions or other falsifications based on real life, for example misconceptions, agitations ,movement complexity, urgency to urinate or lack of self-control also talking and acting out dreams throughout sleep, this is known as (rem sleep disorder).</a:t>
          </a:r>
          <a:endParaRPr lang="en-US" sz="1100" dirty="0">
            <a:latin typeface="Arial" panose="020B0604020202020204" pitchFamily="34" charset="0"/>
            <a:cs typeface="Arial" panose="020B0604020202020204" pitchFamily="34" charset="0"/>
          </a:endParaRPr>
        </a:p>
      </dgm:t>
    </dgm:pt>
    <dgm:pt modelId="{1219F838-7721-4670-8E8D-FAED94C3D50B}" type="parTrans" cxnId="{AF42072A-97DD-46AD-A511-BB203E9070DB}">
      <dgm:prSet/>
      <dgm:spPr/>
      <dgm:t>
        <a:bodyPr/>
        <a:lstStyle/>
        <a:p>
          <a:endParaRPr lang="en-US"/>
        </a:p>
      </dgm:t>
    </dgm:pt>
    <dgm:pt modelId="{153F7AEC-50A6-4677-B786-A68CF42263B8}" type="sibTrans" cxnId="{AF42072A-97DD-46AD-A511-BB203E9070DB}">
      <dgm:prSet/>
      <dgm:spPr/>
      <dgm:t>
        <a:bodyPr/>
        <a:lstStyle/>
        <a:p>
          <a:endParaRPr lang="en-US"/>
        </a:p>
      </dgm:t>
    </dgm:pt>
    <dgm:pt modelId="{E7916679-4A8A-41EA-B040-07E4BFBDC211}">
      <dgm:prSet custT="1"/>
      <dgm:spPr/>
      <dgm:t>
        <a:bodyPr/>
        <a:lstStyle/>
        <a:p>
          <a:r>
            <a:rPr lang="en-GB" sz="1400" b="1" dirty="0">
              <a:latin typeface="Arial" panose="020B0604020202020204" pitchFamily="34" charset="0"/>
              <a:cs typeface="Arial" panose="020B0604020202020204" pitchFamily="34" charset="0"/>
            </a:rPr>
            <a:t>SECOND </a:t>
          </a:r>
          <a:r>
            <a:rPr lang="en-GB" sz="1100" b="1" dirty="0">
              <a:latin typeface="Arial" panose="020B0604020202020204" pitchFamily="34" charset="0"/>
              <a:cs typeface="Arial" panose="020B0604020202020204" pitchFamily="34" charset="0"/>
            </a:rPr>
            <a:t>STAGES</a:t>
          </a:r>
          <a:r>
            <a:rPr lang="en-GB" sz="1100" dirty="0">
              <a:latin typeface="Arial" panose="020B0604020202020204" pitchFamily="34" charset="0"/>
              <a:cs typeface="Arial" panose="020B0604020202020204" pitchFamily="34" charset="0"/>
            </a:rPr>
            <a:t>- as Lewy body dementia develops, indications become more powerful, and may mirror Parkinson’s disease. Sign involve stumbles, intensified problems with mobility functions, struggling with talking, problems with swallowing and significant psychosis and misunderstanding</a:t>
          </a:r>
          <a:r>
            <a:rPr lang="en-GB" sz="1400" dirty="0">
              <a:latin typeface="Arial" panose="020B0604020202020204" pitchFamily="34" charset="0"/>
              <a:cs typeface="Arial" panose="020B0604020202020204" pitchFamily="34" charset="0"/>
            </a:rPr>
            <a:t>. </a:t>
          </a:r>
          <a:endParaRPr lang="en-US" sz="1400" dirty="0">
            <a:latin typeface="Arial" panose="020B0604020202020204" pitchFamily="34" charset="0"/>
            <a:cs typeface="Arial" panose="020B0604020202020204" pitchFamily="34" charset="0"/>
          </a:endParaRPr>
        </a:p>
      </dgm:t>
    </dgm:pt>
    <dgm:pt modelId="{7F2128AB-84D6-4185-9287-A518A27C84E6}" type="parTrans" cxnId="{8118ECCA-1547-42D2-8BF7-9042FF75B1EA}">
      <dgm:prSet/>
      <dgm:spPr/>
      <dgm:t>
        <a:bodyPr/>
        <a:lstStyle/>
        <a:p>
          <a:endParaRPr lang="en-US"/>
        </a:p>
      </dgm:t>
    </dgm:pt>
    <dgm:pt modelId="{DC3301B6-EFD7-4F4C-98F2-9D7999DE82C5}" type="sibTrans" cxnId="{8118ECCA-1547-42D2-8BF7-9042FF75B1EA}">
      <dgm:prSet/>
      <dgm:spPr/>
      <dgm:t>
        <a:bodyPr/>
        <a:lstStyle/>
        <a:p>
          <a:endParaRPr lang="en-US"/>
        </a:p>
      </dgm:t>
    </dgm:pt>
    <dgm:pt modelId="{885026B2-B3DB-488D-9EE7-51737E9B4624}">
      <dgm:prSet custT="1"/>
      <dgm:spPr/>
      <dgm:t>
        <a:bodyPr/>
        <a:lstStyle/>
        <a:p>
          <a:r>
            <a:rPr lang="en-GB" sz="1400" b="1" dirty="0">
              <a:latin typeface="Arial" panose="020B0604020202020204" pitchFamily="34" charset="0"/>
              <a:cs typeface="Arial" panose="020B0604020202020204" pitchFamily="34" charset="0"/>
            </a:rPr>
            <a:t>THIRD STAGES</a:t>
          </a:r>
          <a:r>
            <a:rPr lang="en-GB" sz="14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the last stages of Lewy body dementia, has an extreme affect on muscle inflexibility, and sensibility to feel enhances. Individuals struggle to complete daily task and need to be assisted with almost everything, speaking becomes a struggle and some individuals may completely stop speaking altogether</a:t>
          </a:r>
          <a:r>
            <a:rPr lang="en-GB" sz="1400" dirty="0">
              <a:latin typeface="Arial" panose="020B0604020202020204" pitchFamily="34" charset="0"/>
              <a:cs typeface="Arial" panose="020B0604020202020204" pitchFamily="34" charset="0"/>
            </a:rPr>
            <a:t>.</a:t>
          </a:r>
          <a:endParaRPr lang="en-US" sz="1400" dirty="0">
            <a:latin typeface="Arial" panose="020B0604020202020204" pitchFamily="34" charset="0"/>
            <a:cs typeface="Arial" panose="020B0604020202020204" pitchFamily="34" charset="0"/>
          </a:endParaRPr>
        </a:p>
      </dgm:t>
    </dgm:pt>
    <dgm:pt modelId="{E12E461D-255D-4D5E-B7D7-0A6606BFF13E}" type="parTrans" cxnId="{6CA66D64-E9D1-40D7-A72D-B2954AE60367}">
      <dgm:prSet/>
      <dgm:spPr/>
      <dgm:t>
        <a:bodyPr/>
        <a:lstStyle/>
        <a:p>
          <a:endParaRPr lang="en-US"/>
        </a:p>
      </dgm:t>
    </dgm:pt>
    <dgm:pt modelId="{50A87F39-7DFA-415A-8D92-2C33AB2EA3EA}" type="sibTrans" cxnId="{6CA66D64-E9D1-40D7-A72D-B2954AE60367}">
      <dgm:prSet/>
      <dgm:spPr/>
      <dgm:t>
        <a:bodyPr/>
        <a:lstStyle/>
        <a:p>
          <a:endParaRPr lang="en-US"/>
        </a:p>
      </dgm:t>
    </dgm:pt>
    <dgm:pt modelId="{4A4C0090-08CB-4766-BD88-060C871574C2}">
      <dgm:prSet custT="1"/>
      <dgm:spPr/>
      <dgm:t>
        <a:bodyPr/>
        <a:lstStyle/>
        <a:p>
          <a:r>
            <a:rPr lang="en-GB" sz="1100" b="1" dirty="0">
              <a:latin typeface="Arial" panose="020B0604020202020204" pitchFamily="34" charset="0"/>
              <a:cs typeface="Arial" panose="020B0604020202020204" pitchFamily="34" charset="0"/>
            </a:rPr>
            <a:t>THE USUAL LIFE EXPECTANCY, OF AN INDIVIDUAL IDENTIFIED AS HAVING LEWY BODY DEMENTIA, IS BETWEEN FIVE TO EIGHT YEARS, ALTHOUGH THERE ARE SOME PEOPLE WHO HAVE LIVED UP TO 20 YEARS OR MORE AFTER THEY HAVE BEEN DIAGNOSED </a:t>
          </a:r>
          <a:r>
            <a:rPr lang="en-GB" sz="1100" dirty="0">
              <a:latin typeface="Arial" panose="020B0604020202020204" pitchFamily="34" charset="0"/>
              <a:cs typeface="Arial" panose="020B0604020202020204" pitchFamily="34" charset="0"/>
            </a:rPr>
            <a:t>Stages and progression of Lewy body dementia(Very Well Health, 2022). </a:t>
          </a:r>
          <a:endParaRPr lang="en-US" sz="1100" dirty="0">
            <a:latin typeface="Arial" panose="020B0604020202020204" pitchFamily="34" charset="0"/>
            <a:cs typeface="Arial" panose="020B0604020202020204" pitchFamily="34" charset="0"/>
          </a:endParaRPr>
        </a:p>
      </dgm:t>
    </dgm:pt>
    <dgm:pt modelId="{2E603076-EF0A-40F9-BBA2-36EAAB71A8A1}" type="parTrans" cxnId="{540F6627-48E7-499A-80FA-E0F5CC0BBBCE}">
      <dgm:prSet/>
      <dgm:spPr/>
      <dgm:t>
        <a:bodyPr/>
        <a:lstStyle/>
        <a:p>
          <a:endParaRPr lang="en-US"/>
        </a:p>
      </dgm:t>
    </dgm:pt>
    <dgm:pt modelId="{BC2F7079-00B7-4DF8-98B1-143BC38B1398}" type="sibTrans" cxnId="{540F6627-48E7-499A-80FA-E0F5CC0BBBCE}">
      <dgm:prSet/>
      <dgm:spPr/>
      <dgm:t>
        <a:bodyPr/>
        <a:lstStyle/>
        <a:p>
          <a:endParaRPr lang="en-US"/>
        </a:p>
      </dgm:t>
    </dgm:pt>
    <dgm:pt modelId="{956856CF-F5D7-4621-9C66-B2E20CFB4610}" type="pres">
      <dgm:prSet presAssocID="{CC4BC4BD-92E9-4912-B452-4457C2B75D5D}" presName="linear" presStyleCnt="0">
        <dgm:presLayoutVars>
          <dgm:animLvl val="lvl"/>
          <dgm:resizeHandles val="exact"/>
        </dgm:presLayoutVars>
      </dgm:prSet>
      <dgm:spPr/>
    </dgm:pt>
    <dgm:pt modelId="{29450F0C-7D14-4C08-AFA3-E06E5647F8DA}" type="pres">
      <dgm:prSet presAssocID="{6B7C71C3-773B-45ED-8282-F5AB979EC177}" presName="parentText" presStyleLbl="node1" presStyleIdx="0" presStyleCnt="4">
        <dgm:presLayoutVars>
          <dgm:chMax val="0"/>
          <dgm:bulletEnabled val="1"/>
        </dgm:presLayoutVars>
      </dgm:prSet>
      <dgm:spPr/>
    </dgm:pt>
    <dgm:pt modelId="{F8CCA2DE-5365-4C6E-8DFA-580F955438C5}" type="pres">
      <dgm:prSet presAssocID="{153F7AEC-50A6-4677-B786-A68CF42263B8}" presName="spacer" presStyleCnt="0"/>
      <dgm:spPr/>
    </dgm:pt>
    <dgm:pt modelId="{E2E2091C-9D33-4F88-B7D1-96EE17BAFD74}" type="pres">
      <dgm:prSet presAssocID="{E7916679-4A8A-41EA-B040-07E4BFBDC211}" presName="parentText" presStyleLbl="node1" presStyleIdx="1" presStyleCnt="4">
        <dgm:presLayoutVars>
          <dgm:chMax val="0"/>
          <dgm:bulletEnabled val="1"/>
        </dgm:presLayoutVars>
      </dgm:prSet>
      <dgm:spPr/>
    </dgm:pt>
    <dgm:pt modelId="{FB0079AC-CFC9-44FD-BEFA-8BE27CB48B86}" type="pres">
      <dgm:prSet presAssocID="{DC3301B6-EFD7-4F4C-98F2-9D7999DE82C5}" presName="spacer" presStyleCnt="0"/>
      <dgm:spPr/>
    </dgm:pt>
    <dgm:pt modelId="{0EFE0C88-6C11-4BC1-839A-F10597B33A70}" type="pres">
      <dgm:prSet presAssocID="{885026B2-B3DB-488D-9EE7-51737E9B4624}" presName="parentText" presStyleLbl="node1" presStyleIdx="2" presStyleCnt="4">
        <dgm:presLayoutVars>
          <dgm:chMax val="0"/>
          <dgm:bulletEnabled val="1"/>
        </dgm:presLayoutVars>
      </dgm:prSet>
      <dgm:spPr/>
    </dgm:pt>
    <dgm:pt modelId="{A30AEB37-E3C8-4CE9-9E80-7E9ADF67EC74}" type="pres">
      <dgm:prSet presAssocID="{50A87F39-7DFA-415A-8D92-2C33AB2EA3EA}" presName="spacer" presStyleCnt="0"/>
      <dgm:spPr/>
    </dgm:pt>
    <dgm:pt modelId="{4ABBDB3E-57CD-4231-BF35-CDF10099CA31}" type="pres">
      <dgm:prSet presAssocID="{4A4C0090-08CB-4766-BD88-060C871574C2}" presName="parentText" presStyleLbl="node1" presStyleIdx="3" presStyleCnt="4">
        <dgm:presLayoutVars>
          <dgm:chMax val="0"/>
          <dgm:bulletEnabled val="1"/>
        </dgm:presLayoutVars>
      </dgm:prSet>
      <dgm:spPr/>
    </dgm:pt>
  </dgm:ptLst>
  <dgm:cxnLst>
    <dgm:cxn modelId="{A5F56306-82B7-4A84-BB56-9B1BCFE955BD}" type="presOf" srcId="{E7916679-4A8A-41EA-B040-07E4BFBDC211}" destId="{E2E2091C-9D33-4F88-B7D1-96EE17BAFD74}" srcOrd="0" destOrd="0" presId="urn:microsoft.com/office/officeart/2005/8/layout/vList2"/>
    <dgm:cxn modelId="{540F6627-48E7-499A-80FA-E0F5CC0BBBCE}" srcId="{CC4BC4BD-92E9-4912-B452-4457C2B75D5D}" destId="{4A4C0090-08CB-4766-BD88-060C871574C2}" srcOrd="3" destOrd="0" parTransId="{2E603076-EF0A-40F9-BBA2-36EAAB71A8A1}" sibTransId="{BC2F7079-00B7-4DF8-98B1-143BC38B1398}"/>
    <dgm:cxn modelId="{AF42072A-97DD-46AD-A511-BB203E9070DB}" srcId="{CC4BC4BD-92E9-4912-B452-4457C2B75D5D}" destId="{6B7C71C3-773B-45ED-8282-F5AB979EC177}" srcOrd="0" destOrd="0" parTransId="{1219F838-7721-4670-8E8D-FAED94C3D50B}" sibTransId="{153F7AEC-50A6-4677-B786-A68CF42263B8}"/>
    <dgm:cxn modelId="{37DC285F-30E6-46FA-8AA0-ED8457387A77}" type="presOf" srcId="{885026B2-B3DB-488D-9EE7-51737E9B4624}" destId="{0EFE0C88-6C11-4BC1-839A-F10597B33A70}" srcOrd="0" destOrd="0" presId="urn:microsoft.com/office/officeart/2005/8/layout/vList2"/>
    <dgm:cxn modelId="{6CA66D64-E9D1-40D7-A72D-B2954AE60367}" srcId="{CC4BC4BD-92E9-4912-B452-4457C2B75D5D}" destId="{885026B2-B3DB-488D-9EE7-51737E9B4624}" srcOrd="2" destOrd="0" parTransId="{E12E461D-255D-4D5E-B7D7-0A6606BFF13E}" sibTransId="{50A87F39-7DFA-415A-8D92-2C33AB2EA3EA}"/>
    <dgm:cxn modelId="{47DFD08F-3D00-475A-A201-8D88016EE9D5}" type="presOf" srcId="{4A4C0090-08CB-4766-BD88-060C871574C2}" destId="{4ABBDB3E-57CD-4231-BF35-CDF10099CA31}" srcOrd="0" destOrd="0" presId="urn:microsoft.com/office/officeart/2005/8/layout/vList2"/>
    <dgm:cxn modelId="{5DD62EC0-8EA4-4FD0-84CC-B1A346661500}" type="presOf" srcId="{CC4BC4BD-92E9-4912-B452-4457C2B75D5D}" destId="{956856CF-F5D7-4621-9C66-B2E20CFB4610}" srcOrd="0" destOrd="0" presId="urn:microsoft.com/office/officeart/2005/8/layout/vList2"/>
    <dgm:cxn modelId="{8118ECCA-1547-42D2-8BF7-9042FF75B1EA}" srcId="{CC4BC4BD-92E9-4912-B452-4457C2B75D5D}" destId="{E7916679-4A8A-41EA-B040-07E4BFBDC211}" srcOrd="1" destOrd="0" parTransId="{7F2128AB-84D6-4185-9287-A518A27C84E6}" sibTransId="{DC3301B6-EFD7-4F4C-98F2-9D7999DE82C5}"/>
    <dgm:cxn modelId="{A0B7FEEA-1E28-42BD-8B9A-04A224C1F196}" type="presOf" srcId="{6B7C71C3-773B-45ED-8282-F5AB979EC177}" destId="{29450F0C-7D14-4C08-AFA3-E06E5647F8DA}" srcOrd="0" destOrd="0" presId="urn:microsoft.com/office/officeart/2005/8/layout/vList2"/>
    <dgm:cxn modelId="{B6C3BBF0-462E-445C-BA20-EB666B3BD546}" type="presParOf" srcId="{956856CF-F5D7-4621-9C66-B2E20CFB4610}" destId="{29450F0C-7D14-4C08-AFA3-E06E5647F8DA}" srcOrd="0" destOrd="0" presId="urn:microsoft.com/office/officeart/2005/8/layout/vList2"/>
    <dgm:cxn modelId="{BBF1E4F9-2BB3-4E83-8AC1-F615E47F50B2}" type="presParOf" srcId="{956856CF-F5D7-4621-9C66-B2E20CFB4610}" destId="{F8CCA2DE-5365-4C6E-8DFA-580F955438C5}" srcOrd="1" destOrd="0" presId="urn:microsoft.com/office/officeart/2005/8/layout/vList2"/>
    <dgm:cxn modelId="{5C21C6A4-59D0-4386-8252-8BBF92C9FD51}" type="presParOf" srcId="{956856CF-F5D7-4621-9C66-B2E20CFB4610}" destId="{E2E2091C-9D33-4F88-B7D1-96EE17BAFD74}" srcOrd="2" destOrd="0" presId="urn:microsoft.com/office/officeart/2005/8/layout/vList2"/>
    <dgm:cxn modelId="{3629FB26-219B-4F62-A08F-FE9C715D9D82}" type="presParOf" srcId="{956856CF-F5D7-4621-9C66-B2E20CFB4610}" destId="{FB0079AC-CFC9-44FD-BEFA-8BE27CB48B86}" srcOrd="3" destOrd="0" presId="urn:microsoft.com/office/officeart/2005/8/layout/vList2"/>
    <dgm:cxn modelId="{01A8EBEA-80D9-471B-A46F-203FBC2337E4}" type="presParOf" srcId="{956856CF-F5D7-4621-9C66-B2E20CFB4610}" destId="{0EFE0C88-6C11-4BC1-839A-F10597B33A70}" srcOrd="4" destOrd="0" presId="urn:microsoft.com/office/officeart/2005/8/layout/vList2"/>
    <dgm:cxn modelId="{D02334CE-95C9-4529-B7BF-F050B0DACB28}" type="presParOf" srcId="{956856CF-F5D7-4621-9C66-B2E20CFB4610}" destId="{A30AEB37-E3C8-4CE9-9E80-7E9ADF67EC74}" srcOrd="5" destOrd="0" presId="urn:microsoft.com/office/officeart/2005/8/layout/vList2"/>
    <dgm:cxn modelId="{7047544F-F5D8-4E97-8148-A9B2760DE62E}" type="presParOf" srcId="{956856CF-F5D7-4621-9C66-B2E20CFB4610}" destId="{4ABBDB3E-57CD-4231-BF35-CDF10099CA31}"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B306B59-F1B9-4C8C-B24F-211F280CAEBF}" type="doc">
      <dgm:prSet loTypeId="urn:microsoft.com/office/officeart/2008/layout/LinedList" loCatId="list" qsTypeId="urn:microsoft.com/office/officeart/2005/8/quickstyle/simple4" qsCatId="simple" csTypeId="urn:microsoft.com/office/officeart/2005/8/colors/accent2_2" csCatId="accent2" phldr="1"/>
      <dgm:spPr/>
      <dgm:t>
        <a:bodyPr/>
        <a:lstStyle/>
        <a:p>
          <a:endParaRPr lang="en-US"/>
        </a:p>
      </dgm:t>
    </dgm:pt>
    <dgm:pt modelId="{30DAAF10-9E61-447D-AD59-0AC75B6F39B3}">
      <dgm:prSet custT="1"/>
      <dgm:spPr/>
      <dgm:t>
        <a:bodyPr/>
        <a:lstStyle/>
        <a:p>
          <a:r>
            <a:rPr lang="en-GB" sz="1300" b="1" dirty="0">
              <a:latin typeface="Arial" panose="020B0604020202020204" pitchFamily="34" charset="0"/>
              <a:cs typeface="Arial" panose="020B0604020202020204" pitchFamily="34" charset="0"/>
            </a:rPr>
            <a:t>FIRST </a:t>
          </a:r>
          <a:r>
            <a:rPr lang="en-GB" sz="1100" b="1" dirty="0">
              <a:latin typeface="Arial" panose="020B0604020202020204" pitchFamily="34" charset="0"/>
              <a:cs typeface="Arial" panose="020B0604020202020204" pitchFamily="34" charset="0"/>
            </a:rPr>
            <a:t>STAGES</a:t>
          </a:r>
          <a:r>
            <a:rPr lang="en-GB" sz="1100" dirty="0">
              <a:latin typeface="Arial" panose="020B0604020202020204" pitchFamily="34" charset="0"/>
              <a:cs typeface="Arial" panose="020B0604020202020204" pitchFamily="34" charset="0"/>
            </a:rPr>
            <a:t>-  brain awareness, has no recognisable signs or symptoms, at this stage, the individual usually, looks fit and healthy.</a:t>
          </a:r>
          <a:endParaRPr lang="en-US" sz="1100" dirty="0">
            <a:latin typeface="Arial" panose="020B0604020202020204" pitchFamily="34" charset="0"/>
            <a:cs typeface="Arial" panose="020B0604020202020204" pitchFamily="34" charset="0"/>
          </a:endParaRPr>
        </a:p>
      </dgm:t>
    </dgm:pt>
    <dgm:pt modelId="{943DB652-7C4D-4CDD-8A17-3702C46DB41F}" type="parTrans" cxnId="{F4BC6BA7-A50E-4246-9194-914C362AF35F}">
      <dgm:prSet/>
      <dgm:spPr/>
      <dgm:t>
        <a:bodyPr/>
        <a:lstStyle/>
        <a:p>
          <a:endParaRPr lang="en-US"/>
        </a:p>
      </dgm:t>
    </dgm:pt>
    <dgm:pt modelId="{6E4FD111-D527-44E4-B6E0-C91CABE79048}" type="sibTrans" cxnId="{F4BC6BA7-A50E-4246-9194-914C362AF35F}">
      <dgm:prSet/>
      <dgm:spPr/>
      <dgm:t>
        <a:bodyPr/>
        <a:lstStyle/>
        <a:p>
          <a:endParaRPr lang="en-US"/>
        </a:p>
      </dgm:t>
    </dgm:pt>
    <dgm:pt modelId="{2F5EE28D-37C4-4D3C-B573-0CF83081D5DF}">
      <dgm:prSet custT="1"/>
      <dgm:spPr/>
      <dgm:t>
        <a:bodyPr/>
        <a:lstStyle/>
        <a:p>
          <a:r>
            <a:rPr lang="en-GB" sz="1300" b="1" dirty="0">
              <a:latin typeface="Arial" panose="020B0604020202020204" pitchFamily="34" charset="0"/>
              <a:cs typeface="Arial" panose="020B0604020202020204" pitchFamily="34" charset="0"/>
            </a:rPr>
            <a:t>SECOND STAGES</a:t>
          </a:r>
          <a:r>
            <a:rPr lang="en-GB" sz="13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the patient may experience, very light cerebral reduction, and become severally absent-minded, for example misplacing their keys or forgetting the name of a companionship.</a:t>
          </a:r>
          <a:endParaRPr lang="en-US" sz="1100" dirty="0">
            <a:latin typeface="Arial" panose="020B0604020202020204" pitchFamily="34" charset="0"/>
            <a:cs typeface="Arial" panose="020B0604020202020204" pitchFamily="34" charset="0"/>
          </a:endParaRPr>
        </a:p>
      </dgm:t>
    </dgm:pt>
    <dgm:pt modelId="{0E7AC04E-5F58-4C25-B4DE-DDF637BB9C4F}" type="parTrans" cxnId="{0C7DFFFF-5961-445C-B5B1-8E1A473BA9B5}">
      <dgm:prSet/>
      <dgm:spPr/>
      <dgm:t>
        <a:bodyPr/>
        <a:lstStyle/>
        <a:p>
          <a:endParaRPr lang="en-US"/>
        </a:p>
      </dgm:t>
    </dgm:pt>
    <dgm:pt modelId="{39058251-C9F0-4D65-BF13-E0D11D410C06}" type="sibTrans" cxnId="{0C7DFFFF-5961-445C-B5B1-8E1A473BA9B5}">
      <dgm:prSet/>
      <dgm:spPr/>
      <dgm:t>
        <a:bodyPr/>
        <a:lstStyle/>
        <a:p>
          <a:endParaRPr lang="en-US"/>
        </a:p>
      </dgm:t>
    </dgm:pt>
    <dgm:pt modelId="{BE28D29C-D0C5-49D7-AD37-0046EC9E352E}">
      <dgm:prSet custT="1"/>
      <dgm:spPr/>
      <dgm:t>
        <a:bodyPr/>
        <a:lstStyle/>
        <a:p>
          <a:r>
            <a:rPr lang="en-GB" sz="1300" b="1" dirty="0">
              <a:latin typeface="Arial" panose="020B0604020202020204" pitchFamily="34" charset="0"/>
              <a:cs typeface="Arial" panose="020B0604020202020204" pitchFamily="34" charset="0"/>
            </a:rPr>
            <a:t>THIRD STAGES</a:t>
          </a:r>
          <a:r>
            <a:rPr lang="en-GB" sz="13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at the early mild stage, signs and symptoms, become more evident, and the patient may become more absent-minded than before</a:t>
          </a:r>
          <a:r>
            <a:rPr lang="en-GB" sz="1300" dirty="0"/>
            <a:t>.</a:t>
          </a:r>
          <a:endParaRPr lang="en-US" sz="1300" dirty="0"/>
        </a:p>
      </dgm:t>
    </dgm:pt>
    <dgm:pt modelId="{CB48617E-B0BF-4C78-A782-0B4FF1B0AD1A}" type="parTrans" cxnId="{285CB7F9-1716-4CC4-B022-8C78DB549919}">
      <dgm:prSet/>
      <dgm:spPr/>
      <dgm:t>
        <a:bodyPr/>
        <a:lstStyle/>
        <a:p>
          <a:endParaRPr lang="en-US"/>
        </a:p>
      </dgm:t>
    </dgm:pt>
    <dgm:pt modelId="{3E556502-3511-4D0E-A7D9-F34386022588}" type="sibTrans" cxnId="{285CB7F9-1716-4CC4-B022-8C78DB549919}">
      <dgm:prSet/>
      <dgm:spPr/>
      <dgm:t>
        <a:bodyPr/>
        <a:lstStyle/>
        <a:p>
          <a:endParaRPr lang="en-US"/>
        </a:p>
      </dgm:t>
    </dgm:pt>
    <dgm:pt modelId="{D8107F45-9D76-4CA9-B430-CCF25A1A2AF2}">
      <dgm:prSet custT="1"/>
      <dgm:spPr/>
      <dgm:t>
        <a:bodyPr/>
        <a:lstStyle/>
        <a:p>
          <a:r>
            <a:rPr lang="en-GB" sz="1300" b="1" dirty="0">
              <a:latin typeface="Arial" panose="020B0604020202020204" pitchFamily="34" charset="0"/>
              <a:cs typeface="Arial" panose="020B0604020202020204" pitchFamily="34" charset="0"/>
            </a:rPr>
            <a:t>FOURTH STAGES</a:t>
          </a:r>
          <a:r>
            <a:rPr lang="en-GB" sz="13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at this stage, signs and symptoms become more explicit, the individual may begin to pull back, from relatives and friends, as they may feel, discriminated against, for not being able to communicate, as they could before</a:t>
          </a:r>
          <a:r>
            <a:rPr lang="en-GB" sz="1300" dirty="0">
              <a:latin typeface="Arial" panose="020B0604020202020204" pitchFamily="34" charset="0"/>
              <a:cs typeface="Arial" panose="020B0604020202020204" pitchFamily="34" charset="0"/>
            </a:rPr>
            <a:t>.</a:t>
          </a:r>
          <a:endParaRPr lang="en-US" sz="1300" dirty="0">
            <a:latin typeface="Arial" panose="020B0604020202020204" pitchFamily="34" charset="0"/>
            <a:cs typeface="Arial" panose="020B0604020202020204" pitchFamily="34" charset="0"/>
          </a:endParaRPr>
        </a:p>
      </dgm:t>
    </dgm:pt>
    <dgm:pt modelId="{E37264C5-3F38-4FA1-BE9B-03ED6921808C}" type="parTrans" cxnId="{7F5EEE53-C2F8-4862-B831-18686BD7BFA3}">
      <dgm:prSet/>
      <dgm:spPr/>
      <dgm:t>
        <a:bodyPr/>
        <a:lstStyle/>
        <a:p>
          <a:endParaRPr lang="en-US"/>
        </a:p>
      </dgm:t>
    </dgm:pt>
    <dgm:pt modelId="{24B1B0C0-A3B4-4482-AC5D-1414443AB53F}" type="sibTrans" cxnId="{7F5EEE53-C2F8-4862-B831-18686BD7BFA3}">
      <dgm:prSet/>
      <dgm:spPr/>
      <dgm:t>
        <a:bodyPr/>
        <a:lstStyle/>
        <a:p>
          <a:endParaRPr lang="en-US"/>
        </a:p>
      </dgm:t>
    </dgm:pt>
    <dgm:pt modelId="{8F68E0E4-4589-4361-8240-48BD65D1D748}">
      <dgm:prSet custT="1"/>
      <dgm:spPr/>
      <dgm:t>
        <a:bodyPr/>
        <a:lstStyle/>
        <a:p>
          <a:r>
            <a:rPr lang="en-GB" sz="1300" b="1" dirty="0">
              <a:latin typeface="Arial" panose="020B0604020202020204" pitchFamily="34" charset="0"/>
              <a:cs typeface="Arial" panose="020B0604020202020204" pitchFamily="34" charset="0"/>
            </a:rPr>
            <a:t>FIFTH STAGES</a:t>
          </a:r>
          <a:r>
            <a:rPr lang="en-GB" sz="13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at the middle stages, individuals may need to be assisted, more than before, to complete daily tasks, for example dressing, cooking, cleaning and to look after themselves overall.</a:t>
          </a:r>
          <a:endParaRPr lang="en-US" sz="1100" dirty="0">
            <a:latin typeface="Arial" panose="020B0604020202020204" pitchFamily="34" charset="0"/>
            <a:cs typeface="Arial" panose="020B0604020202020204" pitchFamily="34" charset="0"/>
          </a:endParaRPr>
        </a:p>
      </dgm:t>
    </dgm:pt>
    <dgm:pt modelId="{053EA8FD-78FA-4CFB-9738-B32C5AFE35F8}" type="parTrans" cxnId="{817C0A03-58A1-4E22-AE03-D0C24543CBF8}">
      <dgm:prSet/>
      <dgm:spPr/>
      <dgm:t>
        <a:bodyPr/>
        <a:lstStyle/>
        <a:p>
          <a:endParaRPr lang="en-US"/>
        </a:p>
      </dgm:t>
    </dgm:pt>
    <dgm:pt modelId="{B5AC0373-3AA9-4828-863D-6952BA1BD305}" type="sibTrans" cxnId="{817C0A03-58A1-4E22-AE03-D0C24543CBF8}">
      <dgm:prSet/>
      <dgm:spPr/>
      <dgm:t>
        <a:bodyPr/>
        <a:lstStyle/>
        <a:p>
          <a:endParaRPr lang="en-US"/>
        </a:p>
      </dgm:t>
    </dgm:pt>
    <dgm:pt modelId="{431E56BD-2768-4890-84A4-695AFFB7C9D0}">
      <dgm:prSet custT="1"/>
      <dgm:spPr/>
      <dgm:t>
        <a:bodyPr/>
        <a:lstStyle/>
        <a:p>
          <a:r>
            <a:rPr lang="en-GB" sz="1300" b="1" dirty="0">
              <a:latin typeface="Arial" panose="020B0604020202020204" pitchFamily="34" charset="0"/>
              <a:cs typeface="Arial" panose="020B0604020202020204" pitchFamily="34" charset="0"/>
            </a:rPr>
            <a:t>SIXTH STAGES</a:t>
          </a:r>
          <a:r>
            <a:rPr lang="en-GB" sz="13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at the second to last stage, the individual may start to experience, lose of memory, and start to remember, situations that occurred in the past, they start to become more confused and don’t remember the names of close friends and family members</a:t>
          </a:r>
          <a:r>
            <a:rPr lang="en-GB" sz="1300" dirty="0">
              <a:latin typeface="Arial" panose="020B0604020202020204" pitchFamily="34" charset="0"/>
              <a:cs typeface="Arial" panose="020B0604020202020204" pitchFamily="34" charset="0"/>
            </a:rPr>
            <a:t>.</a:t>
          </a:r>
          <a:endParaRPr lang="en-US" sz="1300" dirty="0">
            <a:latin typeface="Arial" panose="020B0604020202020204" pitchFamily="34" charset="0"/>
            <a:cs typeface="Arial" panose="020B0604020202020204" pitchFamily="34" charset="0"/>
          </a:endParaRPr>
        </a:p>
      </dgm:t>
    </dgm:pt>
    <dgm:pt modelId="{E2248EA8-0E2B-462D-AD2A-9BB2ADBD2753}" type="parTrans" cxnId="{B54F71E6-72AE-4419-A741-37A399810D55}">
      <dgm:prSet/>
      <dgm:spPr/>
      <dgm:t>
        <a:bodyPr/>
        <a:lstStyle/>
        <a:p>
          <a:endParaRPr lang="en-US"/>
        </a:p>
      </dgm:t>
    </dgm:pt>
    <dgm:pt modelId="{BE013118-8427-430A-8DC3-F957EC759958}" type="sibTrans" cxnId="{B54F71E6-72AE-4419-A741-37A399810D55}">
      <dgm:prSet/>
      <dgm:spPr/>
      <dgm:t>
        <a:bodyPr/>
        <a:lstStyle/>
        <a:p>
          <a:endParaRPr lang="en-US"/>
        </a:p>
      </dgm:t>
    </dgm:pt>
    <dgm:pt modelId="{8E6DB421-C119-4CEF-8BAF-650AFCAE5F45}">
      <dgm:prSet custT="1"/>
      <dgm:spPr/>
      <dgm:t>
        <a:bodyPr/>
        <a:lstStyle/>
        <a:p>
          <a:r>
            <a:rPr lang="en-GB" sz="1300" b="1" dirty="0">
              <a:latin typeface="Arial" panose="020B0604020202020204" pitchFamily="34" charset="0"/>
              <a:cs typeface="Arial" panose="020B0604020202020204" pitchFamily="34" charset="0"/>
            </a:rPr>
            <a:t>SEVENTH </a:t>
          </a:r>
          <a:r>
            <a:rPr lang="en-GB" sz="1100" b="1" dirty="0">
              <a:latin typeface="Arial" panose="020B0604020202020204" pitchFamily="34" charset="0"/>
              <a:cs typeface="Arial" panose="020B0604020202020204" pitchFamily="34" charset="0"/>
            </a:rPr>
            <a:t>STAGES</a:t>
          </a:r>
          <a:r>
            <a:rPr lang="en-GB" sz="1100" dirty="0">
              <a:latin typeface="Arial" panose="020B0604020202020204" pitchFamily="34" charset="0"/>
              <a:cs typeface="Arial" panose="020B0604020202020204" pitchFamily="34" charset="0"/>
            </a:rPr>
            <a:t>-  this is the last stage, where medication, has become less effective, the only option for the patient, is to receive, continuous care Stages of vascular dementia(Bel Marra Health, 2022).</a:t>
          </a:r>
          <a:endParaRPr lang="en-US" sz="1100" dirty="0">
            <a:latin typeface="Arial" panose="020B0604020202020204" pitchFamily="34" charset="0"/>
            <a:cs typeface="Arial" panose="020B0604020202020204" pitchFamily="34" charset="0"/>
          </a:endParaRPr>
        </a:p>
      </dgm:t>
    </dgm:pt>
    <dgm:pt modelId="{4F6A104F-777C-47CE-ABA3-FD81A898074B}" type="parTrans" cxnId="{AA2AF707-B091-4325-9158-6D1E54E1F6BA}">
      <dgm:prSet/>
      <dgm:spPr/>
      <dgm:t>
        <a:bodyPr/>
        <a:lstStyle/>
        <a:p>
          <a:endParaRPr lang="en-US"/>
        </a:p>
      </dgm:t>
    </dgm:pt>
    <dgm:pt modelId="{60AF053F-2414-4EFB-9CCD-2767AE313F2E}" type="sibTrans" cxnId="{AA2AF707-B091-4325-9158-6D1E54E1F6BA}">
      <dgm:prSet/>
      <dgm:spPr/>
      <dgm:t>
        <a:bodyPr/>
        <a:lstStyle/>
        <a:p>
          <a:endParaRPr lang="en-US"/>
        </a:p>
      </dgm:t>
    </dgm:pt>
    <dgm:pt modelId="{354A29FE-8624-48BF-B3B4-9DB0A6301D70}" type="pres">
      <dgm:prSet presAssocID="{DB306B59-F1B9-4C8C-B24F-211F280CAEBF}" presName="vert0" presStyleCnt="0">
        <dgm:presLayoutVars>
          <dgm:dir/>
          <dgm:animOne val="branch"/>
          <dgm:animLvl val="lvl"/>
        </dgm:presLayoutVars>
      </dgm:prSet>
      <dgm:spPr/>
    </dgm:pt>
    <dgm:pt modelId="{6C38E6F7-56EA-4A00-9E69-A457F9B1E379}" type="pres">
      <dgm:prSet presAssocID="{30DAAF10-9E61-447D-AD59-0AC75B6F39B3}" presName="thickLine" presStyleLbl="alignNode1" presStyleIdx="0" presStyleCnt="7"/>
      <dgm:spPr/>
    </dgm:pt>
    <dgm:pt modelId="{B3A25C18-D589-4B4E-BD08-35C5E84D0ABE}" type="pres">
      <dgm:prSet presAssocID="{30DAAF10-9E61-447D-AD59-0AC75B6F39B3}" presName="horz1" presStyleCnt="0"/>
      <dgm:spPr/>
    </dgm:pt>
    <dgm:pt modelId="{622FB209-0953-4708-B00A-40E838DB3E1B}" type="pres">
      <dgm:prSet presAssocID="{30DAAF10-9E61-447D-AD59-0AC75B6F39B3}" presName="tx1" presStyleLbl="revTx" presStyleIdx="0" presStyleCnt="7"/>
      <dgm:spPr/>
    </dgm:pt>
    <dgm:pt modelId="{27FB8C55-A412-47BD-AC24-A9F505810D11}" type="pres">
      <dgm:prSet presAssocID="{30DAAF10-9E61-447D-AD59-0AC75B6F39B3}" presName="vert1" presStyleCnt="0"/>
      <dgm:spPr/>
    </dgm:pt>
    <dgm:pt modelId="{607CF3AA-7BD3-447A-9952-CD1D731112E7}" type="pres">
      <dgm:prSet presAssocID="{2F5EE28D-37C4-4D3C-B573-0CF83081D5DF}" presName="thickLine" presStyleLbl="alignNode1" presStyleIdx="1" presStyleCnt="7"/>
      <dgm:spPr/>
    </dgm:pt>
    <dgm:pt modelId="{C9EAFA67-368C-4DD6-9268-EC0F21D087C7}" type="pres">
      <dgm:prSet presAssocID="{2F5EE28D-37C4-4D3C-B573-0CF83081D5DF}" presName="horz1" presStyleCnt="0"/>
      <dgm:spPr/>
    </dgm:pt>
    <dgm:pt modelId="{E1ED0957-5155-43C5-880E-0E3587082074}" type="pres">
      <dgm:prSet presAssocID="{2F5EE28D-37C4-4D3C-B573-0CF83081D5DF}" presName="tx1" presStyleLbl="revTx" presStyleIdx="1" presStyleCnt="7"/>
      <dgm:spPr/>
    </dgm:pt>
    <dgm:pt modelId="{F86E1A42-5566-4A0A-8AE5-B2EB944D2481}" type="pres">
      <dgm:prSet presAssocID="{2F5EE28D-37C4-4D3C-B573-0CF83081D5DF}" presName="vert1" presStyleCnt="0"/>
      <dgm:spPr/>
    </dgm:pt>
    <dgm:pt modelId="{43DD8C09-3AAC-421D-8FE8-3D3FFF50C214}" type="pres">
      <dgm:prSet presAssocID="{BE28D29C-D0C5-49D7-AD37-0046EC9E352E}" presName="thickLine" presStyleLbl="alignNode1" presStyleIdx="2" presStyleCnt="7"/>
      <dgm:spPr/>
    </dgm:pt>
    <dgm:pt modelId="{E6182616-BFD7-48FB-8DC3-6DD34EC6141D}" type="pres">
      <dgm:prSet presAssocID="{BE28D29C-D0C5-49D7-AD37-0046EC9E352E}" presName="horz1" presStyleCnt="0"/>
      <dgm:spPr/>
    </dgm:pt>
    <dgm:pt modelId="{E436A9F6-0CC2-48F5-AAD4-C29802157536}" type="pres">
      <dgm:prSet presAssocID="{BE28D29C-D0C5-49D7-AD37-0046EC9E352E}" presName="tx1" presStyleLbl="revTx" presStyleIdx="2" presStyleCnt="7"/>
      <dgm:spPr/>
    </dgm:pt>
    <dgm:pt modelId="{4AE0EBC9-4239-46C4-A9A7-37C1BE2FE48F}" type="pres">
      <dgm:prSet presAssocID="{BE28D29C-D0C5-49D7-AD37-0046EC9E352E}" presName="vert1" presStyleCnt="0"/>
      <dgm:spPr/>
    </dgm:pt>
    <dgm:pt modelId="{F10F0C57-B855-41AE-BDD1-47E02AEE75D5}" type="pres">
      <dgm:prSet presAssocID="{D8107F45-9D76-4CA9-B430-CCF25A1A2AF2}" presName="thickLine" presStyleLbl="alignNode1" presStyleIdx="3" presStyleCnt="7"/>
      <dgm:spPr/>
    </dgm:pt>
    <dgm:pt modelId="{B9BC4039-F060-425E-936A-7930F5106CFE}" type="pres">
      <dgm:prSet presAssocID="{D8107F45-9D76-4CA9-B430-CCF25A1A2AF2}" presName="horz1" presStyleCnt="0"/>
      <dgm:spPr/>
    </dgm:pt>
    <dgm:pt modelId="{B34464DA-BBA3-4EEF-B099-912B84CE5887}" type="pres">
      <dgm:prSet presAssocID="{D8107F45-9D76-4CA9-B430-CCF25A1A2AF2}" presName="tx1" presStyleLbl="revTx" presStyleIdx="3" presStyleCnt="7"/>
      <dgm:spPr/>
    </dgm:pt>
    <dgm:pt modelId="{74D98AC0-707A-43A5-BAA0-C7EEE2D1F3AF}" type="pres">
      <dgm:prSet presAssocID="{D8107F45-9D76-4CA9-B430-CCF25A1A2AF2}" presName="vert1" presStyleCnt="0"/>
      <dgm:spPr/>
    </dgm:pt>
    <dgm:pt modelId="{43364714-3B6D-4E32-9838-B2C14B2CF7A3}" type="pres">
      <dgm:prSet presAssocID="{8F68E0E4-4589-4361-8240-48BD65D1D748}" presName="thickLine" presStyleLbl="alignNode1" presStyleIdx="4" presStyleCnt="7"/>
      <dgm:spPr/>
    </dgm:pt>
    <dgm:pt modelId="{AFD0FBE7-FF3F-4AE8-838C-824B69872525}" type="pres">
      <dgm:prSet presAssocID="{8F68E0E4-4589-4361-8240-48BD65D1D748}" presName="horz1" presStyleCnt="0"/>
      <dgm:spPr/>
    </dgm:pt>
    <dgm:pt modelId="{7CC536D3-F5FB-4F05-9D48-FF961D44CA25}" type="pres">
      <dgm:prSet presAssocID="{8F68E0E4-4589-4361-8240-48BD65D1D748}" presName="tx1" presStyleLbl="revTx" presStyleIdx="4" presStyleCnt="7"/>
      <dgm:spPr/>
    </dgm:pt>
    <dgm:pt modelId="{B17C74F9-0E3D-4757-8204-684196EBB244}" type="pres">
      <dgm:prSet presAssocID="{8F68E0E4-4589-4361-8240-48BD65D1D748}" presName="vert1" presStyleCnt="0"/>
      <dgm:spPr/>
    </dgm:pt>
    <dgm:pt modelId="{C0ADE245-C461-40FD-A1D4-AD2947716F22}" type="pres">
      <dgm:prSet presAssocID="{431E56BD-2768-4890-84A4-695AFFB7C9D0}" presName="thickLine" presStyleLbl="alignNode1" presStyleIdx="5" presStyleCnt="7"/>
      <dgm:spPr/>
    </dgm:pt>
    <dgm:pt modelId="{5DE64177-DFE5-47C1-ACB8-644562C5C4F4}" type="pres">
      <dgm:prSet presAssocID="{431E56BD-2768-4890-84A4-695AFFB7C9D0}" presName="horz1" presStyleCnt="0"/>
      <dgm:spPr/>
    </dgm:pt>
    <dgm:pt modelId="{EF1824E0-E48B-4961-9EE5-326FD55A07E8}" type="pres">
      <dgm:prSet presAssocID="{431E56BD-2768-4890-84A4-695AFFB7C9D0}" presName="tx1" presStyleLbl="revTx" presStyleIdx="5" presStyleCnt="7"/>
      <dgm:spPr/>
    </dgm:pt>
    <dgm:pt modelId="{25E65598-0BA8-42D3-B6A9-6E7111CFCA61}" type="pres">
      <dgm:prSet presAssocID="{431E56BD-2768-4890-84A4-695AFFB7C9D0}" presName="vert1" presStyleCnt="0"/>
      <dgm:spPr/>
    </dgm:pt>
    <dgm:pt modelId="{27A271C9-2365-4B7A-AAC3-66E708C94953}" type="pres">
      <dgm:prSet presAssocID="{8E6DB421-C119-4CEF-8BAF-650AFCAE5F45}" presName="thickLine" presStyleLbl="alignNode1" presStyleIdx="6" presStyleCnt="7"/>
      <dgm:spPr/>
    </dgm:pt>
    <dgm:pt modelId="{39CB56D0-6421-4E4F-958F-EA94AA71EBE8}" type="pres">
      <dgm:prSet presAssocID="{8E6DB421-C119-4CEF-8BAF-650AFCAE5F45}" presName="horz1" presStyleCnt="0"/>
      <dgm:spPr/>
    </dgm:pt>
    <dgm:pt modelId="{7F63721C-558C-4E1D-A709-D21B86E8E2E9}" type="pres">
      <dgm:prSet presAssocID="{8E6DB421-C119-4CEF-8BAF-650AFCAE5F45}" presName="tx1" presStyleLbl="revTx" presStyleIdx="6" presStyleCnt="7"/>
      <dgm:spPr/>
    </dgm:pt>
    <dgm:pt modelId="{6898AF01-7E7A-4BC7-A96F-F8F69FC6DFE9}" type="pres">
      <dgm:prSet presAssocID="{8E6DB421-C119-4CEF-8BAF-650AFCAE5F45}" presName="vert1" presStyleCnt="0"/>
      <dgm:spPr/>
    </dgm:pt>
  </dgm:ptLst>
  <dgm:cxnLst>
    <dgm:cxn modelId="{817C0A03-58A1-4E22-AE03-D0C24543CBF8}" srcId="{DB306B59-F1B9-4C8C-B24F-211F280CAEBF}" destId="{8F68E0E4-4589-4361-8240-48BD65D1D748}" srcOrd="4" destOrd="0" parTransId="{053EA8FD-78FA-4CFB-9738-B32C5AFE35F8}" sibTransId="{B5AC0373-3AA9-4828-863D-6952BA1BD305}"/>
    <dgm:cxn modelId="{AA2AF707-B091-4325-9158-6D1E54E1F6BA}" srcId="{DB306B59-F1B9-4C8C-B24F-211F280CAEBF}" destId="{8E6DB421-C119-4CEF-8BAF-650AFCAE5F45}" srcOrd="6" destOrd="0" parTransId="{4F6A104F-777C-47CE-ABA3-FD81A898074B}" sibTransId="{60AF053F-2414-4EFB-9CCD-2767AE313F2E}"/>
    <dgm:cxn modelId="{F2206814-DD4B-4B38-A41D-348C2E4CD1C7}" type="presOf" srcId="{BE28D29C-D0C5-49D7-AD37-0046EC9E352E}" destId="{E436A9F6-0CC2-48F5-AAD4-C29802157536}" srcOrd="0" destOrd="0" presId="urn:microsoft.com/office/officeart/2008/layout/LinedList"/>
    <dgm:cxn modelId="{9DAFEF25-218B-493D-AC04-3B71EE4D8210}" type="presOf" srcId="{8E6DB421-C119-4CEF-8BAF-650AFCAE5F45}" destId="{7F63721C-558C-4E1D-A709-D21B86E8E2E9}" srcOrd="0" destOrd="0" presId="urn:microsoft.com/office/officeart/2008/layout/LinedList"/>
    <dgm:cxn modelId="{7C15AE46-791E-4795-9EB2-F3922DB2031E}" type="presOf" srcId="{D8107F45-9D76-4CA9-B430-CCF25A1A2AF2}" destId="{B34464DA-BBA3-4EEF-B099-912B84CE5887}" srcOrd="0" destOrd="0" presId="urn:microsoft.com/office/officeart/2008/layout/LinedList"/>
    <dgm:cxn modelId="{DE5BE566-9708-46A9-9ECC-982E9BF0657E}" type="presOf" srcId="{30DAAF10-9E61-447D-AD59-0AC75B6F39B3}" destId="{622FB209-0953-4708-B00A-40E838DB3E1B}" srcOrd="0" destOrd="0" presId="urn:microsoft.com/office/officeart/2008/layout/LinedList"/>
    <dgm:cxn modelId="{4ACBE84A-8C3A-4D61-BBC2-E4DAEEE82A7B}" type="presOf" srcId="{DB306B59-F1B9-4C8C-B24F-211F280CAEBF}" destId="{354A29FE-8624-48BF-B3B4-9DB0A6301D70}" srcOrd="0" destOrd="0" presId="urn:microsoft.com/office/officeart/2008/layout/LinedList"/>
    <dgm:cxn modelId="{7F5EEE53-C2F8-4862-B831-18686BD7BFA3}" srcId="{DB306B59-F1B9-4C8C-B24F-211F280CAEBF}" destId="{D8107F45-9D76-4CA9-B430-CCF25A1A2AF2}" srcOrd="3" destOrd="0" parTransId="{E37264C5-3F38-4FA1-BE9B-03ED6921808C}" sibTransId="{24B1B0C0-A3B4-4482-AC5D-1414443AB53F}"/>
    <dgm:cxn modelId="{FB956181-F09D-467B-9FE0-372E862456FE}" type="presOf" srcId="{8F68E0E4-4589-4361-8240-48BD65D1D748}" destId="{7CC536D3-F5FB-4F05-9D48-FF961D44CA25}" srcOrd="0" destOrd="0" presId="urn:microsoft.com/office/officeart/2008/layout/LinedList"/>
    <dgm:cxn modelId="{F4BC6BA7-A50E-4246-9194-914C362AF35F}" srcId="{DB306B59-F1B9-4C8C-B24F-211F280CAEBF}" destId="{30DAAF10-9E61-447D-AD59-0AC75B6F39B3}" srcOrd="0" destOrd="0" parTransId="{943DB652-7C4D-4CDD-8A17-3702C46DB41F}" sibTransId="{6E4FD111-D527-44E4-B6E0-C91CABE79048}"/>
    <dgm:cxn modelId="{6C6174C1-D0B8-4366-9B01-32DAB7590DEA}" type="presOf" srcId="{431E56BD-2768-4890-84A4-695AFFB7C9D0}" destId="{EF1824E0-E48B-4961-9EE5-326FD55A07E8}" srcOrd="0" destOrd="0" presId="urn:microsoft.com/office/officeart/2008/layout/LinedList"/>
    <dgm:cxn modelId="{58A95ED3-F8A3-4B02-9B82-C47335B6B6AC}" type="presOf" srcId="{2F5EE28D-37C4-4D3C-B573-0CF83081D5DF}" destId="{E1ED0957-5155-43C5-880E-0E3587082074}" srcOrd="0" destOrd="0" presId="urn:microsoft.com/office/officeart/2008/layout/LinedList"/>
    <dgm:cxn modelId="{B54F71E6-72AE-4419-A741-37A399810D55}" srcId="{DB306B59-F1B9-4C8C-B24F-211F280CAEBF}" destId="{431E56BD-2768-4890-84A4-695AFFB7C9D0}" srcOrd="5" destOrd="0" parTransId="{E2248EA8-0E2B-462D-AD2A-9BB2ADBD2753}" sibTransId="{BE013118-8427-430A-8DC3-F957EC759958}"/>
    <dgm:cxn modelId="{285CB7F9-1716-4CC4-B022-8C78DB549919}" srcId="{DB306B59-F1B9-4C8C-B24F-211F280CAEBF}" destId="{BE28D29C-D0C5-49D7-AD37-0046EC9E352E}" srcOrd="2" destOrd="0" parTransId="{CB48617E-B0BF-4C78-A782-0B4FF1B0AD1A}" sibTransId="{3E556502-3511-4D0E-A7D9-F34386022588}"/>
    <dgm:cxn modelId="{0C7DFFFF-5961-445C-B5B1-8E1A473BA9B5}" srcId="{DB306B59-F1B9-4C8C-B24F-211F280CAEBF}" destId="{2F5EE28D-37C4-4D3C-B573-0CF83081D5DF}" srcOrd="1" destOrd="0" parTransId="{0E7AC04E-5F58-4C25-B4DE-DDF637BB9C4F}" sibTransId="{39058251-C9F0-4D65-BF13-E0D11D410C06}"/>
    <dgm:cxn modelId="{57982846-5B94-42A8-B788-8E56115D0677}" type="presParOf" srcId="{354A29FE-8624-48BF-B3B4-9DB0A6301D70}" destId="{6C38E6F7-56EA-4A00-9E69-A457F9B1E379}" srcOrd="0" destOrd="0" presId="urn:microsoft.com/office/officeart/2008/layout/LinedList"/>
    <dgm:cxn modelId="{F4741A9E-ADF3-4599-B955-310B622C1610}" type="presParOf" srcId="{354A29FE-8624-48BF-B3B4-9DB0A6301D70}" destId="{B3A25C18-D589-4B4E-BD08-35C5E84D0ABE}" srcOrd="1" destOrd="0" presId="urn:microsoft.com/office/officeart/2008/layout/LinedList"/>
    <dgm:cxn modelId="{36984DD6-5192-419E-B0AA-C9662443CE8B}" type="presParOf" srcId="{B3A25C18-D589-4B4E-BD08-35C5E84D0ABE}" destId="{622FB209-0953-4708-B00A-40E838DB3E1B}" srcOrd="0" destOrd="0" presId="urn:microsoft.com/office/officeart/2008/layout/LinedList"/>
    <dgm:cxn modelId="{1A102485-9B63-4DEA-828A-0865657D95D6}" type="presParOf" srcId="{B3A25C18-D589-4B4E-BD08-35C5E84D0ABE}" destId="{27FB8C55-A412-47BD-AC24-A9F505810D11}" srcOrd="1" destOrd="0" presId="urn:microsoft.com/office/officeart/2008/layout/LinedList"/>
    <dgm:cxn modelId="{24FEB4D7-E26B-416E-845D-3522DC333611}" type="presParOf" srcId="{354A29FE-8624-48BF-B3B4-9DB0A6301D70}" destId="{607CF3AA-7BD3-447A-9952-CD1D731112E7}" srcOrd="2" destOrd="0" presId="urn:microsoft.com/office/officeart/2008/layout/LinedList"/>
    <dgm:cxn modelId="{BD5E3FD5-94A4-40FA-ACFA-F42A6FB710D9}" type="presParOf" srcId="{354A29FE-8624-48BF-B3B4-9DB0A6301D70}" destId="{C9EAFA67-368C-4DD6-9268-EC0F21D087C7}" srcOrd="3" destOrd="0" presId="urn:microsoft.com/office/officeart/2008/layout/LinedList"/>
    <dgm:cxn modelId="{AC948ADB-056C-4225-8716-C76E8780439E}" type="presParOf" srcId="{C9EAFA67-368C-4DD6-9268-EC0F21D087C7}" destId="{E1ED0957-5155-43C5-880E-0E3587082074}" srcOrd="0" destOrd="0" presId="urn:microsoft.com/office/officeart/2008/layout/LinedList"/>
    <dgm:cxn modelId="{390A9BB4-AA7B-420C-ABE0-A70AF05A0649}" type="presParOf" srcId="{C9EAFA67-368C-4DD6-9268-EC0F21D087C7}" destId="{F86E1A42-5566-4A0A-8AE5-B2EB944D2481}" srcOrd="1" destOrd="0" presId="urn:microsoft.com/office/officeart/2008/layout/LinedList"/>
    <dgm:cxn modelId="{70EC9A7A-EDFB-4130-8163-78286590C4D5}" type="presParOf" srcId="{354A29FE-8624-48BF-B3B4-9DB0A6301D70}" destId="{43DD8C09-3AAC-421D-8FE8-3D3FFF50C214}" srcOrd="4" destOrd="0" presId="urn:microsoft.com/office/officeart/2008/layout/LinedList"/>
    <dgm:cxn modelId="{A84A0A92-A132-479B-985F-9B0DBB9BAADD}" type="presParOf" srcId="{354A29FE-8624-48BF-B3B4-9DB0A6301D70}" destId="{E6182616-BFD7-48FB-8DC3-6DD34EC6141D}" srcOrd="5" destOrd="0" presId="urn:microsoft.com/office/officeart/2008/layout/LinedList"/>
    <dgm:cxn modelId="{A95CD839-7E3E-40BE-BD5F-BBF3CBF8E298}" type="presParOf" srcId="{E6182616-BFD7-48FB-8DC3-6DD34EC6141D}" destId="{E436A9F6-0CC2-48F5-AAD4-C29802157536}" srcOrd="0" destOrd="0" presId="urn:microsoft.com/office/officeart/2008/layout/LinedList"/>
    <dgm:cxn modelId="{9F0ECBB4-093A-4A89-842C-4241F6587EC9}" type="presParOf" srcId="{E6182616-BFD7-48FB-8DC3-6DD34EC6141D}" destId="{4AE0EBC9-4239-46C4-A9A7-37C1BE2FE48F}" srcOrd="1" destOrd="0" presId="urn:microsoft.com/office/officeart/2008/layout/LinedList"/>
    <dgm:cxn modelId="{A389AD1F-8E16-4F51-88F4-E1CA6B57403E}" type="presParOf" srcId="{354A29FE-8624-48BF-B3B4-9DB0A6301D70}" destId="{F10F0C57-B855-41AE-BDD1-47E02AEE75D5}" srcOrd="6" destOrd="0" presId="urn:microsoft.com/office/officeart/2008/layout/LinedList"/>
    <dgm:cxn modelId="{35EC39A2-3274-4957-ABB8-25E0AB5E754E}" type="presParOf" srcId="{354A29FE-8624-48BF-B3B4-9DB0A6301D70}" destId="{B9BC4039-F060-425E-936A-7930F5106CFE}" srcOrd="7" destOrd="0" presId="urn:microsoft.com/office/officeart/2008/layout/LinedList"/>
    <dgm:cxn modelId="{6E083BF0-A511-48AC-B334-4B817FE1F714}" type="presParOf" srcId="{B9BC4039-F060-425E-936A-7930F5106CFE}" destId="{B34464DA-BBA3-4EEF-B099-912B84CE5887}" srcOrd="0" destOrd="0" presId="urn:microsoft.com/office/officeart/2008/layout/LinedList"/>
    <dgm:cxn modelId="{5235CB11-CD9C-4ED1-9CF2-1FEED01861BF}" type="presParOf" srcId="{B9BC4039-F060-425E-936A-7930F5106CFE}" destId="{74D98AC0-707A-43A5-BAA0-C7EEE2D1F3AF}" srcOrd="1" destOrd="0" presId="urn:microsoft.com/office/officeart/2008/layout/LinedList"/>
    <dgm:cxn modelId="{6DAE5486-8A98-46B1-A662-F8780222F545}" type="presParOf" srcId="{354A29FE-8624-48BF-B3B4-9DB0A6301D70}" destId="{43364714-3B6D-4E32-9838-B2C14B2CF7A3}" srcOrd="8" destOrd="0" presId="urn:microsoft.com/office/officeart/2008/layout/LinedList"/>
    <dgm:cxn modelId="{F8028ED1-828A-40CC-8C70-515EA1229154}" type="presParOf" srcId="{354A29FE-8624-48BF-B3B4-9DB0A6301D70}" destId="{AFD0FBE7-FF3F-4AE8-838C-824B69872525}" srcOrd="9" destOrd="0" presId="urn:microsoft.com/office/officeart/2008/layout/LinedList"/>
    <dgm:cxn modelId="{9EBFE197-13A6-407C-943B-C22CD06F57A9}" type="presParOf" srcId="{AFD0FBE7-FF3F-4AE8-838C-824B69872525}" destId="{7CC536D3-F5FB-4F05-9D48-FF961D44CA25}" srcOrd="0" destOrd="0" presId="urn:microsoft.com/office/officeart/2008/layout/LinedList"/>
    <dgm:cxn modelId="{A6D79489-57B3-4AFA-B080-E950AA713FFB}" type="presParOf" srcId="{AFD0FBE7-FF3F-4AE8-838C-824B69872525}" destId="{B17C74F9-0E3D-4757-8204-684196EBB244}" srcOrd="1" destOrd="0" presId="urn:microsoft.com/office/officeart/2008/layout/LinedList"/>
    <dgm:cxn modelId="{932C0D7F-4AE0-4680-A6FF-F97E9C597BE8}" type="presParOf" srcId="{354A29FE-8624-48BF-B3B4-9DB0A6301D70}" destId="{C0ADE245-C461-40FD-A1D4-AD2947716F22}" srcOrd="10" destOrd="0" presId="urn:microsoft.com/office/officeart/2008/layout/LinedList"/>
    <dgm:cxn modelId="{E2493135-059D-45D9-A889-97E8183CDF9D}" type="presParOf" srcId="{354A29FE-8624-48BF-B3B4-9DB0A6301D70}" destId="{5DE64177-DFE5-47C1-ACB8-644562C5C4F4}" srcOrd="11" destOrd="0" presId="urn:microsoft.com/office/officeart/2008/layout/LinedList"/>
    <dgm:cxn modelId="{4ADE2204-E144-41BC-9517-96BC1FB1F556}" type="presParOf" srcId="{5DE64177-DFE5-47C1-ACB8-644562C5C4F4}" destId="{EF1824E0-E48B-4961-9EE5-326FD55A07E8}" srcOrd="0" destOrd="0" presId="urn:microsoft.com/office/officeart/2008/layout/LinedList"/>
    <dgm:cxn modelId="{46BD171C-D303-429C-9C4D-82D1CF802922}" type="presParOf" srcId="{5DE64177-DFE5-47C1-ACB8-644562C5C4F4}" destId="{25E65598-0BA8-42D3-B6A9-6E7111CFCA61}" srcOrd="1" destOrd="0" presId="urn:microsoft.com/office/officeart/2008/layout/LinedList"/>
    <dgm:cxn modelId="{CF8B34B5-E79B-4948-A1A2-368E3C0D5F7A}" type="presParOf" srcId="{354A29FE-8624-48BF-B3B4-9DB0A6301D70}" destId="{27A271C9-2365-4B7A-AAC3-66E708C94953}" srcOrd="12" destOrd="0" presId="urn:microsoft.com/office/officeart/2008/layout/LinedList"/>
    <dgm:cxn modelId="{6C416299-EF9B-4DC0-99EB-3B4700C9670E}" type="presParOf" srcId="{354A29FE-8624-48BF-B3B4-9DB0A6301D70}" destId="{39CB56D0-6421-4E4F-958F-EA94AA71EBE8}" srcOrd="13" destOrd="0" presId="urn:microsoft.com/office/officeart/2008/layout/LinedList"/>
    <dgm:cxn modelId="{51121D20-14CE-4FDF-977A-A59A5238AF93}" type="presParOf" srcId="{39CB56D0-6421-4E4F-958F-EA94AA71EBE8}" destId="{7F63721C-558C-4E1D-A709-D21B86E8E2E9}" srcOrd="0" destOrd="0" presId="urn:microsoft.com/office/officeart/2008/layout/LinedList"/>
    <dgm:cxn modelId="{D3E74DC5-B65E-4568-83CE-C6CC6D700BC9}" type="presParOf" srcId="{39CB56D0-6421-4E4F-958F-EA94AA71EBE8}" destId="{6898AF01-7E7A-4BC7-A96F-F8F69FC6DFE9}"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A831F56-BBE7-42BB-9058-B6411864007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F9E59E3-8FA7-4D96-8D3A-8690B267F032}">
      <dgm:prSet custT="1"/>
      <dgm:spPr/>
      <dgm:t>
        <a:bodyPr/>
        <a:lstStyle/>
        <a:p>
          <a:r>
            <a:rPr lang="en-GB" sz="1100" dirty="0">
              <a:latin typeface="Arial" panose="020B0604020202020204" pitchFamily="34" charset="0"/>
              <a:cs typeface="Arial" panose="020B0604020202020204" pitchFamily="34" charset="0"/>
            </a:rPr>
            <a:t>For people, affected by dementia, a variety of devices, are required in order to support their needs and abilities , such as , (radio, tv, mobile, telephone, car), these appliances will usually be handled by the individual to promote independence. Technology systems and gadgets, will normally be installed and managed by others, but the individual will use them, for example, electricity, water supply system or air condition. Tracking and monitoring systems, such as (fire alarms) maybe operated by the individual  or set in motion automatically, so if an when an accident comes about, the fire alarm or fall alarm will go of. Detectors  maybe used constantly or when the operative decides, camcorders maybe located in public places like tagging devices.</a:t>
          </a:r>
          <a:endParaRPr lang="en-US" sz="1100" dirty="0">
            <a:latin typeface="Arial" panose="020B0604020202020204" pitchFamily="34" charset="0"/>
            <a:cs typeface="Arial" panose="020B0604020202020204" pitchFamily="34" charset="0"/>
          </a:endParaRPr>
        </a:p>
      </dgm:t>
    </dgm:pt>
    <dgm:pt modelId="{197655A7-871C-4712-97C5-DCB06AC81B21}" type="parTrans" cxnId="{9D79A8FE-69C7-4AE2-82FD-CF5AB49D0AF0}">
      <dgm:prSet/>
      <dgm:spPr/>
      <dgm:t>
        <a:bodyPr/>
        <a:lstStyle/>
        <a:p>
          <a:endParaRPr lang="en-US"/>
        </a:p>
      </dgm:t>
    </dgm:pt>
    <dgm:pt modelId="{A571DF0F-68EB-4312-A73A-204D11A957E5}" type="sibTrans" cxnId="{9D79A8FE-69C7-4AE2-82FD-CF5AB49D0AF0}">
      <dgm:prSet/>
      <dgm:spPr/>
      <dgm:t>
        <a:bodyPr/>
        <a:lstStyle/>
        <a:p>
          <a:endParaRPr lang="en-US"/>
        </a:p>
      </dgm:t>
    </dgm:pt>
    <dgm:pt modelId="{C85F1E75-3D19-49BA-85FD-14C60FE66B92}">
      <dgm:prSet custT="1"/>
      <dgm:spPr/>
      <dgm:t>
        <a:bodyPr/>
        <a:lstStyle/>
        <a:p>
          <a:r>
            <a:rPr lang="en-GB" sz="1100" dirty="0">
              <a:latin typeface="Arial" panose="020B0604020202020204" pitchFamily="34" charset="0"/>
              <a:cs typeface="Arial" panose="020B0604020202020204" pitchFamily="34" charset="0"/>
            </a:rPr>
            <a:t>Technologies maybe modified, to help the individual with dementia, manage, realistic problems, that may occur in their daily life. Technologies that maybe used to advance safety, may involve, night lamps, floor and flood sensors and cooker switch of appliances.  Promoting interaction to tackle memory loss issues, can help by providing the individual with, picture buttoned telephones or mobiles. Supplying multi-sensitive motivation, picture audio sound systems can enhance memory by providing, reminder messages, auto electronic calendars, object locaters, and medication reminders.</a:t>
          </a:r>
          <a:endParaRPr lang="en-US" sz="1100" dirty="0">
            <a:latin typeface="Arial" panose="020B0604020202020204" pitchFamily="34" charset="0"/>
            <a:cs typeface="Arial" panose="020B0604020202020204" pitchFamily="34" charset="0"/>
          </a:endParaRPr>
        </a:p>
      </dgm:t>
    </dgm:pt>
    <dgm:pt modelId="{B4A9A4BD-ACAB-49F7-AF85-D35F9A5E765C}" type="parTrans" cxnId="{F80A2A23-05F2-4077-883C-82604DD6F5DF}">
      <dgm:prSet/>
      <dgm:spPr/>
      <dgm:t>
        <a:bodyPr/>
        <a:lstStyle/>
        <a:p>
          <a:endParaRPr lang="en-US"/>
        </a:p>
      </dgm:t>
    </dgm:pt>
    <dgm:pt modelId="{C6A584E0-F9AD-40D4-AB1D-623771A1C0EE}" type="sibTrans" cxnId="{F80A2A23-05F2-4077-883C-82604DD6F5DF}">
      <dgm:prSet/>
      <dgm:spPr/>
      <dgm:t>
        <a:bodyPr/>
        <a:lstStyle/>
        <a:p>
          <a:endParaRPr lang="en-US"/>
        </a:p>
      </dgm:t>
    </dgm:pt>
    <dgm:pt modelId="{C4F00479-BDAE-474E-8D32-64DFF987E307}">
      <dgm:prSet custT="1"/>
      <dgm:spPr/>
      <dgm:t>
        <a:bodyPr/>
        <a:lstStyle/>
        <a:p>
          <a:r>
            <a:rPr lang="en-GB" sz="1100" dirty="0">
              <a:latin typeface="Arial" panose="020B0604020202020204" pitchFamily="34" charset="0"/>
              <a:cs typeface="Arial" panose="020B0604020202020204" pitchFamily="34" charset="0"/>
            </a:rPr>
            <a:t>The aim for the above, needs and requirements, is to ensure, the individual has a sense of  independence, and feels supported, in making positive choices, that enhances, his/her life. Healthcare professionals, and caregivers, should not focus, on the patient, as an individual with a condition, but to support them to maintain their self image , of a human being with capabilities(Cahill, 2007).         </a:t>
          </a:r>
          <a:endParaRPr lang="en-US" sz="1100" dirty="0">
            <a:latin typeface="Arial" panose="020B0604020202020204" pitchFamily="34" charset="0"/>
            <a:cs typeface="Arial" panose="020B0604020202020204" pitchFamily="34" charset="0"/>
          </a:endParaRPr>
        </a:p>
      </dgm:t>
    </dgm:pt>
    <dgm:pt modelId="{D294A352-0E15-46F9-B9EA-519712677E3C}" type="parTrans" cxnId="{2B6905D5-E4BE-41B1-872A-8CA144F29BDB}">
      <dgm:prSet/>
      <dgm:spPr/>
      <dgm:t>
        <a:bodyPr/>
        <a:lstStyle/>
        <a:p>
          <a:endParaRPr lang="en-US"/>
        </a:p>
      </dgm:t>
    </dgm:pt>
    <dgm:pt modelId="{A185165F-72BA-4E17-AC40-1A4F7ADFF7AC}" type="sibTrans" cxnId="{2B6905D5-E4BE-41B1-872A-8CA144F29BDB}">
      <dgm:prSet/>
      <dgm:spPr/>
      <dgm:t>
        <a:bodyPr/>
        <a:lstStyle/>
        <a:p>
          <a:endParaRPr lang="en-US"/>
        </a:p>
      </dgm:t>
    </dgm:pt>
    <dgm:pt modelId="{00B1AC1F-F6D2-4ECD-A5F8-CA254902F09B}" type="pres">
      <dgm:prSet presAssocID="{2A831F56-BBE7-42BB-9058-B64118640070}" presName="linear" presStyleCnt="0">
        <dgm:presLayoutVars>
          <dgm:animLvl val="lvl"/>
          <dgm:resizeHandles val="exact"/>
        </dgm:presLayoutVars>
      </dgm:prSet>
      <dgm:spPr/>
    </dgm:pt>
    <dgm:pt modelId="{E40EA365-7809-448C-B9CF-4121C2C4D48A}" type="pres">
      <dgm:prSet presAssocID="{4F9E59E3-8FA7-4D96-8D3A-8690B267F032}" presName="parentText" presStyleLbl="node1" presStyleIdx="0" presStyleCnt="3">
        <dgm:presLayoutVars>
          <dgm:chMax val="0"/>
          <dgm:bulletEnabled val="1"/>
        </dgm:presLayoutVars>
      </dgm:prSet>
      <dgm:spPr/>
    </dgm:pt>
    <dgm:pt modelId="{71411215-BC9B-4066-A99C-10EB932BF4CC}" type="pres">
      <dgm:prSet presAssocID="{A571DF0F-68EB-4312-A73A-204D11A957E5}" presName="spacer" presStyleCnt="0"/>
      <dgm:spPr/>
    </dgm:pt>
    <dgm:pt modelId="{C0FBDED0-36BD-4EF8-975E-BC589E0E2214}" type="pres">
      <dgm:prSet presAssocID="{C85F1E75-3D19-49BA-85FD-14C60FE66B92}" presName="parentText" presStyleLbl="node1" presStyleIdx="1" presStyleCnt="3">
        <dgm:presLayoutVars>
          <dgm:chMax val="0"/>
          <dgm:bulletEnabled val="1"/>
        </dgm:presLayoutVars>
      </dgm:prSet>
      <dgm:spPr/>
    </dgm:pt>
    <dgm:pt modelId="{2E578E4A-1D9E-42CB-9456-F7739ECE55EE}" type="pres">
      <dgm:prSet presAssocID="{C6A584E0-F9AD-40D4-AB1D-623771A1C0EE}" presName="spacer" presStyleCnt="0"/>
      <dgm:spPr/>
    </dgm:pt>
    <dgm:pt modelId="{2BF7BAAA-7A50-4BB8-9C80-A7629D958FBE}" type="pres">
      <dgm:prSet presAssocID="{C4F00479-BDAE-474E-8D32-64DFF987E307}" presName="parentText" presStyleLbl="node1" presStyleIdx="2" presStyleCnt="3">
        <dgm:presLayoutVars>
          <dgm:chMax val="0"/>
          <dgm:bulletEnabled val="1"/>
        </dgm:presLayoutVars>
      </dgm:prSet>
      <dgm:spPr/>
    </dgm:pt>
  </dgm:ptLst>
  <dgm:cxnLst>
    <dgm:cxn modelId="{F80A2A23-05F2-4077-883C-82604DD6F5DF}" srcId="{2A831F56-BBE7-42BB-9058-B64118640070}" destId="{C85F1E75-3D19-49BA-85FD-14C60FE66B92}" srcOrd="1" destOrd="0" parTransId="{B4A9A4BD-ACAB-49F7-AF85-D35F9A5E765C}" sibTransId="{C6A584E0-F9AD-40D4-AB1D-623771A1C0EE}"/>
    <dgm:cxn modelId="{A74E3789-0E24-4DB4-9055-2A4690634FD4}" type="presOf" srcId="{C4F00479-BDAE-474E-8D32-64DFF987E307}" destId="{2BF7BAAA-7A50-4BB8-9C80-A7629D958FBE}" srcOrd="0" destOrd="0" presId="urn:microsoft.com/office/officeart/2005/8/layout/vList2"/>
    <dgm:cxn modelId="{571FDF8A-7F0B-461C-BBD0-6511C0F19D55}" type="presOf" srcId="{C85F1E75-3D19-49BA-85FD-14C60FE66B92}" destId="{C0FBDED0-36BD-4EF8-975E-BC589E0E2214}" srcOrd="0" destOrd="0" presId="urn:microsoft.com/office/officeart/2005/8/layout/vList2"/>
    <dgm:cxn modelId="{2B6905D5-E4BE-41B1-872A-8CA144F29BDB}" srcId="{2A831F56-BBE7-42BB-9058-B64118640070}" destId="{C4F00479-BDAE-474E-8D32-64DFF987E307}" srcOrd="2" destOrd="0" parTransId="{D294A352-0E15-46F9-B9EA-519712677E3C}" sibTransId="{A185165F-72BA-4E17-AC40-1A4F7ADFF7AC}"/>
    <dgm:cxn modelId="{C484EDF4-B316-4565-AB4F-E8336AD0B1CE}" type="presOf" srcId="{4F9E59E3-8FA7-4D96-8D3A-8690B267F032}" destId="{E40EA365-7809-448C-B9CF-4121C2C4D48A}" srcOrd="0" destOrd="0" presId="urn:microsoft.com/office/officeart/2005/8/layout/vList2"/>
    <dgm:cxn modelId="{2371B3FD-6CDE-4B59-9066-1FB34F068CC4}" type="presOf" srcId="{2A831F56-BBE7-42BB-9058-B64118640070}" destId="{00B1AC1F-F6D2-4ECD-A5F8-CA254902F09B}" srcOrd="0" destOrd="0" presId="urn:microsoft.com/office/officeart/2005/8/layout/vList2"/>
    <dgm:cxn modelId="{9D79A8FE-69C7-4AE2-82FD-CF5AB49D0AF0}" srcId="{2A831F56-BBE7-42BB-9058-B64118640070}" destId="{4F9E59E3-8FA7-4D96-8D3A-8690B267F032}" srcOrd="0" destOrd="0" parTransId="{197655A7-871C-4712-97C5-DCB06AC81B21}" sibTransId="{A571DF0F-68EB-4312-A73A-204D11A957E5}"/>
    <dgm:cxn modelId="{7B0FB7E3-7080-4B43-ADD1-F92560FB5914}" type="presParOf" srcId="{00B1AC1F-F6D2-4ECD-A5F8-CA254902F09B}" destId="{E40EA365-7809-448C-B9CF-4121C2C4D48A}" srcOrd="0" destOrd="0" presId="urn:microsoft.com/office/officeart/2005/8/layout/vList2"/>
    <dgm:cxn modelId="{1341B512-2F43-4DE6-9A6C-4CFBEF89563D}" type="presParOf" srcId="{00B1AC1F-F6D2-4ECD-A5F8-CA254902F09B}" destId="{71411215-BC9B-4066-A99C-10EB932BF4CC}" srcOrd="1" destOrd="0" presId="urn:microsoft.com/office/officeart/2005/8/layout/vList2"/>
    <dgm:cxn modelId="{DD0CE6D7-2425-430C-92AE-BFE1B9C49BCF}" type="presParOf" srcId="{00B1AC1F-F6D2-4ECD-A5F8-CA254902F09B}" destId="{C0FBDED0-36BD-4EF8-975E-BC589E0E2214}" srcOrd="2" destOrd="0" presId="urn:microsoft.com/office/officeart/2005/8/layout/vList2"/>
    <dgm:cxn modelId="{42C02BD8-D73F-4AFB-963C-83B42355E088}" type="presParOf" srcId="{00B1AC1F-F6D2-4ECD-A5F8-CA254902F09B}" destId="{2E578E4A-1D9E-42CB-9456-F7739ECE55EE}" srcOrd="3" destOrd="0" presId="urn:microsoft.com/office/officeart/2005/8/layout/vList2"/>
    <dgm:cxn modelId="{108E31D8-747F-440A-AECC-366D637A636E}" type="presParOf" srcId="{00B1AC1F-F6D2-4ECD-A5F8-CA254902F09B}" destId="{2BF7BAAA-7A50-4BB8-9C80-A7629D958FB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6E519A-08A2-4548-960C-458CA71BA3FE}">
      <dsp:nvSpPr>
        <dsp:cNvPr id="0" name=""/>
        <dsp:cNvSpPr/>
      </dsp:nvSpPr>
      <dsp:spPr>
        <a:xfrm>
          <a:off x="671988" y="580"/>
          <a:ext cx="2742307" cy="164538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STUDENT NAME: </a:t>
          </a:r>
          <a:r>
            <a:rPr lang="en-GB" sz="1600" kern="1200" dirty="0">
              <a:latin typeface="Arial" panose="020B0604020202020204" pitchFamily="34" charset="0"/>
              <a:cs typeface="Arial" panose="020B0604020202020204" pitchFamily="34" charset="0"/>
            </a:rPr>
            <a:t>Andrea Lester</a:t>
          </a:r>
          <a:endParaRPr lang="en-US" sz="1600" kern="1200" dirty="0">
            <a:latin typeface="Arial" panose="020B0604020202020204" pitchFamily="34" charset="0"/>
            <a:cs typeface="Arial" panose="020B0604020202020204" pitchFamily="34" charset="0"/>
          </a:endParaRPr>
        </a:p>
      </dsp:txBody>
      <dsp:txXfrm>
        <a:off x="671988" y="580"/>
        <a:ext cx="2742307" cy="1645384"/>
      </dsp:txXfrm>
    </dsp:sp>
    <dsp:sp modelId="{EF8838FC-D69D-4716-9297-D310D21BF582}">
      <dsp:nvSpPr>
        <dsp:cNvPr id="0" name=""/>
        <dsp:cNvSpPr/>
      </dsp:nvSpPr>
      <dsp:spPr>
        <a:xfrm>
          <a:off x="3688526" y="580"/>
          <a:ext cx="2742307" cy="1645384"/>
        </a:xfrm>
        <a:prstGeom prst="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STUDENT NUMBER: </a:t>
          </a:r>
          <a:r>
            <a:rPr lang="en-GB" sz="1600" kern="1200" dirty="0">
              <a:latin typeface="Arial" panose="020B0604020202020204" pitchFamily="34" charset="0"/>
              <a:cs typeface="Arial" panose="020B0604020202020204" pitchFamily="34" charset="0"/>
            </a:rPr>
            <a:t>1912330</a:t>
          </a:r>
          <a:endParaRPr lang="en-US" sz="1600" kern="1200" dirty="0">
            <a:latin typeface="Arial" panose="020B0604020202020204" pitchFamily="34" charset="0"/>
            <a:cs typeface="Arial" panose="020B0604020202020204" pitchFamily="34" charset="0"/>
          </a:endParaRPr>
        </a:p>
      </dsp:txBody>
      <dsp:txXfrm>
        <a:off x="3688526" y="580"/>
        <a:ext cx="2742307" cy="1645384"/>
      </dsp:txXfrm>
    </dsp:sp>
    <dsp:sp modelId="{EF9CFB5D-253C-4CDB-9BF6-5ED2FB606451}">
      <dsp:nvSpPr>
        <dsp:cNvPr id="0" name=""/>
        <dsp:cNvSpPr/>
      </dsp:nvSpPr>
      <dsp:spPr>
        <a:xfrm>
          <a:off x="6705064" y="580"/>
          <a:ext cx="2742307" cy="1645384"/>
        </a:xfrm>
        <a:prstGeom prst="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MODULE CODE: </a:t>
          </a:r>
          <a:r>
            <a:rPr lang="en-GB" sz="1600" kern="1200" dirty="0">
              <a:latin typeface="Arial" panose="020B0604020202020204" pitchFamily="34" charset="0"/>
              <a:cs typeface="Arial" panose="020B0604020202020204" pitchFamily="34" charset="0"/>
            </a:rPr>
            <a:t>BMHP600_BIRM</a:t>
          </a:r>
          <a:endParaRPr lang="en-US" sz="1600" kern="1200" dirty="0">
            <a:latin typeface="Arial" panose="020B0604020202020204" pitchFamily="34" charset="0"/>
            <a:cs typeface="Arial" panose="020B0604020202020204" pitchFamily="34" charset="0"/>
          </a:endParaRPr>
        </a:p>
      </dsp:txBody>
      <dsp:txXfrm>
        <a:off x="6705064" y="580"/>
        <a:ext cx="2742307" cy="1645384"/>
      </dsp:txXfrm>
    </dsp:sp>
    <dsp:sp modelId="{91FF7B7A-1588-4F91-8917-7DA89EC1FF4B}">
      <dsp:nvSpPr>
        <dsp:cNvPr id="0" name=""/>
        <dsp:cNvSpPr/>
      </dsp:nvSpPr>
      <dsp:spPr>
        <a:xfrm>
          <a:off x="671988" y="1920195"/>
          <a:ext cx="2742307" cy="1645384"/>
        </a:xfrm>
        <a:prstGeom prst="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MODULE TITLE: </a:t>
          </a:r>
          <a:r>
            <a:rPr lang="en-GB" sz="1600" kern="1200" dirty="0">
              <a:latin typeface="Arial" panose="020B0604020202020204" pitchFamily="34" charset="0"/>
              <a:cs typeface="Arial" panose="020B0604020202020204" pitchFamily="34" charset="0"/>
            </a:rPr>
            <a:t>Living with Care: The Older Person</a:t>
          </a:r>
          <a:endParaRPr lang="en-US" sz="1600" kern="1200" dirty="0">
            <a:latin typeface="Arial" panose="020B0604020202020204" pitchFamily="34" charset="0"/>
            <a:cs typeface="Arial" panose="020B0604020202020204" pitchFamily="34" charset="0"/>
          </a:endParaRPr>
        </a:p>
      </dsp:txBody>
      <dsp:txXfrm>
        <a:off x="671988" y="1920195"/>
        <a:ext cx="2742307" cy="1645384"/>
      </dsp:txXfrm>
    </dsp:sp>
    <dsp:sp modelId="{D216B666-3D43-432F-8452-E826FA11813D}">
      <dsp:nvSpPr>
        <dsp:cNvPr id="0" name=""/>
        <dsp:cNvSpPr/>
      </dsp:nvSpPr>
      <dsp:spPr>
        <a:xfrm>
          <a:off x="3688526" y="1920195"/>
          <a:ext cx="2742307" cy="1645384"/>
        </a:xfrm>
        <a:prstGeom prst="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LECTURES NAME: </a:t>
          </a:r>
          <a:r>
            <a:rPr lang="en-GB" sz="1600" kern="1200" dirty="0">
              <a:latin typeface="Arial" panose="020B0604020202020204" pitchFamily="34" charset="0"/>
              <a:cs typeface="Arial" panose="020B0604020202020204" pitchFamily="34" charset="0"/>
            </a:rPr>
            <a:t>Joanne Davis</a:t>
          </a:r>
          <a:endParaRPr lang="en-US" sz="1600" kern="1200" dirty="0">
            <a:latin typeface="Arial" panose="020B0604020202020204" pitchFamily="34" charset="0"/>
            <a:cs typeface="Arial" panose="020B0604020202020204" pitchFamily="34" charset="0"/>
          </a:endParaRPr>
        </a:p>
      </dsp:txBody>
      <dsp:txXfrm>
        <a:off x="3688526" y="1920195"/>
        <a:ext cx="2742307" cy="1645384"/>
      </dsp:txXfrm>
    </dsp:sp>
    <dsp:sp modelId="{28C159D9-E9FE-4AA4-AD70-0BAA7169531E}">
      <dsp:nvSpPr>
        <dsp:cNvPr id="0" name=""/>
        <dsp:cNvSpPr/>
      </dsp:nvSpPr>
      <dsp:spPr>
        <a:xfrm>
          <a:off x="6705064" y="1920195"/>
          <a:ext cx="2742307" cy="1645384"/>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ASSIGNMENT TITLE: </a:t>
          </a:r>
          <a:r>
            <a:rPr lang="en-GB" sz="1600" kern="1200" dirty="0">
              <a:latin typeface="Arial" panose="020B0604020202020204" pitchFamily="34" charset="0"/>
              <a:cs typeface="Arial" panose="020B0604020202020204" pitchFamily="34" charset="0"/>
            </a:rPr>
            <a:t>Component 1, Dementia Presentation</a:t>
          </a:r>
          <a:endParaRPr lang="en-US" sz="1600" kern="1200" dirty="0">
            <a:latin typeface="Arial" panose="020B0604020202020204" pitchFamily="34" charset="0"/>
            <a:cs typeface="Arial" panose="020B0604020202020204" pitchFamily="34" charset="0"/>
          </a:endParaRPr>
        </a:p>
      </dsp:txBody>
      <dsp:txXfrm>
        <a:off x="6705064" y="1920195"/>
        <a:ext cx="2742307" cy="16453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3EE5D3-B751-4B01-92C3-5222D6EEB57F}">
      <dsp:nvSpPr>
        <dsp:cNvPr id="0" name=""/>
        <dsp:cNvSpPr/>
      </dsp:nvSpPr>
      <dsp:spPr>
        <a:xfrm>
          <a:off x="0" y="100201"/>
          <a:ext cx="968803" cy="581282"/>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rgbClr val="0070C0"/>
              </a:solidFill>
              <a:latin typeface="Arial" panose="020B0604020202020204" pitchFamily="34" charset="0"/>
              <a:cs typeface="Arial" panose="020B0604020202020204" pitchFamily="34" charset="0"/>
            </a:rPr>
            <a:t>YOU MAY BE AT RISK OF LEWY BODY DEMENTIA IF...</a:t>
          </a:r>
          <a:endParaRPr lang="en-US" sz="600" b="1" kern="1200" dirty="0">
            <a:solidFill>
              <a:srgbClr val="0070C0"/>
            </a:solidFill>
          </a:endParaRPr>
        </a:p>
      </dsp:txBody>
      <dsp:txXfrm>
        <a:off x="0" y="100201"/>
        <a:ext cx="968803" cy="581282"/>
      </dsp:txXfrm>
    </dsp:sp>
    <dsp:sp modelId="{3DA1B716-7BD9-4A05-ADFB-3507B96F7689}">
      <dsp:nvSpPr>
        <dsp:cNvPr id="0" name=""/>
        <dsp:cNvSpPr/>
      </dsp:nvSpPr>
      <dsp:spPr>
        <a:xfrm>
          <a:off x="1321212" y="88773"/>
          <a:ext cx="968803" cy="58128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rgbClr val="0070C0"/>
              </a:solidFill>
              <a:latin typeface="Arial" panose="020B0604020202020204" pitchFamily="34" charset="0"/>
              <a:cs typeface="Arial" panose="020B0604020202020204" pitchFamily="34" charset="0"/>
            </a:rPr>
            <a:t>You are 60 years of age or older     </a:t>
          </a:r>
          <a:r>
            <a:rPr lang="en-US" sz="800" b="1" kern="1200" dirty="0">
              <a:latin typeface="Arial" panose="020B0604020202020204" pitchFamily="34" charset="0"/>
              <a:cs typeface="Arial" panose="020B0604020202020204" pitchFamily="34" charset="0"/>
            </a:rPr>
            <a:t>                                                                                                                                                                                                              </a:t>
          </a:r>
        </a:p>
      </dsp:txBody>
      <dsp:txXfrm>
        <a:off x="1321212" y="88773"/>
        <a:ext cx="968803" cy="581282"/>
      </dsp:txXfrm>
    </dsp:sp>
    <dsp:sp modelId="{70B0497D-F827-4BEC-B644-D9FBB6814909}">
      <dsp:nvSpPr>
        <dsp:cNvPr id="0" name=""/>
        <dsp:cNvSpPr/>
      </dsp:nvSpPr>
      <dsp:spPr>
        <a:xfrm>
          <a:off x="2641478" y="93284"/>
          <a:ext cx="968803" cy="58128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rgbClr val="0070C0"/>
              </a:solidFill>
              <a:latin typeface="Arial" panose="020B0604020202020204" pitchFamily="34" charset="0"/>
              <a:cs typeface="Arial" panose="020B0604020202020204" pitchFamily="34" charset="0"/>
            </a:rPr>
            <a:t>Or-have a relative, who has Lewy body dementia or                                                                                                                                    Parkinson's disease                                                                                                                                                                                                                                                                                                                                                                                                                                                                                                                                                                                    </a:t>
          </a:r>
        </a:p>
      </dsp:txBody>
      <dsp:txXfrm>
        <a:off x="2641478" y="93284"/>
        <a:ext cx="968803" cy="581282"/>
      </dsp:txXfrm>
    </dsp:sp>
    <dsp:sp modelId="{4E4E8031-C280-4179-A78E-6439F3AA579F}">
      <dsp:nvSpPr>
        <dsp:cNvPr id="0" name=""/>
        <dsp:cNvSpPr/>
      </dsp:nvSpPr>
      <dsp:spPr>
        <a:xfrm>
          <a:off x="4042562" y="71602"/>
          <a:ext cx="968803" cy="58128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chemeClr val="accent1">
                  <a:lumMod val="50000"/>
                </a:schemeClr>
              </a:solidFill>
              <a:latin typeface="Arial" panose="020B0604020202020204" pitchFamily="34" charset="0"/>
              <a:cs typeface="Arial" panose="020B0604020202020204" pitchFamily="34" charset="0"/>
            </a:rPr>
            <a:t>It is a known fact, that Lewy body dementia attacks more males than females (21)</a:t>
          </a:r>
        </a:p>
      </dsp:txBody>
      <dsp:txXfrm>
        <a:off x="4042562" y="71602"/>
        <a:ext cx="968803" cy="581282"/>
      </dsp:txXfrm>
    </dsp:sp>
    <dsp:sp modelId="{FF785CC6-2845-4013-B03C-88DBA5F9C4E0}">
      <dsp:nvSpPr>
        <dsp:cNvPr id="0" name=""/>
        <dsp:cNvSpPr/>
      </dsp:nvSpPr>
      <dsp:spPr>
        <a:xfrm>
          <a:off x="7437" y="733828"/>
          <a:ext cx="968803" cy="58128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rgbClr val="002060"/>
              </a:solidFill>
              <a:latin typeface="Arial" panose="020B0604020202020204" pitchFamily="34" charset="0"/>
              <a:cs typeface="Arial" panose="020B0604020202020204" pitchFamily="34" charset="0"/>
            </a:rPr>
            <a:t>SIGNS AND SYMPTOMS OF LEWY BODY DEMENTIA…</a:t>
          </a:r>
          <a:r>
            <a:rPr lang="en-US" sz="800" b="1" kern="1200" dirty="0">
              <a:latin typeface="Arial" panose="020B0604020202020204" pitchFamily="34" charset="0"/>
              <a:cs typeface="Arial" panose="020B0604020202020204" pitchFamily="34" charset="0"/>
            </a:rPr>
            <a:t>                                                                                                                                                                                                                                                                                                                                                                                                                             </a:t>
          </a:r>
        </a:p>
      </dsp:txBody>
      <dsp:txXfrm>
        <a:off x="7437" y="733828"/>
        <a:ext cx="968803" cy="581282"/>
      </dsp:txXfrm>
    </dsp:sp>
    <dsp:sp modelId="{88FFC6C9-F5DA-4D64-80F8-2048E13E4E18}">
      <dsp:nvSpPr>
        <dsp:cNvPr id="0" name=""/>
        <dsp:cNvSpPr/>
      </dsp:nvSpPr>
      <dsp:spPr>
        <a:xfrm>
          <a:off x="1318480" y="665403"/>
          <a:ext cx="968803" cy="58780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chemeClr val="accent5">
                  <a:lumMod val="50000"/>
                </a:schemeClr>
              </a:solidFill>
              <a:latin typeface="Arial" panose="020B0604020202020204" pitchFamily="34" charset="0"/>
              <a:cs typeface="Arial" panose="020B0604020202020204" pitchFamily="34" charset="0"/>
            </a:rPr>
            <a:t>Lack of discernment, Confusion, Impaired Vision</a:t>
          </a:r>
        </a:p>
      </dsp:txBody>
      <dsp:txXfrm>
        <a:off x="1318480" y="665403"/>
        <a:ext cx="968803" cy="587804"/>
      </dsp:txXfrm>
    </dsp:sp>
    <dsp:sp modelId="{BCA66862-3897-48A8-BEAC-31EB4D3931D2}">
      <dsp:nvSpPr>
        <dsp:cNvPr id="0" name=""/>
        <dsp:cNvSpPr/>
      </dsp:nvSpPr>
      <dsp:spPr>
        <a:xfrm>
          <a:off x="2654809" y="664223"/>
          <a:ext cx="968803" cy="58128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chemeClr val="tx1">
                  <a:lumMod val="85000"/>
                  <a:lumOff val="15000"/>
                </a:schemeClr>
              </a:solidFill>
              <a:latin typeface="Arial" panose="020B0604020202020204" pitchFamily="34" charset="0"/>
              <a:cs typeface="Arial" panose="020B0604020202020204" pitchFamily="34" charset="0"/>
            </a:rPr>
            <a:t>, Sleepiness , Disrupted Sleep</a:t>
          </a:r>
        </a:p>
      </dsp:txBody>
      <dsp:txXfrm>
        <a:off x="2654809" y="664223"/>
        <a:ext cx="968803" cy="581282"/>
      </dsp:txXfrm>
    </dsp:sp>
    <dsp:sp modelId="{008CE9B4-6D43-4CD8-88D7-AF5CD89B704E}">
      <dsp:nvSpPr>
        <dsp:cNvPr id="0" name=""/>
        <dsp:cNvSpPr/>
      </dsp:nvSpPr>
      <dsp:spPr>
        <a:xfrm>
          <a:off x="4029619" y="630733"/>
          <a:ext cx="968803" cy="57878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rgbClr val="0070C0"/>
              </a:solidFill>
              <a:latin typeface="Arial" panose="020B0604020202020204" pitchFamily="34" charset="0"/>
              <a:cs typeface="Arial" panose="020B0604020202020204" pitchFamily="34" charset="0"/>
            </a:rPr>
            <a:t>Feeling depressed, Struggling with swallowing  (24)                                                                                                                                                                                             </a:t>
          </a:r>
          <a:endParaRPr lang="en-US" sz="800" b="1" kern="1200" dirty="0">
            <a:latin typeface="Arial" panose="020B0604020202020204" pitchFamily="34" charset="0"/>
            <a:cs typeface="Arial" panose="020B0604020202020204" pitchFamily="34" charset="0"/>
          </a:endParaRPr>
        </a:p>
      </dsp:txBody>
      <dsp:txXfrm>
        <a:off x="4029619" y="630733"/>
        <a:ext cx="968803" cy="578788"/>
      </dsp:txXfrm>
    </dsp:sp>
    <dsp:sp modelId="{8BE273AE-BD0B-4EBE-A9DA-3CED2453653E}">
      <dsp:nvSpPr>
        <dsp:cNvPr id="0" name=""/>
        <dsp:cNvSpPr/>
      </dsp:nvSpPr>
      <dsp:spPr>
        <a:xfrm>
          <a:off x="0" y="1333785"/>
          <a:ext cx="968803" cy="56330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latin typeface="Arial" panose="020B0604020202020204" pitchFamily="34" charset="0"/>
              <a:cs typeface="Arial" panose="020B0604020202020204" pitchFamily="34" charset="0"/>
            </a:rPr>
            <a:t>                                                                                                                                                                                                                                    </a:t>
          </a:r>
          <a:r>
            <a:rPr lang="en-US" sz="800" b="1" kern="1200" dirty="0">
              <a:solidFill>
                <a:srgbClr val="7030A0"/>
              </a:solidFill>
              <a:latin typeface="Arial" panose="020B0604020202020204" pitchFamily="34" charset="0"/>
              <a:cs typeface="Arial" panose="020B0604020202020204" pitchFamily="34" charset="0"/>
            </a:rPr>
            <a:t>YOU MAY BE AT RISK OF VASCULAR DEMENTIA IF…</a:t>
          </a:r>
        </a:p>
      </dsp:txBody>
      <dsp:txXfrm>
        <a:off x="0" y="1333785"/>
        <a:ext cx="968803" cy="563308"/>
      </dsp:txXfrm>
    </dsp:sp>
    <dsp:sp modelId="{6B7EE287-5FFD-4D2D-9E0F-DC2E576A9833}">
      <dsp:nvSpPr>
        <dsp:cNvPr id="0" name=""/>
        <dsp:cNvSpPr/>
      </dsp:nvSpPr>
      <dsp:spPr>
        <a:xfrm>
          <a:off x="1282789" y="1302017"/>
          <a:ext cx="968803" cy="58128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latin typeface="Arial" panose="020B0604020202020204" pitchFamily="34" charset="0"/>
              <a:cs typeface="Arial" panose="020B0604020202020204" pitchFamily="34" charset="0"/>
            </a:rPr>
            <a:t> </a:t>
          </a:r>
          <a:r>
            <a:rPr lang="en-US" sz="800" b="1" kern="1200" dirty="0">
              <a:solidFill>
                <a:schemeClr val="bg2">
                  <a:lumMod val="10000"/>
                </a:schemeClr>
              </a:solidFill>
              <a:latin typeface="Arial" panose="020B0604020202020204" pitchFamily="34" charset="0"/>
              <a:cs typeface="Arial" panose="020B0604020202020204" pitchFamily="34" charset="0"/>
            </a:rPr>
            <a:t>You 75 years of age or older</a:t>
          </a:r>
          <a:r>
            <a:rPr lang="en-US" sz="800" b="1" kern="1200" dirty="0">
              <a:latin typeface="Arial" panose="020B0604020202020204" pitchFamily="34" charset="0"/>
              <a:cs typeface="Arial" panose="020B0604020202020204" pitchFamily="34" charset="0"/>
            </a:rPr>
            <a:t>                                                                                                                                                                  </a:t>
          </a:r>
        </a:p>
      </dsp:txBody>
      <dsp:txXfrm>
        <a:off x="1282789" y="1302017"/>
        <a:ext cx="968803" cy="581282"/>
      </dsp:txXfrm>
    </dsp:sp>
    <dsp:sp modelId="{6B4E0653-F533-4C44-89D2-C741AFF77736}">
      <dsp:nvSpPr>
        <dsp:cNvPr id="0" name=""/>
        <dsp:cNvSpPr/>
      </dsp:nvSpPr>
      <dsp:spPr>
        <a:xfrm>
          <a:off x="4022488" y="1252453"/>
          <a:ext cx="968803" cy="72690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latin typeface="Arial" panose="020B0604020202020204" pitchFamily="34" charset="0"/>
              <a:cs typeface="Arial" panose="020B0604020202020204" pitchFamily="34" charset="0"/>
            </a:rPr>
            <a:t> </a:t>
          </a:r>
          <a:r>
            <a:rPr lang="en-US" sz="800" b="1" kern="1200" dirty="0">
              <a:solidFill>
                <a:srgbClr val="0070C0"/>
              </a:solidFill>
              <a:latin typeface="Arial" panose="020B0604020202020204" pitchFamily="34" charset="0"/>
              <a:cs typeface="Arial" panose="020B0604020202020204" pitchFamily="34" charset="0"/>
            </a:rPr>
            <a:t>It is a known fact, that Vascular dementia affects males more than females  (5)</a:t>
          </a:r>
          <a:r>
            <a:rPr lang="en-US" sz="800" b="1" kern="1200" dirty="0">
              <a:latin typeface="Arial" panose="020B0604020202020204" pitchFamily="34" charset="0"/>
              <a:cs typeface="Arial" panose="020B0604020202020204" pitchFamily="34" charset="0"/>
            </a:rPr>
            <a:t>                                                                                                     </a:t>
          </a:r>
        </a:p>
      </dsp:txBody>
      <dsp:txXfrm>
        <a:off x="4022488" y="1252453"/>
        <a:ext cx="968803" cy="726904"/>
      </dsp:txXfrm>
    </dsp:sp>
    <dsp:sp modelId="{FB9AA7AD-958A-4379-ACE2-30F30BF0E331}">
      <dsp:nvSpPr>
        <dsp:cNvPr id="0" name=""/>
        <dsp:cNvSpPr/>
      </dsp:nvSpPr>
      <dsp:spPr>
        <a:xfrm>
          <a:off x="2665834" y="1268691"/>
          <a:ext cx="968803" cy="77577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chemeClr val="accent3">
                  <a:lumMod val="50000"/>
                </a:schemeClr>
              </a:solidFill>
              <a:latin typeface="Arial" panose="020B0604020202020204" pitchFamily="34" charset="0"/>
              <a:cs typeface="Arial" panose="020B0604020202020204" pitchFamily="34" charset="0"/>
            </a:rPr>
            <a:t>You have, high blood pressure, cholesterol, obesity or cardiovascular disease</a:t>
          </a:r>
          <a:r>
            <a:rPr lang="en-US" sz="800" b="1" kern="1200" dirty="0">
              <a:latin typeface="Arial" panose="020B0604020202020204" pitchFamily="34" charset="0"/>
              <a:cs typeface="Arial" panose="020B0604020202020204" pitchFamily="34" charset="0"/>
            </a:rPr>
            <a:t>                                                                                                                                                </a:t>
          </a:r>
        </a:p>
      </dsp:txBody>
      <dsp:txXfrm>
        <a:off x="2665834" y="1268691"/>
        <a:ext cx="968803" cy="775773"/>
      </dsp:txXfrm>
    </dsp:sp>
    <dsp:sp modelId="{CC6644FE-2170-4159-8AD0-3F8A7146D869}">
      <dsp:nvSpPr>
        <dsp:cNvPr id="0" name=""/>
        <dsp:cNvSpPr/>
      </dsp:nvSpPr>
      <dsp:spPr>
        <a:xfrm>
          <a:off x="0" y="1945675"/>
          <a:ext cx="968803" cy="73022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rgbClr val="00B0F0"/>
              </a:solidFill>
              <a:latin typeface="Arial" panose="020B0604020202020204" pitchFamily="34" charset="0"/>
              <a:cs typeface="Arial" panose="020B0604020202020204" pitchFamily="34" charset="0"/>
            </a:rPr>
            <a:t>SIGNS AND SYMPTOMS OF VASCULAR DEMENTIA …</a:t>
          </a:r>
        </a:p>
      </dsp:txBody>
      <dsp:txXfrm>
        <a:off x="0" y="1945675"/>
        <a:ext cx="968803" cy="730224"/>
      </dsp:txXfrm>
    </dsp:sp>
    <dsp:sp modelId="{E477A9E8-76A5-4738-9F2D-0E882731D4BD}">
      <dsp:nvSpPr>
        <dsp:cNvPr id="0" name=""/>
        <dsp:cNvSpPr/>
      </dsp:nvSpPr>
      <dsp:spPr>
        <a:xfrm>
          <a:off x="1294473" y="2041921"/>
          <a:ext cx="968803" cy="58128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chemeClr val="accent5">
                  <a:lumMod val="50000"/>
                </a:schemeClr>
              </a:solidFill>
              <a:latin typeface="Arial" panose="020B0604020202020204" pitchFamily="34" charset="0"/>
              <a:cs typeface="Arial" panose="020B0604020202020204" pitchFamily="34" charset="0"/>
            </a:rPr>
            <a:t> Problems retrieving words from memory, disturbance of the mind</a:t>
          </a:r>
        </a:p>
      </dsp:txBody>
      <dsp:txXfrm>
        <a:off x="1294473" y="2041921"/>
        <a:ext cx="968803" cy="581282"/>
      </dsp:txXfrm>
    </dsp:sp>
    <dsp:sp modelId="{C49AF8A6-C490-4FDD-BAA3-FE0AE37467B6}">
      <dsp:nvSpPr>
        <dsp:cNvPr id="0" name=""/>
        <dsp:cNvSpPr/>
      </dsp:nvSpPr>
      <dsp:spPr>
        <a:xfrm>
          <a:off x="4023079" y="2043333"/>
          <a:ext cx="968803" cy="58128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chemeClr val="accent3">
                  <a:lumMod val="50000"/>
                </a:schemeClr>
              </a:solidFill>
              <a:latin typeface="Arial" panose="020B0604020202020204" pitchFamily="34" charset="0"/>
              <a:cs typeface="Arial" panose="020B0604020202020204" pitchFamily="34" charset="0"/>
            </a:rPr>
            <a:t> Rapid movement or staggering steps (26)</a:t>
          </a:r>
        </a:p>
      </dsp:txBody>
      <dsp:txXfrm>
        <a:off x="4023079" y="2043333"/>
        <a:ext cx="968803" cy="581282"/>
      </dsp:txXfrm>
    </dsp:sp>
    <dsp:sp modelId="{46C90A28-187B-46AA-A677-0A2AFD56DA69}">
      <dsp:nvSpPr>
        <dsp:cNvPr id="0" name=""/>
        <dsp:cNvSpPr/>
      </dsp:nvSpPr>
      <dsp:spPr>
        <a:xfrm>
          <a:off x="2642195" y="2060808"/>
          <a:ext cx="968803" cy="58128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chemeClr val="accent4">
                  <a:lumMod val="50000"/>
                </a:schemeClr>
              </a:solidFill>
              <a:latin typeface="Arial" panose="020B0604020202020204" pitchFamily="34" charset="0"/>
              <a:cs typeface="Arial" panose="020B0604020202020204" pitchFamily="34" charset="0"/>
            </a:rPr>
            <a:t>Mood swings and changes in attitude </a:t>
          </a:r>
          <a:r>
            <a:rPr lang="en-US" sz="800" b="1" kern="1200" dirty="0">
              <a:latin typeface="Arial" panose="020B0604020202020204" pitchFamily="34" charset="0"/>
              <a:cs typeface="Arial" panose="020B0604020202020204" pitchFamily="34" charset="0"/>
            </a:rPr>
            <a:t>                                          </a:t>
          </a:r>
          <a:r>
            <a:rPr lang="en-US" sz="800" kern="1200" dirty="0">
              <a:latin typeface="Arial" panose="020B0604020202020204" pitchFamily="34" charset="0"/>
              <a:cs typeface="Arial" panose="020B0604020202020204" pitchFamily="34" charset="0"/>
            </a:rPr>
            <a:t>                             </a:t>
          </a:r>
        </a:p>
      </dsp:txBody>
      <dsp:txXfrm>
        <a:off x="2642195" y="2060808"/>
        <a:ext cx="968803" cy="5812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C7ADF3-3161-4089-AB6D-7764709FD911}">
      <dsp:nvSpPr>
        <dsp:cNvPr id="0" name=""/>
        <dsp:cNvSpPr/>
      </dsp:nvSpPr>
      <dsp:spPr>
        <a:xfrm>
          <a:off x="0" y="1441943"/>
          <a:ext cx="6263640" cy="12168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What is Lewy body dementia(National Institute on Ageing,2021) stated that Lewy body dementia is an illness, that’s linked to uncommon deposits of a biomolecule, known as alpha taxonomy in the cerebrum. These deposits are called Lewy bodies and infect chemicals within the brain, who’s exchanges,  as a result can led the way to cause problems, with the following, thinking, body movement attitude and changes to mood What is Lewy Body dementia(National Institute on Ageing, 2021).</a:t>
          </a:r>
          <a:endParaRPr lang="en-US" sz="1100" kern="1200" dirty="0">
            <a:latin typeface="Arial" panose="020B0604020202020204" pitchFamily="34" charset="0"/>
            <a:cs typeface="Arial" panose="020B0604020202020204" pitchFamily="34" charset="0"/>
          </a:endParaRPr>
        </a:p>
      </dsp:txBody>
      <dsp:txXfrm>
        <a:off x="59399" y="1501342"/>
        <a:ext cx="6144842" cy="1098002"/>
      </dsp:txXfrm>
    </dsp:sp>
    <dsp:sp modelId="{AE535FD1-9DA9-491F-B7BD-FF44FCFB4A3A}">
      <dsp:nvSpPr>
        <dsp:cNvPr id="0" name=""/>
        <dsp:cNvSpPr/>
      </dsp:nvSpPr>
      <dsp:spPr>
        <a:xfrm>
          <a:off x="0" y="2845944"/>
          <a:ext cx="6263640" cy="121680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Vascular dementia(Best Practice, 2022) suggests that vascular dementia, is identified as a long-term growing disease in the brain, which brings about, psychological damage. The controlling functions of the brain’s power, such as making plans, are more evident, to become distressed than the memory. Motor and humour changes are generally detected early on Vascular dementia(Best Practice, 2022).   </a:t>
          </a:r>
          <a:endParaRPr lang="en-US" sz="1100" kern="1200" dirty="0">
            <a:latin typeface="Arial" panose="020B0604020202020204" pitchFamily="34" charset="0"/>
            <a:cs typeface="Arial" panose="020B0604020202020204" pitchFamily="34" charset="0"/>
          </a:endParaRPr>
        </a:p>
      </dsp:txBody>
      <dsp:txXfrm>
        <a:off x="59399" y="2905343"/>
        <a:ext cx="6144842" cy="10980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450F0C-7D14-4C08-AFA3-E06E5647F8DA}">
      <dsp:nvSpPr>
        <dsp:cNvPr id="0" name=""/>
        <dsp:cNvSpPr/>
      </dsp:nvSpPr>
      <dsp:spPr>
        <a:xfrm>
          <a:off x="0" y="25471"/>
          <a:ext cx="6891187" cy="9734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FIRST STAGES</a:t>
          </a:r>
          <a:r>
            <a:rPr lang="en-GB" sz="1400"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in the first stages, of Lewy body dementia, symptoms may include, delusions or other falsifications based on real life, for example misconceptions, agitations ,movement complexity, urgency to urinate or lack of self-control also talking and acting out dreams throughout sleep, this is known as (rem sleep disorder).</a:t>
          </a:r>
          <a:endParaRPr lang="en-US" sz="1100" kern="1200" dirty="0">
            <a:latin typeface="Arial" panose="020B0604020202020204" pitchFamily="34" charset="0"/>
            <a:cs typeface="Arial" panose="020B0604020202020204" pitchFamily="34" charset="0"/>
          </a:endParaRPr>
        </a:p>
      </dsp:txBody>
      <dsp:txXfrm>
        <a:off x="47519" y="72990"/>
        <a:ext cx="6796149" cy="878402"/>
      </dsp:txXfrm>
    </dsp:sp>
    <dsp:sp modelId="{E2E2091C-9D33-4F88-B7D1-96EE17BAFD74}">
      <dsp:nvSpPr>
        <dsp:cNvPr id="0" name=""/>
        <dsp:cNvSpPr/>
      </dsp:nvSpPr>
      <dsp:spPr>
        <a:xfrm>
          <a:off x="0" y="1148671"/>
          <a:ext cx="6891187" cy="97344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SECOND </a:t>
          </a:r>
          <a:r>
            <a:rPr lang="en-GB" sz="1100" b="1" kern="1200" dirty="0">
              <a:latin typeface="Arial" panose="020B0604020202020204" pitchFamily="34" charset="0"/>
              <a:cs typeface="Arial" panose="020B0604020202020204" pitchFamily="34" charset="0"/>
            </a:rPr>
            <a:t>STAGES</a:t>
          </a:r>
          <a:r>
            <a:rPr lang="en-GB" sz="1100" kern="1200" dirty="0">
              <a:latin typeface="Arial" panose="020B0604020202020204" pitchFamily="34" charset="0"/>
              <a:cs typeface="Arial" panose="020B0604020202020204" pitchFamily="34" charset="0"/>
            </a:rPr>
            <a:t>- as Lewy body dementia develops, indications become more powerful, and may mirror Parkinson’s disease. Sign involve stumbles, intensified problems with mobility functions, struggling with talking, problems with swallowing and significant psychosis and misunderstanding</a:t>
          </a:r>
          <a:r>
            <a:rPr lang="en-GB" sz="1400" kern="1200" dirty="0">
              <a:latin typeface="Arial" panose="020B0604020202020204" pitchFamily="34" charset="0"/>
              <a:cs typeface="Arial" panose="020B0604020202020204" pitchFamily="34" charset="0"/>
            </a:rPr>
            <a:t>. </a:t>
          </a:r>
          <a:endParaRPr lang="en-US" sz="1400" kern="1200" dirty="0">
            <a:latin typeface="Arial" panose="020B0604020202020204" pitchFamily="34" charset="0"/>
            <a:cs typeface="Arial" panose="020B0604020202020204" pitchFamily="34" charset="0"/>
          </a:endParaRPr>
        </a:p>
      </dsp:txBody>
      <dsp:txXfrm>
        <a:off x="47519" y="1196190"/>
        <a:ext cx="6796149" cy="878402"/>
      </dsp:txXfrm>
    </dsp:sp>
    <dsp:sp modelId="{0EFE0C88-6C11-4BC1-839A-F10597B33A70}">
      <dsp:nvSpPr>
        <dsp:cNvPr id="0" name=""/>
        <dsp:cNvSpPr/>
      </dsp:nvSpPr>
      <dsp:spPr>
        <a:xfrm>
          <a:off x="0" y="2271871"/>
          <a:ext cx="6891187" cy="97344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THIRD STAGES</a:t>
          </a:r>
          <a:r>
            <a:rPr lang="en-GB" sz="1400"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the last stages of Lewy body dementia, has an extreme affect on muscle inflexibility, and sensibility to feel enhances. Individuals struggle to complete daily task and need to be assisted with almost everything, speaking becomes a struggle and some individuals may completely stop speaking altogether</a:t>
          </a:r>
          <a:r>
            <a:rPr lang="en-GB" sz="1400" kern="1200" dirty="0">
              <a:latin typeface="Arial" panose="020B0604020202020204" pitchFamily="34" charset="0"/>
              <a:cs typeface="Arial" panose="020B0604020202020204" pitchFamily="34" charset="0"/>
            </a:rPr>
            <a:t>.</a:t>
          </a:r>
          <a:endParaRPr lang="en-US" sz="1400" kern="1200" dirty="0">
            <a:latin typeface="Arial" panose="020B0604020202020204" pitchFamily="34" charset="0"/>
            <a:cs typeface="Arial" panose="020B0604020202020204" pitchFamily="34" charset="0"/>
          </a:endParaRPr>
        </a:p>
      </dsp:txBody>
      <dsp:txXfrm>
        <a:off x="47519" y="2319390"/>
        <a:ext cx="6796149" cy="878402"/>
      </dsp:txXfrm>
    </dsp:sp>
    <dsp:sp modelId="{4ABBDB3E-57CD-4231-BF35-CDF10099CA31}">
      <dsp:nvSpPr>
        <dsp:cNvPr id="0" name=""/>
        <dsp:cNvSpPr/>
      </dsp:nvSpPr>
      <dsp:spPr>
        <a:xfrm>
          <a:off x="0" y="3395071"/>
          <a:ext cx="6891187" cy="97344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1" kern="1200" dirty="0">
              <a:latin typeface="Arial" panose="020B0604020202020204" pitchFamily="34" charset="0"/>
              <a:cs typeface="Arial" panose="020B0604020202020204" pitchFamily="34" charset="0"/>
            </a:rPr>
            <a:t>THE USUAL LIFE EXPECTANCY, OF AN INDIVIDUAL IDENTIFIED AS HAVING LEWY BODY DEMENTIA, IS BETWEEN FIVE TO EIGHT YEARS, ALTHOUGH THERE ARE SOME PEOPLE WHO HAVE LIVED UP TO 20 YEARS OR MORE AFTER THEY HAVE BEEN DIAGNOSED </a:t>
          </a:r>
          <a:r>
            <a:rPr lang="en-GB" sz="1100" kern="1200" dirty="0">
              <a:latin typeface="Arial" panose="020B0604020202020204" pitchFamily="34" charset="0"/>
              <a:cs typeface="Arial" panose="020B0604020202020204" pitchFamily="34" charset="0"/>
            </a:rPr>
            <a:t>Stages and progression of Lewy body dementia(Very Well Health, 2022). </a:t>
          </a:r>
          <a:endParaRPr lang="en-US" sz="1100" kern="1200" dirty="0">
            <a:latin typeface="Arial" panose="020B0604020202020204" pitchFamily="34" charset="0"/>
            <a:cs typeface="Arial" panose="020B0604020202020204" pitchFamily="34" charset="0"/>
          </a:endParaRPr>
        </a:p>
      </dsp:txBody>
      <dsp:txXfrm>
        <a:off x="47519" y="3442590"/>
        <a:ext cx="6796149" cy="8784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8E6F7-56EA-4A00-9E69-A457F9B1E379}">
      <dsp:nvSpPr>
        <dsp:cNvPr id="0" name=""/>
        <dsp:cNvSpPr/>
      </dsp:nvSpPr>
      <dsp:spPr>
        <a:xfrm>
          <a:off x="0" y="536"/>
          <a:ext cx="6891187"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22FB209-0953-4708-B00A-40E838DB3E1B}">
      <dsp:nvSpPr>
        <dsp:cNvPr id="0" name=""/>
        <dsp:cNvSpPr/>
      </dsp:nvSpPr>
      <dsp:spPr>
        <a:xfrm>
          <a:off x="0" y="536"/>
          <a:ext cx="6891187" cy="627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FIRST </a:t>
          </a:r>
          <a:r>
            <a:rPr lang="en-GB" sz="1100" b="1" kern="1200" dirty="0">
              <a:latin typeface="Arial" panose="020B0604020202020204" pitchFamily="34" charset="0"/>
              <a:cs typeface="Arial" panose="020B0604020202020204" pitchFamily="34" charset="0"/>
            </a:rPr>
            <a:t>STAGES</a:t>
          </a:r>
          <a:r>
            <a:rPr lang="en-GB" sz="1100" kern="1200" dirty="0">
              <a:latin typeface="Arial" panose="020B0604020202020204" pitchFamily="34" charset="0"/>
              <a:cs typeface="Arial" panose="020B0604020202020204" pitchFamily="34" charset="0"/>
            </a:rPr>
            <a:t>-  brain awareness, has no recognisable signs or symptoms, at this stage, the individual usually, looks fit and healthy.</a:t>
          </a:r>
          <a:endParaRPr lang="en-US" sz="1100" kern="1200" dirty="0">
            <a:latin typeface="Arial" panose="020B0604020202020204" pitchFamily="34" charset="0"/>
            <a:cs typeface="Arial" panose="020B0604020202020204" pitchFamily="34" charset="0"/>
          </a:endParaRPr>
        </a:p>
      </dsp:txBody>
      <dsp:txXfrm>
        <a:off x="0" y="536"/>
        <a:ext cx="6891187" cy="627558"/>
      </dsp:txXfrm>
    </dsp:sp>
    <dsp:sp modelId="{607CF3AA-7BD3-447A-9952-CD1D731112E7}">
      <dsp:nvSpPr>
        <dsp:cNvPr id="0" name=""/>
        <dsp:cNvSpPr/>
      </dsp:nvSpPr>
      <dsp:spPr>
        <a:xfrm>
          <a:off x="0" y="628094"/>
          <a:ext cx="6891187"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1ED0957-5155-43C5-880E-0E3587082074}">
      <dsp:nvSpPr>
        <dsp:cNvPr id="0" name=""/>
        <dsp:cNvSpPr/>
      </dsp:nvSpPr>
      <dsp:spPr>
        <a:xfrm>
          <a:off x="0" y="628094"/>
          <a:ext cx="6891187" cy="627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SECOND STAGES</a:t>
          </a:r>
          <a:r>
            <a:rPr lang="en-GB" sz="1300"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the patient may experience, very light cerebral reduction, and become severally absent-minded, for example misplacing their keys or forgetting the name of a companionship.</a:t>
          </a:r>
          <a:endParaRPr lang="en-US" sz="1100" kern="1200" dirty="0">
            <a:latin typeface="Arial" panose="020B0604020202020204" pitchFamily="34" charset="0"/>
            <a:cs typeface="Arial" panose="020B0604020202020204" pitchFamily="34" charset="0"/>
          </a:endParaRPr>
        </a:p>
      </dsp:txBody>
      <dsp:txXfrm>
        <a:off x="0" y="628094"/>
        <a:ext cx="6891187" cy="627558"/>
      </dsp:txXfrm>
    </dsp:sp>
    <dsp:sp modelId="{43DD8C09-3AAC-421D-8FE8-3D3FFF50C214}">
      <dsp:nvSpPr>
        <dsp:cNvPr id="0" name=""/>
        <dsp:cNvSpPr/>
      </dsp:nvSpPr>
      <dsp:spPr>
        <a:xfrm>
          <a:off x="0" y="1255653"/>
          <a:ext cx="6891187"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436A9F6-0CC2-48F5-AAD4-C29802157536}">
      <dsp:nvSpPr>
        <dsp:cNvPr id="0" name=""/>
        <dsp:cNvSpPr/>
      </dsp:nvSpPr>
      <dsp:spPr>
        <a:xfrm>
          <a:off x="0" y="1255653"/>
          <a:ext cx="6891187" cy="627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THIRD STAGES</a:t>
          </a:r>
          <a:r>
            <a:rPr lang="en-GB" sz="1300"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at the early mild stage, signs and symptoms, become more evident, and the patient may become more absent-minded than before</a:t>
          </a:r>
          <a:r>
            <a:rPr lang="en-GB" sz="1300" kern="1200" dirty="0"/>
            <a:t>.</a:t>
          </a:r>
          <a:endParaRPr lang="en-US" sz="1300" kern="1200" dirty="0"/>
        </a:p>
      </dsp:txBody>
      <dsp:txXfrm>
        <a:off x="0" y="1255653"/>
        <a:ext cx="6891187" cy="627558"/>
      </dsp:txXfrm>
    </dsp:sp>
    <dsp:sp modelId="{F10F0C57-B855-41AE-BDD1-47E02AEE75D5}">
      <dsp:nvSpPr>
        <dsp:cNvPr id="0" name=""/>
        <dsp:cNvSpPr/>
      </dsp:nvSpPr>
      <dsp:spPr>
        <a:xfrm>
          <a:off x="0" y="1883211"/>
          <a:ext cx="6891187"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34464DA-BBA3-4EEF-B099-912B84CE5887}">
      <dsp:nvSpPr>
        <dsp:cNvPr id="0" name=""/>
        <dsp:cNvSpPr/>
      </dsp:nvSpPr>
      <dsp:spPr>
        <a:xfrm>
          <a:off x="0" y="1883211"/>
          <a:ext cx="6891187" cy="627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FOURTH STAGES</a:t>
          </a:r>
          <a:r>
            <a:rPr lang="en-GB" sz="1300"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at this stage, signs and symptoms become more explicit, the individual may begin to pull back, from relatives and friends, as they may feel, discriminated against, for not being able to communicate, as they could before</a:t>
          </a:r>
          <a:r>
            <a:rPr lang="en-GB" sz="1300" kern="1200" dirty="0">
              <a:latin typeface="Arial" panose="020B0604020202020204" pitchFamily="34" charset="0"/>
              <a:cs typeface="Arial" panose="020B0604020202020204" pitchFamily="34" charset="0"/>
            </a:rPr>
            <a:t>.</a:t>
          </a:r>
          <a:endParaRPr lang="en-US" sz="1300" kern="1200" dirty="0">
            <a:latin typeface="Arial" panose="020B0604020202020204" pitchFamily="34" charset="0"/>
            <a:cs typeface="Arial" panose="020B0604020202020204" pitchFamily="34" charset="0"/>
          </a:endParaRPr>
        </a:p>
      </dsp:txBody>
      <dsp:txXfrm>
        <a:off x="0" y="1883211"/>
        <a:ext cx="6891187" cy="627558"/>
      </dsp:txXfrm>
    </dsp:sp>
    <dsp:sp modelId="{43364714-3B6D-4E32-9838-B2C14B2CF7A3}">
      <dsp:nvSpPr>
        <dsp:cNvPr id="0" name=""/>
        <dsp:cNvSpPr/>
      </dsp:nvSpPr>
      <dsp:spPr>
        <a:xfrm>
          <a:off x="0" y="2510770"/>
          <a:ext cx="6891187"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CC536D3-F5FB-4F05-9D48-FF961D44CA25}">
      <dsp:nvSpPr>
        <dsp:cNvPr id="0" name=""/>
        <dsp:cNvSpPr/>
      </dsp:nvSpPr>
      <dsp:spPr>
        <a:xfrm>
          <a:off x="0" y="2510770"/>
          <a:ext cx="6891187" cy="627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FIFTH STAGES</a:t>
          </a:r>
          <a:r>
            <a:rPr lang="en-GB" sz="1300"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at the middle stages, individuals may need to be assisted, more than before, to complete daily tasks, for example dressing, cooking, cleaning and to look after themselves overall.</a:t>
          </a:r>
          <a:endParaRPr lang="en-US" sz="1100" kern="1200" dirty="0">
            <a:latin typeface="Arial" panose="020B0604020202020204" pitchFamily="34" charset="0"/>
            <a:cs typeface="Arial" panose="020B0604020202020204" pitchFamily="34" charset="0"/>
          </a:endParaRPr>
        </a:p>
      </dsp:txBody>
      <dsp:txXfrm>
        <a:off x="0" y="2510770"/>
        <a:ext cx="6891187" cy="627558"/>
      </dsp:txXfrm>
    </dsp:sp>
    <dsp:sp modelId="{C0ADE245-C461-40FD-A1D4-AD2947716F22}">
      <dsp:nvSpPr>
        <dsp:cNvPr id="0" name=""/>
        <dsp:cNvSpPr/>
      </dsp:nvSpPr>
      <dsp:spPr>
        <a:xfrm>
          <a:off x="0" y="3138328"/>
          <a:ext cx="6891187"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F1824E0-E48B-4961-9EE5-326FD55A07E8}">
      <dsp:nvSpPr>
        <dsp:cNvPr id="0" name=""/>
        <dsp:cNvSpPr/>
      </dsp:nvSpPr>
      <dsp:spPr>
        <a:xfrm>
          <a:off x="0" y="3138328"/>
          <a:ext cx="6891187" cy="627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SIXTH STAGES</a:t>
          </a:r>
          <a:r>
            <a:rPr lang="en-GB" sz="1300"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at the second to last stage, the individual may start to experience, lose of memory, and start to remember, situations that occurred in the past, they start to become more confused and don’t remember the names of close friends and family members</a:t>
          </a:r>
          <a:r>
            <a:rPr lang="en-GB" sz="1300" kern="1200" dirty="0">
              <a:latin typeface="Arial" panose="020B0604020202020204" pitchFamily="34" charset="0"/>
              <a:cs typeface="Arial" panose="020B0604020202020204" pitchFamily="34" charset="0"/>
            </a:rPr>
            <a:t>.</a:t>
          </a:r>
          <a:endParaRPr lang="en-US" sz="1300" kern="1200" dirty="0">
            <a:latin typeface="Arial" panose="020B0604020202020204" pitchFamily="34" charset="0"/>
            <a:cs typeface="Arial" panose="020B0604020202020204" pitchFamily="34" charset="0"/>
          </a:endParaRPr>
        </a:p>
      </dsp:txBody>
      <dsp:txXfrm>
        <a:off x="0" y="3138328"/>
        <a:ext cx="6891187" cy="627558"/>
      </dsp:txXfrm>
    </dsp:sp>
    <dsp:sp modelId="{27A271C9-2365-4B7A-AAC3-66E708C94953}">
      <dsp:nvSpPr>
        <dsp:cNvPr id="0" name=""/>
        <dsp:cNvSpPr/>
      </dsp:nvSpPr>
      <dsp:spPr>
        <a:xfrm>
          <a:off x="0" y="3765887"/>
          <a:ext cx="6891187"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F63721C-558C-4E1D-A709-D21B86E8E2E9}">
      <dsp:nvSpPr>
        <dsp:cNvPr id="0" name=""/>
        <dsp:cNvSpPr/>
      </dsp:nvSpPr>
      <dsp:spPr>
        <a:xfrm>
          <a:off x="0" y="3765887"/>
          <a:ext cx="6891187" cy="627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SEVENTH </a:t>
          </a:r>
          <a:r>
            <a:rPr lang="en-GB" sz="1100" b="1" kern="1200" dirty="0">
              <a:latin typeface="Arial" panose="020B0604020202020204" pitchFamily="34" charset="0"/>
              <a:cs typeface="Arial" panose="020B0604020202020204" pitchFamily="34" charset="0"/>
            </a:rPr>
            <a:t>STAGES</a:t>
          </a:r>
          <a:r>
            <a:rPr lang="en-GB" sz="1100" kern="1200" dirty="0">
              <a:latin typeface="Arial" panose="020B0604020202020204" pitchFamily="34" charset="0"/>
              <a:cs typeface="Arial" panose="020B0604020202020204" pitchFamily="34" charset="0"/>
            </a:rPr>
            <a:t>-  this is the last stage, where medication, has become less effective, the only option for the patient, is to receive, continuous care Stages of vascular dementia(Bel Marra Health, 2022).</a:t>
          </a:r>
          <a:endParaRPr lang="en-US" sz="1100" kern="1200" dirty="0">
            <a:latin typeface="Arial" panose="020B0604020202020204" pitchFamily="34" charset="0"/>
            <a:cs typeface="Arial" panose="020B0604020202020204" pitchFamily="34" charset="0"/>
          </a:endParaRPr>
        </a:p>
      </dsp:txBody>
      <dsp:txXfrm>
        <a:off x="0" y="3765887"/>
        <a:ext cx="6891187" cy="62755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0EA365-7809-448C-B9CF-4121C2C4D48A}">
      <dsp:nvSpPr>
        <dsp:cNvPr id="0" name=""/>
        <dsp:cNvSpPr/>
      </dsp:nvSpPr>
      <dsp:spPr>
        <a:xfrm>
          <a:off x="0" y="511"/>
          <a:ext cx="5097780" cy="16470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For people, affected by dementia, a variety of devices, are required in order to support their needs and abilities , such as , (radio, tv, mobile, telephone, car), these appliances will usually be handled by the individual to promote independence. Technology systems and gadgets, will normally be installed and managed by others, but the individual will use them, for example, electricity, water supply system or air condition. Tracking and monitoring systems, such as (fire alarms) maybe operated by the individual  or set in motion automatically, so if an when an accident comes about, the fire alarm or fall alarm will go of. Detectors  maybe used constantly or when the operative decides, camcorders maybe located in public places like tagging devices.</a:t>
          </a:r>
          <a:endParaRPr lang="en-US" sz="1100" kern="1200" dirty="0">
            <a:latin typeface="Arial" panose="020B0604020202020204" pitchFamily="34" charset="0"/>
            <a:cs typeface="Arial" panose="020B0604020202020204" pitchFamily="34" charset="0"/>
          </a:endParaRPr>
        </a:p>
      </dsp:txBody>
      <dsp:txXfrm>
        <a:off x="80402" y="80913"/>
        <a:ext cx="4936976" cy="1486245"/>
      </dsp:txXfrm>
    </dsp:sp>
    <dsp:sp modelId="{C0FBDED0-36BD-4EF8-975E-BC589E0E2214}">
      <dsp:nvSpPr>
        <dsp:cNvPr id="0" name=""/>
        <dsp:cNvSpPr/>
      </dsp:nvSpPr>
      <dsp:spPr>
        <a:xfrm>
          <a:off x="0" y="1661257"/>
          <a:ext cx="5097780" cy="16470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Technologies maybe modified, to help the individual with dementia, manage, realistic problems, that may occur in their daily life. Technologies that maybe used to advance safety, may involve, night lamps, floor and flood sensors and cooker switch of appliances.  Promoting interaction to tackle memory loss issues, can help by providing the individual with, picture buttoned telephones or mobiles. Supplying multi-sensitive motivation, picture audio sound systems can enhance memory by providing, reminder messages, auto electronic calendars, object locaters, and medication reminders.</a:t>
          </a:r>
          <a:endParaRPr lang="en-US" sz="1100" kern="1200" dirty="0">
            <a:latin typeface="Arial" panose="020B0604020202020204" pitchFamily="34" charset="0"/>
            <a:cs typeface="Arial" panose="020B0604020202020204" pitchFamily="34" charset="0"/>
          </a:endParaRPr>
        </a:p>
      </dsp:txBody>
      <dsp:txXfrm>
        <a:off x="80402" y="1741659"/>
        <a:ext cx="4936976" cy="1486245"/>
      </dsp:txXfrm>
    </dsp:sp>
    <dsp:sp modelId="{2BF7BAAA-7A50-4BB8-9C80-A7629D958FBE}">
      <dsp:nvSpPr>
        <dsp:cNvPr id="0" name=""/>
        <dsp:cNvSpPr/>
      </dsp:nvSpPr>
      <dsp:spPr>
        <a:xfrm>
          <a:off x="0" y="3322003"/>
          <a:ext cx="5097780" cy="16470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The aim for the above, needs and requirements, is to ensure, the individual has a sense of  independence, and feels supported, in making positive choices, that enhances, his/her life. Healthcare professionals, and caregivers, should not focus, on the patient, as an individual with a condition, but to support them to maintain their self image , of a human being with capabilities(Cahill, 2007).         </a:t>
          </a:r>
          <a:endParaRPr lang="en-US" sz="1100" kern="1200" dirty="0">
            <a:latin typeface="Arial" panose="020B0604020202020204" pitchFamily="34" charset="0"/>
            <a:cs typeface="Arial" panose="020B0604020202020204" pitchFamily="34" charset="0"/>
          </a:endParaRPr>
        </a:p>
      </dsp:txBody>
      <dsp:txXfrm>
        <a:off x="80402" y="3402405"/>
        <a:ext cx="4936976" cy="148624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15F45-DB51-46C2-8810-4CC1211B853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013F17A-13ED-40A2-8E4D-10E88F86768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B335FC-31B4-4E1C-9CBA-44770DC4DE90}"/>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5" name="Footer Placeholder 4">
            <a:extLst>
              <a:ext uri="{FF2B5EF4-FFF2-40B4-BE49-F238E27FC236}">
                <a16:creationId xmlns:a16="http://schemas.microsoft.com/office/drawing/2014/main" id="{4994C2AB-DCC7-460D-B963-53B271FAF8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38267C-E257-4CDA-BD6C-63CA45D84004}"/>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10139886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538C6-4BF3-4C47-B508-CC560A5C44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37F6E82-20A2-42F7-BFD1-C03EF30A47E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352823-478A-49EC-93B3-A6C4AD0D9171}"/>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5" name="Footer Placeholder 4">
            <a:extLst>
              <a:ext uri="{FF2B5EF4-FFF2-40B4-BE49-F238E27FC236}">
                <a16:creationId xmlns:a16="http://schemas.microsoft.com/office/drawing/2014/main" id="{5C44C65D-5104-4063-B19E-A42F3CDB13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39210F-2DF8-42DB-AAB2-45A1D7F277C1}"/>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3651934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53505-E4A6-44C1-8CF8-5D71043962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F389648-002E-4087-9AC3-A559B3AE6C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6913A6F-D2EA-41E9-B699-C912818FC7B5}"/>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5" name="Footer Placeholder 4">
            <a:extLst>
              <a:ext uri="{FF2B5EF4-FFF2-40B4-BE49-F238E27FC236}">
                <a16:creationId xmlns:a16="http://schemas.microsoft.com/office/drawing/2014/main" id="{0EEB5FBD-60C9-4D16-8603-994A55D0DD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3E255C-EAE9-4BEC-862C-497FBF6BB913}"/>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2644452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1ECEE-23AA-4E5F-BB62-11E761C030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5BBF4C-89B7-424C-B4E9-BE2FD7185FE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F8C773-F14F-4B45-8B6D-AB48679DC08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256FE06-0F56-4B97-9445-045DDFB3B4F9}"/>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6" name="Footer Placeholder 5">
            <a:extLst>
              <a:ext uri="{FF2B5EF4-FFF2-40B4-BE49-F238E27FC236}">
                <a16:creationId xmlns:a16="http://schemas.microsoft.com/office/drawing/2014/main" id="{4F63F799-1303-4C9C-9CBF-5218DDA04F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8D97F1-63F5-42AC-865E-3742C94F0942}"/>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3415186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9871B-881F-4AC2-A3F8-0EC0C22A454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47C9A5-0B85-426A-BCAD-D5318163C7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BA61C9-546E-4995-8B3A-A1D04B7D98C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0ED2F5C-BD27-4FD4-B998-A7E7EA6B13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DF396E6-8B64-4CED-83F9-53A910B1E0A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A6DA9C7-D484-4B65-A630-DBAFBDBC942F}"/>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8" name="Footer Placeholder 7">
            <a:extLst>
              <a:ext uri="{FF2B5EF4-FFF2-40B4-BE49-F238E27FC236}">
                <a16:creationId xmlns:a16="http://schemas.microsoft.com/office/drawing/2014/main" id="{40C77DC3-ED1D-4FFA-89B2-E159E58015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7BAC091-8EF9-4918-9D77-4AFD8082A5AB}"/>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2172447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649DD-4F06-4192-857B-A12357F4F0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93B2B12-61AA-4FCC-B006-6D7B9D53A2A8}"/>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4" name="Footer Placeholder 3">
            <a:extLst>
              <a:ext uri="{FF2B5EF4-FFF2-40B4-BE49-F238E27FC236}">
                <a16:creationId xmlns:a16="http://schemas.microsoft.com/office/drawing/2014/main" id="{7119A4E6-847D-4844-89D1-E71FA5F1348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D685142-BD92-4D13-9054-B6A38EA30CCD}"/>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2764846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100F8D-51E0-4AA7-A5E0-3AE8891F3324}"/>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3" name="Footer Placeholder 2">
            <a:extLst>
              <a:ext uri="{FF2B5EF4-FFF2-40B4-BE49-F238E27FC236}">
                <a16:creationId xmlns:a16="http://schemas.microsoft.com/office/drawing/2014/main" id="{813D7326-FA51-4602-96B0-F756A50112C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61B63D-7F93-4B2A-86B9-3CEAEE619BAA}"/>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4119846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847B2-FDE8-4905-B3BA-6BADC3C40F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80AA4FE-3A35-40C9-B13C-4DE9F568B54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72C0AE-F9E8-4BB7-9CD7-9CBE3B2FDA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76A88A-F35F-444D-9581-573B6B215F88}"/>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6" name="Footer Placeholder 5">
            <a:extLst>
              <a:ext uri="{FF2B5EF4-FFF2-40B4-BE49-F238E27FC236}">
                <a16:creationId xmlns:a16="http://schemas.microsoft.com/office/drawing/2014/main" id="{CA10F83F-7FF4-43FF-BB42-537B494197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E17AAB-1514-45C5-930E-4E515849001C}"/>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31610596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ED06A-EB99-43C0-B817-69A5EFF296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7D002AF-F8CF-483E-A909-2595CD00D3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BFE1AA3-4E3C-445F-B2B4-43A2E336A1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44026EE-A1E7-4E89-AD58-AF76F4069CA8}"/>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6" name="Footer Placeholder 5">
            <a:extLst>
              <a:ext uri="{FF2B5EF4-FFF2-40B4-BE49-F238E27FC236}">
                <a16:creationId xmlns:a16="http://schemas.microsoft.com/office/drawing/2014/main" id="{4BD40406-51E2-44F0-86A7-0046C26741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25C7C6-10EC-445D-9AF1-8E322B305D37}"/>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337382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EB335-2A12-4810-8EEF-CEAA3DA9F50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7943B12-C92F-4C0D-84F8-E5D3077E7B4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799068-5753-4ED9-B951-C9B5964C7237}"/>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5" name="Footer Placeholder 4">
            <a:extLst>
              <a:ext uri="{FF2B5EF4-FFF2-40B4-BE49-F238E27FC236}">
                <a16:creationId xmlns:a16="http://schemas.microsoft.com/office/drawing/2014/main" id="{161949E6-8280-4BC8-9D76-FFD0D55036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C362C0-C1AD-41A3-ACB7-66601071F310}"/>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15621195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386D8F-0FDF-4E95-BC7C-9DA7440376D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3454EB-4965-43D3-8AD9-3957CCC646F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F23353-BEAD-48BD-90E6-D70218927FE6}"/>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5" name="Footer Placeholder 4">
            <a:extLst>
              <a:ext uri="{FF2B5EF4-FFF2-40B4-BE49-F238E27FC236}">
                <a16:creationId xmlns:a16="http://schemas.microsoft.com/office/drawing/2014/main" id="{62751060-B6E4-41F0-A555-CBAD6F1445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81F69-5036-440B-AA93-778E890C263C}"/>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3469135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3F36EE-03E9-4B5A-B2AB-EC5CEC7EAE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2D0C333-AEE7-464F-AB8B-8E4FEFDE76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54D7BD-7806-4084-A0B8-122A82B31DE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57FBE0-2ED5-491B-B83A-2BC628A8AA60}" type="datetimeFigureOut">
              <a:rPr lang="en-GB" smtClean="0"/>
              <a:t>05/03/2022</a:t>
            </a:fld>
            <a:endParaRPr lang="en-GB"/>
          </a:p>
        </p:txBody>
      </p:sp>
      <p:sp>
        <p:nvSpPr>
          <p:cNvPr id="5" name="Footer Placeholder 4">
            <a:extLst>
              <a:ext uri="{FF2B5EF4-FFF2-40B4-BE49-F238E27FC236}">
                <a16:creationId xmlns:a16="http://schemas.microsoft.com/office/drawing/2014/main" id="{81700030-2EEC-47C5-B865-54F2633398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47FF83D-6155-4743-9DBE-556ECF715B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9DE8D2-6AC3-41D9-8A55-967DCAE25A3D}" type="slidenum">
              <a:rPr lang="en-GB" smtClean="0"/>
              <a:t>‹#›</a:t>
            </a:fld>
            <a:endParaRPr lang="en-GB"/>
          </a:p>
        </p:txBody>
      </p:sp>
    </p:spTree>
    <p:extLst>
      <p:ext uri="{BB962C8B-B14F-4D97-AF65-F5344CB8AC3E}">
        <p14:creationId xmlns:p14="http://schemas.microsoft.com/office/powerpoint/2010/main" val="4338091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2.xml"/><Relationship Id="rId13" Type="http://schemas.openxmlformats.org/officeDocument/2006/relationships/hyperlink" Target="http://www.elder.org/dementia-people/support" TargetMode="External"/><Relationship Id="rId3" Type="http://schemas.openxmlformats.org/officeDocument/2006/relationships/image" Target="../media/image2.jpeg"/><Relationship Id="rId7" Type="http://schemas.openxmlformats.org/officeDocument/2006/relationships/diagramLayout" Target="../diagrams/layout2.xml"/><Relationship Id="rId12" Type="http://schemas.openxmlformats.org/officeDocument/2006/relationships/hyperlink" Target="tel:03001115555"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Data" Target="../diagrams/data2.xml"/><Relationship Id="rId11" Type="http://schemas.openxmlformats.org/officeDocument/2006/relationships/hyperlink" Target="http://www.alzheimersresearchuk.uk.org/" TargetMode="External"/><Relationship Id="rId5" Type="http://schemas.openxmlformats.org/officeDocument/2006/relationships/image" Target="../media/image4.jpeg"/><Relationship Id="rId10" Type="http://schemas.microsoft.com/office/2007/relationships/diagramDrawing" Target="../diagrams/drawing2.xml"/><Relationship Id="rId4" Type="http://schemas.openxmlformats.org/officeDocument/2006/relationships/image" Target="../media/image3.jpeg"/><Relationship Id="rId9" Type="http://schemas.openxmlformats.org/officeDocument/2006/relationships/diagramColors" Target="../diagrams/colors2.xml"/><Relationship Id="rId14" Type="http://schemas.openxmlformats.org/officeDocument/2006/relationships/hyperlink" Target="tel:03003557587" TargetMode="Externa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hyperlink" Target="http://www.ibda.org/" TargetMode="External"/><Relationship Id="rId2" Type="http://schemas.openxmlformats.org/officeDocument/2006/relationships/hyperlink" Target="http://lewybody.org/" TargetMode="Externa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hyperlink" Target="http://www.belmarrahealth.com/stages-vascular-dementia-life-expectancy-stroke-dementia-patients/" TargetMode="External"/><Relationship Id="rId3" Type="http://schemas.openxmlformats.org/officeDocument/2006/relationships/hyperlink" Target="http://www.alinahomecare.com/home-care/dementia-care/?AdGroup=Alina%20Homecare&amp;AdGroupld=1322713654500889&amp;Adld=82...2334469344233259:loc-188&amp;keyword=alinahomecare&amp;msclkid=fb8b430635ff12236e18211f0e35..." TargetMode="External"/><Relationship Id="rId7" Type="http://schemas.openxmlformats.org/officeDocument/2006/relationships/hyperlink" Target="http://www.bartleyby.com/essay/Disengagement-Theory-And-Alzheimer-s-Disease-P3KPSAKTUXYW#:-:text=Disengagement%20theory%20is%20the%20idea%20tha..." TargetMode="External"/><Relationship Id="rId2" Type="http://schemas.openxmlformats.org/officeDocument/2006/relationships/hyperlink" Target="http://www.ageuk.org.uk/information-advice/health-wellbeing/conditions-illness/dementia/getting-care-and-support/" TargetMode="External"/><Relationship Id="rId1" Type="http://schemas.openxmlformats.org/officeDocument/2006/relationships/slideLayout" Target="../slideLayouts/slideLayout2.xml"/><Relationship Id="rId6" Type="http://schemas.openxmlformats.org/officeDocument/2006/relationships/hyperlink" Target="http://www.alzheimers.org.uk/about-dementia/types-dementia/risk-factors-vascular-dementia#content-start" TargetMode="External"/><Relationship Id="rId5" Type="http://schemas.openxmlformats.org/officeDocument/2006/relationships/hyperlink" Target="http://www.alzheimersresearchuk.org/brain-health/think-brain-health/?gclsrc=aw.ds&amp;" TargetMode="External"/><Relationship Id="rId4" Type="http://schemas.openxmlformats.org/officeDocument/2006/relationships/hyperlink" Target="http://www.alzheimers.net/9-22-14-technology-for-dementia" TargetMode="External"/><Relationship Id="rId9" Type="http://schemas.openxmlformats.org/officeDocument/2006/relationships/hyperlink" Target="http://www.bestpractice.bmj.com/topics/en-gb/319#:-:text=Vascular%20dementia%20is%20a%20chronic%20progressive%20... "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www.caringfordementia.weebly.com/maslowrsquos-hierarchy-of-needs.html" TargetMode="External"/><Relationship Id="rId2" Type="http://schemas.openxmlformats.org/officeDocument/2006/relationships/hyperlink" Target="http://www.citeseerx.ist.psu.edu/viewdoc/download?%20DOI:%2010.1.1.929.6568&amp;rep=rep1&amp;type=pdf" TargetMode="External"/><Relationship Id="rId1" Type="http://schemas.openxmlformats.org/officeDocument/2006/relationships/slideLayout" Target="../slideLayouts/slideLayout2.xml"/><Relationship Id="rId6" Type="http://schemas.openxmlformats.org/officeDocument/2006/relationships/hyperlink" Target="http://www.executivehomecare.com/blog/vascular-dementia-what-is-it/" TargetMode="External"/><Relationship Id="rId5" Type="http://schemas.openxmlformats.org/officeDocument/2006/relationships/hyperlink" Target="http://www.everycarehants.co.uk/family-care/what-support-is-available-for-dementia-sufferers-and-their-family-members/#:-:text=respite%20is%20the%20main%20type%20of%support%20t..." TargetMode="External"/><Relationship Id="rId4" Type="http://schemas.openxmlformats.org/officeDocument/2006/relationships/hyperlink" Target="http://www.dementiauk.org/get-support/dementia-helpline-alzheimers-helpline/?msclkid=c90f6f185f0a16b774f10d0164c0e071&amp;utm_source=bing&amp;utm_medium=...%20Helpline%20%5BTier%201%5D&amp;utm_term=helpline%20for20dementia&amp;ut...%20Dementia%20Helpline"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www.nhs.uk/conditions/dementia-with-lewy-bodies/symptoms/" TargetMode="External"/><Relationship Id="rId3" Type="http://schemas.openxmlformats.org/officeDocument/2006/relationships/hyperlink" Target="http://www.youtube.com/watch?v=cIHTiy_68JI" TargetMode="External"/><Relationship Id="rId7" Type="http://schemas.openxmlformats.org/officeDocument/2006/relationships/hyperlink" Target="http://www.nia.nih.gov/health/what-lewy-body-dementia-causes-symptoms-and-treatments" TargetMode="External"/><Relationship Id="rId2" Type="http://schemas.openxmlformats.org/officeDocument/2006/relationships/hyperlink" Target="http://www.gov.uk/government/publications/quality-standards-for-care-services-for-older-people" TargetMode="External"/><Relationship Id="rId1" Type="http://schemas.openxmlformats.org/officeDocument/2006/relationships/slideLayout" Target="../slideLayouts/slideLayout2.xml"/><Relationship Id="rId6" Type="http://schemas.openxmlformats.org/officeDocument/2006/relationships/hyperlink" Target="http://www.mentalhealth.org.uk/sites/default/files/dementia-rights-policy-discussion.pdf" TargetMode="External"/><Relationship Id="rId5" Type="http://schemas.openxmlformats.org/officeDocument/2006/relationships/hyperlink" Target="http://www.mayoclinic.org/disease-conditions/lewy-body-dementia/symptoms-causes/syc-20352025#:-:text=A%20few%20factors%20seem%20to%20increase%2..." TargetMode="External"/><Relationship Id="rId4" Type="http://schemas.openxmlformats.org/officeDocument/2006/relationships/hyperlink" Target="http://www.iapk.org.uk/how-we-can%20-help/who-we-support/dementia/#:-:text=people%20with%20dementia%20may%2..."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www.youtube.com/watch?v=eqTmnZdZL74" TargetMode="External"/><Relationship Id="rId3" Type="http://schemas.openxmlformats.org/officeDocument/2006/relationships/hyperlink" Target="http://www.ucsfhealth.org/conditions/vascular-dementia/symptoms" TargetMode="External"/><Relationship Id="rId7" Type="http://schemas.openxmlformats.org/officeDocument/2006/relationships/hyperlink" Target="http://www.youtube.com/watch?v=4EFYsJSIrgE" TargetMode="External"/><Relationship Id="rId2" Type="http://schemas.openxmlformats.org/officeDocument/2006/relationships/hyperlink" Target="https://www.nhs.uk/conditions/dementia/about/#:~:text=What%20is%20dementia,between%20Alzheimer's%20disease%20and%20dementia" TargetMode="External"/><Relationship Id="rId1" Type="http://schemas.openxmlformats.org/officeDocument/2006/relationships/slideLayout" Target="../slideLayouts/slideLayout2.xml"/><Relationship Id="rId6" Type="http://schemas.openxmlformats.org/officeDocument/2006/relationships/hyperlink" Target="http://www.who.int/news-room/fact-sheets/detail/dementia" TargetMode="External"/><Relationship Id="rId5" Type="http://schemas.openxmlformats.org/officeDocument/2006/relationships/hyperlink" Target="http://www.apps.who.int/iris/bitstream/handle/10665/259615/?sequence=1" TargetMode="External"/><Relationship Id="rId4" Type="http://schemas.openxmlformats.org/officeDocument/2006/relationships/hyperlink" Target="http://www.verywellhealth.com/lewy-body-dementia-stages-progression-9873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345A976A-8DE3-4B67-B94B-2044FDD12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6EAAA1B9-2DDB-49C9-A037-A523D2F13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4" name="Title 3">
            <a:extLst>
              <a:ext uri="{FF2B5EF4-FFF2-40B4-BE49-F238E27FC236}">
                <a16:creationId xmlns:a16="http://schemas.microsoft.com/office/drawing/2014/main" id="{2D0CEA59-946D-4B35-90F8-F76C6E2B6F58}"/>
              </a:ext>
            </a:extLst>
          </p:cNvPr>
          <p:cNvSpPr>
            <a:spLocks noGrp="1"/>
          </p:cNvSpPr>
          <p:nvPr>
            <p:ph type="title"/>
          </p:nvPr>
        </p:nvSpPr>
        <p:spPr>
          <a:xfrm>
            <a:off x="804672" y="457200"/>
            <a:ext cx="10579608" cy="1188720"/>
          </a:xfrm>
        </p:spPr>
        <p:txBody>
          <a:bodyPr>
            <a:normAutofit/>
          </a:bodyPr>
          <a:lstStyle/>
          <a:p>
            <a:r>
              <a:rPr lang="en-GB" sz="4000" b="1" dirty="0">
                <a:solidFill>
                  <a:schemeClr val="tx2"/>
                </a:solidFill>
                <a:latin typeface="Arial" panose="020B0604020202020204" pitchFamily="34" charset="0"/>
                <a:cs typeface="Arial" panose="020B0604020202020204" pitchFamily="34" charset="0"/>
              </a:rPr>
              <a:t>                                                    </a:t>
            </a:r>
            <a:r>
              <a:rPr lang="en-GB" sz="2400" b="1" dirty="0">
                <a:solidFill>
                  <a:schemeClr val="tx2"/>
                </a:solidFill>
                <a:latin typeface="Arial" panose="020B0604020202020204" pitchFamily="34" charset="0"/>
                <a:cs typeface="Arial" panose="020B0604020202020204" pitchFamily="34" charset="0"/>
              </a:rPr>
              <a:t>TITLE PAGE</a:t>
            </a:r>
          </a:p>
        </p:txBody>
      </p:sp>
      <p:grpSp>
        <p:nvGrpSpPr>
          <p:cNvPr id="32" name="Group 31">
            <a:extLst>
              <a:ext uri="{FF2B5EF4-FFF2-40B4-BE49-F238E27FC236}">
                <a16:creationId xmlns:a16="http://schemas.microsoft.com/office/drawing/2014/main" id="{B441F8D5-EBCE-4FB9-91A9-3425971C1F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262397" y="134260"/>
            <a:ext cx="3142400" cy="2716805"/>
            <a:chOff x="-305" y="-4155"/>
            <a:chExt cx="2514948" cy="2174333"/>
          </a:xfrm>
        </p:grpSpPr>
        <p:sp>
          <p:nvSpPr>
            <p:cNvPr id="33" name="Freeform: Shape 32">
              <a:extLst>
                <a:ext uri="{FF2B5EF4-FFF2-40B4-BE49-F238E27FC236}">
                  <a16:creationId xmlns:a16="http://schemas.microsoft.com/office/drawing/2014/main" id="{9A5E80E2-35F9-41F3-A2B8-A2F17D956F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988BDEEE-0C30-49F3-8D05-B062EF890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F21E0C27-19E6-45DC-B154-4934802074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6" name="Freeform: Shape 35">
              <a:extLst>
                <a:ext uri="{FF2B5EF4-FFF2-40B4-BE49-F238E27FC236}">
                  <a16:creationId xmlns:a16="http://schemas.microsoft.com/office/drawing/2014/main" id="{A3A55340-18E0-4A23-B406-BD1221643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8" name="Group 37">
            <a:extLst>
              <a:ext uri="{FF2B5EF4-FFF2-40B4-BE49-F238E27FC236}">
                <a16:creationId xmlns:a16="http://schemas.microsoft.com/office/drawing/2014/main" id="{08701F99-7E4C-4B92-A4B5-307CDFB7A4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5047906"/>
            <a:ext cx="2412221" cy="1810094"/>
            <a:chOff x="-305" y="-1"/>
            <a:chExt cx="3832880" cy="2876136"/>
          </a:xfrm>
        </p:grpSpPr>
        <p:sp>
          <p:nvSpPr>
            <p:cNvPr id="39" name="Freeform: Shape 38">
              <a:extLst>
                <a:ext uri="{FF2B5EF4-FFF2-40B4-BE49-F238E27FC236}">
                  <a16:creationId xmlns:a16="http://schemas.microsoft.com/office/drawing/2014/main" id="{441E616B-C319-43C1-9A9C-A2074B2E8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CC86BD2B-CA73-48DF-9CC8-0152EA6B1B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9C1AA9D-3FCF-4B84-94D1-51F0E1517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1D7CE92F-1DE7-4252-A62C-77ACF8C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24" name="Content Placeholder 4">
            <a:extLst>
              <a:ext uri="{FF2B5EF4-FFF2-40B4-BE49-F238E27FC236}">
                <a16:creationId xmlns:a16="http://schemas.microsoft.com/office/drawing/2014/main" id="{8B13056E-8BC5-48F4-B2D7-9150A2126D68}"/>
              </a:ext>
            </a:extLst>
          </p:cNvPr>
          <p:cNvGraphicFramePr>
            <a:graphicFrameLocks noGrp="1"/>
          </p:cNvGraphicFramePr>
          <p:nvPr>
            <p:ph idx="1"/>
            <p:extLst>
              <p:ext uri="{D42A27DB-BD31-4B8C-83A1-F6EECF244321}">
                <p14:modId xmlns:p14="http://schemas.microsoft.com/office/powerpoint/2010/main" val="247870332"/>
              </p:ext>
            </p:extLst>
          </p:nvPr>
        </p:nvGraphicFramePr>
        <p:xfrm>
          <a:off x="1036320" y="2543633"/>
          <a:ext cx="10119360" cy="3566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49165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87BF42CA-AD55-48B4-8949-C4DCA60A6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66AE1D3D-3106-4CB2-AA7C-0C1642AC0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39" name="Group 38">
            <a:extLst>
              <a:ext uri="{FF2B5EF4-FFF2-40B4-BE49-F238E27FC236}">
                <a16:creationId xmlns:a16="http://schemas.microsoft.com/office/drawing/2014/main" id="{0A31B6AF-B711-4CDB-8C2B-16E963DDC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37" y="0"/>
            <a:ext cx="5646974" cy="6483075"/>
            <a:chOff x="-19221" y="0"/>
            <a:chExt cx="5646974" cy="6483075"/>
          </a:xfrm>
        </p:grpSpPr>
        <p:sp>
          <p:nvSpPr>
            <p:cNvPr id="40" name="Freeform: Shape 39">
              <a:extLst>
                <a:ext uri="{FF2B5EF4-FFF2-40B4-BE49-F238E27FC236}">
                  <a16:creationId xmlns:a16="http://schemas.microsoft.com/office/drawing/2014/main" id="{CA818331-E13C-49C6-B98D-A60AD0E85A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37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Freeform: Shape 40">
              <a:extLst>
                <a:ext uri="{FF2B5EF4-FFF2-40B4-BE49-F238E27FC236}">
                  <a16:creationId xmlns:a16="http://schemas.microsoft.com/office/drawing/2014/main" id="{67C4629D-4AB7-48D4-A61B-1AE1837A7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54000">
                  <a:schemeClr val="accent6">
                    <a:alpha val="10000"/>
                  </a:schemeClr>
                </a:gs>
                <a:gs pos="100000">
                  <a:schemeClr val="bg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Shape 41">
              <a:extLst>
                <a:ext uri="{FF2B5EF4-FFF2-40B4-BE49-F238E27FC236}">
                  <a16:creationId xmlns:a16="http://schemas.microsoft.com/office/drawing/2014/main" id="{D1E30050-9FC4-4CC7-8C0B-BF5EFD106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Freeform: Shape 42">
              <a:extLst>
                <a:ext uri="{FF2B5EF4-FFF2-40B4-BE49-F238E27FC236}">
                  <a16:creationId xmlns:a16="http://schemas.microsoft.com/office/drawing/2014/main" id="{E7E03733-50FD-49A6-B226-40F6A0AD45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Shape 43">
              <a:extLst>
                <a:ext uri="{FF2B5EF4-FFF2-40B4-BE49-F238E27FC236}">
                  <a16:creationId xmlns:a16="http://schemas.microsoft.com/office/drawing/2014/main" id="{8A614510-A9F4-41B6-B78E-F49E390C7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74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74F0A072-412C-4204-AAE1-72880EBEBF71}"/>
              </a:ext>
            </a:extLst>
          </p:cNvPr>
          <p:cNvSpPr>
            <a:spLocks noGrp="1"/>
          </p:cNvSpPr>
          <p:nvPr>
            <p:ph type="title"/>
          </p:nvPr>
        </p:nvSpPr>
        <p:spPr>
          <a:xfrm>
            <a:off x="804672" y="2053641"/>
            <a:ext cx="3669161" cy="2760098"/>
          </a:xfrm>
        </p:spPr>
        <p:txBody>
          <a:bodyPr>
            <a:normAutofit/>
          </a:bodyPr>
          <a:lstStyle/>
          <a:p>
            <a:r>
              <a:rPr lang="en-GB" sz="3100" b="1" dirty="0">
                <a:solidFill>
                  <a:schemeClr val="tx2"/>
                </a:solidFill>
                <a:latin typeface="Arial" panose="020B0604020202020204" pitchFamily="34" charset="0"/>
                <a:cs typeface="Arial" panose="020B0604020202020204" pitchFamily="34" charset="0"/>
              </a:rPr>
              <a:t>INTRODUCTION</a:t>
            </a:r>
          </a:p>
        </p:txBody>
      </p:sp>
      <p:sp>
        <p:nvSpPr>
          <p:cNvPr id="3" name="Content Placeholder 2">
            <a:extLst>
              <a:ext uri="{FF2B5EF4-FFF2-40B4-BE49-F238E27FC236}">
                <a16:creationId xmlns:a16="http://schemas.microsoft.com/office/drawing/2014/main" id="{15A80278-0DBF-44C8-8C2C-1FB769845AE6}"/>
              </a:ext>
            </a:extLst>
          </p:cNvPr>
          <p:cNvSpPr>
            <a:spLocks noGrp="1"/>
          </p:cNvSpPr>
          <p:nvPr>
            <p:ph idx="1"/>
          </p:nvPr>
        </p:nvSpPr>
        <p:spPr>
          <a:xfrm>
            <a:off x="6090574" y="801866"/>
            <a:ext cx="5306084" cy="5230634"/>
          </a:xfrm>
          <a:noFill/>
          <a:ln>
            <a:noFill/>
          </a:ln>
        </p:spPr>
        <p:txBody>
          <a:bodyPr anchor="ctr">
            <a:normAutofit/>
          </a:bodyPr>
          <a:lstStyle/>
          <a:p>
            <a:pPr marL="0" indent="0">
              <a:buNone/>
            </a:pPr>
            <a:r>
              <a:rPr lang="en-GB" sz="1100" dirty="0">
                <a:solidFill>
                  <a:schemeClr val="tx2"/>
                </a:solidFill>
                <a:latin typeface="Arial" panose="020B0604020202020204" pitchFamily="34" charset="0"/>
                <a:cs typeface="Arial" panose="020B0604020202020204" pitchFamily="34" charset="0"/>
              </a:rPr>
              <a:t>This poster, has been produced, to promote dementia awareness, and will benefit individuals, who may be at risk or knows somebody at risk of developing or suffering from dementia, the poster will identify, risks factors, and signs and symptoms of  two different types of dementias, known as, Lewy body and vascular dementia.  the presentation will follow on by, identifying potential needs and requirements, polices and legislations relating to dementia, theories, what help </a:t>
            </a:r>
            <a:r>
              <a:rPr lang="en-GB" sz="1100">
                <a:solidFill>
                  <a:schemeClr val="tx2"/>
                </a:solidFill>
                <a:latin typeface="Arial" panose="020B0604020202020204" pitchFamily="34" charset="0"/>
                <a:cs typeface="Arial" panose="020B0604020202020204" pitchFamily="34" charset="0"/>
              </a:rPr>
              <a:t>is available </a:t>
            </a:r>
            <a:r>
              <a:rPr lang="en-GB" sz="1100" dirty="0">
                <a:solidFill>
                  <a:schemeClr val="tx2"/>
                </a:solidFill>
                <a:latin typeface="Arial" panose="020B0604020202020204" pitchFamily="34" charset="0"/>
                <a:cs typeface="Arial" panose="020B0604020202020204" pitchFamily="34" charset="0"/>
              </a:rPr>
              <a:t>and will conclude by, significant recommendations of any treatments or activities that can help to manage the condition as there is no known cure.</a:t>
            </a:r>
          </a:p>
          <a:p>
            <a:pPr marL="0" indent="0">
              <a:buNone/>
            </a:pPr>
            <a:endParaRPr lang="en-GB" sz="1100" dirty="0">
              <a:solidFill>
                <a:schemeClr val="tx2"/>
              </a:solidFill>
              <a:latin typeface="Arial" panose="020B060402020202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cs typeface="Arial" panose="020B0604020202020204" pitchFamily="34" charset="0"/>
              </a:rPr>
              <a:t>According to Dementia(World Health Organisation, 2022) dementia is identified as a disorder, generally of a long-term or continuous nature, that leads to breakdown, in the cerebral function, for example the capacity to process conceptualisation, beyond  what might be anticipated, from the usual reactions of organic ageing. Dementia attacks memory, concentration, attitude, understanding, judgement, ability, speech and sense. However awareness is not modified,  but damage to the brain function, is frequently lead and sometimes introduced by changes in mood, psychological control actions or stimulation Dementia(World Health Organisation, 2022).    </a:t>
            </a:r>
          </a:p>
          <a:p>
            <a:pPr marL="0" indent="0">
              <a:buNone/>
            </a:pPr>
            <a:endParaRPr lang="en-GB" sz="1100" dirty="0">
              <a:solidFill>
                <a:schemeClr val="tx2"/>
              </a:solidFill>
              <a:latin typeface="Arial" panose="020B060402020202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4056424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4" name="Rectangle 114">
            <a:extLst>
              <a:ext uri="{FF2B5EF4-FFF2-40B4-BE49-F238E27FC236}">
                <a16:creationId xmlns:a16="http://schemas.microsoft.com/office/drawing/2014/main" id="{EDC94264-3734-4C03-8937-6DA0151563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8FD99755-E50E-4E5B-9E88-2B6A8B44E896}"/>
              </a:ext>
            </a:extLst>
          </p:cNvPr>
          <p:cNvSpPr>
            <a:spLocks noGrp="1"/>
          </p:cNvSpPr>
          <p:nvPr>
            <p:ph type="title"/>
          </p:nvPr>
        </p:nvSpPr>
        <p:spPr>
          <a:xfrm>
            <a:off x="2934972" y="157241"/>
            <a:ext cx="5116451" cy="1691777"/>
          </a:xfrm>
        </p:spPr>
        <p:txBody>
          <a:bodyPr vert="horz" lIns="91440" tIns="45720" rIns="91440" bIns="45720" rtlCol="0">
            <a:noAutofit/>
          </a:bodyPr>
          <a:lstStyle/>
          <a:p>
            <a:pPr marL="457200"/>
            <a:r>
              <a:rPr lang="en-GB" sz="1600" b="1" kern="1200" dirty="0">
                <a:solidFill>
                  <a:srgbClr val="262626"/>
                </a:solidFill>
                <a:effectLst/>
                <a:latin typeface="Arial" panose="020B0604020202020204" pitchFamily="34" charset="0"/>
                <a:ea typeface="+mn-ea"/>
              </a:rPr>
              <a:t>Dementia is a disorder  of a variety of related symptoms linked to an ongoing decrease within the function of the brain</a:t>
            </a:r>
            <a:r>
              <a:rPr lang="en-US" sz="16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5" name="Freeform: Shape 116">
            <a:extLst>
              <a:ext uri="{FF2B5EF4-FFF2-40B4-BE49-F238E27FC236}">
                <a16:creationId xmlns:a16="http://schemas.microsoft.com/office/drawing/2014/main" id="{D653FE82-935D-4023-B44D-BD36E39409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6824" y="435548"/>
            <a:ext cx="5604406" cy="6056376"/>
          </a:xfrm>
          <a:custGeom>
            <a:avLst/>
            <a:gdLst>
              <a:gd name="connsiteX0" fmla="*/ 3711556 w 5604406"/>
              <a:gd name="connsiteY0" fmla="*/ 4579520 h 6056376"/>
              <a:gd name="connsiteX1" fmla="*/ 4416614 w 5604406"/>
              <a:gd name="connsiteY1" fmla="*/ 4579520 h 6056376"/>
              <a:gd name="connsiteX2" fmla="*/ 4517336 w 5604406"/>
              <a:gd name="connsiteY2" fmla="*/ 4637144 h 6056376"/>
              <a:gd name="connsiteX3" fmla="*/ 4869864 w 5604406"/>
              <a:gd name="connsiteY3" fmla="*/ 5258191 h 6056376"/>
              <a:gd name="connsiteX4" fmla="*/ 4869864 w 5604406"/>
              <a:gd name="connsiteY4" fmla="*/ 5377706 h 6056376"/>
              <a:gd name="connsiteX5" fmla="*/ 4517336 w 5604406"/>
              <a:gd name="connsiteY5" fmla="*/ 5998753 h 6056376"/>
              <a:gd name="connsiteX6" fmla="*/ 4416614 w 5604406"/>
              <a:gd name="connsiteY6" fmla="*/ 6056376 h 6056376"/>
              <a:gd name="connsiteX7" fmla="*/ 3711556 w 5604406"/>
              <a:gd name="connsiteY7" fmla="*/ 6056376 h 6056376"/>
              <a:gd name="connsiteX8" fmla="*/ 3610834 w 5604406"/>
              <a:gd name="connsiteY8" fmla="*/ 5998753 h 6056376"/>
              <a:gd name="connsiteX9" fmla="*/ 3258305 w 5604406"/>
              <a:gd name="connsiteY9" fmla="*/ 5377706 h 6056376"/>
              <a:gd name="connsiteX10" fmla="*/ 3258305 w 5604406"/>
              <a:gd name="connsiteY10" fmla="*/ 5258191 h 6056376"/>
              <a:gd name="connsiteX11" fmla="*/ 3610834 w 5604406"/>
              <a:gd name="connsiteY11" fmla="*/ 4637144 h 6056376"/>
              <a:gd name="connsiteX12" fmla="*/ 3711556 w 5604406"/>
              <a:gd name="connsiteY12" fmla="*/ 4579520 h 6056376"/>
              <a:gd name="connsiteX13" fmla="*/ 2553203 w 5604406"/>
              <a:gd name="connsiteY13" fmla="*/ 3910405 h 6056376"/>
              <a:gd name="connsiteX14" fmla="*/ 3112131 w 5604406"/>
              <a:gd name="connsiteY14" fmla="*/ 3910405 h 6056376"/>
              <a:gd name="connsiteX15" fmla="*/ 3138445 w 5604406"/>
              <a:gd name="connsiteY15" fmla="*/ 3913900 h 6056376"/>
              <a:gd name="connsiteX16" fmla="*/ 3156542 w 5604406"/>
              <a:gd name="connsiteY16" fmla="*/ 3921488 h 6056376"/>
              <a:gd name="connsiteX17" fmla="*/ 3145482 w 5604406"/>
              <a:gd name="connsiteY17" fmla="*/ 3940617 h 6056376"/>
              <a:gd name="connsiteX18" fmla="*/ 2753633 w 5604406"/>
              <a:gd name="connsiteY18" fmla="*/ 4618329 h 6056376"/>
              <a:gd name="connsiteX19" fmla="*/ 2520178 w 5604406"/>
              <a:gd name="connsiteY19" fmla="*/ 4754008 h 6056376"/>
              <a:gd name="connsiteX20" fmla="*/ 2332522 w 5604406"/>
              <a:gd name="connsiteY20" fmla="*/ 4754008 h 6056376"/>
              <a:gd name="connsiteX21" fmla="*/ 2310631 w 5604406"/>
              <a:gd name="connsiteY21" fmla="*/ 4754008 h 6056376"/>
              <a:gd name="connsiteX22" fmla="*/ 2289741 w 5604406"/>
              <a:gd name="connsiteY22" fmla="*/ 4718037 h 6056376"/>
              <a:gd name="connsiteX23" fmla="*/ 2187424 w 5604406"/>
              <a:gd name="connsiteY23" fmla="*/ 4541838 h 6056376"/>
              <a:gd name="connsiteX24" fmla="*/ 2187424 w 5604406"/>
              <a:gd name="connsiteY24" fmla="*/ 4443215 h 6056376"/>
              <a:gd name="connsiteX25" fmla="*/ 2467493 w 5604406"/>
              <a:gd name="connsiteY25" fmla="*/ 3960919 h 6056376"/>
              <a:gd name="connsiteX26" fmla="*/ 2553203 w 5604406"/>
              <a:gd name="connsiteY26" fmla="*/ 3910405 h 6056376"/>
              <a:gd name="connsiteX27" fmla="*/ 1018933 w 5604406"/>
              <a:gd name="connsiteY27" fmla="*/ 1626925 h 6056376"/>
              <a:gd name="connsiteX28" fmla="*/ 2520178 w 5604406"/>
              <a:gd name="connsiteY28" fmla="*/ 1626925 h 6056376"/>
              <a:gd name="connsiteX29" fmla="*/ 2753633 w 5604406"/>
              <a:gd name="connsiteY29" fmla="*/ 1762604 h 6056376"/>
              <a:gd name="connsiteX30" fmla="*/ 3502634 w 5604406"/>
              <a:gd name="connsiteY30" fmla="*/ 3058018 h 6056376"/>
              <a:gd name="connsiteX31" fmla="*/ 3502634 w 5604406"/>
              <a:gd name="connsiteY31" fmla="*/ 3322916 h 6056376"/>
              <a:gd name="connsiteX32" fmla="*/ 3224525 w 5604406"/>
              <a:gd name="connsiteY32" fmla="*/ 3803912 h 6056376"/>
              <a:gd name="connsiteX33" fmla="*/ 3201087 w 5604406"/>
              <a:gd name="connsiteY33" fmla="*/ 3844448 h 6056376"/>
              <a:gd name="connsiteX34" fmla="*/ 3201911 w 5604406"/>
              <a:gd name="connsiteY34" fmla="*/ 3844794 h 6056376"/>
              <a:gd name="connsiteX35" fmla="*/ 3243274 w 5604406"/>
              <a:gd name="connsiteY35" fmla="*/ 3886511 h 6056376"/>
              <a:gd name="connsiteX36" fmla="*/ 3557827 w 5604406"/>
              <a:gd name="connsiteY36" fmla="*/ 4430538 h 6056376"/>
              <a:gd name="connsiteX37" fmla="*/ 3557827 w 5604406"/>
              <a:gd name="connsiteY37" fmla="*/ 4541785 h 6056376"/>
              <a:gd name="connsiteX38" fmla="*/ 3243274 w 5604406"/>
              <a:gd name="connsiteY38" fmla="*/ 5085811 h 6056376"/>
              <a:gd name="connsiteX39" fmla="*/ 3145230 w 5604406"/>
              <a:gd name="connsiteY39" fmla="*/ 5142791 h 6056376"/>
              <a:gd name="connsiteX40" fmla="*/ 2514762 w 5604406"/>
              <a:gd name="connsiteY40" fmla="*/ 5142791 h 6056376"/>
              <a:gd name="connsiteX41" fmla="*/ 2418081 w 5604406"/>
              <a:gd name="connsiteY41" fmla="*/ 5085811 h 6056376"/>
              <a:gd name="connsiteX42" fmla="*/ 2248632 w 5604406"/>
              <a:gd name="connsiteY42" fmla="*/ 4794008 h 6056376"/>
              <a:gd name="connsiteX43" fmla="*/ 2229490 w 5604406"/>
              <a:gd name="connsiteY43" fmla="*/ 4761043 h 6056376"/>
              <a:gd name="connsiteX44" fmla="*/ 2244552 w 5604406"/>
              <a:gd name="connsiteY44" fmla="*/ 4761043 h 6056376"/>
              <a:gd name="connsiteX45" fmla="*/ 2315742 w 5604406"/>
              <a:gd name="connsiteY45" fmla="*/ 4761043 h 6056376"/>
              <a:gd name="connsiteX46" fmla="*/ 2346667 w 5604406"/>
              <a:gd name="connsiteY46" fmla="*/ 4814300 h 6056376"/>
              <a:gd name="connsiteX47" fmla="*/ 2464821 w 5604406"/>
              <a:gd name="connsiteY47" fmla="*/ 5017769 h 6056376"/>
              <a:gd name="connsiteX48" fmla="*/ 2550532 w 5604406"/>
              <a:gd name="connsiteY48" fmla="*/ 5068284 h 6056376"/>
              <a:gd name="connsiteX49" fmla="*/ 3109461 w 5604406"/>
              <a:gd name="connsiteY49" fmla="*/ 5068284 h 6056376"/>
              <a:gd name="connsiteX50" fmla="*/ 3196378 w 5604406"/>
              <a:gd name="connsiteY50" fmla="*/ 5017769 h 6056376"/>
              <a:gd name="connsiteX51" fmla="*/ 3475239 w 5604406"/>
              <a:gd name="connsiteY51" fmla="*/ 4535474 h 6056376"/>
              <a:gd name="connsiteX52" fmla="*/ 3475239 w 5604406"/>
              <a:gd name="connsiteY52" fmla="*/ 4436849 h 6056376"/>
              <a:gd name="connsiteX53" fmla="*/ 3196378 w 5604406"/>
              <a:gd name="connsiteY53" fmla="*/ 3954554 h 6056376"/>
              <a:gd name="connsiteX54" fmla="*/ 3159710 w 5604406"/>
              <a:gd name="connsiteY54" fmla="*/ 3917570 h 6056376"/>
              <a:gd name="connsiteX55" fmla="*/ 3155467 w 5604406"/>
              <a:gd name="connsiteY55" fmla="*/ 3915792 h 6056376"/>
              <a:gd name="connsiteX56" fmla="*/ 3178213 w 5604406"/>
              <a:gd name="connsiteY56" fmla="*/ 3876454 h 6056376"/>
              <a:gd name="connsiteX57" fmla="*/ 3195128 w 5604406"/>
              <a:gd name="connsiteY57" fmla="*/ 3847197 h 6056376"/>
              <a:gd name="connsiteX58" fmla="*/ 3177583 w 5604406"/>
              <a:gd name="connsiteY58" fmla="*/ 3839840 h 6056376"/>
              <a:gd name="connsiteX59" fmla="*/ 3147902 w 5604406"/>
              <a:gd name="connsiteY59" fmla="*/ 3835897 h 6056376"/>
              <a:gd name="connsiteX60" fmla="*/ 2517433 w 5604406"/>
              <a:gd name="connsiteY60" fmla="*/ 3835897 h 6056376"/>
              <a:gd name="connsiteX61" fmla="*/ 2420753 w 5604406"/>
              <a:gd name="connsiteY61" fmla="*/ 3892877 h 6056376"/>
              <a:gd name="connsiteX62" fmla="*/ 2104838 w 5604406"/>
              <a:gd name="connsiteY62" fmla="*/ 4436903 h 6056376"/>
              <a:gd name="connsiteX63" fmla="*/ 2104838 w 5604406"/>
              <a:gd name="connsiteY63" fmla="*/ 4548151 h 6056376"/>
              <a:gd name="connsiteX64" fmla="*/ 2209114 w 5604406"/>
              <a:gd name="connsiteY64" fmla="*/ 4727721 h 6056376"/>
              <a:gd name="connsiteX65" fmla="*/ 2224379 w 5604406"/>
              <a:gd name="connsiteY65" fmla="*/ 4754008 h 6056376"/>
              <a:gd name="connsiteX66" fmla="*/ 2153664 w 5604406"/>
              <a:gd name="connsiteY66" fmla="*/ 4754008 h 6056376"/>
              <a:gd name="connsiteX67" fmla="*/ 1018933 w 5604406"/>
              <a:gd name="connsiteY67" fmla="*/ 4754008 h 6056376"/>
              <a:gd name="connsiteX68" fmla="*/ 788721 w 5604406"/>
              <a:gd name="connsiteY68" fmla="*/ 4618329 h 6056376"/>
              <a:gd name="connsiteX69" fmla="*/ 36479 w 5604406"/>
              <a:gd name="connsiteY69" fmla="*/ 3322916 h 6056376"/>
              <a:gd name="connsiteX70" fmla="*/ 36479 w 5604406"/>
              <a:gd name="connsiteY70" fmla="*/ 3058018 h 6056376"/>
              <a:gd name="connsiteX71" fmla="*/ 788721 w 5604406"/>
              <a:gd name="connsiteY71" fmla="*/ 1762604 h 6056376"/>
              <a:gd name="connsiteX72" fmla="*/ 1018933 w 5604406"/>
              <a:gd name="connsiteY72" fmla="*/ 1626925 h 6056376"/>
              <a:gd name="connsiteX73" fmla="*/ 3636615 w 5604406"/>
              <a:gd name="connsiteY73" fmla="*/ 339380 h 6056376"/>
              <a:gd name="connsiteX74" fmla="*/ 4821523 w 5604406"/>
              <a:gd name="connsiteY74" fmla="*/ 339380 h 6056376"/>
              <a:gd name="connsiteX75" fmla="*/ 4990794 w 5604406"/>
              <a:gd name="connsiteY75" fmla="*/ 436221 h 6056376"/>
              <a:gd name="connsiteX76" fmla="*/ 5583247 w 5604406"/>
              <a:gd name="connsiteY76" fmla="*/ 1479943 h 6056376"/>
              <a:gd name="connsiteX77" fmla="*/ 5583247 w 5604406"/>
              <a:gd name="connsiteY77" fmla="*/ 1680798 h 6056376"/>
              <a:gd name="connsiteX78" fmla="*/ 4990794 w 5604406"/>
              <a:gd name="connsiteY78" fmla="*/ 2724519 h 6056376"/>
              <a:gd name="connsiteX79" fmla="*/ 4821523 w 5604406"/>
              <a:gd name="connsiteY79" fmla="*/ 2821359 h 6056376"/>
              <a:gd name="connsiteX80" fmla="*/ 3636615 w 5604406"/>
              <a:gd name="connsiteY80" fmla="*/ 2821359 h 6056376"/>
              <a:gd name="connsiteX81" fmla="*/ 3467344 w 5604406"/>
              <a:gd name="connsiteY81" fmla="*/ 2724519 h 6056376"/>
              <a:gd name="connsiteX82" fmla="*/ 2874890 w 5604406"/>
              <a:gd name="connsiteY82" fmla="*/ 1680798 h 6056376"/>
              <a:gd name="connsiteX83" fmla="*/ 2874890 w 5604406"/>
              <a:gd name="connsiteY83" fmla="*/ 1479943 h 6056376"/>
              <a:gd name="connsiteX84" fmla="*/ 3467344 w 5604406"/>
              <a:gd name="connsiteY84" fmla="*/ 436221 h 6056376"/>
              <a:gd name="connsiteX85" fmla="*/ 3636615 w 5604406"/>
              <a:gd name="connsiteY85" fmla="*/ 339380 h 6056376"/>
              <a:gd name="connsiteX86" fmla="*/ 1941244 w 5604406"/>
              <a:gd name="connsiteY86" fmla="*/ 0 h 6056376"/>
              <a:gd name="connsiteX87" fmla="*/ 2646302 w 5604406"/>
              <a:gd name="connsiteY87" fmla="*/ 0 h 6056376"/>
              <a:gd name="connsiteX88" fmla="*/ 2747024 w 5604406"/>
              <a:gd name="connsiteY88" fmla="*/ 57624 h 6056376"/>
              <a:gd name="connsiteX89" fmla="*/ 3099552 w 5604406"/>
              <a:gd name="connsiteY89" fmla="*/ 678671 h 6056376"/>
              <a:gd name="connsiteX90" fmla="*/ 3099552 w 5604406"/>
              <a:gd name="connsiteY90" fmla="*/ 798186 h 6056376"/>
              <a:gd name="connsiteX91" fmla="*/ 2747024 w 5604406"/>
              <a:gd name="connsiteY91" fmla="*/ 1419233 h 6056376"/>
              <a:gd name="connsiteX92" fmla="*/ 2646302 w 5604406"/>
              <a:gd name="connsiteY92" fmla="*/ 1476856 h 6056376"/>
              <a:gd name="connsiteX93" fmla="*/ 1941244 w 5604406"/>
              <a:gd name="connsiteY93" fmla="*/ 1476856 h 6056376"/>
              <a:gd name="connsiteX94" fmla="*/ 1840522 w 5604406"/>
              <a:gd name="connsiteY94" fmla="*/ 1419233 h 6056376"/>
              <a:gd name="connsiteX95" fmla="*/ 1487993 w 5604406"/>
              <a:gd name="connsiteY95" fmla="*/ 798186 h 6056376"/>
              <a:gd name="connsiteX96" fmla="*/ 1487993 w 5604406"/>
              <a:gd name="connsiteY96" fmla="*/ 678671 h 6056376"/>
              <a:gd name="connsiteX97" fmla="*/ 1840522 w 5604406"/>
              <a:gd name="connsiteY97" fmla="*/ 57624 h 6056376"/>
              <a:gd name="connsiteX98" fmla="*/ 1941244 w 5604406"/>
              <a:gd name="connsiteY98" fmla="*/ 0 h 605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5604406" h="6056376">
                <a:moveTo>
                  <a:pt x="3711556" y="4579520"/>
                </a:moveTo>
                <a:cubicBezTo>
                  <a:pt x="4416614" y="4579520"/>
                  <a:pt x="4416614" y="4579520"/>
                  <a:pt x="4416614" y="4579520"/>
                </a:cubicBezTo>
                <a:cubicBezTo>
                  <a:pt x="4452286" y="4579520"/>
                  <a:pt x="4498451" y="4605130"/>
                  <a:pt x="4517336" y="4637144"/>
                </a:cubicBezTo>
                <a:cubicBezTo>
                  <a:pt x="4869864" y="5258191"/>
                  <a:pt x="4869864" y="5258191"/>
                  <a:pt x="4869864" y="5258191"/>
                </a:cubicBezTo>
                <a:cubicBezTo>
                  <a:pt x="4886652" y="5292338"/>
                  <a:pt x="4886652" y="5343558"/>
                  <a:pt x="4869864" y="5377706"/>
                </a:cubicBezTo>
                <a:cubicBezTo>
                  <a:pt x="4517336" y="5998753"/>
                  <a:pt x="4517336" y="5998753"/>
                  <a:pt x="4517336" y="5998753"/>
                </a:cubicBezTo>
                <a:cubicBezTo>
                  <a:pt x="4498451" y="6030767"/>
                  <a:pt x="4452286" y="6056376"/>
                  <a:pt x="4416614" y="6056376"/>
                </a:cubicBezTo>
                <a:lnTo>
                  <a:pt x="3711556" y="6056376"/>
                </a:lnTo>
                <a:cubicBezTo>
                  <a:pt x="3673785" y="6056376"/>
                  <a:pt x="3627621" y="6030767"/>
                  <a:pt x="3610834" y="5998753"/>
                </a:cubicBezTo>
                <a:cubicBezTo>
                  <a:pt x="3258305" y="5377706"/>
                  <a:pt x="3258305" y="5377706"/>
                  <a:pt x="3258305" y="5377706"/>
                </a:cubicBezTo>
                <a:cubicBezTo>
                  <a:pt x="3239419" y="5343558"/>
                  <a:pt x="3239419" y="5292338"/>
                  <a:pt x="3258305" y="5258191"/>
                </a:cubicBezTo>
                <a:cubicBezTo>
                  <a:pt x="3610834" y="4637144"/>
                  <a:pt x="3610834" y="4637144"/>
                  <a:pt x="3610834" y="4637144"/>
                </a:cubicBezTo>
                <a:cubicBezTo>
                  <a:pt x="3627621" y="4605130"/>
                  <a:pt x="3673785" y="4579520"/>
                  <a:pt x="3711556" y="4579520"/>
                </a:cubicBezTo>
                <a:close/>
                <a:moveTo>
                  <a:pt x="2553203" y="3910405"/>
                </a:moveTo>
                <a:cubicBezTo>
                  <a:pt x="2553203" y="3910405"/>
                  <a:pt x="2553203" y="3910405"/>
                  <a:pt x="3112131" y="3910405"/>
                </a:cubicBezTo>
                <a:cubicBezTo>
                  <a:pt x="3121185" y="3910405"/>
                  <a:pt x="3130014" y="3911607"/>
                  <a:pt x="3138445" y="3913900"/>
                </a:cubicBezTo>
                <a:lnTo>
                  <a:pt x="3156542" y="3921488"/>
                </a:lnTo>
                <a:lnTo>
                  <a:pt x="3145482" y="3940617"/>
                </a:lnTo>
                <a:cubicBezTo>
                  <a:pt x="3045480" y="4113572"/>
                  <a:pt x="2917477" y="4334957"/>
                  <a:pt x="2753633" y="4618329"/>
                </a:cubicBezTo>
                <a:cubicBezTo>
                  <a:pt x="2704998" y="4702320"/>
                  <a:pt x="2617451" y="4754008"/>
                  <a:pt x="2520178" y="4754008"/>
                </a:cubicBezTo>
                <a:cubicBezTo>
                  <a:pt x="2520178" y="4754008"/>
                  <a:pt x="2520178" y="4754008"/>
                  <a:pt x="2332522" y="4754008"/>
                </a:cubicBezTo>
                <a:lnTo>
                  <a:pt x="2310631" y="4754008"/>
                </a:lnTo>
                <a:lnTo>
                  <a:pt x="2289741" y="4718037"/>
                </a:lnTo>
                <a:cubicBezTo>
                  <a:pt x="2260654" y="4667947"/>
                  <a:pt x="2226809" y="4609662"/>
                  <a:pt x="2187424" y="4541838"/>
                </a:cubicBezTo>
                <a:cubicBezTo>
                  <a:pt x="2169318" y="4511770"/>
                  <a:pt x="2169318" y="4473284"/>
                  <a:pt x="2187424" y="4443215"/>
                </a:cubicBezTo>
                <a:cubicBezTo>
                  <a:pt x="2187424" y="4443215"/>
                  <a:pt x="2187424" y="4443215"/>
                  <a:pt x="2467493" y="3960919"/>
                </a:cubicBezTo>
                <a:cubicBezTo>
                  <a:pt x="2484394" y="3929649"/>
                  <a:pt x="2518194" y="3910405"/>
                  <a:pt x="2553203" y="3910405"/>
                </a:cubicBezTo>
                <a:close/>
                <a:moveTo>
                  <a:pt x="1018933" y="1626925"/>
                </a:moveTo>
                <a:cubicBezTo>
                  <a:pt x="1018933" y="1626925"/>
                  <a:pt x="1018933" y="1626925"/>
                  <a:pt x="2520178" y="1626925"/>
                </a:cubicBezTo>
                <a:cubicBezTo>
                  <a:pt x="2617451" y="1626925"/>
                  <a:pt x="2704998" y="1678612"/>
                  <a:pt x="2753633" y="1762604"/>
                </a:cubicBezTo>
                <a:cubicBezTo>
                  <a:pt x="2753633" y="1762604"/>
                  <a:pt x="2753633" y="1762604"/>
                  <a:pt x="3502634" y="3058018"/>
                </a:cubicBezTo>
                <a:cubicBezTo>
                  <a:pt x="3551271" y="3138780"/>
                  <a:pt x="3551271" y="3242154"/>
                  <a:pt x="3502634" y="3322916"/>
                </a:cubicBezTo>
                <a:cubicBezTo>
                  <a:pt x="3502634" y="3322916"/>
                  <a:pt x="3502634" y="3322916"/>
                  <a:pt x="3224525" y="3803912"/>
                </a:cubicBezTo>
                <a:lnTo>
                  <a:pt x="3201087" y="3844448"/>
                </a:lnTo>
                <a:lnTo>
                  <a:pt x="3201911" y="3844794"/>
                </a:lnTo>
                <a:cubicBezTo>
                  <a:pt x="3218763" y="3854630"/>
                  <a:pt x="3233060" y="3868874"/>
                  <a:pt x="3243274" y="3886511"/>
                </a:cubicBezTo>
                <a:cubicBezTo>
                  <a:pt x="3243274" y="3886511"/>
                  <a:pt x="3243274" y="3886511"/>
                  <a:pt x="3557827" y="4430538"/>
                </a:cubicBezTo>
                <a:cubicBezTo>
                  <a:pt x="3578253" y="4464454"/>
                  <a:pt x="3578253" y="4507867"/>
                  <a:pt x="3557827" y="4541785"/>
                </a:cubicBezTo>
                <a:cubicBezTo>
                  <a:pt x="3557827" y="4541785"/>
                  <a:pt x="3557827" y="4541785"/>
                  <a:pt x="3243274" y="5085811"/>
                </a:cubicBezTo>
                <a:cubicBezTo>
                  <a:pt x="3222848" y="5121083"/>
                  <a:pt x="3186082" y="5142791"/>
                  <a:pt x="3145230" y="5142791"/>
                </a:cubicBezTo>
                <a:cubicBezTo>
                  <a:pt x="3145230" y="5142791"/>
                  <a:pt x="3145230" y="5142791"/>
                  <a:pt x="2514762" y="5142791"/>
                </a:cubicBezTo>
                <a:cubicBezTo>
                  <a:pt x="2475272" y="5142791"/>
                  <a:pt x="2437146" y="5121083"/>
                  <a:pt x="2418081" y="5085811"/>
                </a:cubicBezTo>
                <a:cubicBezTo>
                  <a:pt x="2418081" y="5085811"/>
                  <a:pt x="2418081" y="5085811"/>
                  <a:pt x="2248632" y="4794008"/>
                </a:cubicBezTo>
                <a:lnTo>
                  <a:pt x="2229490" y="4761043"/>
                </a:lnTo>
                <a:lnTo>
                  <a:pt x="2244552" y="4761043"/>
                </a:lnTo>
                <a:lnTo>
                  <a:pt x="2315742" y="4761043"/>
                </a:lnTo>
                <a:lnTo>
                  <a:pt x="2346667" y="4814300"/>
                </a:lnTo>
                <a:cubicBezTo>
                  <a:pt x="2464821" y="5017769"/>
                  <a:pt x="2464821" y="5017769"/>
                  <a:pt x="2464821" y="5017769"/>
                </a:cubicBezTo>
                <a:cubicBezTo>
                  <a:pt x="2481722" y="5049039"/>
                  <a:pt x="2515524" y="5068284"/>
                  <a:pt x="2550532" y="5068284"/>
                </a:cubicBezTo>
                <a:cubicBezTo>
                  <a:pt x="3109461" y="5068284"/>
                  <a:pt x="3109461" y="5068284"/>
                  <a:pt x="3109461" y="5068284"/>
                </a:cubicBezTo>
                <a:cubicBezTo>
                  <a:pt x="3145676" y="5068284"/>
                  <a:pt x="3178270" y="5049039"/>
                  <a:pt x="3196378" y="5017769"/>
                </a:cubicBezTo>
                <a:cubicBezTo>
                  <a:pt x="3475239" y="4535474"/>
                  <a:pt x="3475239" y="4535474"/>
                  <a:pt x="3475239" y="4535474"/>
                </a:cubicBezTo>
                <a:cubicBezTo>
                  <a:pt x="3493347" y="4505405"/>
                  <a:pt x="3493347" y="4466917"/>
                  <a:pt x="3475239" y="4436849"/>
                </a:cubicBezTo>
                <a:cubicBezTo>
                  <a:pt x="3196378" y="3954554"/>
                  <a:pt x="3196378" y="3954554"/>
                  <a:pt x="3196378" y="3954554"/>
                </a:cubicBezTo>
                <a:cubicBezTo>
                  <a:pt x="3187324" y="3938918"/>
                  <a:pt x="3174649" y="3926289"/>
                  <a:pt x="3159710" y="3917570"/>
                </a:cubicBezTo>
                <a:lnTo>
                  <a:pt x="3155467" y="3915792"/>
                </a:lnTo>
                <a:lnTo>
                  <a:pt x="3178213" y="3876454"/>
                </a:lnTo>
                <a:lnTo>
                  <a:pt x="3195128" y="3847197"/>
                </a:lnTo>
                <a:lnTo>
                  <a:pt x="3177583" y="3839840"/>
                </a:lnTo>
                <a:cubicBezTo>
                  <a:pt x="3168072" y="3837253"/>
                  <a:pt x="3158115" y="3835897"/>
                  <a:pt x="3147902" y="3835897"/>
                </a:cubicBezTo>
                <a:cubicBezTo>
                  <a:pt x="2517433" y="3835897"/>
                  <a:pt x="2517433" y="3835897"/>
                  <a:pt x="2517433" y="3835897"/>
                </a:cubicBezTo>
                <a:cubicBezTo>
                  <a:pt x="2477944" y="3835897"/>
                  <a:pt x="2439817" y="3857604"/>
                  <a:pt x="2420753" y="3892877"/>
                </a:cubicBezTo>
                <a:cubicBezTo>
                  <a:pt x="2104838" y="4436903"/>
                  <a:pt x="2104838" y="4436903"/>
                  <a:pt x="2104838" y="4436903"/>
                </a:cubicBezTo>
                <a:cubicBezTo>
                  <a:pt x="2084412" y="4470820"/>
                  <a:pt x="2084412" y="4514233"/>
                  <a:pt x="2104838" y="4548151"/>
                </a:cubicBezTo>
                <a:cubicBezTo>
                  <a:pt x="2144327" y="4616153"/>
                  <a:pt x="2178879" y="4675656"/>
                  <a:pt x="2209114" y="4727721"/>
                </a:cubicBezTo>
                <a:lnTo>
                  <a:pt x="2224379" y="4754008"/>
                </a:lnTo>
                <a:lnTo>
                  <a:pt x="2153664" y="4754008"/>
                </a:lnTo>
                <a:cubicBezTo>
                  <a:pt x="1933755" y="4754008"/>
                  <a:pt x="1581901" y="4754008"/>
                  <a:pt x="1018933" y="4754008"/>
                </a:cubicBezTo>
                <a:cubicBezTo>
                  <a:pt x="924904" y="4754008"/>
                  <a:pt x="834115" y="4702320"/>
                  <a:pt x="788721" y="4618329"/>
                </a:cubicBezTo>
                <a:cubicBezTo>
                  <a:pt x="788721" y="4618329"/>
                  <a:pt x="788721" y="4618329"/>
                  <a:pt x="36479" y="3322916"/>
                </a:cubicBezTo>
                <a:cubicBezTo>
                  <a:pt x="-12159" y="3242154"/>
                  <a:pt x="-12159" y="3138780"/>
                  <a:pt x="36479" y="3058018"/>
                </a:cubicBezTo>
                <a:cubicBezTo>
                  <a:pt x="36479" y="3058018"/>
                  <a:pt x="36479" y="3058018"/>
                  <a:pt x="788721" y="1762604"/>
                </a:cubicBezTo>
                <a:cubicBezTo>
                  <a:pt x="834115" y="1678612"/>
                  <a:pt x="924904" y="1626925"/>
                  <a:pt x="1018933" y="1626925"/>
                </a:cubicBezTo>
                <a:close/>
                <a:moveTo>
                  <a:pt x="3636615" y="339380"/>
                </a:moveTo>
                <a:cubicBezTo>
                  <a:pt x="4821523" y="339380"/>
                  <a:pt x="4821523" y="339380"/>
                  <a:pt x="4821523" y="339380"/>
                </a:cubicBezTo>
                <a:cubicBezTo>
                  <a:pt x="4881472" y="339380"/>
                  <a:pt x="4959056" y="382420"/>
                  <a:pt x="4990794" y="436221"/>
                </a:cubicBezTo>
                <a:cubicBezTo>
                  <a:pt x="5583247" y="1479943"/>
                  <a:pt x="5583247" y="1479943"/>
                  <a:pt x="5583247" y="1479943"/>
                </a:cubicBezTo>
                <a:cubicBezTo>
                  <a:pt x="5611459" y="1537330"/>
                  <a:pt x="5611459" y="1623410"/>
                  <a:pt x="5583247" y="1680798"/>
                </a:cubicBezTo>
                <a:cubicBezTo>
                  <a:pt x="4990794" y="2724519"/>
                  <a:pt x="4990794" y="2724519"/>
                  <a:pt x="4990794" y="2724519"/>
                </a:cubicBezTo>
                <a:cubicBezTo>
                  <a:pt x="4959056" y="2778320"/>
                  <a:pt x="4881472" y="2821359"/>
                  <a:pt x="4821523" y="2821359"/>
                </a:cubicBezTo>
                <a:lnTo>
                  <a:pt x="3636615" y="2821359"/>
                </a:lnTo>
                <a:cubicBezTo>
                  <a:pt x="3573139" y="2821359"/>
                  <a:pt x="3495556" y="2778320"/>
                  <a:pt x="3467344" y="2724519"/>
                </a:cubicBezTo>
                <a:cubicBezTo>
                  <a:pt x="2874890" y="1680798"/>
                  <a:pt x="2874890" y="1680798"/>
                  <a:pt x="2874890" y="1680798"/>
                </a:cubicBezTo>
                <a:cubicBezTo>
                  <a:pt x="2843151" y="1623410"/>
                  <a:pt x="2843151" y="1537330"/>
                  <a:pt x="2874890" y="1479943"/>
                </a:cubicBezTo>
                <a:cubicBezTo>
                  <a:pt x="3467344" y="436221"/>
                  <a:pt x="3467344" y="436221"/>
                  <a:pt x="3467344" y="436221"/>
                </a:cubicBezTo>
                <a:cubicBezTo>
                  <a:pt x="3495556" y="382420"/>
                  <a:pt x="3573139" y="339380"/>
                  <a:pt x="3636615" y="339380"/>
                </a:cubicBezTo>
                <a:close/>
                <a:moveTo>
                  <a:pt x="1941244" y="0"/>
                </a:moveTo>
                <a:cubicBezTo>
                  <a:pt x="2646302" y="0"/>
                  <a:pt x="2646302" y="0"/>
                  <a:pt x="2646302" y="0"/>
                </a:cubicBezTo>
                <a:cubicBezTo>
                  <a:pt x="2681974" y="0"/>
                  <a:pt x="2728139" y="25610"/>
                  <a:pt x="2747024" y="57624"/>
                </a:cubicBezTo>
                <a:cubicBezTo>
                  <a:pt x="3099552" y="678671"/>
                  <a:pt x="3099552" y="678671"/>
                  <a:pt x="3099552" y="678671"/>
                </a:cubicBezTo>
                <a:cubicBezTo>
                  <a:pt x="3116340" y="712818"/>
                  <a:pt x="3116340" y="764038"/>
                  <a:pt x="3099552" y="798186"/>
                </a:cubicBezTo>
                <a:cubicBezTo>
                  <a:pt x="2747024" y="1419233"/>
                  <a:pt x="2747024" y="1419233"/>
                  <a:pt x="2747024" y="1419233"/>
                </a:cubicBezTo>
                <a:cubicBezTo>
                  <a:pt x="2728139" y="1451247"/>
                  <a:pt x="2681974" y="1476856"/>
                  <a:pt x="2646302" y="1476856"/>
                </a:cubicBezTo>
                <a:lnTo>
                  <a:pt x="1941244" y="1476856"/>
                </a:lnTo>
                <a:cubicBezTo>
                  <a:pt x="1903473" y="1476856"/>
                  <a:pt x="1857309" y="1451247"/>
                  <a:pt x="1840522" y="1419233"/>
                </a:cubicBezTo>
                <a:cubicBezTo>
                  <a:pt x="1487993" y="798186"/>
                  <a:pt x="1487993" y="798186"/>
                  <a:pt x="1487993" y="798186"/>
                </a:cubicBezTo>
                <a:cubicBezTo>
                  <a:pt x="1469108" y="764038"/>
                  <a:pt x="1469108" y="712818"/>
                  <a:pt x="1487993" y="678671"/>
                </a:cubicBezTo>
                <a:cubicBezTo>
                  <a:pt x="1840522" y="57624"/>
                  <a:pt x="1840522" y="57624"/>
                  <a:pt x="1840522" y="57624"/>
                </a:cubicBezTo>
                <a:cubicBezTo>
                  <a:pt x="1857309" y="25610"/>
                  <a:pt x="1903473" y="0"/>
                  <a:pt x="1941244"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Image result for Celebrities with Lewy Body Dementia">
            <a:extLst>
              <a:ext uri="{FF2B5EF4-FFF2-40B4-BE49-F238E27FC236}">
                <a16:creationId xmlns:a16="http://schemas.microsoft.com/office/drawing/2014/main" id="{A45F723C-6B03-4C9D-8911-5C1E6AD9596C}"/>
              </a:ext>
            </a:extLst>
          </p:cNvPr>
          <p:cNvPicPr>
            <a:picLocks noChangeAspect="1"/>
          </p:cNvPicPr>
          <p:nvPr/>
        </p:nvPicPr>
        <p:blipFill rotWithShape="1">
          <a:blip r:embed="rId2">
            <a:extLst>
              <a:ext uri="{28A0092B-C50C-407E-A947-70E740481C1C}">
                <a14:useLocalDpi xmlns:a14="http://schemas.microsoft.com/office/drawing/2010/main" val="0"/>
              </a:ext>
            </a:extLst>
          </a:blip>
          <a:srcRect l="974" r="-1" b="-1"/>
          <a:stretch/>
        </p:blipFill>
        <p:spPr bwMode="auto">
          <a:xfrm>
            <a:off x="2038690" y="649226"/>
            <a:ext cx="1314340" cy="769644"/>
          </a:xfrm>
          <a:prstGeom prst="rect">
            <a:avLst/>
          </a:prstGeom>
          <a:noFill/>
        </p:spPr>
      </p:pic>
      <p:pic>
        <p:nvPicPr>
          <p:cNvPr id="9" name="Picture 8" descr="See the source image">
            <a:extLst>
              <a:ext uri="{FF2B5EF4-FFF2-40B4-BE49-F238E27FC236}">
                <a16:creationId xmlns:a16="http://schemas.microsoft.com/office/drawing/2014/main" id="{9BC506BF-7235-46E2-94A6-C13E1C5BB3F0}"/>
              </a:ext>
            </a:extLst>
          </p:cNvPr>
          <p:cNvPicPr>
            <a:picLocks noChangeAspect="1"/>
          </p:cNvPicPr>
          <p:nvPr/>
        </p:nvPicPr>
        <p:blipFill rotWithShape="1">
          <a:blip r:embed="rId3">
            <a:extLst>
              <a:ext uri="{28A0092B-C50C-407E-A947-70E740481C1C}">
                <a14:useLocalDpi xmlns:a14="http://schemas.microsoft.com/office/drawing/2010/main" val="0"/>
              </a:ext>
            </a:extLst>
          </a:blip>
          <a:srcRect l="905"/>
          <a:stretch/>
        </p:blipFill>
        <p:spPr bwMode="auto">
          <a:xfrm>
            <a:off x="1103108" y="3320098"/>
            <a:ext cx="1704484" cy="1193413"/>
          </a:xfrm>
          <a:prstGeom prst="rect">
            <a:avLst/>
          </a:prstGeom>
          <a:noFill/>
        </p:spPr>
      </p:pic>
      <p:pic>
        <p:nvPicPr>
          <p:cNvPr id="11" name="Picture 10" descr="See the source image">
            <a:extLst>
              <a:ext uri="{FF2B5EF4-FFF2-40B4-BE49-F238E27FC236}">
                <a16:creationId xmlns:a16="http://schemas.microsoft.com/office/drawing/2014/main" id="{465701A0-66D5-48D3-8D1F-F143A9BB64CA}"/>
              </a:ext>
            </a:extLst>
          </p:cNvPr>
          <p:cNvPicPr>
            <a:picLocks noChangeAspect="1"/>
          </p:cNvPicPr>
          <p:nvPr/>
        </p:nvPicPr>
        <p:blipFill rotWithShape="1">
          <a:blip r:embed="rId4">
            <a:extLst>
              <a:ext uri="{28A0092B-C50C-407E-A947-70E740481C1C}">
                <a14:useLocalDpi xmlns:a14="http://schemas.microsoft.com/office/drawing/2010/main" val="0"/>
              </a:ext>
            </a:extLst>
          </a:blip>
          <a:srcRect b="34669"/>
          <a:stretch/>
        </p:blipFill>
        <p:spPr bwMode="auto">
          <a:xfrm>
            <a:off x="4163210" y="1523609"/>
            <a:ext cx="1776068" cy="849020"/>
          </a:xfrm>
          <a:prstGeom prst="rect">
            <a:avLst/>
          </a:prstGeom>
          <a:noFill/>
        </p:spPr>
      </p:pic>
      <p:pic>
        <p:nvPicPr>
          <p:cNvPr id="10" name="Picture 9" descr="Image result for images for vascular dementia">
            <a:extLst>
              <a:ext uri="{FF2B5EF4-FFF2-40B4-BE49-F238E27FC236}">
                <a16:creationId xmlns:a16="http://schemas.microsoft.com/office/drawing/2014/main" id="{30A79893-CB67-4054-A695-B2584A15F8F2}"/>
              </a:ext>
            </a:extLst>
          </p:cNvPr>
          <p:cNvPicPr>
            <a:picLocks noChangeAspect="1"/>
          </p:cNvPicPr>
          <p:nvPr/>
        </p:nvPicPr>
        <p:blipFill rotWithShape="1">
          <a:blip r:embed="rId5">
            <a:extLst>
              <a:ext uri="{28A0092B-C50C-407E-A947-70E740481C1C}">
                <a14:useLocalDpi xmlns:a14="http://schemas.microsoft.com/office/drawing/2010/main" val="0"/>
              </a:ext>
            </a:extLst>
          </a:blip>
          <a:srcRect r="1" b="2677"/>
          <a:stretch/>
        </p:blipFill>
        <p:spPr bwMode="auto">
          <a:xfrm>
            <a:off x="10842401" y="517233"/>
            <a:ext cx="1262297" cy="721962"/>
          </a:xfrm>
          <a:prstGeom prst="rect">
            <a:avLst/>
          </a:prstGeom>
          <a:noFill/>
        </p:spPr>
      </p:pic>
      <p:graphicFrame>
        <p:nvGraphicFramePr>
          <p:cNvPr id="51" name="Content Placeholder 4">
            <a:extLst>
              <a:ext uri="{FF2B5EF4-FFF2-40B4-BE49-F238E27FC236}">
                <a16:creationId xmlns:a16="http://schemas.microsoft.com/office/drawing/2014/main" id="{192DD3D0-CD48-483A-B5C1-64D7E3659F6F}"/>
              </a:ext>
            </a:extLst>
          </p:cNvPr>
          <p:cNvGraphicFramePr>
            <a:graphicFrameLocks noGrp="1"/>
          </p:cNvGraphicFramePr>
          <p:nvPr>
            <p:ph idx="1"/>
            <p:extLst>
              <p:ext uri="{D42A27DB-BD31-4B8C-83A1-F6EECF244321}">
                <p14:modId xmlns:p14="http://schemas.microsoft.com/office/powerpoint/2010/main" val="4057542166"/>
              </p:ext>
            </p:extLst>
          </p:nvPr>
        </p:nvGraphicFramePr>
        <p:xfrm>
          <a:off x="7062716" y="2291438"/>
          <a:ext cx="5235118" cy="28862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56" name="Arrow: Right 155">
            <a:extLst>
              <a:ext uri="{FF2B5EF4-FFF2-40B4-BE49-F238E27FC236}">
                <a16:creationId xmlns:a16="http://schemas.microsoft.com/office/drawing/2014/main" id="{187CE7F6-90DA-4EAD-AD0F-2E8153267549}"/>
              </a:ext>
            </a:extLst>
          </p:cNvPr>
          <p:cNvSpPr/>
          <p:nvPr/>
        </p:nvSpPr>
        <p:spPr>
          <a:xfrm>
            <a:off x="9539720" y="1612051"/>
            <a:ext cx="1970038" cy="8096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 </a:t>
            </a:r>
            <a:r>
              <a:rPr lang="en-GB" sz="1100" b="1" dirty="0">
                <a:effectLst/>
                <a:latin typeface="Arial" panose="020B0604020202020204" pitchFamily="34" charset="0"/>
                <a:ea typeface="Calibri" panose="020F0502020204030204" pitchFamily="34" charset="0"/>
                <a:cs typeface="Arial" panose="020B0604020202020204" pitchFamily="34" charset="0"/>
              </a:rPr>
              <a:t>SIGNS AND SYMPTOMS</a:t>
            </a:r>
          </a:p>
        </p:txBody>
      </p:sp>
      <p:sp>
        <p:nvSpPr>
          <p:cNvPr id="157" name="Wave 156">
            <a:extLst>
              <a:ext uri="{FF2B5EF4-FFF2-40B4-BE49-F238E27FC236}">
                <a16:creationId xmlns:a16="http://schemas.microsoft.com/office/drawing/2014/main" id="{4FD7E8A4-B32B-4B08-B38D-5D0B196C2074}"/>
              </a:ext>
            </a:extLst>
          </p:cNvPr>
          <p:cNvSpPr/>
          <p:nvPr/>
        </p:nvSpPr>
        <p:spPr>
          <a:xfrm>
            <a:off x="9259855" y="5486429"/>
            <a:ext cx="2905125" cy="1331424"/>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b="1" dirty="0">
                <a:latin typeface="Arial" panose="020B0604020202020204" pitchFamily="34" charset="0"/>
                <a:ea typeface="Calibri" panose="020F0502020204030204" pitchFamily="34" charset="0"/>
                <a:cs typeface="Arial" panose="020B0604020202020204" pitchFamily="34" charset="0"/>
              </a:rPr>
              <a:t>BETTER TO BE SAFE, THAN BE SORRY</a:t>
            </a:r>
            <a:endParaRPr lang="en-GB" sz="1100" b="1" dirty="0">
              <a:effectLst/>
              <a:latin typeface="Arial" panose="020B0604020202020204" pitchFamily="34" charset="0"/>
              <a:ea typeface="Calibri" panose="020F0502020204030204" pitchFamily="34" charset="0"/>
              <a:cs typeface="Arial" panose="020B0604020202020204" pitchFamily="34" charset="0"/>
            </a:endParaRPr>
          </a:p>
        </p:txBody>
      </p:sp>
      <p:sp>
        <p:nvSpPr>
          <p:cNvPr id="159" name="TextBox 158">
            <a:extLst>
              <a:ext uri="{FF2B5EF4-FFF2-40B4-BE49-F238E27FC236}">
                <a16:creationId xmlns:a16="http://schemas.microsoft.com/office/drawing/2014/main" id="{D95848B4-B1B8-4797-8FD9-355E9D9E4DFD}"/>
              </a:ext>
            </a:extLst>
          </p:cNvPr>
          <p:cNvSpPr txBox="1"/>
          <p:nvPr/>
        </p:nvSpPr>
        <p:spPr>
          <a:xfrm>
            <a:off x="2394401" y="-6404"/>
            <a:ext cx="6979444" cy="577081"/>
          </a:xfrm>
          <a:prstGeom prst="rect">
            <a:avLst/>
          </a:prstGeom>
          <a:noFill/>
        </p:spPr>
        <p:txBody>
          <a:bodyPr wrap="square">
            <a:spAutoFit/>
          </a:bodyPr>
          <a:lstStyle/>
          <a:p>
            <a:pPr>
              <a:lnSpc>
                <a:spcPct val="107000"/>
              </a:lnSpc>
              <a:spcAft>
                <a:spcPts val="800"/>
              </a:spcAft>
            </a:pPr>
            <a:r>
              <a:rPr lang="en-GB" sz="3100" b="1" dirty="0">
                <a:latin typeface="Arial" panose="020B0604020202020204" pitchFamily="34" charset="0"/>
                <a:ea typeface="Calibri" panose="020F0502020204030204" pitchFamily="34" charset="0"/>
                <a:cs typeface="Times New Roman" panose="02020603050405020304" pitchFamily="18" charset="0"/>
              </a:rPr>
              <a:t>DEMENTIA AWARENESS DAY</a:t>
            </a:r>
            <a:endParaRPr lang="en-GB" sz="3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4C018A5A-16F8-4B9C-97A6-67FF9E82E0E4}"/>
              </a:ext>
            </a:extLst>
          </p:cNvPr>
          <p:cNvSpPr txBox="1"/>
          <p:nvPr/>
        </p:nvSpPr>
        <p:spPr>
          <a:xfrm>
            <a:off x="-1" y="1788273"/>
            <a:ext cx="3851619" cy="369332"/>
          </a:xfrm>
          <a:prstGeom prst="rect">
            <a:avLst/>
          </a:prstGeom>
          <a:noFill/>
        </p:spPr>
        <p:txBody>
          <a:bodyPr wrap="square">
            <a:spAutoFit/>
          </a:bodyPr>
          <a:lstStyle/>
          <a:p>
            <a:pPr algn="just"/>
            <a:r>
              <a:rPr lang="en-US" b="1" kern="1200" dirty="0">
                <a:solidFill>
                  <a:srgbClr val="000000"/>
                </a:solidFill>
                <a:effectLst/>
                <a:latin typeface="Arial" panose="020B0604020202020204" pitchFamily="34" charset="0"/>
                <a:ea typeface="Times New Roman" panose="02020603050405020304" pitchFamily="18" charset="0"/>
              </a:rPr>
              <a:t>Have you been confused lately?</a:t>
            </a:r>
            <a:endParaRPr lang="en-GB" b="1" dirty="0"/>
          </a:p>
        </p:txBody>
      </p:sp>
      <p:sp>
        <p:nvSpPr>
          <p:cNvPr id="19" name="TextBox 18">
            <a:extLst>
              <a:ext uri="{FF2B5EF4-FFF2-40B4-BE49-F238E27FC236}">
                <a16:creationId xmlns:a16="http://schemas.microsoft.com/office/drawing/2014/main" id="{F919934C-1D4F-4F61-A19A-01D0221A3280}"/>
              </a:ext>
            </a:extLst>
          </p:cNvPr>
          <p:cNvSpPr txBox="1"/>
          <p:nvPr/>
        </p:nvSpPr>
        <p:spPr>
          <a:xfrm>
            <a:off x="-51162" y="2490485"/>
            <a:ext cx="6877631" cy="1257139"/>
          </a:xfrm>
          <a:prstGeom prst="rect">
            <a:avLst/>
          </a:prstGeom>
          <a:noFill/>
        </p:spPr>
        <p:txBody>
          <a:bodyPr wrap="square">
            <a:spAutoFit/>
          </a:bodyPr>
          <a:lstStyle/>
          <a:p>
            <a:pPr algn="just">
              <a:lnSpc>
                <a:spcPct val="107000"/>
              </a:lnSpc>
              <a:spcAft>
                <a:spcPts val="800"/>
              </a:spcAft>
              <a:tabLst>
                <a:tab pos="695325" algn="l"/>
              </a:tabLst>
            </a:pPr>
            <a:r>
              <a:rPr lang="en-US" sz="18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Do you or somebody you know, show signs, of any of these symptoms, connected with Lewy body or vascular dementia, or any other type of dementia?</a:t>
            </a:r>
            <a:endParaRPr lang="en-GB" b="1" dirty="0">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tabLst>
                <a:tab pos="695325" algn="l"/>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TextBox 20">
            <a:extLst>
              <a:ext uri="{FF2B5EF4-FFF2-40B4-BE49-F238E27FC236}">
                <a16:creationId xmlns:a16="http://schemas.microsoft.com/office/drawing/2014/main" id="{CDDBDB18-C8BA-4FF2-B332-2275F50D75CE}"/>
              </a:ext>
            </a:extLst>
          </p:cNvPr>
          <p:cNvSpPr txBox="1"/>
          <p:nvPr/>
        </p:nvSpPr>
        <p:spPr>
          <a:xfrm>
            <a:off x="-117185" y="4561519"/>
            <a:ext cx="3987502" cy="646331"/>
          </a:xfrm>
          <a:prstGeom prst="rect">
            <a:avLst/>
          </a:prstGeom>
          <a:noFill/>
        </p:spPr>
        <p:txBody>
          <a:bodyPr wrap="square">
            <a:spAutoFit/>
          </a:bodyPr>
          <a:lstStyle/>
          <a:p>
            <a:pPr algn="just"/>
            <a:r>
              <a:rPr lang="en-US"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If the answer is yes to this question?...</a:t>
            </a:r>
            <a:endParaRPr lang="en-GB" b="1" dirty="0"/>
          </a:p>
        </p:txBody>
      </p:sp>
      <p:sp>
        <p:nvSpPr>
          <p:cNvPr id="23" name="TextBox 22">
            <a:extLst>
              <a:ext uri="{FF2B5EF4-FFF2-40B4-BE49-F238E27FC236}">
                <a16:creationId xmlns:a16="http://schemas.microsoft.com/office/drawing/2014/main" id="{D8DB3576-CE6A-4D2A-9C30-930A50B2C7FB}"/>
              </a:ext>
            </a:extLst>
          </p:cNvPr>
          <p:cNvSpPr txBox="1"/>
          <p:nvPr/>
        </p:nvSpPr>
        <p:spPr>
          <a:xfrm>
            <a:off x="-105834" y="6185473"/>
            <a:ext cx="8728364" cy="734368"/>
          </a:xfrm>
          <a:prstGeom prst="rect">
            <a:avLst/>
          </a:prstGeom>
          <a:noFill/>
        </p:spPr>
        <p:txBody>
          <a:bodyPr wrap="square">
            <a:spAutoFit/>
          </a:bodyPr>
          <a:lstStyle/>
          <a:p>
            <a:pPr algn="just">
              <a:lnSpc>
                <a:spcPct val="107000"/>
              </a:lnSpc>
              <a:spcAft>
                <a:spcPts val="800"/>
              </a:spcAft>
              <a:tabLst>
                <a:tab pos="695325" algn="l"/>
              </a:tabLst>
            </a:pPr>
            <a:r>
              <a:rPr lang="en-US" sz="20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Contact your GP, or Come along, get yourself tested, put your mind at ease, and find out more!!!!!</a:t>
            </a:r>
            <a:endParaRPr lang="en-GB"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TextBox 24">
            <a:extLst>
              <a:ext uri="{FF2B5EF4-FFF2-40B4-BE49-F238E27FC236}">
                <a16:creationId xmlns:a16="http://schemas.microsoft.com/office/drawing/2014/main" id="{A235E0A6-1FCE-4337-92BD-58A84C8F648E}"/>
              </a:ext>
            </a:extLst>
          </p:cNvPr>
          <p:cNvSpPr txBox="1"/>
          <p:nvPr/>
        </p:nvSpPr>
        <p:spPr>
          <a:xfrm>
            <a:off x="8171543" y="0"/>
            <a:ext cx="4028461" cy="1476494"/>
          </a:xfrm>
          <a:prstGeom prst="rect">
            <a:avLst/>
          </a:prstGeom>
          <a:noFill/>
          <a:ln>
            <a:solidFill>
              <a:schemeClr val="accent1"/>
            </a:solidFill>
          </a:ln>
        </p:spPr>
        <p:txBody>
          <a:bodyPr wrap="square">
            <a:spAutoFit/>
          </a:bodyPr>
          <a:lstStyle/>
          <a:p>
            <a:pPr algn="just">
              <a:lnSpc>
                <a:spcPct val="107000"/>
              </a:lnSpc>
              <a:spcAft>
                <a:spcPts val="800"/>
              </a:spcAft>
              <a:tabLst>
                <a:tab pos="695325" algn="l"/>
              </a:tabLst>
            </a:pP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Event </a:t>
            </a:r>
            <a:r>
              <a:rPr lang="en-US" sz="1200" b="1" dirty="0">
                <a:solidFill>
                  <a:srgbClr val="000000"/>
                </a:solidFill>
                <a:latin typeface="Arial" panose="020B0604020202020204" pitchFamily="34" charset="0"/>
                <a:ea typeface="Times New Roman" panose="02020603050405020304" pitchFamily="18" charset="0"/>
                <a:cs typeface="Arial" panose="020B0604020202020204" pitchFamily="34" charset="0"/>
              </a:rPr>
              <a:t>W</a:t>
            </a: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ill </a:t>
            </a:r>
            <a:r>
              <a:rPr lang="en-US" sz="1200" b="1" dirty="0">
                <a:solidFill>
                  <a:srgbClr val="000000"/>
                </a:solidFill>
                <a:latin typeface="Arial" panose="020B0604020202020204" pitchFamily="34" charset="0"/>
                <a:ea typeface="Times New Roman" panose="02020603050405020304" pitchFamily="18" charset="0"/>
                <a:cs typeface="Arial" panose="020B0604020202020204" pitchFamily="34" charset="0"/>
              </a:rPr>
              <a:t>B</a:t>
            </a: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 held at our </a:t>
            </a:r>
            <a:r>
              <a:rPr lang="en-US" sz="1200" b="1" dirty="0">
                <a:solidFill>
                  <a:srgbClr val="000000"/>
                </a:solidFill>
                <a:latin typeface="Arial" panose="020B0604020202020204" pitchFamily="34" charset="0"/>
                <a:ea typeface="Times New Roman" panose="02020603050405020304" pitchFamily="18" charset="0"/>
                <a:cs typeface="Arial" panose="020B0604020202020204" pitchFamily="34" charset="0"/>
              </a:rPr>
              <a:t>C</a:t>
            </a: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ommunity </a:t>
            </a:r>
            <a:r>
              <a:rPr lang="en-US" sz="1200" b="1" dirty="0">
                <a:solidFill>
                  <a:srgbClr val="000000"/>
                </a:solidFill>
                <a:latin typeface="Arial" panose="020B0604020202020204" pitchFamily="34" charset="0"/>
                <a:ea typeface="Times New Roman" panose="02020603050405020304" pitchFamily="18" charset="0"/>
                <a:cs typeface="Arial" panose="020B0604020202020204" pitchFamily="34" charset="0"/>
              </a:rPr>
              <a:t>C</a:t>
            </a: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enter:</a:t>
            </a:r>
            <a:endParaRPr lang="en-GB" sz="1200" b="1" dirty="0">
              <a:effectLst/>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tabLst>
                <a:tab pos="695325" algn="l"/>
              </a:tabLst>
            </a:pP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8 Hill Street, Solihull, Birmingham,</a:t>
            </a:r>
            <a:endParaRPr lang="en-GB" sz="1200" b="1" dirty="0">
              <a:effectLst/>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tabLst>
                <a:tab pos="695325" algn="l"/>
              </a:tabLst>
            </a:pP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B26 1DP </a:t>
            </a:r>
            <a:endParaRPr lang="en-GB" sz="1200" b="1" dirty="0">
              <a:effectLst/>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tabLst>
                <a:tab pos="695325" algn="l"/>
              </a:tabLst>
            </a:pP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a:t>
            </a:r>
            <a:r>
              <a:rPr lang="en-US" sz="1200" b="1" kern="1200" baseline="30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a:t>
            </a: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March 2022</a:t>
            </a:r>
            <a:endParaRPr lang="en-GB" sz="1200" b="1" dirty="0">
              <a:effectLst/>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tabLst>
                <a:tab pos="695325" algn="l"/>
              </a:tabLst>
            </a:pP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Start time: 9am</a:t>
            </a:r>
            <a:r>
              <a:rPr lang="en-GB" sz="1200" b="1" dirty="0">
                <a:latin typeface="Arial" panose="020B0604020202020204" pitchFamily="34" charset="0"/>
                <a:ea typeface="Times New Roman" panose="02020603050405020304" pitchFamily="18" charset="0"/>
                <a:cs typeface="Arial" panose="020B0604020202020204" pitchFamily="34" charset="0"/>
              </a:rPr>
              <a:t>- </a:t>
            </a: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Finish time: 15:00pm</a:t>
            </a:r>
            <a:endParaRPr lang="en-GB" sz="1200" b="1" dirty="0">
              <a:effectLst/>
              <a:latin typeface="Arial" panose="020B0604020202020204" pitchFamily="34" charset="0"/>
              <a:ea typeface="Calibri" panose="020F050202020403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ED60D634-AA9C-4CD2-9191-6596B9B24ADC}"/>
              </a:ext>
            </a:extLst>
          </p:cNvPr>
          <p:cNvSpPr txBox="1"/>
          <p:nvPr/>
        </p:nvSpPr>
        <p:spPr>
          <a:xfrm>
            <a:off x="2124340" y="1415112"/>
            <a:ext cx="737435" cy="233077"/>
          </a:xfrm>
          <a:prstGeom prst="rect">
            <a:avLst/>
          </a:prstGeom>
          <a:noFill/>
        </p:spPr>
        <p:txBody>
          <a:bodyPr wrap="square">
            <a:spAutoFit/>
          </a:bodyPr>
          <a:lstStyle/>
          <a:p>
            <a:pPr>
              <a:lnSpc>
                <a:spcPct val="107000"/>
              </a:lnSpc>
              <a:spcAft>
                <a:spcPts val="800"/>
              </a:spcAft>
              <a:tabLst>
                <a:tab pos="695325" algn="l"/>
              </a:tabLst>
            </a:pPr>
            <a:r>
              <a:rPr lang="en-US" sz="900" dirty="0">
                <a:solidFill>
                  <a:srgbClr val="000000"/>
                </a:solidFill>
                <a:latin typeface="Arial" panose="020B0604020202020204" pitchFamily="34" charset="0"/>
                <a:ea typeface="Calibri" panose="020F0502020204030204" pitchFamily="34" charset="0"/>
                <a:cs typeface="Times New Roman" panose="02020603050405020304" pitchFamily="18" charset="0"/>
              </a:rPr>
              <a:t>(17)</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4" name="TextBox 23">
            <a:extLst>
              <a:ext uri="{FF2B5EF4-FFF2-40B4-BE49-F238E27FC236}">
                <a16:creationId xmlns:a16="http://schemas.microsoft.com/office/drawing/2014/main" id="{46783120-ADC5-4E26-B943-06BAA3EDF412}"/>
              </a:ext>
            </a:extLst>
          </p:cNvPr>
          <p:cNvSpPr txBox="1"/>
          <p:nvPr/>
        </p:nvSpPr>
        <p:spPr>
          <a:xfrm>
            <a:off x="2920415" y="4427580"/>
            <a:ext cx="1437449" cy="130051"/>
          </a:xfrm>
          <a:prstGeom prst="rect">
            <a:avLst/>
          </a:prstGeom>
          <a:noFill/>
        </p:spPr>
        <p:txBody>
          <a:bodyPr wrap="square">
            <a:spAutoFit/>
          </a:bodyPr>
          <a:lstStyle/>
          <a:p>
            <a:pPr>
              <a:lnSpc>
                <a:spcPct val="107000"/>
              </a:lnSpc>
              <a:spcAft>
                <a:spcPts val="800"/>
              </a:spcAft>
              <a:tabLst>
                <a:tab pos="695325" algn="l"/>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6" name="TextBox 25">
            <a:extLst>
              <a:ext uri="{FF2B5EF4-FFF2-40B4-BE49-F238E27FC236}">
                <a16:creationId xmlns:a16="http://schemas.microsoft.com/office/drawing/2014/main" id="{1D21321B-FB57-4495-A342-518FA1DE0DB8}"/>
              </a:ext>
            </a:extLst>
          </p:cNvPr>
          <p:cNvSpPr txBox="1"/>
          <p:nvPr/>
        </p:nvSpPr>
        <p:spPr>
          <a:xfrm>
            <a:off x="4320751" y="2338263"/>
            <a:ext cx="478476" cy="233077"/>
          </a:xfrm>
          <a:prstGeom prst="rect">
            <a:avLst/>
          </a:prstGeom>
          <a:noFill/>
        </p:spPr>
        <p:txBody>
          <a:bodyPr wrap="square">
            <a:spAutoFit/>
          </a:bodyPr>
          <a:lstStyle/>
          <a:p>
            <a:pPr>
              <a:lnSpc>
                <a:spcPct val="107000"/>
              </a:lnSpc>
              <a:spcAft>
                <a:spcPts val="800"/>
              </a:spcAft>
              <a:tabLst>
                <a:tab pos="695325" algn="l"/>
              </a:tabLst>
            </a:pPr>
            <a:r>
              <a:rPr lang="en-US" sz="9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(15</a:t>
            </a:r>
            <a:r>
              <a:rPr lang="en-US"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7" name="TextBox 26">
            <a:extLst>
              <a:ext uri="{FF2B5EF4-FFF2-40B4-BE49-F238E27FC236}">
                <a16:creationId xmlns:a16="http://schemas.microsoft.com/office/drawing/2014/main" id="{3156660B-909F-465D-B009-6609E1502380}"/>
              </a:ext>
            </a:extLst>
          </p:cNvPr>
          <p:cNvSpPr txBox="1"/>
          <p:nvPr/>
        </p:nvSpPr>
        <p:spPr>
          <a:xfrm>
            <a:off x="11826082" y="1207369"/>
            <a:ext cx="8058150" cy="233077"/>
          </a:xfrm>
          <a:prstGeom prst="rect">
            <a:avLst/>
          </a:prstGeom>
          <a:noFill/>
        </p:spPr>
        <p:txBody>
          <a:bodyPr wrap="square">
            <a:spAutoFit/>
          </a:bodyPr>
          <a:lstStyle/>
          <a:p>
            <a:pPr>
              <a:lnSpc>
                <a:spcPct val="107000"/>
              </a:lnSpc>
              <a:spcAft>
                <a:spcPts val="800"/>
              </a:spcAft>
              <a:tabLst>
                <a:tab pos="695325" algn="l"/>
              </a:tabLst>
            </a:pPr>
            <a:r>
              <a:rPr lang="en-US"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r>
              <a:rPr lang="en-US" sz="9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32</a:t>
            </a:r>
            <a:r>
              <a:rPr lang="en-US"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9" name="TextBox 28">
            <a:extLst>
              <a:ext uri="{FF2B5EF4-FFF2-40B4-BE49-F238E27FC236}">
                <a16:creationId xmlns:a16="http://schemas.microsoft.com/office/drawing/2014/main" id="{ED8CD29A-56C8-49B8-8271-077EEAFDBAA9}"/>
              </a:ext>
            </a:extLst>
          </p:cNvPr>
          <p:cNvSpPr txBox="1"/>
          <p:nvPr/>
        </p:nvSpPr>
        <p:spPr>
          <a:xfrm>
            <a:off x="997274" y="4472626"/>
            <a:ext cx="495630" cy="233077"/>
          </a:xfrm>
          <a:prstGeom prst="rect">
            <a:avLst/>
          </a:prstGeom>
          <a:noFill/>
        </p:spPr>
        <p:txBody>
          <a:bodyPr wrap="square">
            <a:spAutoFit/>
          </a:bodyPr>
          <a:lstStyle/>
          <a:p>
            <a:pPr>
              <a:lnSpc>
                <a:spcPct val="107000"/>
              </a:lnSpc>
              <a:spcAft>
                <a:spcPts val="800"/>
              </a:spcAft>
              <a:tabLst>
                <a:tab pos="695325" algn="l"/>
              </a:tabLst>
            </a:pPr>
            <a:r>
              <a:rPr lang="en-US" sz="9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(31</a:t>
            </a:r>
            <a:r>
              <a:rPr lang="en-US"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1" name="TextBox 30">
            <a:extLst>
              <a:ext uri="{FF2B5EF4-FFF2-40B4-BE49-F238E27FC236}">
                <a16:creationId xmlns:a16="http://schemas.microsoft.com/office/drawing/2014/main" id="{C5126CB7-8461-4850-BD97-434B86ED7913}"/>
              </a:ext>
            </a:extLst>
          </p:cNvPr>
          <p:cNvSpPr txBox="1"/>
          <p:nvPr/>
        </p:nvSpPr>
        <p:spPr>
          <a:xfrm>
            <a:off x="6396018" y="1000468"/>
            <a:ext cx="453539" cy="233077"/>
          </a:xfrm>
          <a:prstGeom prst="rect">
            <a:avLst/>
          </a:prstGeom>
          <a:noFill/>
        </p:spPr>
        <p:txBody>
          <a:bodyPr wrap="square">
            <a:spAutoFit/>
          </a:bodyPr>
          <a:lstStyle/>
          <a:p>
            <a:pPr>
              <a:lnSpc>
                <a:spcPct val="107000"/>
              </a:lnSpc>
              <a:spcAft>
                <a:spcPts val="800"/>
              </a:spcAft>
              <a:tabLst>
                <a:tab pos="695325" algn="l"/>
              </a:tabLst>
            </a:pPr>
            <a:r>
              <a:rPr lang="en-US" sz="9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(25</a:t>
            </a:r>
            <a:r>
              <a:rPr lang="en-US"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7" name="Straight Arrow Connector 6">
            <a:extLst>
              <a:ext uri="{FF2B5EF4-FFF2-40B4-BE49-F238E27FC236}">
                <a16:creationId xmlns:a16="http://schemas.microsoft.com/office/drawing/2014/main" id="{5941E234-CF5F-4326-9693-09FA71777419}"/>
              </a:ext>
            </a:extLst>
          </p:cNvPr>
          <p:cNvCxnSpPr>
            <a:cxnSpLocks/>
          </p:cNvCxnSpPr>
          <p:nvPr/>
        </p:nvCxnSpPr>
        <p:spPr>
          <a:xfrm>
            <a:off x="8063430" y="2737845"/>
            <a:ext cx="22076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D02B1684-8195-44B9-959D-A062C071D7B3}"/>
              </a:ext>
            </a:extLst>
          </p:cNvPr>
          <p:cNvCxnSpPr/>
          <p:nvPr/>
        </p:nvCxnSpPr>
        <p:spPr>
          <a:xfrm>
            <a:off x="9446252" y="2737845"/>
            <a:ext cx="23402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0018D4A3-9D49-4635-9301-4BC661F5B9DB}"/>
              </a:ext>
            </a:extLst>
          </p:cNvPr>
          <p:cNvCxnSpPr/>
          <p:nvPr/>
        </p:nvCxnSpPr>
        <p:spPr>
          <a:xfrm>
            <a:off x="10762013" y="2737845"/>
            <a:ext cx="25996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739C9E09-D2E2-4923-9519-B31417693ADC}"/>
              </a:ext>
            </a:extLst>
          </p:cNvPr>
          <p:cNvCxnSpPr>
            <a:cxnSpLocks/>
          </p:cNvCxnSpPr>
          <p:nvPr/>
        </p:nvCxnSpPr>
        <p:spPr>
          <a:xfrm>
            <a:off x="8069543" y="3349004"/>
            <a:ext cx="22076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C71293B5-D7FB-4352-90D9-200BA67E9608}"/>
              </a:ext>
            </a:extLst>
          </p:cNvPr>
          <p:cNvCxnSpPr/>
          <p:nvPr/>
        </p:nvCxnSpPr>
        <p:spPr>
          <a:xfrm>
            <a:off x="9399167" y="3414029"/>
            <a:ext cx="28110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F90E1023-905D-47CA-AC05-1ED42F3D928B}"/>
              </a:ext>
            </a:extLst>
          </p:cNvPr>
          <p:cNvCxnSpPr/>
          <p:nvPr/>
        </p:nvCxnSpPr>
        <p:spPr>
          <a:xfrm>
            <a:off x="10712417" y="3414029"/>
            <a:ext cx="30956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85B62A6C-30BB-42A8-A5D6-C156130E8D91}"/>
              </a:ext>
            </a:extLst>
          </p:cNvPr>
          <p:cNvCxnSpPr>
            <a:cxnSpLocks/>
          </p:cNvCxnSpPr>
          <p:nvPr/>
        </p:nvCxnSpPr>
        <p:spPr>
          <a:xfrm>
            <a:off x="8063430" y="4148393"/>
            <a:ext cx="22076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2E966C80-11AE-45DE-AB18-CEE82B508D39}"/>
              </a:ext>
            </a:extLst>
          </p:cNvPr>
          <p:cNvCxnSpPr/>
          <p:nvPr/>
        </p:nvCxnSpPr>
        <p:spPr>
          <a:xfrm>
            <a:off x="9375624" y="4147867"/>
            <a:ext cx="32819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5B5F1631-BC64-4832-9C2C-553699BEEEE5}"/>
              </a:ext>
            </a:extLst>
          </p:cNvPr>
          <p:cNvCxnSpPr/>
          <p:nvPr/>
        </p:nvCxnSpPr>
        <p:spPr>
          <a:xfrm>
            <a:off x="10712417" y="4147867"/>
            <a:ext cx="25996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BED98FD4-F4BD-474C-BF29-2136F1B60443}"/>
              </a:ext>
            </a:extLst>
          </p:cNvPr>
          <p:cNvCxnSpPr/>
          <p:nvPr/>
        </p:nvCxnSpPr>
        <p:spPr>
          <a:xfrm>
            <a:off x="8063430" y="4742774"/>
            <a:ext cx="22076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850A2CD4-9BE5-4A10-86F9-8853C82FC092}"/>
              </a:ext>
            </a:extLst>
          </p:cNvPr>
          <p:cNvCxnSpPr/>
          <p:nvPr/>
        </p:nvCxnSpPr>
        <p:spPr>
          <a:xfrm>
            <a:off x="9352082" y="4742774"/>
            <a:ext cx="32819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06E4BD33-6B31-4419-B6B1-528D189D54AD}"/>
              </a:ext>
            </a:extLst>
          </p:cNvPr>
          <p:cNvCxnSpPr/>
          <p:nvPr/>
        </p:nvCxnSpPr>
        <p:spPr>
          <a:xfrm>
            <a:off x="10723570" y="4762957"/>
            <a:ext cx="29841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2EEB3869-DA7C-4ED1-9791-3475EC2BF773}"/>
              </a:ext>
            </a:extLst>
          </p:cNvPr>
          <p:cNvSpPr txBox="1"/>
          <p:nvPr/>
        </p:nvSpPr>
        <p:spPr>
          <a:xfrm>
            <a:off x="3696864" y="3393091"/>
            <a:ext cx="5019807" cy="1176284"/>
          </a:xfrm>
          <a:prstGeom prst="rect">
            <a:avLst/>
          </a:prstGeom>
          <a:noFill/>
        </p:spPr>
        <p:txBody>
          <a:bodyPr wrap="square">
            <a:spAutoFit/>
          </a:bodyPr>
          <a:lstStyle/>
          <a:p>
            <a:pPr>
              <a:lnSpc>
                <a:spcPct val="107000"/>
              </a:lnSpc>
              <a:spcAft>
                <a:spcPts val="800"/>
              </a:spcAft>
            </a:pPr>
            <a:r>
              <a:rPr lang="en-GB" sz="1200" b="1" dirty="0">
                <a:effectLst/>
                <a:latin typeface="Arial" panose="020B0604020202020204" pitchFamily="34" charset="0"/>
                <a:ea typeface="Calibri" panose="020F0502020204030204" pitchFamily="34" charset="0"/>
                <a:cs typeface="Arial" panose="020B0604020202020204" pitchFamily="34" charset="0"/>
              </a:rPr>
              <a:t>Support Available:</a:t>
            </a:r>
          </a:p>
          <a:p>
            <a:pPr>
              <a:lnSpc>
                <a:spcPct val="107000"/>
              </a:lnSpc>
              <a:spcAft>
                <a:spcPts val="800"/>
              </a:spcAft>
            </a:pPr>
            <a:r>
              <a:rPr lang="en-GB" sz="1200" b="1" dirty="0">
                <a:effectLst/>
                <a:latin typeface="Arial" panose="020B0604020202020204" pitchFamily="34" charset="0"/>
                <a:ea typeface="Calibri" panose="020F0502020204030204" pitchFamily="34" charset="0"/>
                <a:cs typeface="Arial" panose="020B0604020202020204" pitchFamily="34" charset="0"/>
              </a:rPr>
              <a:t>Think Brain Health Alzheimer’s Research UK</a:t>
            </a:r>
          </a:p>
          <a:p>
            <a:pPr>
              <a:lnSpc>
                <a:spcPct val="107000"/>
              </a:lnSpc>
              <a:spcAft>
                <a:spcPts val="800"/>
              </a:spcAft>
            </a:pPr>
            <a:r>
              <a:rPr lang="en-GB" sz="1200" b="1"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http://www.alzheimersresearchuk.uk.org</a:t>
            </a:r>
            <a:endParaRPr lang="en-GB" sz="1200" b="1"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200" b="1"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12"/>
              </a:rPr>
              <a:t>Tel:03001115555</a:t>
            </a:r>
            <a:r>
              <a:rPr lang="en-GB" sz="1200" b="1" dirty="0">
                <a:effectLst/>
                <a:latin typeface="Arial" panose="020B0604020202020204" pitchFamily="34" charset="0"/>
                <a:ea typeface="Calibri" panose="020F0502020204030204" pitchFamily="34" charset="0"/>
                <a:cs typeface="Times New Roman" panose="02020603050405020304" pitchFamily="18" charset="0"/>
              </a:rPr>
              <a:t> </a:t>
            </a:r>
            <a:r>
              <a:rPr lang="en-GB" sz="900" dirty="0">
                <a:effectLst/>
                <a:latin typeface="Arial" panose="020B0604020202020204" pitchFamily="34" charset="0"/>
                <a:ea typeface="Calibri" panose="020F0502020204030204" pitchFamily="34" charset="0"/>
                <a:cs typeface="Arial" panose="020B0604020202020204" pitchFamily="34" charset="0"/>
              </a:rPr>
              <a:t>(4)</a:t>
            </a:r>
          </a:p>
        </p:txBody>
      </p:sp>
      <p:graphicFrame>
        <p:nvGraphicFramePr>
          <p:cNvPr id="14" name="Table 13">
            <a:extLst>
              <a:ext uri="{FF2B5EF4-FFF2-40B4-BE49-F238E27FC236}">
                <a16:creationId xmlns:a16="http://schemas.microsoft.com/office/drawing/2014/main" id="{E4FE054E-6D2C-4C79-81B7-983DDAC49E78}"/>
              </a:ext>
            </a:extLst>
          </p:cNvPr>
          <p:cNvGraphicFramePr>
            <a:graphicFrameLocks noGrp="1"/>
          </p:cNvGraphicFramePr>
          <p:nvPr>
            <p:extLst>
              <p:ext uri="{D42A27DB-BD31-4B8C-83A1-F6EECF244321}">
                <p14:modId xmlns:p14="http://schemas.microsoft.com/office/powerpoint/2010/main" val="516794233"/>
              </p:ext>
            </p:extLst>
          </p:nvPr>
        </p:nvGraphicFramePr>
        <p:xfrm>
          <a:off x="2635" y="5209891"/>
          <a:ext cx="1160060" cy="614149"/>
        </p:xfrm>
        <a:graphic>
          <a:graphicData uri="http://schemas.openxmlformats.org/drawingml/2006/table">
            <a:tbl>
              <a:tblPr/>
              <a:tblGrid>
                <a:gridCol w="1160060">
                  <a:extLst>
                    <a:ext uri="{9D8B030D-6E8A-4147-A177-3AD203B41FA5}">
                      <a16:colId xmlns:a16="http://schemas.microsoft.com/office/drawing/2014/main" val="1110110071"/>
                    </a:ext>
                  </a:extLst>
                </a:gridCol>
              </a:tblGrid>
              <a:tr h="614149">
                <a:tc>
                  <a:txBody>
                    <a:bodyPr/>
                    <a:lstStyle/>
                    <a:p>
                      <a:r>
                        <a:rPr lang="en-GB" sz="1100" b="1" dirty="0">
                          <a:latin typeface="Arial" panose="020B0604020202020204" pitchFamily="34" charset="0"/>
                          <a:cs typeface="Arial" panose="020B0604020202020204" pitchFamily="34" charset="0"/>
                        </a:rPr>
                        <a:t>YOU COULD BE AT RISK OF DEMENTIA</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2090274931"/>
                  </a:ext>
                </a:extLst>
              </a:tr>
            </a:tbl>
          </a:graphicData>
        </a:graphic>
      </p:graphicFrame>
      <p:cxnSp>
        <p:nvCxnSpPr>
          <p:cNvPr id="18" name="Straight Arrow Connector 17">
            <a:extLst>
              <a:ext uri="{FF2B5EF4-FFF2-40B4-BE49-F238E27FC236}">
                <a16:creationId xmlns:a16="http://schemas.microsoft.com/office/drawing/2014/main" id="{FC67E580-A252-4A4D-A521-65A31EF4A2BE}"/>
              </a:ext>
            </a:extLst>
          </p:cNvPr>
          <p:cNvCxnSpPr>
            <a:cxnSpLocks/>
          </p:cNvCxnSpPr>
          <p:nvPr/>
        </p:nvCxnSpPr>
        <p:spPr>
          <a:xfrm>
            <a:off x="494328" y="5844834"/>
            <a:ext cx="0" cy="2737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aphicFrame>
        <p:nvGraphicFramePr>
          <p:cNvPr id="28" name="Table 27">
            <a:extLst>
              <a:ext uri="{FF2B5EF4-FFF2-40B4-BE49-F238E27FC236}">
                <a16:creationId xmlns:a16="http://schemas.microsoft.com/office/drawing/2014/main" id="{488DEB74-10E0-4B8B-BB75-C16BBDD2FA9B}"/>
              </a:ext>
            </a:extLst>
          </p:cNvPr>
          <p:cNvGraphicFramePr>
            <a:graphicFrameLocks noGrp="1"/>
          </p:cNvGraphicFramePr>
          <p:nvPr>
            <p:extLst>
              <p:ext uri="{D42A27DB-BD31-4B8C-83A1-F6EECF244321}">
                <p14:modId xmlns:p14="http://schemas.microsoft.com/office/powerpoint/2010/main" val="2678215202"/>
              </p:ext>
            </p:extLst>
          </p:nvPr>
        </p:nvGraphicFramePr>
        <p:xfrm>
          <a:off x="1442308" y="5206449"/>
          <a:ext cx="942681" cy="646331"/>
        </p:xfrm>
        <a:graphic>
          <a:graphicData uri="http://schemas.openxmlformats.org/drawingml/2006/table">
            <a:tbl>
              <a:tblPr/>
              <a:tblGrid>
                <a:gridCol w="942681">
                  <a:extLst>
                    <a:ext uri="{9D8B030D-6E8A-4147-A177-3AD203B41FA5}">
                      <a16:colId xmlns:a16="http://schemas.microsoft.com/office/drawing/2014/main" val="3995466909"/>
                    </a:ext>
                  </a:extLst>
                </a:gridCol>
              </a:tblGrid>
              <a:tr h="646331">
                <a:tc>
                  <a:txBody>
                    <a:bodyPr/>
                    <a:lstStyle/>
                    <a:p>
                      <a:r>
                        <a:rPr lang="en-GB" sz="1100" b="1" dirty="0">
                          <a:latin typeface="Arial" panose="020B0604020202020204" pitchFamily="34" charset="0"/>
                          <a:cs typeface="Arial" panose="020B0604020202020204" pitchFamily="34" charset="0"/>
                        </a:rPr>
                        <a:t>A DISEASE OR DISORDER</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2288364702"/>
                  </a:ext>
                </a:extLst>
              </a:tr>
            </a:tbl>
          </a:graphicData>
        </a:graphic>
      </p:graphicFrame>
      <p:cxnSp>
        <p:nvCxnSpPr>
          <p:cNvPr id="32" name="Straight Arrow Connector 31">
            <a:extLst>
              <a:ext uri="{FF2B5EF4-FFF2-40B4-BE49-F238E27FC236}">
                <a16:creationId xmlns:a16="http://schemas.microsoft.com/office/drawing/2014/main" id="{8F4D0B30-7242-4B20-AE75-1A8E4B641BA5}"/>
              </a:ext>
            </a:extLst>
          </p:cNvPr>
          <p:cNvCxnSpPr>
            <a:cxnSpLocks/>
          </p:cNvCxnSpPr>
          <p:nvPr/>
        </p:nvCxnSpPr>
        <p:spPr>
          <a:xfrm>
            <a:off x="1913648" y="5865148"/>
            <a:ext cx="0" cy="2737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aphicFrame>
        <p:nvGraphicFramePr>
          <p:cNvPr id="48" name="Table 47">
            <a:extLst>
              <a:ext uri="{FF2B5EF4-FFF2-40B4-BE49-F238E27FC236}">
                <a16:creationId xmlns:a16="http://schemas.microsoft.com/office/drawing/2014/main" id="{D22F7F99-E555-4BA0-969A-10B5028B4FE6}"/>
              </a:ext>
            </a:extLst>
          </p:cNvPr>
          <p:cNvGraphicFramePr>
            <a:graphicFrameLocks noGrp="1"/>
          </p:cNvGraphicFramePr>
          <p:nvPr>
            <p:extLst>
              <p:ext uri="{D42A27DB-BD31-4B8C-83A1-F6EECF244321}">
                <p14:modId xmlns:p14="http://schemas.microsoft.com/office/powerpoint/2010/main" val="3077545391"/>
              </p:ext>
            </p:extLst>
          </p:nvPr>
        </p:nvGraphicFramePr>
        <p:xfrm>
          <a:off x="2684668" y="5174159"/>
          <a:ext cx="971973" cy="762000"/>
        </p:xfrm>
        <a:graphic>
          <a:graphicData uri="http://schemas.openxmlformats.org/drawingml/2006/table">
            <a:tbl>
              <a:tblPr/>
              <a:tblGrid>
                <a:gridCol w="971973">
                  <a:extLst>
                    <a:ext uri="{9D8B030D-6E8A-4147-A177-3AD203B41FA5}">
                      <a16:colId xmlns:a16="http://schemas.microsoft.com/office/drawing/2014/main" val="820479112"/>
                    </a:ext>
                  </a:extLst>
                </a:gridCol>
              </a:tblGrid>
              <a:tr h="631100">
                <a:tc>
                  <a:txBody>
                    <a:bodyPr/>
                    <a:lstStyle/>
                    <a:p>
                      <a:r>
                        <a:rPr lang="en-GB" sz="1100" b="1" dirty="0">
                          <a:latin typeface="Arial" panose="020B0604020202020204" pitchFamily="34" charset="0"/>
                          <a:cs typeface="Arial" panose="020B0604020202020204" pitchFamily="34" charset="0"/>
                        </a:rPr>
                        <a:t>MAYBE DUE TO ORGANIC AGEING</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258810615"/>
                  </a:ext>
                </a:extLst>
              </a:tr>
            </a:tbl>
          </a:graphicData>
        </a:graphic>
      </p:graphicFrame>
      <p:cxnSp>
        <p:nvCxnSpPr>
          <p:cNvPr id="52" name="Straight Arrow Connector 51">
            <a:extLst>
              <a:ext uri="{FF2B5EF4-FFF2-40B4-BE49-F238E27FC236}">
                <a16:creationId xmlns:a16="http://schemas.microsoft.com/office/drawing/2014/main" id="{B1274A0C-4717-416B-AC8F-BD8A802D0A0F}"/>
              </a:ext>
            </a:extLst>
          </p:cNvPr>
          <p:cNvCxnSpPr/>
          <p:nvPr/>
        </p:nvCxnSpPr>
        <p:spPr>
          <a:xfrm>
            <a:off x="3108332" y="5944709"/>
            <a:ext cx="0" cy="2533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5" name="TextBox 64">
            <a:extLst>
              <a:ext uri="{FF2B5EF4-FFF2-40B4-BE49-F238E27FC236}">
                <a16:creationId xmlns:a16="http://schemas.microsoft.com/office/drawing/2014/main" id="{B253B7BE-40D1-4543-BE0B-979B9CBF41EE}"/>
              </a:ext>
            </a:extLst>
          </p:cNvPr>
          <p:cNvSpPr txBox="1"/>
          <p:nvPr/>
        </p:nvSpPr>
        <p:spPr>
          <a:xfrm>
            <a:off x="3683027" y="4976847"/>
            <a:ext cx="4125659" cy="880434"/>
          </a:xfrm>
          <a:prstGeom prst="rect">
            <a:avLst/>
          </a:prstGeom>
          <a:noFill/>
        </p:spPr>
        <p:txBody>
          <a:bodyPr wrap="square">
            <a:spAutoFit/>
          </a:bodyPr>
          <a:lstStyle/>
          <a:p>
            <a:pPr>
              <a:lnSpc>
                <a:spcPct val="107000"/>
              </a:lnSpc>
              <a:spcAft>
                <a:spcPts val="800"/>
              </a:spcAft>
            </a:pPr>
            <a:r>
              <a:rPr lang="en-GB" sz="1200" b="1" dirty="0">
                <a:effectLst/>
                <a:latin typeface="Arial" panose="020B0604020202020204" pitchFamily="34" charset="0"/>
                <a:ea typeface="Calibri" panose="020F0502020204030204" pitchFamily="34" charset="0"/>
                <a:cs typeface="Times New Roman" panose="02020603050405020304" pitchFamily="18" charset="0"/>
              </a:rPr>
              <a:t>Happier Dementia Support-we do hard work for you</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13"/>
              </a:rPr>
              <a:t>http://www.elder.org/dementia-people/support</a:t>
            </a:r>
            <a:r>
              <a:rPr lang="en-GB" sz="1200" b="1"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14"/>
              </a:rPr>
              <a:t>Tel:03003557587</a:t>
            </a:r>
            <a:r>
              <a:rPr lang="en-GB" sz="1200" b="1" dirty="0">
                <a:effectLst/>
                <a:latin typeface="Arial" panose="020B0604020202020204" pitchFamily="34" charset="0"/>
                <a:ea typeface="Calibri" panose="020F0502020204030204" pitchFamily="34" charset="0"/>
                <a:cs typeface="Times New Roman" panose="02020603050405020304" pitchFamily="18" charset="0"/>
              </a:rPr>
              <a:t> </a:t>
            </a:r>
            <a:r>
              <a:rPr lang="en-GB" sz="900" dirty="0">
                <a:effectLst/>
                <a:latin typeface="Arial" panose="020B0604020202020204" pitchFamily="34" charset="0"/>
                <a:ea typeface="Calibri" panose="020F0502020204030204" pitchFamily="34" charset="0"/>
                <a:cs typeface="Times New Roman" panose="02020603050405020304" pitchFamily="18" charset="0"/>
              </a:rPr>
              <a:t>(15)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59" name="Straight Arrow Connector 58">
            <a:extLst>
              <a:ext uri="{FF2B5EF4-FFF2-40B4-BE49-F238E27FC236}">
                <a16:creationId xmlns:a16="http://schemas.microsoft.com/office/drawing/2014/main" id="{B04C0A9D-3A89-4732-B4C5-B6C6D66F8E76}"/>
              </a:ext>
            </a:extLst>
          </p:cNvPr>
          <p:cNvCxnSpPr>
            <a:cxnSpLocks/>
          </p:cNvCxnSpPr>
          <p:nvPr/>
        </p:nvCxnSpPr>
        <p:spPr>
          <a:xfrm flipV="1">
            <a:off x="5631543" y="1233545"/>
            <a:ext cx="0" cy="3053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4" name="Straight Arrow Connector 63">
            <a:extLst>
              <a:ext uri="{FF2B5EF4-FFF2-40B4-BE49-F238E27FC236}">
                <a16:creationId xmlns:a16="http://schemas.microsoft.com/office/drawing/2014/main" id="{9E5F4C35-03B8-4AEA-9A4D-7B012AAC88B9}"/>
              </a:ext>
            </a:extLst>
          </p:cNvPr>
          <p:cNvCxnSpPr>
            <a:cxnSpLocks/>
          </p:cNvCxnSpPr>
          <p:nvPr/>
        </p:nvCxnSpPr>
        <p:spPr>
          <a:xfrm flipV="1">
            <a:off x="5341257" y="1233545"/>
            <a:ext cx="0" cy="3608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2" name="Straight Arrow Connector 71">
            <a:extLst>
              <a:ext uri="{FF2B5EF4-FFF2-40B4-BE49-F238E27FC236}">
                <a16:creationId xmlns:a16="http://schemas.microsoft.com/office/drawing/2014/main" id="{95F6D51A-AC19-447A-A0C1-4CF56A0CA326}"/>
              </a:ext>
            </a:extLst>
          </p:cNvPr>
          <p:cNvCxnSpPr>
            <a:stCxn id="11" idx="0"/>
          </p:cNvCxnSpPr>
          <p:nvPr/>
        </p:nvCxnSpPr>
        <p:spPr>
          <a:xfrm flipV="1">
            <a:off x="5051244" y="1233545"/>
            <a:ext cx="0" cy="2900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4" name="Straight Arrow Connector 73">
            <a:extLst>
              <a:ext uri="{FF2B5EF4-FFF2-40B4-BE49-F238E27FC236}">
                <a16:creationId xmlns:a16="http://schemas.microsoft.com/office/drawing/2014/main" id="{F538BECA-60B4-494E-A880-452BB46B678D}"/>
              </a:ext>
            </a:extLst>
          </p:cNvPr>
          <p:cNvCxnSpPr/>
          <p:nvPr/>
        </p:nvCxnSpPr>
        <p:spPr>
          <a:xfrm flipV="1">
            <a:off x="4799227" y="1233545"/>
            <a:ext cx="0" cy="2422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6" name="Straight Arrow Connector 75">
            <a:extLst>
              <a:ext uri="{FF2B5EF4-FFF2-40B4-BE49-F238E27FC236}">
                <a16:creationId xmlns:a16="http://schemas.microsoft.com/office/drawing/2014/main" id="{2F79E8E0-191D-41BB-9082-C67287D47CDF}"/>
              </a:ext>
            </a:extLst>
          </p:cNvPr>
          <p:cNvCxnSpPr/>
          <p:nvPr/>
        </p:nvCxnSpPr>
        <p:spPr>
          <a:xfrm flipV="1">
            <a:off x="4559989" y="1233545"/>
            <a:ext cx="0" cy="2422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5" name="Rectangle: Diagonal Corners Snipped 84">
            <a:extLst>
              <a:ext uri="{FF2B5EF4-FFF2-40B4-BE49-F238E27FC236}">
                <a16:creationId xmlns:a16="http://schemas.microsoft.com/office/drawing/2014/main" id="{15812D4D-5003-4036-83C4-EA1C5F59F0F1}"/>
              </a:ext>
            </a:extLst>
          </p:cNvPr>
          <p:cNvSpPr/>
          <p:nvPr/>
        </p:nvSpPr>
        <p:spPr>
          <a:xfrm>
            <a:off x="45732" y="75778"/>
            <a:ext cx="1819275" cy="866775"/>
          </a:xfrm>
          <a:prstGeom prst="snip2Diag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b="1" dirty="0">
                <a:effectLst/>
                <a:latin typeface="Arial" panose="020B0604020202020204" pitchFamily="34" charset="0"/>
                <a:ea typeface="Calibri" panose="020F0502020204030204" pitchFamily="34" charset="0"/>
                <a:cs typeface="Times New Roman" panose="02020603050405020304" pitchFamily="18" charset="0"/>
              </a:rPr>
              <a:t>ANYONE IS WELCOME!!!!!!</a:t>
            </a:r>
            <a:endParaRPr lang="en-GB" sz="11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775334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AAF253E-1C39-4E87-AC4D-D990534F6A9F}"/>
              </a:ext>
            </a:extLst>
          </p:cNvPr>
          <p:cNvSpPr>
            <a:spLocks noGrp="1"/>
          </p:cNvSpPr>
          <p:nvPr>
            <p:ph type="title"/>
          </p:nvPr>
        </p:nvSpPr>
        <p:spPr>
          <a:xfrm>
            <a:off x="524741" y="620392"/>
            <a:ext cx="3808268" cy="5504688"/>
          </a:xfrm>
        </p:spPr>
        <p:txBody>
          <a:bodyPr>
            <a:normAutofit/>
          </a:bodyPr>
          <a:lstStyle/>
          <a:p>
            <a:r>
              <a:rPr lang="en-GB" sz="3100" b="1" dirty="0">
                <a:solidFill>
                  <a:schemeClr val="bg1"/>
                </a:solidFill>
                <a:latin typeface="Arial" panose="020B0604020202020204" pitchFamily="34" charset="0"/>
                <a:cs typeface="Arial" panose="020B0604020202020204" pitchFamily="34" charset="0"/>
              </a:rPr>
              <a:t>DEFINITIONS OF LEWY BODY AND VASCULAR DEMENTIA!</a:t>
            </a:r>
          </a:p>
        </p:txBody>
      </p:sp>
      <p:graphicFrame>
        <p:nvGraphicFramePr>
          <p:cNvPr id="5" name="Content Placeholder 2">
            <a:extLst>
              <a:ext uri="{FF2B5EF4-FFF2-40B4-BE49-F238E27FC236}">
                <a16:creationId xmlns:a16="http://schemas.microsoft.com/office/drawing/2014/main" id="{2A874622-93DB-47B7-A0C1-A07E39F5268A}"/>
              </a:ext>
            </a:extLst>
          </p:cNvPr>
          <p:cNvGraphicFramePr>
            <a:graphicFrameLocks noGrp="1"/>
          </p:cNvGraphicFramePr>
          <p:nvPr>
            <p:ph idx="1"/>
            <p:extLst>
              <p:ext uri="{D42A27DB-BD31-4B8C-83A1-F6EECF244321}">
                <p14:modId xmlns:p14="http://schemas.microsoft.com/office/powerpoint/2010/main" val="208888589"/>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885380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C9A78B7-1FBB-40CF-ACAF-A23699D60E95}"/>
              </a:ext>
            </a:extLst>
          </p:cNvPr>
          <p:cNvPicPr>
            <a:picLocks noChangeAspect="1"/>
          </p:cNvPicPr>
          <p:nvPr/>
        </p:nvPicPr>
        <p:blipFill rotWithShape="1">
          <a:blip r:embed="rId2"/>
          <a:srcRect t="1431" b="14299"/>
          <a:stretch/>
        </p:blipFill>
        <p:spPr>
          <a:xfrm>
            <a:off x="20" y="10"/>
            <a:ext cx="12191981" cy="6857990"/>
          </a:xfrm>
          <a:prstGeom prst="rect">
            <a:avLst/>
          </a:prstGeom>
        </p:spPr>
      </p:pic>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9873" cy="6858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F347E9F-CC73-4957-BC74-062E316B9D7C}"/>
              </a:ext>
            </a:extLst>
          </p:cNvPr>
          <p:cNvSpPr>
            <a:spLocks noGrp="1"/>
          </p:cNvSpPr>
          <p:nvPr>
            <p:ph type="title"/>
          </p:nvPr>
        </p:nvSpPr>
        <p:spPr>
          <a:xfrm>
            <a:off x="643467" y="321734"/>
            <a:ext cx="6891186" cy="1135737"/>
          </a:xfrm>
        </p:spPr>
        <p:txBody>
          <a:bodyPr>
            <a:normAutofit/>
          </a:bodyPr>
          <a:lstStyle/>
          <a:p>
            <a:r>
              <a:rPr lang="en-GB" sz="3100" b="1" dirty="0">
                <a:latin typeface="Arial" panose="020B0604020202020204" pitchFamily="34" charset="0"/>
                <a:cs typeface="Arial" panose="020B0604020202020204" pitchFamily="34" charset="0"/>
              </a:rPr>
              <a:t>STAGES OF LEWY BODY DEMENTA</a:t>
            </a:r>
          </a:p>
        </p:txBody>
      </p:sp>
      <p:grpSp>
        <p:nvGrpSpPr>
          <p:cNvPr id="12" name="Group 11">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13" name="Rectangle 1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6" name="Isosceles Triangle 1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DB74A32-B198-4CDF-B306-490965AB4C86}"/>
              </a:ext>
            </a:extLst>
          </p:cNvPr>
          <p:cNvGraphicFramePr>
            <a:graphicFrameLocks noGrp="1"/>
          </p:cNvGraphicFramePr>
          <p:nvPr>
            <p:ph idx="1"/>
            <p:extLst>
              <p:ext uri="{D42A27DB-BD31-4B8C-83A1-F6EECF244321}">
                <p14:modId xmlns:p14="http://schemas.microsoft.com/office/powerpoint/2010/main" val="2573831245"/>
              </p:ext>
            </p:extLst>
          </p:nvPr>
        </p:nvGraphicFramePr>
        <p:xfrm>
          <a:off x="643467" y="1782981"/>
          <a:ext cx="6891187" cy="4393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90945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1CBF9D7-3072-46C2-8BBB-96CACCCE958D}"/>
              </a:ext>
            </a:extLst>
          </p:cNvPr>
          <p:cNvSpPr>
            <a:spLocks noGrp="1"/>
          </p:cNvSpPr>
          <p:nvPr>
            <p:ph type="title"/>
          </p:nvPr>
        </p:nvSpPr>
        <p:spPr>
          <a:xfrm>
            <a:off x="643466" y="321734"/>
            <a:ext cx="6891187" cy="1135737"/>
          </a:xfrm>
        </p:spPr>
        <p:txBody>
          <a:bodyPr>
            <a:normAutofit/>
          </a:bodyPr>
          <a:lstStyle/>
          <a:p>
            <a:r>
              <a:rPr lang="en-GB" sz="3100" b="1" dirty="0">
                <a:latin typeface="Arial" panose="020B0604020202020204" pitchFamily="34" charset="0"/>
                <a:cs typeface="Arial" panose="020B0604020202020204" pitchFamily="34" charset="0"/>
              </a:rPr>
              <a:t>STAGES OF VASCULAR DEMENTIA</a:t>
            </a:r>
          </a:p>
        </p:txBody>
      </p:sp>
      <p:sp>
        <p:nvSpPr>
          <p:cNvPr id="56" name="Isosceles Triangle 5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7" name="Picture 36" descr="Shape&#10;&#10;Description automatically generated with medium confidence">
            <a:extLst>
              <a:ext uri="{FF2B5EF4-FFF2-40B4-BE49-F238E27FC236}">
                <a16:creationId xmlns:a16="http://schemas.microsoft.com/office/drawing/2014/main" id="{D13E1E49-9E88-4AD9-B4D8-0341D3C99575}"/>
              </a:ext>
            </a:extLst>
          </p:cNvPr>
          <p:cNvPicPr>
            <a:picLocks noChangeAspect="1"/>
          </p:cNvPicPr>
          <p:nvPr/>
        </p:nvPicPr>
        <p:blipFill rotWithShape="1">
          <a:blip r:embed="rId2"/>
          <a:srcRect l="20748" r="39863"/>
          <a:stretch/>
        </p:blipFill>
        <p:spPr>
          <a:xfrm>
            <a:off x="8129873" y="10"/>
            <a:ext cx="4062128" cy="6857990"/>
          </a:xfrm>
          <a:prstGeom prst="rect">
            <a:avLst/>
          </a:prstGeom>
        </p:spPr>
      </p:pic>
      <p:grpSp>
        <p:nvGrpSpPr>
          <p:cNvPr id="60" name="Group 59">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61" name="Rectangle 6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Isosceles Triangle 6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36" name="Content Placeholder 2">
            <a:extLst>
              <a:ext uri="{FF2B5EF4-FFF2-40B4-BE49-F238E27FC236}">
                <a16:creationId xmlns:a16="http://schemas.microsoft.com/office/drawing/2014/main" id="{AC7ED302-077C-449F-8A18-9F078DA1E826}"/>
              </a:ext>
            </a:extLst>
          </p:cNvPr>
          <p:cNvGraphicFramePr>
            <a:graphicFrameLocks noGrp="1"/>
          </p:cNvGraphicFramePr>
          <p:nvPr>
            <p:ph idx="1"/>
            <p:extLst>
              <p:ext uri="{D42A27DB-BD31-4B8C-83A1-F6EECF244321}">
                <p14:modId xmlns:p14="http://schemas.microsoft.com/office/powerpoint/2010/main" val="167955076"/>
              </p:ext>
            </p:extLst>
          </p:nvPr>
        </p:nvGraphicFramePr>
        <p:xfrm>
          <a:off x="643467" y="1782981"/>
          <a:ext cx="6891187" cy="4393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45833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 name="Rectangle 43">
            <a:extLst>
              <a:ext uri="{FF2B5EF4-FFF2-40B4-BE49-F238E27FC236}">
                <a16:creationId xmlns:a16="http://schemas.microsoft.com/office/drawing/2014/main" id="{B36F400F-DF28-43BC-8D8E-4929793B39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5000"/>
            </a:schemeClr>
          </a:solidFill>
          <a:ln w="127000" cap="sq" cmpd="thinThick">
            <a:solidFill>
              <a:schemeClr val="tx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47882FD1-7A92-48CD-84CA-42EB230A35A1}"/>
              </a:ext>
            </a:extLst>
          </p:cNvPr>
          <p:cNvSpPr>
            <a:spLocks noGrp="1"/>
          </p:cNvSpPr>
          <p:nvPr>
            <p:ph type="title"/>
          </p:nvPr>
        </p:nvSpPr>
        <p:spPr>
          <a:xfrm>
            <a:off x="838200" y="668377"/>
            <a:ext cx="10515600" cy="1325563"/>
          </a:xfrm>
        </p:spPr>
        <p:txBody>
          <a:bodyPr>
            <a:normAutofit/>
          </a:bodyPr>
          <a:lstStyle/>
          <a:p>
            <a:r>
              <a:rPr lang="en-GB" sz="3100" b="1" dirty="0">
                <a:latin typeface="Arial" panose="020B0604020202020204" pitchFamily="34" charset="0"/>
                <a:cs typeface="Arial" panose="020B0604020202020204" pitchFamily="34" charset="0"/>
              </a:rPr>
              <a:t>NEEDS AND REQUIREMENTS, FOR PEOPLE WITH LEWY BODY DEMENTIA, AND THEIR CARERS!</a:t>
            </a:r>
          </a:p>
        </p:txBody>
      </p:sp>
      <p:sp>
        <p:nvSpPr>
          <p:cNvPr id="5" name="Content Placeholder 4">
            <a:extLst>
              <a:ext uri="{FF2B5EF4-FFF2-40B4-BE49-F238E27FC236}">
                <a16:creationId xmlns:a16="http://schemas.microsoft.com/office/drawing/2014/main" id="{E5A96CF8-8A3B-4A8B-9FD6-297654F06A58}"/>
              </a:ext>
            </a:extLst>
          </p:cNvPr>
          <p:cNvSpPr>
            <a:spLocks noGrp="1"/>
          </p:cNvSpPr>
          <p:nvPr>
            <p:ph sz="half" idx="1"/>
          </p:nvPr>
        </p:nvSpPr>
        <p:spPr>
          <a:xfrm>
            <a:off x="838200" y="2177456"/>
            <a:ext cx="5097780" cy="3795748"/>
          </a:xfrm>
        </p:spPr>
        <p:txBody>
          <a:bodyPr>
            <a:noAutofit/>
          </a:bodyPr>
          <a:lstStyle/>
          <a:p>
            <a:r>
              <a:rPr lang="en-GB" sz="1100" dirty="0">
                <a:latin typeface="Arial" panose="020B0604020202020204" pitchFamily="34" charset="0"/>
                <a:cs typeface="Arial" panose="020B0604020202020204" pitchFamily="34" charset="0"/>
              </a:rPr>
              <a:t>For individual experiencing, Lewy body dementia, continuous, help and assistance will be needed, details relating to this such as, diagnosis, therapy and local services, will be provided by, healthcare professionals who hold the correct knowledge and expertise. </a:t>
            </a:r>
          </a:p>
          <a:p>
            <a:r>
              <a:rPr lang="en-GB" sz="1100" dirty="0">
                <a:latin typeface="Arial" panose="020B0604020202020204" pitchFamily="34" charset="0"/>
                <a:cs typeface="Arial" panose="020B0604020202020204" pitchFamily="34" charset="0"/>
              </a:rPr>
              <a:t> Support for caregivers is required, and may be offered by, memory clinic systems run by local charities, for those unable to access them, web based facilities will be available, such as care-giver psychoeducation strategies.</a:t>
            </a:r>
          </a:p>
          <a:p>
            <a:r>
              <a:rPr lang="en-GB" sz="1100" dirty="0">
                <a:latin typeface="Arial" panose="020B0604020202020204" pitchFamily="34" charset="0"/>
                <a:cs typeface="Arial" panose="020B0604020202020204" pitchFamily="34" charset="0"/>
              </a:rPr>
              <a:t>In regards to, specific needs of an individual with (LBD) and their carers, there are a variety of web based resources available, such as, support and information sheets, these can be found at: The Lewy Body Society website (</a:t>
            </a:r>
            <a:r>
              <a:rPr lang="en-GB" sz="1100" dirty="0">
                <a:latin typeface="Arial" panose="020B0604020202020204" pitchFamily="34" charset="0"/>
                <a:cs typeface="Arial" panose="020B0604020202020204" pitchFamily="34" charset="0"/>
                <a:hlinkClick r:id="rId2"/>
              </a:rPr>
              <a:t>http://lewybody.org</a:t>
            </a:r>
            <a:r>
              <a:rPr lang="en-GB" sz="1100" dirty="0">
                <a:latin typeface="Arial" panose="020B0604020202020204" pitchFamily="34" charset="0"/>
                <a:cs typeface="Arial" panose="020B0604020202020204" pitchFamily="34" charset="0"/>
              </a:rPr>
              <a:t>) and The Lewy Body Dementia Association website (</a:t>
            </a:r>
            <a:r>
              <a:rPr lang="en-GB" sz="1100" dirty="0">
                <a:latin typeface="Arial" panose="020B0604020202020204" pitchFamily="34" charset="0"/>
                <a:cs typeface="Arial" panose="020B0604020202020204" pitchFamily="34" charset="0"/>
                <a:hlinkClick r:id="rId3"/>
              </a:rPr>
              <a:t>http://www.ibda.org/</a:t>
            </a:r>
            <a:r>
              <a:rPr lang="en-GB" sz="1100" dirty="0">
                <a:latin typeface="Arial" panose="020B0604020202020204" pitchFamily="34" charset="0"/>
                <a:cs typeface="Arial" panose="020B0604020202020204" pitchFamily="34" charset="0"/>
              </a:rPr>
              <a:t>)  ,these facilities have proven to be, very useful and includes, awareness achieved from acknowledging (LBD), focus groups and interviews are also accessible for care-givers(Killen et al.,2015, p.1).</a:t>
            </a:r>
          </a:p>
          <a:p>
            <a:r>
              <a:rPr lang="en-GB" sz="1400" dirty="0">
                <a:latin typeface="Arial" panose="020B0604020202020204" pitchFamily="34" charset="0"/>
                <a:cs typeface="Arial" panose="020B0604020202020204" pitchFamily="34" charset="0"/>
              </a:rPr>
              <a:t>      </a:t>
            </a:r>
          </a:p>
        </p:txBody>
      </p:sp>
      <p:sp>
        <p:nvSpPr>
          <p:cNvPr id="6" name="Content Placeholder 5">
            <a:extLst>
              <a:ext uri="{FF2B5EF4-FFF2-40B4-BE49-F238E27FC236}">
                <a16:creationId xmlns:a16="http://schemas.microsoft.com/office/drawing/2014/main" id="{F48D50D5-2C7A-4E37-9A38-4869ECAD0135}"/>
              </a:ext>
            </a:extLst>
          </p:cNvPr>
          <p:cNvSpPr>
            <a:spLocks noGrp="1"/>
          </p:cNvSpPr>
          <p:nvPr>
            <p:ph sz="half" idx="2"/>
          </p:nvPr>
        </p:nvSpPr>
        <p:spPr>
          <a:xfrm>
            <a:off x="6256020" y="2177456"/>
            <a:ext cx="5097780" cy="3795748"/>
          </a:xfrm>
        </p:spPr>
        <p:txBody>
          <a:bodyPr>
            <a:normAutofit/>
          </a:bodyPr>
          <a:lstStyle/>
          <a:p>
            <a:r>
              <a:rPr lang="en-GB" sz="1100" dirty="0">
                <a:latin typeface="Arial" panose="020B0604020202020204" pitchFamily="34" charset="0"/>
                <a:cs typeface="Arial" panose="020B0604020202020204" pitchFamily="34" charset="0"/>
              </a:rPr>
              <a:t>As the individuals, illness continues to develop, more assistance is needed, this is likely to come from, relatives, care-givers, life long partners, grown up children or other members of the family.</a:t>
            </a:r>
          </a:p>
          <a:p>
            <a:r>
              <a:rPr lang="en-GB" sz="1100" dirty="0">
                <a:latin typeface="Arial" panose="020B0604020202020204" pitchFamily="34" charset="0"/>
                <a:cs typeface="Arial" panose="020B0604020202020204" pitchFamily="34" charset="0"/>
              </a:rPr>
              <a:t>Care-givers play a significant role, when it comes to manging the individuals condition, and assisting the individual with day to day activities.</a:t>
            </a:r>
          </a:p>
          <a:p>
            <a:r>
              <a:rPr lang="en-GB" sz="1100" dirty="0">
                <a:latin typeface="Arial" panose="020B0604020202020204" pitchFamily="34" charset="0"/>
                <a:cs typeface="Arial" panose="020B0604020202020204" pitchFamily="34" charset="0"/>
              </a:rPr>
              <a:t>Care-givers, who assist the individual with (LBD) on a daily basis, may become stressed out, due to a high demand need of care, the disease can have a negative impact, on the carer and affect their health and well-being, causing them to feel burnt out, so its very important, that the carer, confides in healthcare professionals, to get the support and assistance they need.</a:t>
            </a:r>
          </a:p>
          <a:p>
            <a:r>
              <a:rPr lang="en-GB" sz="1100" dirty="0">
                <a:latin typeface="Arial" panose="020B0604020202020204" pitchFamily="34" charset="0"/>
                <a:cs typeface="Arial" panose="020B0604020202020204" pitchFamily="34" charset="0"/>
              </a:rPr>
              <a:t>  it is important, for people, who are married to somebody with Lewy body dementia, to provide them with support and supervision,  as an when needed, having a positive long term marriage, is significant, as it can reduce stress, and support the care-givers, standard of living, for that reason, strengthening intimate relationships is vital, and must be focused on, in future research(Vatter et al., 2019, p.4).</a:t>
            </a:r>
          </a:p>
          <a:p>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85979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0F24D38-B79E-44B4-830E-043F45D9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15647C-11D9-46C5-A904-886CA1E3679C}"/>
              </a:ext>
            </a:extLst>
          </p:cNvPr>
          <p:cNvSpPr>
            <a:spLocks noGrp="1"/>
          </p:cNvSpPr>
          <p:nvPr>
            <p:ph type="title"/>
          </p:nvPr>
        </p:nvSpPr>
        <p:spPr>
          <a:xfrm>
            <a:off x="838200" y="620742"/>
            <a:ext cx="10515600" cy="1325563"/>
          </a:xfrm>
        </p:spPr>
        <p:txBody>
          <a:bodyPr>
            <a:normAutofit/>
          </a:bodyPr>
          <a:lstStyle/>
          <a:p>
            <a:r>
              <a:rPr lang="en-GB" sz="3100" b="1" dirty="0">
                <a:solidFill>
                  <a:srgbClr val="FFFFFF"/>
                </a:solidFill>
                <a:latin typeface="Arial" panose="020B0604020202020204" pitchFamily="34" charset="0"/>
                <a:cs typeface="Arial" panose="020B0604020202020204" pitchFamily="34" charset="0"/>
              </a:rPr>
              <a:t>NEEDS AND REQUIREMENTS FOR INDIVIDUALS, WITH VASCULAR DEMENTIA, AND CARE-GIVERS </a:t>
            </a:r>
          </a:p>
        </p:txBody>
      </p:sp>
      <p:cxnSp>
        <p:nvCxnSpPr>
          <p:cNvPr id="11" name="Straight Connector 10">
            <a:extLst>
              <a:ext uri="{FF2B5EF4-FFF2-40B4-BE49-F238E27FC236}">
                <a16:creationId xmlns:a16="http://schemas.microsoft.com/office/drawing/2014/main" id="{FC469874-256B-45B3-A79C-7591B4BA1E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228759-4509-405B-9183-819FA0AD1551}"/>
              </a:ext>
            </a:extLst>
          </p:cNvPr>
          <p:cNvSpPr>
            <a:spLocks noGrp="1"/>
          </p:cNvSpPr>
          <p:nvPr>
            <p:ph sz="half" idx="1"/>
          </p:nvPr>
        </p:nvSpPr>
        <p:spPr>
          <a:xfrm>
            <a:off x="838200" y="1740724"/>
            <a:ext cx="5097780" cy="4969565"/>
          </a:xfrm>
        </p:spPr>
        <p:txBody>
          <a:bodyPr>
            <a:noAutofit/>
          </a:bodyPr>
          <a:lstStyle/>
          <a:p>
            <a:r>
              <a:rPr lang="en-GB" sz="1100" dirty="0">
                <a:solidFill>
                  <a:srgbClr val="FFFFFF"/>
                </a:solidFill>
                <a:latin typeface="Arial" panose="020B0604020202020204" pitchFamily="34" charset="0"/>
                <a:cs typeface="Arial" panose="020B0604020202020204" pitchFamily="34" charset="0"/>
              </a:rPr>
              <a:t>Individuals, who have been diagnosed, with vascular dementia, need to be assisted, in all areas, when it comes to psychological performance, this has proven to be vital, in the early stages.</a:t>
            </a:r>
          </a:p>
          <a:p>
            <a:r>
              <a:rPr lang="en-GB" sz="1100" dirty="0">
                <a:solidFill>
                  <a:srgbClr val="FFFFFF"/>
                </a:solidFill>
                <a:latin typeface="Arial" panose="020B0604020202020204" pitchFamily="34" charset="0"/>
                <a:cs typeface="Arial" panose="020B0604020202020204" pitchFamily="34" charset="0"/>
              </a:rPr>
              <a:t>Although people with vascular dementia, still have the capacity to take in and hold on to information, despite their remembrance difficulties, healthcare professionals are required to support and assist them with this.</a:t>
            </a:r>
          </a:p>
          <a:p>
            <a:r>
              <a:rPr lang="en-GB" sz="1100" dirty="0">
                <a:solidFill>
                  <a:srgbClr val="FFFFFF"/>
                </a:solidFill>
                <a:latin typeface="Arial" panose="020B0604020202020204" pitchFamily="34" charset="0"/>
                <a:cs typeface="Arial" panose="020B0604020202020204" pitchFamily="34" charset="0"/>
              </a:rPr>
              <a:t> Necessary steps, will be taken, to support the individual, such as intervention, the purpose of this is to help the individual, increase all aspects of, their memory, to promote comparative strength, in doing so, the individuals daily functioning and health, will decrease any extra dysfunction, not only benefiting the patient, but benefiting the caregiver by decreasing stress.</a:t>
            </a:r>
          </a:p>
          <a:p>
            <a:r>
              <a:rPr lang="en-GB" sz="1100" dirty="0">
                <a:solidFill>
                  <a:srgbClr val="FFFFFF"/>
                </a:solidFill>
                <a:latin typeface="Arial" panose="020B0604020202020204" pitchFamily="34" charset="0"/>
                <a:cs typeface="Arial" panose="020B0604020202020204" pitchFamily="34" charset="0"/>
              </a:rPr>
              <a:t>Interventions, are usually reviewed as therapy, the aim of therapy, is to help individuals with vascular dementia, to obtain or sustain an effective level of, physical, emotional and social functioning.</a:t>
            </a:r>
          </a:p>
          <a:p>
            <a:r>
              <a:rPr lang="en-GB" sz="1100" dirty="0">
                <a:solidFill>
                  <a:srgbClr val="FFFFFF"/>
                </a:solidFill>
                <a:latin typeface="Arial" panose="020B0604020202020204" pitchFamily="34" charset="0"/>
                <a:cs typeface="Arial" panose="020B0604020202020204" pitchFamily="34" charset="0"/>
              </a:rPr>
              <a:t>In severe cases, of vascular dementia, therapy goals, change overtime, due to the fact impairment becomes critical.</a:t>
            </a:r>
          </a:p>
          <a:p>
            <a:r>
              <a:rPr lang="en-GB" sz="1100" dirty="0">
                <a:solidFill>
                  <a:srgbClr val="FFFFFF"/>
                </a:solidFill>
                <a:latin typeface="Arial" panose="020B0604020202020204" pitchFamily="34" charset="0"/>
                <a:cs typeface="Arial" panose="020B0604020202020204" pitchFamily="34" charset="0"/>
              </a:rPr>
              <a:t>In the early stages of (VD), learning techniques, will be available such as, psychological coaching and individual, psychological therapy, these training mechanism have been put in place to manage and sustain, cerebral functioning.</a:t>
            </a:r>
          </a:p>
          <a:p>
            <a:r>
              <a:rPr lang="en-GB" sz="1100" dirty="0">
                <a:solidFill>
                  <a:srgbClr val="FFFFFF"/>
                </a:solidFill>
                <a:latin typeface="Arial" panose="020B0604020202020204" pitchFamily="34" charset="0"/>
                <a:cs typeface="Arial" panose="020B0604020202020204" pitchFamily="34" charset="0"/>
              </a:rPr>
              <a:t>Person- centred, frameworks, in dementia care, look into the seriousness, of identifying, the patients requirements and psychological responses, it is also possible, that some cognitive technique agreements, have shown, restricted sensibility, relating to the individuals needs and responses(Clare and Woods, 2003).   </a:t>
            </a:r>
          </a:p>
        </p:txBody>
      </p:sp>
      <p:graphicFrame>
        <p:nvGraphicFramePr>
          <p:cNvPr id="13" name="Content Placeholder 3">
            <a:extLst>
              <a:ext uri="{FF2B5EF4-FFF2-40B4-BE49-F238E27FC236}">
                <a16:creationId xmlns:a16="http://schemas.microsoft.com/office/drawing/2014/main" id="{456559C6-969D-4283-8F1D-66D0291E68AB}"/>
              </a:ext>
            </a:extLst>
          </p:cNvPr>
          <p:cNvGraphicFramePr>
            <a:graphicFrameLocks noGrp="1"/>
          </p:cNvGraphicFramePr>
          <p:nvPr>
            <p:ph sz="half" idx="2"/>
            <p:extLst>
              <p:ext uri="{D42A27DB-BD31-4B8C-83A1-F6EECF244321}">
                <p14:modId xmlns:p14="http://schemas.microsoft.com/office/powerpoint/2010/main" val="921806332"/>
              </p:ext>
            </p:extLst>
          </p:nvPr>
        </p:nvGraphicFramePr>
        <p:xfrm>
          <a:off x="6256020" y="1740724"/>
          <a:ext cx="5097780" cy="49695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9526397"/>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10">
            <a:extLst>
              <a:ext uri="{FF2B5EF4-FFF2-40B4-BE49-F238E27FC236}">
                <a16:creationId xmlns:a16="http://schemas.microsoft.com/office/drawing/2014/main" id="{12FB12AE-71D1-47FD-9AC3-EE2C074245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a:extLst>
              <a:ext uri="{FF2B5EF4-FFF2-40B4-BE49-F238E27FC236}">
                <a16:creationId xmlns:a16="http://schemas.microsoft.com/office/drawing/2014/main" id="{B122DAAD-ED17-488A-85AA-6D4EF772F3B1}"/>
              </a:ext>
            </a:extLst>
          </p:cNvPr>
          <p:cNvSpPr>
            <a:spLocks noGrp="1"/>
          </p:cNvSpPr>
          <p:nvPr>
            <p:ph type="title"/>
          </p:nvPr>
        </p:nvSpPr>
        <p:spPr>
          <a:xfrm>
            <a:off x="643468" y="621792"/>
            <a:ext cx="4989890" cy="5413248"/>
          </a:xfrm>
        </p:spPr>
        <p:txBody>
          <a:bodyPr>
            <a:normAutofit/>
          </a:bodyPr>
          <a:lstStyle/>
          <a:p>
            <a:r>
              <a:rPr lang="en-GB" sz="3100" b="1" dirty="0">
                <a:latin typeface="Arial" panose="020B0604020202020204" pitchFamily="34" charset="0"/>
                <a:cs typeface="Arial" panose="020B0604020202020204" pitchFamily="34" charset="0"/>
              </a:rPr>
              <a:t>POLICIES AND LEGISLATIONS, THAT RELATE TO DEMENTIA!</a:t>
            </a:r>
          </a:p>
        </p:txBody>
      </p:sp>
      <p:sp>
        <p:nvSpPr>
          <p:cNvPr id="24" name="Freeform: Shape 12">
            <a:extLst>
              <a:ext uri="{FF2B5EF4-FFF2-40B4-BE49-F238E27FC236}">
                <a16:creationId xmlns:a16="http://schemas.microsoft.com/office/drawing/2014/main" id="{64853C7E-3CBA-4464-865F-6044D94B1B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38487" y="2994212"/>
            <a:ext cx="1345385" cy="668410"/>
          </a:xfrm>
          <a:custGeom>
            <a:avLst/>
            <a:gdLst>
              <a:gd name="connsiteX0" fmla="*/ 0 w 1345385"/>
              <a:gd name="connsiteY0" fmla="*/ 668410 h 668410"/>
              <a:gd name="connsiteX1" fmla="*/ 672692 w 1345385"/>
              <a:gd name="connsiteY1" fmla="*/ 0 h 668410"/>
              <a:gd name="connsiteX2" fmla="*/ 1345385 w 1345385"/>
              <a:gd name="connsiteY2" fmla="*/ 668410 h 668410"/>
            </a:gdLst>
            <a:ahLst/>
            <a:cxnLst>
              <a:cxn ang="0">
                <a:pos x="connsiteX0" y="connsiteY0"/>
              </a:cxn>
              <a:cxn ang="0">
                <a:pos x="connsiteX1" y="connsiteY1"/>
              </a:cxn>
              <a:cxn ang="0">
                <a:pos x="connsiteX2" y="connsiteY2"/>
              </a:cxn>
            </a:cxnLst>
            <a:rect l="l" t="t" r="r" b="b"/>
            <a:pathLst>
              <a:path w="1345385" h="668410">
                <a:moveTo>
                  <a:pt x="0" y="668410"/>
                </a:moveTo>
                <a:lnTo>
                  <a:pt x="672692" y="0"/>
                </a:lnTo>
                <a:lnTo>
                  <a:pt x="1345385" y="668410"/>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Rectangle 14">
            <a:extLst>
              <a:ext uri="{FF2B5EF4-FFF2-40B4-BE49-F238E27FC236}">
                <a16:creationId xmlns:a16="http://schemas.microsoft.com/office/drawing/2014/main" id="{55EFEC59-B929-4851-9DEF-9106F27979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3480" y="2760304"/>
            <a:ext cx="418137" cy="418137"/>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6">
            <a:extLst>
              <a:ext uri="{FF2B5EF4-FFF2-40B4-BE49-F238E27FC236}">
                <a16:creationId xmlns:a16="http://schemas.microsoft.com/office/drawing/2014/main" id="{6C132392-D5FF-4588-8FA1-5BAD77BF64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508836" y="4124955"/>
            <a:ext cx="635336" cy="635336"/>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18">
            <a:extLst>
              <a:ext uri="{FF2B5EF4-FFF2-40B4-BE49-F238E27FC236}">
                <a16:creationId xmlns:a16="http://schemas.microsoft.com/office/drawing/2014/main" id="{C7EAC045-695C-4E73-9B7C-AFD6FB22DA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36522" y="4621062"/>
            <a:ext cx="224347" cy="224347"/>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404A7A3A-BEAE-4BC6-A163-5D0E5F8C46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10175676" y="5597890"/>
            <a:ext cx="2982940" cy="1481975"/>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Rectangle 22">
            <a:extLst>
              <a:ext uri="{FF2B5EF4-FFF2-40B4-BE49-F238E27FC236}">
                <a16:creationId xmlns:a16="http://schemas.microsoft.com/office/drawing/2014/main" id="{12ED3B7D-405D-4DFA-8608-B6DE746718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46240" y="5280494"/>
            <a:ext cx="841505" cy="841505"/>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Content Placeholder 5">
            <a:extLst>
              <a:ext uri="{FF2B5EF4-FFF2-40B4-BE49-F238E27FC236}">
                <a16:creationId xmlns:a16="http://schemas.microsoft.com/office/drawing/2014/main" id="{67DF4C0F-BB35-452F-9847-24C025C2CBF3}"/>
              </a:ext>
            </a:extLst>
          </p:cNvPr>
          <p:cNvSpPr>
            <a:spLocks noGrp="1"/>
          </p:cNvSpPr>
          <p:nvPr>
            <p:ph idx="1"/>
          </p:nvPr>
        </p:nvSpPr>
        <p:spPr>
          <a:xfrm>
            <a:off x="6096000" y="643466"/>
            <a:ext cx="5452532" cy="5571065"/>
          </a:xfrm>
          <a:noFill/>
        </p:spPr>
        <p:txBody>
          <a:bodyPr anchor="ctr">
            <a:normAutofit/>
          </a:bodyPr>
          <a:lstStyle/>
          <a:p>
            <a:pPr marL="0" indent="0">
              <a:buNone/>
            </a:pPr>
            <a:r>
              <a:rPr lang="en-GB" sz="1000" dirty="0">
                <a:latin typeface="Arial" panose="020B0604020202020204" pitchFamily="34" charset="0"/>
                <a:cs typeface="Arial" panose="020B0604020202020204" pitchFamily="34" charset="0"/>
              </a:rPr>
              <a:t>According to (Kelly and Ines,2012) a discovery was made, when looking into treatments for elderly people, in local hospitals and residential care homes within the United Kingdom, and identified some sectors, that related to breach of the human rights act, of elderly people, these discoveries mostly included, violation of the right, not to be mistreated in relation to (Article 3) and involved the following:</a:t>
            </a:r>
          </a:p>
          <a:p>
            <a:r>
              <a:rPr lang="en-GB" sz="1000" dirty="0">
                <a:latin typeface="Arial" panose="020B0604020202020204" pitchFamily="34" charset="0"/>
                <a:cs typeface="Arial" panose="020B0604020202020204" pitchFamily="34" charset="0"/>
              </a:rPr>
              <a:t>Abuse and ill treatment</a:t>
            </a:r>
          </a:p>
          <a:p>
            <a:r>
              <a:rPr lang="en-GB" sz="1000" dirty="0">
                <a:latin typeface="Arial" panose="020B0604020202020204" pitchFamily="34" charset="0"/>
                <a:cs typeface="Arial" panose="020B0604020202020204" pitchFamily="34" charset="0"/>
              </a:rPr>
              <a:t>Lack of seclusion in mixed gender wards</a:t>
            </a:r>
          </a:p>
          <a:p>
            <a:r>
              <a:rPr lang="en-GB" sz="1000" dirty="0">
                <a:latin typeface="Arial" panose="020B0604020202020204" pitchFamily="34" charset="0"/>
                <a:cs typeface="Arial" panose="020B0604020202020204" pitchFamily="34" charset="0"/>
              </a:rPr>
              <a:t>Lack of nobility, mainly for personal care requirements</a:t>
            </a:r>
          </a:p>
          <a:p>
            <a:r>
              <a:rPr lang="en-GB" sz="1000" dirty="0">
                <a:latin typeface="Arial" panose="020B0604020202020204" pitchFamily="34" charset="0"/>
                <a:cs typeface="Arial" panose="020B0604020202020204" pitchFamily="34" charset="0"/>
              </a:rPr>
              <a:t>Inadequate awareness, paid to discretion</a:t>
            </a:r>
          </a:p>
          <a:p>
            <a:r>
              <a:rPr lang="en-GB" sz="1000" dirty="0">
                <a:latin typeface="Arial" panose="020B0604020202020204" pitchFamily="34" charset="0"/>
                <a:cs typeface="Arial" panose="020B0604020202020204" pitchFamily="34" charset="0"/>
              </a:rPr>
              <a:t>Abandonment </a:t>
            </a:r>
          </a:p>
          <a:p>
            <a:r>
              <a:rPr lang="en-GB" sz="1000" dirty="0">
                <a:latin typeface="Arial" panose="020B0604020202020204" pitchFamily="34" charset="0"/>
                <a:cs typeface="Arial" panose="020B0604020202020204" pitchFamily="34" charset="0"/>
              </a:rPr>
              <a:t>Unprofessional approach when dispensing drugs and using restraint </a:t>
            </a:r>
          </a:p>
          <a:p>
            <a:r>
              <a:rPr lang="en-GB" sz="1000" dirty="0">
                <a:latin typeface="Arial" panose="020B0604020202020204" pitchFamily="34" charset="0"/>
                <a:cs typeface="Arial" panose="020B0604020202020204" pitchFamily="34" charset="0"/>
              </a:rPr>
              <a:t>Judgement on the grounds of age, disability or race</a:t>
            </a:r>
          </a:p>
          <a:p>
            <a:r>
              <a:rPr lang="en-GB" sz="1000" dirty="0">
                <a:latin typeface="Arial" panose="020B0604020202020204" pitchFamily="34" charset="0"/>
                <a:cs typeface="Arial" panose="020B0604020202020204" pitchFamily="34" charset="0"/>
              </a:rPr>
              <a:t>Removal from residential, care homes  </a:t>
            </a:r>
          </a:p>
          <a:p>
            <a:pPr marL="0" indent="0">
              <a:buNone/>
            </a:pPr>
            <a:r>
              <a:rPr lang="en-GB" sz="1000" dirty="0">
                <a:latin typeface="Arial" panose="020B0604020202020204" pitchFamily="34" charset="0"/>
                <a:cs typeface="Arial" panose="020B0604020202020204" pitchFamily="34" charset="0"/>
              </a:rPr>
              <a:t>Such contravention, of the human rights, is offensive, to an individuals, dignity and identity, despite psychological capacity,  these types of offences can lead to cognitive trauma. However, both are resistance to person-centred approach, when it comes to dementia care, this looks on, people with dementia as individuals, thriving on social inclusion , profession, devotion and love. Furthermore the house of commons, suggests that, maltreatment or neglect, of a elder person, within the care system, raises concerns about major issues, relating to the human rights law, under the human rights act 1998. Due to the failures that have been made by a variety of institutions, links between scenarios such as maltreatment, neglect or eviction by residential care homes, rights principles , have put forward, different reasons as to why, a human rights based society, is not routine, in dementia nursing care practices, such as:</a:t>
            </a:r>
          </a:p>
          <a:p>
            <a:r>
              <a:rPr lang="en-GB" sz="1000" dirty="0">
                <a:latin typeface="Arial" panose="020B0604020202020204" pitchFamily="34" charset="0"/>
                <a:cs typeface="Arial" panose="020B0604020202020204" pitchFamily="34" charset="0"/>
              </a:rPr>
              <a:t>Lack of human rights acknowledgement, throughout society</a:t>
            </a:r>
          </a:p>
          <a:p>
            <a:r>
              <a:rPr lang="en-GB" sz="1000" dirty="0">
                <a:latin typeface="Arial" panose="020B0604020202020204" pitchFamily="34" charset="0"/>
                <a:cs typeface="Arial" panose="020B0604020202020204" pitchFamily="34" charset="0"/>
              </a:rPr>
              <a:t>The nonexistence of a coordinated ,development of human rights</a:t>
            </a:r>
          </a:p>
          <a:p>
            <a:r>
              <a:rPr lang="en-GB" sz="1000" dirty="0">
                <a:latin typeface="Arial" panose="020B0604020202020204" pitchFamily="34" charset="0"/>
                <a:cs typeface="Arial" panose="020B0604020202020204" pitchFamily="34" charset="0"/>
              </a:rPr>
              <a:t>Failures to look at the bigger picture, and connect these to human rights(Kelly and Ines,2012).      </a:t>
            </a:r>
          </a:p>
        </p:txBody>
      </p:sp>
    </p:spTree>
    <p:extLst>
      <p:ext uri="{BB962C8B-B14F-4D97-AF65-F5344CB8AC3E}">
        <p14:creationId xmlns:p14="http://schemas.microsoft.com/office/powerpoint/2010/main" val="34122884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7">
            <a:extLst>
              <a:ext uri="{FF2B5EF4-FFF2-40B4-BE49-F238E27FC236}">
                <a16:creationId xmlns:a16="http://schemas.microsoft.com/office/drawing/2014/main" id="{84697CDA-BDB7-4883-B48B-1D4EDB2F0E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9">
            <a:extLst>
              <a:ext uri="{FF2B5EF4-FFF2-40B4-BE49-F238E27FC236}">
                <a16:creationId xmlns:a16="http://schemas.microsoft.com/office/drawing/2014/main" id="{7E9FF7ED-C67F-4E8D-8157-6BB83D644C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2325" y="643467"/>
            <a:ext cx="10407351" cy="1891626"/>
          </a:xfrm>
          <a:custGeom>
            <a:avLst/>
            <a:gdLst>
              <a:gd name="connsiteX0" fmla="*/ 0 w 10407351"/>
              <a:gd name="connsiteY0" fmla="*/ 0 h 1891626"/>
              <a:gd name="connsiteX1" fmla="*/ 10407351 w 10407351"/>
              <a:gd name="connsiteY1" fmla="*/ 0 h 1891626"/>
              <a:gd name="connsiteX2" fmla="*/ 10407351 w 10407351"/>
              <a:gd name="connsiteY2" fmla="*/ 1364684 h 1891626"/>
              <a:gd name="connsiteX3" fmla="*/ 10278187 w 10407351"/>
              <a:gd name="connsiteY3" fmla="*/ 1375369 h 1891626"/>
              <a:gd name="connsiteX4" fmla="*/ 10183452 w 10407351"/>
              <a:gd name="connsiteY4" fmla="*/ 1391690 h 1891626"/>
              <a:gd name="connsiteX5" fmla="*/ 9936834 w 10407351"/>
              <a:gd name="connsiteY5" fmla="*/ 1413567 h 1891626"/>
              <a:gd name="connsiteX6" fmla="*/ 9633679 w 10407351"/>
              <a:gd name="connsiteY6" fmla="*/ 1479227 h 1891626"/>
              <a:gd name="connsiteX7" fmla="*/ 9464371 w 10407351"/>
              <a:gd name="connsiteY7" fmla="*/ 1479341 h 1891626"/>
              <a:gd name="connsiteX8" fmla="*/ 9351136 w 10407351"/>
              <a:gd name="connsiteY8" fmla="*/ 1473048 h 1891626"/>
              <a:gd name="connsiteX9" fmla="*/ 9277477 w 10407351"/>
              <a:gd name="connsiteY9" fmla="*/ 1467445 h 1891626"/>
              <a:gd name="connsiteX10" fmla="*/ 9221081 w 10407351"/>
              <a:gd name="connsiteY10" fmla="*/ 1462245 h 1891626"/>
              <a:gd name="connsiteX11" fmla="*/ 9145968 w 10407351"/>
              <a:gd name="connsiteY11" fmla="*/ 1462282 h 1891626"/>
              <a:gd name="connsiteX12" fmla="*/ 9023280 w 10407351"/>
              <a:gd name="connsiteY12" fmla="*/ 1511217 h 1891626"/>
              <a:gd name="connsiteX13" fmla="*/ 8830925 w 10407351"/>
              <a:gd name="connsiteY13" fmla="*/ 1554093 h 1891626"/>
              <a:gd name="connsiteX14" fmla="*/ 8676048 w 10407351"/>
              <a:gd name="connsiteY14" fmla="*/ 1560374 h 1891626"/>
              <a:gd name="connsiteX15" fmla="*/ 8638989 w 10407351"/>
              <a:gd name="connsiteY15" fmla="*/ 1568839 h 1891626"/>
              <a:gd name="connsiteX16" fmla="*/ 8456861 w 10407351"/>
              <a:gd name="connsiteY16" fmla="*/ 1566972 h 1891626"/>
              <a:gd name="connsiteX17" fmla="*/ 8189198 w 10407351"/>
              <a:gd name="connsiteY17" fmla="*/ 1584307 h 1891626"/>
              <a:gd name="connsiteX18" fmla="*/ 7898401 w 10407351"/>
              <a:gd name="connsiteY18" fmla="*/ 1565768 h 1891626"/>
              <a:gd name="connsiteX19" fmla="*/ 7563813 w 10407351"/>
              <a:gd name="connsiteY19" fmla="*/ 1558454 h 1891626"/>
              <a:gd name="connsiteX20" fmla="*/ 7349063 w 10407351"/>
              <a:gd name="connsiteY20" fmla="*/ 1551966 h 1891626"/>
              <a:gd name="connsiteX21" fmla="*/ 7131024 w 10407351"/>
              <a:gd name="connsiteY21" fmla="*/ 1585911 h 1891626"/>
              <a:gd name="connsiteX22" fmla="*/ 6889291 w 10407351"/>
              <a:gd name="connsiteY22" fmla="*/ 1610925 h 1891626"/>
              <a:gd name="connsiteX23" fmla="*/ 6668938 w 10407351"/>
              <a:gd name="connsiteY23" fmla="*/ 1613148 h 1891626"/>
              <a:gd name="connsiteX24" fmla="*/ 6538541 w 10407351"/>
              <a:gd name="connsiteY24" fmla="*/ 1620507 h 1891626"/>
              <a:gd name="connsiteX25" fmla="*/ 6491279 w 10407351"/>
              <a:gd name="connsiteY25" fmla="*/ 1632773 h 1891626"/>
              <a:gd name="connsiteX26" fmla="*/ 6423751 w 10407351"/>
              <a:gd name="connsiteY26" fmla="*/ 1643536 h 1891626"/>
              <a:gd name="connsiteX27" fmla="*/ 6306336 w 10407351"/>
              <a:gd name="connsiteY27" fmla="*/ 1669857 h 1891626"/>
              <a:gd name="connsiteX28" fmla="*/ 6155679 w 10407351"/>
              <a:gd name="connsiteY28" fmla="*/ 1680409 h 1891626"/>
              <a:gd name="connsiteX29" fmla="*/ 6018716 w 10407351"/>
              <a:gd name="connsiteY29" fmla="*/ 1668513 h 1891626"/>
              <a:gd name="connsiteX30" fmla="*/ 5927081 w 10407351"/>
              <a:gd name="connsiteY30" fmla="*/ 1663779 h 1891626"/>
              <a:gd name="connsiteX31" fmla="*/ 5704857 w 10407351"/>
              <a:gd name="connsiteY31" fmla="*/ 1661355 h 1891626"/>
              <a:gd name="connsiteX32" fmla="*/ 5464353 w 10407351"/>
              <a:gd name="connsiteY32" fmla="*/ 1649361 h 1891626"/>
              <a:gd name="connsiteX33" fmla="*/ 5408840 w 10407351"/>
              <a:gd name="connsiteY33" fmla="*/ 1659913 h 1891626"/>
              <a:gd name="connsiteX34" fmla="*/ 5315720 w 10407351"/>
              <a:gd name="connsiteY34" fmla="*/ 1677105 h 1891626"/>
              <a:gd name="connsiteX35" fmla="*/ 5250566 w 10407351"/>
              <a:gd name="connsiteY35" fmla="*/ 1709327 h 1891626"/>
              <a:gd name="connsiteX36" fmla="*/ 5170942 w 10407351"/>
              <a:gd name="connsiteY36" fmla="*/ 1716026 h 1891626"/>
              <a:gd name="connsiteX37" fmla="*/ 5063388 w 10407351"/>
              <a:gd name="connsiteY37" fmla="*/ 1707824 h 1891626"/>
              <a:gd name="connsiteX38" fmla="*/ 4937644 w 10407351"/>
              <a:gd name="connsiteY38" fmla="*/ 1733778 h 1891626"/>
              <a:gd name="connsiteX39" fmla="*/ 4863636 w 10407351"/>
              <a:gd name="connsiteY39" fmla="*/ 1742276 h 1891626"/>
              <a:gd name="connsiteX40" fmla="*/ 4663097 w 10407351"/>
              <a:gd name="connsiteY40" fmla="*/ 1772517 h 1891626"/>
              <a:gd name="connsiteX41" fmla="*/ 4576142 w 10407351"/>
              <a:gd name="connsiteY41" fmla="*/ 1801338 h 1891626"/>
              <a:gd name="connsiteX42" fmla="*/ 4432728 w 10407351"/>
              <a:gd name="connsiteY42" fmla="*/ 1821550 h 1891626"/>
              <a:gd name="connsiteX43" fmla="*/ 4330325 w 10407351"/>
              <a:gd name="connsiteY43" fmla="*/ 1832397 h 1891626"/>
              <a:gd name="connsiteX44" fmla="*/ 4301301 w 10407351"/>
              <a:gd name="connsiteY44" fmla="*/ 1853709 h 1891626"/>
              <a:gd name="connsiteX45" fmla="*/ 4300886 w 10407351"/>
              <a:gd name="connsiteY45" fmla="*/ 1854105 h 1891626"/>
              <a:gd name="connsiteX46" fmla="*/ 4238651 w 10407351"/>
              <a:gd name="connsiteY46" fmla="*/ 1857049 h 1891626"/>
              <a:gd name="connsiteX47" fmla="*/ 4102292 w 10407351"/>
              <a:gd name="connsiteY47" fmla="*/ 1880193 h 1891626"/>
              <a:gd name="connsiteX48" fmla="*/ 4059333 w 10407351"/>
              <a:gd name="connsiteY48" fmla="*/ 1886249 h 1891626"/>
              <a:gd name="connsiteX49" fmla="*/ 4036441 w 10407351"/>
              <a:gd name="connsiteY49" fmla="*/ 1891626 h 1891626"/>
              <a:gd name="connsiteX50" fmla="*/ 4002125 w 10407351"/>
              <a:gd name="connsiteY50" fmla="*/ 1877697 h 1891626"/>
              <a:gd name="connsiteX51" fmla="*/ 3959209 w 10407351"/>
              <a:gd name="connsiteY51" fmla="*/ 1883738 h 1891626"/>
              <a:gd name="connsiteX52" fmla="*/ 3949215 w 10407351"/>
              <a:gd name="connsiteY52" fmla="*/ 1885692 h 1891626"/>
              <a:gd name="connsiteX53" fmla="*/ 3874146 w 10407351"/>
              <a:gd name="connsiteY53" fmla="*/ 1872130 h 1891626"/>
              <a:gd name="connsiteX54" fmla="*/ 3866827 w 10407351"/>
              <a:gd name="connsiteY54" fmla="*/ 1866688 h 1891626"/>
              <a:gd name="connsiteX55" fmla="*/ 3829184 w 10407351"/>
              <a:gd name="connsiteY55" fmla="*/ 1864322 h 1891626"/>
              <a:gd name="connsiteX56" fmla="*/ 3824903 w 10407351"/>
              <a:gd name="connsiteY56" fmla="*/ 1865766 h 1891626"/>
              <a:gd name="connsiteX57" fmla="*/ 3793706 w 10407351"/>
              <a:gd name="connsiteY57" fmla="*/ 1857436 h 1891626"/>
              <a:gd name="connsiteX58" fmla="*/ 3668616 w 10407351"/>
              <a:gd name="connsiteY58" fmla="*/ 1842745 h 1891626"/>
              <a:gd name="connsiteX59" fmla="*/ 3428086 w 10407351"/>
              <a:gd name="connsiteY59" fmla="*/ 1835034 h 1891626"/>
              <a:gd name="connsiteX60" fmla="*/ 3177594 w 10407351"/>
              <a:gd name="connsiteY60" fmla="*/ 1813026 h 1891626"/>
              <a:gd name="connsiteX61" fmla="*/ 2940077 w 10407351"/>
              <a:gd name="connsiteY61" fmla="*/ 1821546 h 1891626"/>
              <a:gd name="connsiteX62" fmla="*/ 2508536 w 10407351"/>
              <a:gd name="connsiteY62" fmla="*/ 1797990 h 1891626"/>
              <a:gd name="connsiteX63" fmla="*/ 2360486 w 10407351"/>
              <a:gd name="connsiteY63" fmla="*/ 1795882 h 1891626"/>
              <a:gd name="connsiteX64" fmla="*/ 2261294 w 10407351"/>
              <a:gd name="connsiteY64" fmla="*/ 1795084 h 1891626"/>
              <a:gd name="connsiteX65" fmla="*/ 2254419 w 10407351"/>
              <a:gd name="connsiteY65" fmla="*/ 1797320 h 1891626"/>
              <a:gd name="connsiteX66" fmla="*/ 2226713 w 10407351"/>
              <a:gd name="connsiteY66" fmla="*/ 1798641 h 1891626"/>
              <a:gd name="connsiteX67" fmla="*/ 2219128 w 10407351"/>
              <a:gd name="connsiteY67" fmla="*/ 1808552 h 1891626"/>
              <a:gd name="connsiteX68" fmla="*/ 2126538 w 10407351"/>
              <a:gd name="connsiteY68" fmla="*/ 1817143 h 1891626"/>
              <a:gd name="connsiteX69" fmla="*/ 1903694 w 10407351"/>
              <a:gd name="connsiteY69" fmla="*/ 1821035 h 1891626"/>
              <a:gd name="connsiteX70" fmla="*/ 1738778 w 10407351"/>
              <a:gd name="connsiteY70" fmla="*/ 1804426 h 1891626"/>
              <a:gd name="connsiteX71" fmla="*/ 1683603 w 10407351"/>
              <a:gd name="connsiteY71" fmla="*/ 1813609 h 1891626"/>
              <a:gd name="connsiteX72" fmla="*/ 1613964 w 10407351"/>
              <a:gd name="connsiteY72" fmla="*/ 1812650 h 1891626"/>
              <a:gd name="connsiteX73" fmla="*/ 1613403 w 10407351"/>
              <a:gd name="connsiteY73" fmla="*/ 1813209 h 1891626"/>
              <a:gd name="connsiteX74" fmla="*/ 1602061 w 10407351"/>
              <a:gd name="connsiteY74" fmla="*/ 1811331 h 1891626"/>
              <a:gd name="connsiteX75" fmla="*/ 1395632 w 10407351"/>
              <a:gd name="connsiteY75" fmla="*/ 1797257 h 1891626"/>
              <a:gd name="connsiteX76" fmla="*/ 1181443 w 10407351"/>
              <a:gd name="connsiteY76" fmla="*/ 1751614 h 1891626"/>
              <a:gd name="connsiteX77" fmla="*/ 974248 w 10407351"/>
              <a:gd name="connsiteY77" fmla="*/ 1721123 h 1891626"/>
              <a:gd name="connsiteX78" fmla="*/ 867706 w 10407351"/>
              <a:gd name="connsiteY78" fmla="*/ 1694653 h 1891626"/>
              <a:gd name="connsiteX79" fmla="*/ 841666 w 10407351"/>
              <a:gd name="connsiteY79" fmla="*/ 1683413 h 1891626"/>
              <a:gd name="connsiteX80" fmla="*/ 837797 w 10407351"/>
              <a:gd name="connsiteY80" fmla="*/ 1684443 h 1891626"/>
              <a:gd name="connsiteX81" fmla="*/ 805502 w 10407351"/>
              <a:gd name="connsiteY81" fmla="*/ 1678518 h 1891626"/>
              <a:gd name="connsiteX82" fmla="*/ 799788 w 10407351"/>
              <a:gd name="connsiteY82" fmla="*/ 1672416 h 1891626"/>
              <a:gd name="connsiteX83" fmla="*/ 736389 w 10407351"/>
              <a:gd name="connsiteY83" fmla="*/ 1651814 h 1891626"/>
              <a:gd name="connsiteX84" fmla="*/ 727522 w 10407351"/>
              <a:gd name="connsiteY84" fmla="*/ 1652807 h 1891626"/>
              <a:gd name="connsiteX85" fmla="*/ 689713 w 10407351"/>
              <a:gd name="connsiteY85" fmla="*/ 1654738 h 1891626"/>
              <a:gd name="connsiteX86" fmla="*/ 661608 w 10407351"/>
              <a:gd name="connsiteY86" fmla="*/ 1637638 h 1891626"/>
              <a:gd name="connsiteX87" fmla="*/ 641195 w 10407351"/>
              <a:gd name="connsiteY87" fmla="*/ 1640809 h 1891626"/>
              <a:gd name="connsiteX88" fmla="*/ 603348 w 10407351"/>
              <a:gd name="connsiteY88" fmla="*/ 1642751 h 1891626"/>
              <a:gd name="connsiteX89" fmla="*/ 482767 w 10407351"/>
              <a:gd name="connsiteY89" fmla="*/ 1652811 h 1891626"/>
              <a:gd name="connsiteX90" fmla="*/ 428597 w 10407351"/>
              <a:gd name="connsiteY90" fmla="*/ 1649830 h 1891626"/>
              <a:gd name="connsiteX91" fmla="*/ 428193 w 10407351"/>
              <a:gd name="connsiteY91" fmla="*/ 1650184 h 1891626"/>
              <a:gd name="connsiteX92" fmla="*/ 400669 w 10407351"/>
              <a:gd name="connsiteY92" fmla="*/ 1668609 h 1891626"/>
              <a:gd name="connsiteX93" fmla="*/ 310856 w 10407351"/>
              <a:gd name="connsiteY93" fmla="*/ 1669671 h 1891626"/>
              <a:gd name="connsiteX94" fmla="*/ 184505 w 10407351"/>
              <a:gd name="connsiteY94" fmla="*/ 1676148 h 1891626"/>
              <a:gd name="connsiteX95" fmla="*/ 106017 w 10407351"/>
              <a:gd name="connsiteY95" fmla="*/ 1696538 h 1891626"/>
              <a:gd name="connsiteX96" fmla="*/ 15107 w 10407351"/>
              <a:gd name="connsiteY96" fmla="*/ 1705860 h 1891626"/>
              <a:gd name="connsiteX97" fmla="*/ 0 w 10407351"/>
              <a:gd name="connsiteY97" fmla="*/ 1707056 h 1891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10407351" h="1891626">
                <a:moveTo>
                  <a:pt x="0" y="0"/>
                </a:moveTo>
                <a:lnTo>
                  <a:pt x="10407351" y="0"/>
                </a:lnTo>
                <a:lnTo>
                  <a:pt x="10407351" y="1364684"/>
                </a:lnTo>
                <a:lnTo>
                  <a:pt x="10278187" y="1375369"/>
                </a:lnTo>
                <a:cubicBezTo>
                  <a:pt x="10230814" y="1379006"/>
                  <a:pt x="10192985" y="1383268"/>
                  <a:pt x="10183452" y="1391690"/>
                </a:cubicBezTo>
                <a:cubicBezTo>
                  <a:pt x="10056050" y="1406552"/>
                  <a:pt x="10047372" y="1392862"/>
                  <a:pt x="9936834" y="1413567"/>
                </a:cubicBezTo>
                <a:cubicBezTo>
                  <a:pt x="9842543" y="1449236"/>
                  <a:pt x="9758704" y="1437289"/>
                  <a:pt x="9633679" y="1479227"/>
                </a:cubicBezTo>
                <a:cubicBezTo>
                  <a:pt x="9572087" y="1477856"/>
                  <a:pt x="9524044" y="1488294"/>
                  <a:pt x="9464371" y="1479341"/>
                </a:cubicBezTo>
                <a:cubicBezTo>
                  <a:pt x="9437979" y="1471131"/>
                  <a:pt x="9382095" y="1495583"/>
                  <a:pt x="9351136" y="1473048"/>
                </a:cubicBezTo>
                <a:cubicBezTo>
                  <a:pt x="9348834" y="1489421"/>
                  <a:pt x="9290403" y="1475047"/>
                  <a:pt x="9277477" y="1467445"/>
                </a:cubicBezTo>
                <a:cubicBezTo>
                  <a:pt x="9262484" y="1474590"/>
                  <a:pt x="9237294" y="1461551"/>
                  <a:pt x="9221081" y="1462245"/>
                </a:cubicBezTo>
                <a:cubicBezTo>
                  <a:pt x="9189009" y="1426438"/>
                  <a:pt x="9185445" y="1482627"/>
                  <a:pt x="9145968" y="1462282"/>
                </a:cubicBezTo>
                <a:cubicBezTo>
                  <a:pt x="9128623" y="1474438"/>
                  <a:pt x="9069817" y="1500224"/>
                  <a:pt x="9023280" y="1511217"/>
                </a:cubicBezTo>
                <a:cubicBezTo>
                  <a:pt x="8931735" y="1535229"/>
                  <a:pt x="8925405" y="1563795"/>
                  <a:pt x="8830925" y="1554093"/>
                </a:cubicBezTo>
                <a:cubicBezTo>
                  <a:pt x="8817633" y="1577274"/>
                  <a:pt x="8655791" y="1518891"/>
                  <a:pt x="8676048" y="1560374"/>
                </a:cubicBezTo>
                <a:cubicBezTo>
                  <a:pt x="8644516" y="1558347"/>
                  <a:pt x="8621413" y="1541838"/>
                  <a:pt x="8638989" y="1568839"/>
                </a:cubicBezTo>
                <a:lnTo>
                  <a:pt x="8456861" y="1566972"/>
                </a:lnTo>
                <a:cubicBezTo>
                  <a:pt x="8355907" y="1574502"/>
                  <a:pt x="8292865" y="1594374"/>
                  <a:pt x="8189198" y="1584307"/>
                </a:cubicBezTo>
                <a:cubicBezTo>
                  <a:pt x="8087659" y="1583101"/>
                  <a:pt x="8036427" y="1565402"/>
                  <a:pt x="7898401" y="1565768"/>
                </a:cubicBezTo>
                <a:cubicBezTo>
                  <a:pt x="7801198" y="1563426"/>
                  <a:pt x="7662139" y="1549692"/>
                  <a:pt x="7563813" y="1558454"/>
                </a:cubicBezTo>
                <a:cubicBezTo>
                  <a:pt x="7446107" y="1537502"/>
                  <a:pt x="7475233" y="1563414"/>
                  <a:pt x="7349063" y="1551966"/>
                </a:cubicBezTo>
                <a:cubicBezTo>
                  <a:pt x="7293901" y="1597253"/>
                  <a:pt x="7197687" y="1574689"/>
                  <a:pt x="7131024" y="1585911"/>
                </a:cubicBezTo>
                <a:cubicBezTo>
                  <a:pt x="7054397" y="1595738"/>
                  <a:pt x="6966306" y="1606385"/>
                  <a:pt x="6889291" y="1610925"/>
                </a:cubicBezTo>
                <a:cubicBezTo>
                  <a:pt x="6828293" y="1590519"/>
                  <a:pt x="6744624" y="1640610"/>
                  <a:pt x="6668938" y="1613148"/>
                </a:cubicBezTo>
                <a:cubicBezTo>
                  <a:pt x="6641091" y="1606533"/>
                  <a:pt x="6554865" y="1607368"/>
                  <a:pt x="6538541" y="1620507"/>
                </a:cubicBezTo>
                <a:cubicBezTo>
                  <a:pt x="6520561" y="1623357"/>
                  <a:pt x="6499589" y="1618703"/>
                  <a:pt x="6491279" y="1632773"/>
                </a:cubicBezTo>
                <a:cubicBezTo>
                  <a:pt x="6477549" y="1649705"/>
                  <a:pt x="6414822" y="1623561"/>
                  <a:pt x="6423751" y="1643536"/>
                </a:cubicBezTo>
                <a:cubicBezTo>
                  <a:pt x="6379212" y="1625620"/>
                  <a:pt x="6343784" y="1661091"/>
                  <a:pt x="6306336" y="1669857"/>
                </a:cubicBezTo>
                <a:cubicBezTo>
                  <a:pt x="6271255" y="1652084"/>
                  <a:pt x="6237427" y="1675939"/>
                  <a:pt x="6155679" y="1680409"/>
                </a:cubicBezTo>
                <a:cubicBezTo>
                  <a:pt x="6117102" y="1659854"/>
                  <a:pt x="6090477" y="1695769"/>
                  <a:pt x="6018716" y="1668513"/>
                </a:cubicBezTo>
                <a:cubicBezTo>
                  <a:pt x="5980616" y="1668349"/>
                  <a:pt x="5992558" y="1668233"/>
                  <a:pt x="5927081" y="1663779"/>
                </a:cubicBezTo>
                <a:cubicBezTo>
                  <a:pt x="5827173" y="1658997"/>
                  <a:pt x="5796898" y="1666984"/>
                  <a:pt x="5704857" y="1661355"/>
                </a:cubicBezTo>
                <a:cubicBezTo>
                  <a:pt x="5601589" y="1659346"/>
                  <a:pt x="5599375" y="1682928"/>
                  <a:pt x="5464353" y="1649361"/>
                </a:cubicBezTo>
                <a:cubicBezTo>
                  <a:pt x="5453726" y="1665362"/>
                  <a:pt x="5437668" y="1666580"/>
                  <a:pt x="5408840" y="1659913"/>
                </a:cubicBezTo>
                <a:cubicBezTo>
                  <a:pt x="5358895" y="1660103"/>
                  <a:pt x="5370707" y="1699223"/>
                  <a:pt x="5315720" y="1677105"/>
                </a:cubicBezTo>
                <a:cubicBezTo>
                  <a:pt x="5329008" y="1697915"/>
                  <a:pt x="5223140" y="1688103"/>
                  <a:pt x="5250566" y="1709327"/>
                </a:cubicBezTo>
                <a:cubicBezTo>
                  <a:pt x="5222116" y="1729504"/>
                  <a:pt x="5199669" y="1698367"/>
                  <a:pt x="5170942" y="1716026"/>
                </a:cubicBezTo>
                <a:cubicBezTo>
                  <a:pt x="5139745" y="1715775"/>
                  <a:pt x="5102270" y="1704865"/>
                  <a:pt x="5063388" y="1707824"/>
                </a:cubicBezTo>
                <a:cubicBezTo>
                  <a:pt x="5010058" y="1697604"/>
                  <a:pt x="5004778" y="1720109"/>
                  <a:pt x="4937644" y="1733778"/>
                </a:cubicBezTo>
                <a:cubicBezTo>
                  <a:pt x="4905985" y="1722536"/>
                  <a:pt x="4883924" y="1729474"/>
                  <a:pt x="4863636" y="1742276"/>
                </a:cubicBezTo>
                <a:cubicBezTo>
                  <a:pt x="4795354" y="1741736"/>
                  <a:pt x="4737536" y="1762242"/>
                  <a:pt x="4663097" y="1772517"/>
                </a:cubicBezTo>
                <a:cubicBezTo>
                  <a:pt x="4581331" y="1791410"/>
                  <a:pt x="4626382" y="1787132"/>
                  <a:pt x="4576142" y="1801338"/>
                </a:cubicBezTo>
                <a:lnTo>
                  <a:pt x="4432728" y="1821550"/>
                </a:lnTo>
                <a:lnTo>
                  <a:pt x="4330325" y="1832397"/>
                </a:lnTo>
                <a:lnTo>
                  <a:pt x="4301301" y="1853709"/>
                </a:lnTo>
                <a:lnTo>
                  <a:pt x="4300886" y="1854105"/>
                </a:lnTo>
                <a:lnTo>
                  <a:pt x="4238651" y="1857049"/>
                </a:lnTo>
                <a:cubicBezTo>
                  <a:pt x="4205553" y="1861397"/>
                  <a:pt x="4139860" y="1874675"/>
                  <a:pt x="4102292" y="1880193"/>
                </a:cubicBezTo>
                <a:cubicBezTo>
                  <a:pt x="4068199" y="1876181"/>
                  <a:pt x="4047224" y="1858325"/>
                  <a:pt x="4059333" y="1886249"/>
                </a:cubicBezTo>
                <a:cubicBezTo>
                  <a:pt x="4048134" y="1885724"/>
                  <a:pt x="4041292" y="1887993"/>
                  <a:pt x="4036441" y="1891626"/>
                </a:cubicBezTo>
                <a:lnTo>
                  <a:pt x="4002125" y="1877697"/>
                </a:lnTo>
                <a:lnTo>
                  <a:pt x="3959209" y="1883738"/>
                </a:lnTo>
                <a:lnTo>
                  <a:pt x="3949215" y="1885692"/>
                </a:lnTo>
                <a:lnTo>
                  <a:pt x="3874146" y="1872130"/>
                </a:lnTo>
                <a:lnTo>
                  <a:pt x="3866827" y="1866688"/>
                </a:lnTo>
                <a:cubicBezTo>
                  <a:pt x="3858976" y="1863338"/>
                  <a:pt x="3847802" y="1861787"/>
                  <a:pt x="3829184" y="1864322"/>
                </a:cubicBezTo>
                <a:lnTo>
                  <a:pt x="3824903" y="1865766"/>
                </a:lnTo>
                <a:lnTo>
                  <a:pt x="3793706" y="1857436"/>
                </a:lnTo>
                <a:cubicBezTo>
                  <a:pt x="3783639" y="1853644"/>
                  <a:pt x="3675915" y="1848872"/>
                  <a:pt x="3668616" y="1842745"/>
                </a:cubicBezTo>
                <a:cubicBezTo>
                  <a:pt x="3550655" y="1857913"/>
                  <a:pt x="3542534" y="1830996"/>
                  <a:pt x="3428086" y="1835034"/>
                </a:cubicBezTo>
                <a:cubicBezTo>
                  <a:pt x="3328965" y="1794018"/>
                  <a:pt x="3266446" y="1819001"/>
                  <a:pt x="3177594" y="1813026"/>
                </a:cubicBezTo>
                <a:cubicBezTo>
                  <a:pt x="3092965" y="1808822"/>
                  <a:pt x="3053780" y="1822095"/>
                  <a:pt x="2940077" y="1821546"/>
                </a:cubicBezTo>
                <a:cubicBezTo>
                  <a:pt x="2819604" y="1812601"/>
                  <a:pt x="2644050" y="1817354"/>
                  <a:pt x="2508536" y="1797990"/>
                </a:cubicBezTo>
                <a:cubicBezTo>
                  <a:pt x="2402062" y="1791757"/>
                  <a:pt x="2401694" y="1796365"/>
                  <a:pt x="2360486" y="1795882"/>
                </a:cubicBezTo>
                <a:cubicBezTo>
                  <a:pt x="2346784" y="1798538"/>
                  <a:pt x="2274412" y="1790769"/>
                  <a:pt x="2261294" y="1795084"/>
                </a:cubicBezTo>
                <a:lnTo>
                  <a:pt x="2254419" y="1797320"/>
                </a:lnTo>
                <a:lnTo>
                  <a:pt x="2226713" y="1798641"/>
                </a:lnTo>
                <a:lnTo>
                  <a:pt x="2219128" y="1808552"/>
                </a:lnTo>
                <a:lnTo>
                  <a:pt x="2126538" y="1817143"/>
                </a:lnTo>
                <a:cubicBezTo>
                  <a:pt x="2064983" y="1793016"/>
                  <a:pt x="2012426" y="1821800"/>
                  <a:pt x="1903694" y="1821035"/>
                </a:cubicBezTo>
                <a:cubicBezTo>
                  <a:pt x="1874879" y="1812700"/>
                  <a:pt x="1760206" y="1792415"/>
                  <a:pt x="1738778" y="1804426"/>
                </a:cubicBezTo>
                <a:cubicBezTo>
                  <a:pt x="1718271" y="1806115"/>
                  <a:pt x="1696479" y="1800166"/>
                  <a:pt x="1683603" y="1813609"/>
                </a:cubicBezTo>
                <a:cubicBezTo>
                  <a:pt x="1668912" y="1825566"/>
                  <a:pt x="1630407" y="1811717"/>
                  <a:pt x="1613964" y="1812650"/>
                </a:cubicBezTo>
                <a:lnTo>
                  <a:pt x="1613403" y="1813209"/>
                </a:lnTo>
                <a:lnTo>
                  <a:pt x="1602061" y="1811331"/>
                </a:lnTo>
                <a:cubicBezTo>
                  <a:pt x="1503765" y="1799996"/>
                  <a:pt x="1468364" y="1809467"/>
                  <a:pt x="1395632" y="1797257"/>
                </a:cubicBezTo>
                <a:cubicBezTo>
                  <a:pt x="1319449" y="1782888"/>
                  <a:pt x="1262534" y="1801782"/>
                  <a:pt x="1181443" y="1751614"/>
                </a:cubicBezTo>
                <a:cubicBezTo>
                  <a:pt x="1081982" y="1744765"/>
                  <a:pt x="1078010" y="1717244"/>
                  <a:pt x="974248" y="1721123"/>
                </a:cubicBezTo>
                <a:cubicBezTo>
                  <a:pt x="968629" y="1714342"/>
                  <a:pt x="875985" y="1699376"/>
                  <a:pt x="867706" y="1694653"/>
                </a:cubicBezTo>
                <a:lnTo>
                  <a:pt x="841666" y="1683413"/>
                </a:lnTo>
                <a:lnTo>
                  <a:pt x="837797" y="1684443"/>
                </a:lnTo>
                <a:cubicBezTo>
                  <a:pt x="821405" y="1685195"/>
                  <a:pt x="811914" y="1682594"/>
                  <a:pt x="805502" y="1678518"/>
                </a:cubicBezTo>
                <a:lnTo>
                  <a:pt x="799788" y="1672416"/>
                </a:lnTo>
                <a:lnTo>
                  <a:pt x="736389" y="1651814"/>
                </a:lnTo>
                <a:lnTo>
                  <a:pt x="727522" y="1652807"/>
                </a:lnTo>
                <a:lnTo>
                  <a:pt x="689713" y="1654738"/>
                </a:lnTo>
                <a:lnTo>
                  <a:pt x="661608" y="1637638"/>
                </a:lnTo>
                <a:cubicBezTo>
                  <a:pt x="657000" y="1640788"/>
                  <a:pt x="650823" y="1642394"/>
                  <a:pt x="641195" y="1640809"/>
                </a:cubicBezTo>
                <a:cubicBezTo>
                  <a:pt x="648504" y="1669709"/>
                  <a:pt x="632384" y="1649973"/>
                  <a:pt x="603348" y="1642751"/>
                </a:cubicBezTo>
                <a:cubicBezTo>
                  <a:pt x="570224" y="1644670"/>
                  <a:pt x="511891" y="1651631"/>
                  <a:pt x="482767" y="1652811"/>
                </a:cubicBezTo>
                <a:lnTo>
                  <a:pt x="428597" y="1649830"/>
                </a:lnTo>
                <a:lnTo>
                  <a:pt x="428193" y="1650184"/>
                </a:lnTo>
                <a:lnTo>
                  <a:pt x="400669" y="1668609"/>
                </a:lnTo>
                <a:lnTo>
                  <a:pt x="310856" y="1669671"/>
                </a:lnTo>
                <a:lnTo>
                  <a:pt x="184505" y="1676148"/>
                </a:lnTo>
                <a:cubicBezTo>
                  <a:pt x="139434" y="1685497"/>
                  <a:pt x="178890" y="1685521"/>
                  <a:pt x="106017" y="1696538"/>
                </a:cubicBezTo>
                <a:cubicBezTo>
                  <a:pt x="73238" y="1698110"/>
                  <a:pt x="43763" y="1702620"/>
                  <a:pt x="15107" y="1705860"/>
                </a:cubicBezTo>
                <a:lnTo>
                  <a:pt x="0" y="1707056"/>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D74F168-36F4-46AE-969C-AAAD789C041B}"/>
              </a:ext>
            </a:extLst>
          </p:cNvPr>
          <p:cNvSpPr>
            <a:spLocks noGrp="1"/>
          </p:cNvSpPr>
          <p:nvPr>
            <p:ph type="title"/>
          </p:nvPr>
        </p:nvSpPr>
        <p:spPr>
          <a:xfrm>
            <a:off x="1288576" y="975815"/>
            <a:ext cx="9614848" cy="1126780"/>
          </a:xfrm>
        </p:spPr>
        <p:txBody>
          <a:bodyPr>
            <a:normAutofit/>
          </a:bodyPr>
          <a:lstStyle/>
          <a:p>
            <a:pPr algn="ctr"/>
            <a:r>
              <a:rPr lang="en-GB" sz="3100" b="1" dirty="0">
                <a:latin typeface="Arial" panose="020B0604020202020204" pitchFamily="34" charset="0"/>
                <a:cs typeface="Arial" panose="020B0604020202020204" pitchFamily="34" charset="0"/>
              </a:rPr>
              <a:t>POLICIES AND LEGISLATIONS THAT RELATE TO DEMENTIA!</a:t>
            </a:r>
          </a:p>
        </p:txBody>
      </p:sp>
      <p:sp>
        <p:nvSpPr>
          <p:cNvPr id="16" name="Rectangle 6">
            <a:extLst>
              <a:ext uri="{FF2B5EF4-FFF2-40B4-BE49-F238E27FC236}">
                <a16:creationId xmlns:a16="http://schemas.microsoft.com/office/drawing/2014/main" id="{9A36BEEB-EAB3-44BC-BC82-10039F230F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21727" y="419766"/>
            <a:ext cx="1348547" cy="40780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 name="connsiteX0" fmla="*/ 13413 w 2201784"/>
              <a:gd name="connsiteY0" fmla="*/ 26000 h 594531"/>
              <a:gd name="connsiteX1" fmla="*/ 90315 w 2201784"/>
              <a:gd name="connsiteY1" fmla="*/ 0 h 594531"/>
              <a:gd name="connsiteX2" fmla="*/ 2170127 w 2201784"/>
              <a:gd name="connsiteY2" fmla="*/ 33245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 name="connsiteX0" fmla="*/ 13413 w 2201784"/>
              <a:gd name="connsiteY0" fmla="*/ 26000 h 594531"/>
              <a:gd name="connsiteX1" fmla="*/ 90315 w 2201784"/>
              <a:gd name="connsiteY1" fmla="*/ 0 h 594531"/>
              <a:gd name="connsiteX2" fmla="*/ 2170127 w 2201784"/>
              <a:gd name="connsiteY2" fmla="*/ 33245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cubicBezTo>
                  <a:pt x="781874" y="4129"/>
                  <a:pt x="1607589" y="24681"/>
                  <a:pt x="2170127" y="33245"/>
                </a:cubicBezTo>
                <a:cubicBezTo>
                  <a:pt x="2169852" y="63908"/>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35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8DF73B6-D4BE-4252-8759-33FA35A9CE6E}"/>
              </a:ext>
            </a:extLst>
          </p:cNvPr>
          <p:cNvSpPr>
            <a:spLocks noGrp="1"/>
          </p:cNvSpPr>
          <p:nvPr>
            <p:ph idx="1"/>
          </p:nvPr>
        </p:nvSpPr>
        <p:spPr>
          <a:xfrm>
            <a:off x="1959310" y="2918128"/>
            <a:ext cx="8273380" cy="3053301"/>
          </a:xfrm>
        </p:spPr>
        <p:txBody>
          <a:bodyPr anchor="ctr">
            <a:noAutofit/>
          </a:bodyPr>
          <a:lstStyle/>
          <a:p>
            <a:pPr marL="0" indent="0">
              <a:buNone/>
            </a:pPr>
            <a:r>
              <a:rPr lang="en-GB" sz="1100" dirty="0">
                <a:latin typeface="Arial" panose="020B0604020202020204" pitchFamily="34" charset="0"/>
                <a:cs typeface="Arial" panose="020B0604020202020204" pitchFamily="34" charset="0"/>
              </a:rPr>
              <a:t>The (Global Action Plan on the Public Health Response to Dementia 2017-2025, 2017), stated that, the worldwide action plan, for general health in response to dementia, looks at a world in which dementia is prevented and individuals with dementia and  caregivers, live in a world where, they are comfortable and encounter, the healthcare and assistance they need, to carry out their abilities, with dignity, respect, independence and equal opportunities. The aim of the worldwide action plan, is to better the lives of individuals with dementia, their caregivers and relatives, while reducing the effect of dementia on them, also on societies and nations all over the world. Highlighted below are some of the ideas the worldwide action plan hopes to achieve.</a:t>
            </a:r>
          </a:p>
          <a:p>
            <a:r>
              <a:rPr lang="en-GB" sz="1100" dirty="0">
                <a:latin typeface="Arial" panose="020B0604020202020204" pitchFamily="34" charset="0"/>
                <a:cs typeface="Arial" panose="020B0604020202020204" pitchFamily="34" charset="0"/>
              </a:rPr>
              <a:t>Human rights for individuals suffering with dementia, policies, legislations, solutions, interventions and actions, must be compassionate towards the requirements and beliefs of human rights for the individual with dementia, accordant with the convention articles, on the rights of people with a disability and other global and local human rights mechanisms.</a:t>
            </a:r>
          </a:p>
          <a:p>
            <a:r>
              <a:rPr lang="en-GB" sz="1100" dirty="0">
                <a:latin typeface="Arial" panose="020B0604020202020204" pitchFamily="34" charset="0"/>
                <a:cs typeface="Arial" panose="020B0604020202020204" pitchFamily="34" charset="0"/>
              </a:rPr>
              <a:t>Authorisation and participation for individuals and their caregivers, institutions, caregivers, and people with dementia as well as any other healthcare professional that acts on behalf of them , should be entitled and included in recommendation, policies, arrangement, legislation, services, facilities, examination and investigation of dementia.</a:t>
            </a:r>
          </a:p>
          <a:p>
            <a:r>
              <a:rPr lang="en-GB" sz="1100" dirty="0">
                <a:latin typeface="Arial" panose="020B0604020202020204" pitchFamily="34" charset="0"/>
                <a:cs typeface="Arial" panose="020B0604020202020204" pitchFamily="34" charset="0"/>
              </a:rPr>
              <a:t>Documentation based practice, to reduce the risk of dementia,  biological verification and top practice , is vital to enhance, plan of action and interventions to prevent and reduce the risk of dementia, this must be person- centred, environmentally friendly, reliable and inexpensive, healthcare principles and ethnic views must be taken into account.</a:t>
            </a:r>
          </a:p>
          <a:p>
            <a:r>
              <a:rPr lang="en-GB" sz="1100" dirty="0">
                <a:latin typeface="Arial" panose="020B0604020202020204" pitchFamily="34" charset="0"/>
                <a:cs typeface="Arial" panose="020B0604020202020204" pitchFamily="34" charset="0"/>
              </a:rPr>
              <a:t>All healthcare feedback in relation to dementia, should aid sexuality preferences, equality and take a gender diplomatic approach, bearing in mind, that all susceptibility is specified to each public factor, compatible with the 2030 plan of action, for reliable developments, that acknowledge individuals, who are identified as at risk, this includes individuals who have a disability, elderly people and asylum seekers(Global Action Plan on the Public Health Response to Dementia 2017-2025, 2017).      </a:t>
            </a:r>
          </a:p>
        </p:txBody>
      </p:sp>
    </p:spTree>
    <p:extLst>
      <p:ext uri="{BB962C8B-B14F-4D97-AF65-F5344CB8AC3E}">
        <p14:creationId xmlns:p14="http://schemas.microsoft.com/office/powerpoint/2010/main" val="37848275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21739CA5-F0F5-48E1-8E8C-F24B71827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3">
            <a:extLst>
              <a:ext uri="{FF2B5EF4-FFF2-40B4-BE49-F238E27FC236}">
                <a16:creationId xmlns:a16="http://schemas.microsoft.com/office/drawing/2014/main" id="{3EAD2937-F230-41D4-B9C5-975B129BFC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CD444A3-C338-4886-B7F1-4BA2AF46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7C44BFD8-4AB4-4FEE-94CD-F799652E64F9}"/>
              </a:ext>
            </a:extLst>
          </p:cNvPr>
          <p:cNvSpPr>
            <a:spLocks noGrp="1"/>
          </p:cNvSpPr>
          <p:nvPr>
            <p:ph type="title"/>
          </p:nvPr>
        </p:nvSpPr>
        <p:spPr>
          <a:xfrm>
            <a:off x="1452656" y="1444741"/>
            <a:ext cx="9357865" cy="1041901"/>
          </a:xfrm>
        </p:spPr>
        <p:txBody>
          <a:bodyPr>
            <a:normAutofit/>
          </a:bodyPr>
          <a:lstStyle/>
          <a:p>
            <a:r>
              <a:rPr lang="en-GB" sz="3400" b="1">
                <a:latin typeface="Arial" panose="020B0604020202020204" pitchFamily="34" charset="0"/>
                <a:cs typeface="Arial" panose="020B0604020202020204" pitchFamily="34" charset="0"/>
              </a:rPr>
              <a:t>POLICIES AND LEGISLATIONS, RELATING TO DEMENTIA!</a:t>
            </a:r>
          </a:p>
        </p:txBody>
      </p:sp>
      <p:sp>
        <p:nvSpPr>
          <p:cNvPr id="5" name="Content Placeholder 4">
            <a:extLst>
              <a:ext uri="{FF2B5EF4-FFF2-40B4-BE49-F238E27FC236}">
                <a16:creationId xmlns:a16="http://schemas.microsoft.com/office/drawing/2014/main" id="{8C8388C0-C4AF-4926-A208-5F3E9063CF00}"/>
              </a:ext>
            </a:extLst>
          </p:cNvPr>
          <p:cNvSpPr>
            <a:spLocks noGrp="1"/>
          </p:cNvSpPr>
          <p:nvPr>
            <p:ph sz="half" idx="1"/>
          </p:nvPr>
        </p:nvSpPr>
        <p:spPr>
          <a:xfrm>
            <a:off x="1452656" y="2701427"/>
            <a:ext cx="4483324" cy="2699968"/>
          </a:xfrm>
        </p:spPr>
        <p:txBody>
          <a:bodyPr>
            <a:noAutofit/>
          </a:bodyPr>
          <a:lstStyle/>
          <a:p>
            <a:pPr marL="0" indent="0">
              <a:buNone/>
            </a:pPr>
            <a:r>
              <a:rPr lang="en-GB" sz="1100" dirty="0">
                <a:latin typeface="Arial" panose="020B0604020202020204" pitchFamily="34" charset="0"/>
                <a:cs typeface="Arial" panose="020B0604020202020204" pitchFamily="34" charset="0"/>
              </a:rPr>
              <a:t>According to Dementia rights and the social model of disability(Mental Health Foundation, 2015) dementia is continuously, being looked on  as, having a rights-based capacity, with a variety of advantages, for example, substantial amount of lawful protection, privilege to use, different health services and productive heritage shifts, in order to change the way dementia is being viewed and accepted, this also relates to individuals who have dementia themselves.</a:t>
            </a:r>
          </a:p>
          <a:p>
            <a:pPr marL="0" indent="0">
              <a:buNone/>
            </a:pPr>
            <a:endParaRPr lang="en-GB" sz="1100" dirty="0">
              <a:latin typeface="Arial" panose="020B0604020202020204" pitchFamily="34" charset="0"/>
              <a:cs typeface="Arial" panose="020B0604020202020204" pitchFamily="34" charset="0"/>
            </a:endParaRPr>
          </a:p>
          <a:p>
            <a:pPr marL="0" indent="0">
              <a:buNone/>
            </a:pPr>
            <a:r>
              <a:rPr lang="en-GB" sz="1100" dirty="0">
                <a:latin typeface="Arial" panose="020B0604020202020204" pitchFamily="34" charset="0"/>
                <a:cs typeface="Arial" panose="020B0604020202020204" pitchFamily="34" charset="0"/>
              </a:rPr>
              <a:t>However some fundamental elements, relating to the heritage shift, such as tore and stress, in the dementia communication process, involves, aspects of expression from the individual with dementia prospect. Some global and governmental legislations, produced a structure to assist with this shift Dementia rights and the social model of disability(Mental Health Foundation, 2015).    </a:t>
            </a:r>
          </a:p>
          <a:p>
            <a:pPr marL="0" indent="0">
              <a:buNone/>
            </a:pPr>
            <a:r>
              <a:rPr lang="en-GB" sz="1100" dirty="0">
                <a:latin typeface="Arial" panose="020B0604020202020204" pitchFamily="34" charset="0"/>
                <a:cs typeface="Arial" panose="020B0604020202020204" pitchFamily="34" charset="0"/>
              </a:rPr>
              <a:t>    </a:t>
            </a:r>
          </a:p>
        </p:txBody>
      </p:sp>
      <p:sp>
        <p:nvSpPr>
          <p:cNvPr id="6" name="Content Placeholder 5">
            <a:extLst>
              <a:ext uri="{FF2B5EF4-FFF2-40B4-BE49-F238E27FC236}">
                <a16:creationId xmlns:a16="http://schemas.microsoft.com/office/drawing/2014/main" id="{0506267B-88BB-4D9A-A26B-B5E4759BF51E}"/>
              </a:ext>
            </a:extLst>
          </p:cNvPr>
          <p:cNvSpPr>
            <a:spLocks noGrp="1"/>
          </p:cNvSpPr>
          <p:nvPr>
            <p:ph sz="half" idx="2"/>
          </p:nvPr>
        </p:nvSpPr>
        <p:spPr>
          <a:xfrm>
            <a:off x="6256020" y="2701427"/>
            <a:ext cx="4554501" cy="2699968"/>
          </a:xfrm>
        </p:spPr>
        <p:txBody>
          <a:bodyPr>
            <a:noAutofit/>
          </a:bodyPr>
          <a:lstStyle/>
          <a:p>
            <a:pPr marL="0" indent="0">
              <a:buNone/>
            </a:pPr>
            <a:r>
              <a:rPr lang="en-GB" sz="1100" dirty="0">
                <a:latin typeface="Arial" panose="020B0604020202020204" pitchFamily="34" charset="0"/>
                <a:cs typeface="Arial" panose="020B0604020202020204" pitchFamily="34" charset="0"/>
              </a:rPr>
              <a:t>The National service framework older people(Gov.UK, 2001) regulates the quality of standards for health and social care. This has been put in place to support and assist the elderly, in maintaining their health and wellbeing and independence, for as long as possible, the national service framework for elderly people will:</a:t>
            </a:r>
          </a:p>
          <a:p>
            <a:r>
              <a:rPr lang="en-GB" sz="1100" dirty="0">
                <a:latin typeface="Arial" panose="020B0604020202020204" pitchFamily="34" charset="0"/>
                <a:cs typeface="Arial" panose="020B0604020202020204" pitchFamily="34" charset="0"/>
              </a:rPr>
              <a:t>Make sure that elderly individuals, are treated with the up most respect</a:t>
            </a:r>
          </a:p>
          <a:p>
            <a:r>
              <a:rPr lang="en-GB" sz="1100" dirty="0">
                <a:latin typeface="Arial" panose="020B0604020202020204" pitchFamily="34" charset="0"/>
                <a:cs typeface="Arial" panose="020B0604020202020204" pitchFamily="34" charset="0"/>
              </a:rPr>
              <a:t>Put a stop to, needless hospital referrals , and assist with prompt discharge</a:t>
            </a:r>
          </a:p>
          <a:p>
            <a:r>
              <a:rPr lang="en-GB" sz="1100" dirty="0">
                <a:latin typeface="Arial" panose="020B0604020202020204" pitchFamily="34" charset="0"/>
                <a:cs typeface="Arial" panose="020B0604020202020204" pitchFamily="34" charset="0"/>
              </a:rPr>
              <a:t>Decrease extended sickness, by supplying expert care, encouraging healthy living and freedom, for older people.</a:t>
            </a:r>
          </a:p>
          <a:p>
            <a:pPr marL="0" indent="0">
              <a:buNone/>
            </a:pPr>
            <a:r>
              <a:rPr lang="en-GB" sz="1100" dirty="0">
                <a:latin typeface="Arial" panose="020B0604020202020204" pitchFamily="34" charset="0"/>
                <a:cs typeface="Arial" panose="020B0604020202020204" pitchFamily="34" charset="0"/>
              </a:rPr>
              <a:t>The aim of the national service framework and healthcare policies, is to except and reply to any issue, perceived as complicated relatedness, such as any physical, psychological and social welfare factors, that may compromise the older persons freedom and standard of living National framework older people (Gov.UK, 2001).       </a:t>
            </a:r>
          </a:p>
        </p:txBody>
      </p:sp>
    </p:spTree>
    <p:extLst>
      <p:ext uri="{BB962C8B-B14F-4D97-AF65-F5344CB8AC3E}">
        <p14:creationId xmlns:p14="http://schemas.microsoft.com/office/powerpoint/2010/main" val="38112155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5" name="Rectangle 3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Freeform: Shape 4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1" name="Rectangle 4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61C2FFBC-FE8B-49BF-BEDA-6194B4E467E5}"/>
              </a:ext>
            </a:extLst>
          </p:cNvPr>
          <p:cNvSpPr>
            <a:spLocks noGrp="1"/>
          </p:cNvSpPr>
          <p:nvPr>
            <p:ph type="title"/>
          </p:nvPr>
        </p:nvSpPr>
        <p:spPr>
          <a:xfrm>
            <a:off x="466722" y="586855"/>
            <a:ext cx="3201366" cy="3387497"/>
          </a:xfrm>
        </p:spPr>
        <p:txBody>
          <a:bodyPr anchor="b">
            <a:normAutofit/>
          </a:bodyPr>
          <a:lstStyle/>
          <a:p>
            <a:pPr algn="r"/>
            <a:r>
              <a:rPr lang="en-GB" sz="3100" b="1" dirty="0">
                <a:solidFill>
                  <a:srgbClr val="FFFFFF"/>
                </a:solidFill>
                <a:latin typeface="Arial" panose="020B0604020202020204" pitchFamily="34" charset="0"/>
                <a:cs typeface="Arial" panose="020B0604020202020204" pitchFamily="34" charset="0"/>
              </a:rPr>
              <a:t>REFRENCE LIST</a:t>
            </a:r>
          </a:p>
        </p:txBody>
      </p:sp>
      <p:sp>
        <p:nvSpPr>
          <p:cNvPr id="6" name="Content Placeholder 5">
            <a:extLst>
              <a:ext uri="{FF2B5EF4-FFF2-40B4-BE49-F238E27FC236}">
                <a16:creationId xmlns:a16="http://schemas.microsoft.com/office/drawing/2014/main" id="{AE327329-E022-491D-BC43-DAC7D90D6020}"/>
              </a:ext>
            </a:extLst>
          </p:cNvPr>
          <p:cNvSpPr>
            <a:spLocks noGrp="1"/>
          </p:cNvSpPr>
          <p:nvPr>
            <p:ph idx="1"/>
          </p:nvPr>
        </p:nvSpPr>
        <p:spPr>
          <a:xfrm>
            <a:off x="4810259" y="140678"/>
            <a:ext cx="6555347" cy="6457070"/>
          </a:xfrm>
        </p:spPr>
        <p:txBody>
          <a:bodyPr anchor="ctr">
            <a:noAutofit/>
          </a:bodyPr>
          <a:lstStyle/>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r>
              <a:rPr lang="en-GB" sz="1100" dirty="0">
                <a:latin typeface="Arial" panose="020B0604020202020204" pitchFamily="34" charset="0"/>
                <a:cs typeface="Arial" panose="020B0604020202020204" pitchFamily="34" charset="0"/>
              </a:rPr>
              <a:t>Age UK (2022) </a:t>
            </a:r>
            <a:r>
              <a:rPr lang="en-GB" sz="1100" i="1" dirty="0">
                <a:latin typeface="Arial" panose="020B0604020202020204" pitchFamily="34" charset="0"/>
                <a:cs typeface="Arial" panose="020B0604020202020204" pitchFamily="34" charset="0"/>
              </a:rPr>
              <a:t>Getting Care and Support for Dementia</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2"/>
              </a:rPr>
              <a:t>http://www.ageuk.org.uk/information-advice/health-wellbeing/conditions-illness/dementia/getting-care-and-support/</a:t>
            </a:r>
            <a:r>
              <a:rPr lang="en-GB" sz="1100" dirty="0">
                <a:latin typeface="Arial" panose="020B0604020202020204" pitchFamily="34" charset="0"/>
                <a:cs typeface="Arial" panose="020B0604020202020204" pitchFamily="34" charset="0"/>
              </a:rPr>
              <a:t> (Accessed: 25 February 2022).</a:t>
            </a:r>
          </a:p>
          <a:p>
            <a:pPr marL="0" indent="0">
              <a:buNone/>
            </a:pPr>
            <a:endParaRPr lang="en-GB" sz="1100" dirty="0">
              <a:latin typeface="Arial" panose="020B0604020202020204" pitchFamily="34" charset="0"/>
              <a:cs typeface="Arial" panose="020B0604020202020204" pitchFamily="34" charset="0"/>
            </a:endParaRPr>
          </a:p>
          <a:p>
            <a:pPr marL="0" indent="0">
              <a:buNone/>
            </a:pPr>
            <a:r>
              <a:rPr lang="en-GB" sz="1100" dirty="0">
                <a:latin typeface="Arial" panose="020B0604020202020204" pitchFamily="34" charset="0"/>
                <a:cs typeface="Arial" panose="020B0604020202020204" pitchFamily="34" charset="0"/>
              </a:rPr>
              <a:t>Alina Homecare (2022) </a:t>
            </a:r>
            <a:r>
              <a:rPr lang="en-GB" sz="1100" i="1" dirty="0">
                <a:latin typeface="Arial" panose="020B0604020202020204" pitchFamily="34" charset="0"/>
                <a:cs typeface="Arial" panose="020B0604020202020204" pitchFamily="34" charset="0"/>
              </a:rPr>
              <a:t>Dementia Care</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3"/>
              </a:rPr>
              <a:t>http://www.alinahomecare.com/home-care/dementia-care/?AdGroup=Alina%20Homecare&amp;AdGroupld=1322713654500889&amp;Adld=82...2334469344233259:loc-188&amp;keyword=alinahomecare&amp;msclkid=fb8b430635ff12236e18211f0e35...</a:t>
            </a:r>
            <a:r>
              <a:rPr lang="en-GB" sz="1100" dirty="0">
                <a:latin typeface="Arial" panose="020B0604020202020204" pitchFamily="34" charset="0"/>
                <a:cs typeface="Arial" panose="020B0604020202020204" pitchFamily="34" charset="0"/>
              </a:rPr>
              <a:t> (Accessed: 25 February 2022).</a:t>
            </a:r>
          </a:p>
          <a:p>
            <a:pPr marL="0" indent="0">
              <a:buNone/>
            </a:pPr>
            <a:r>
              <a:rPr lang="en-GB" sz="1100" dirty="0">
                <a:latin typeface="Arial" panose="020B0604020202020204" pitchFamily="34" charset="0"/>
                <a:cs typeface="Arial" panose="020B0604020202020204" pitchFamily="34" charset="0"/>
              </a:rPr>
              <a:t>Alzheimer’s. Net (2021) </a:t>
            </a:r>
            <a:r>
              <a:rPr lang="en-GB" sz="1100" i="1" dirty="0">
                <a:latin typeface="Arial" panose="020B0604020202020204" pitchFamily="34" charset="0"/>
                <a:cs typeface="Arial" panose="020B0604020202020204" pitchFamily="34" charset="0"/>
              </a:rPr>
              <a:t>7 Technology Innovations for those with Dementia</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4"/>
              </a:rPr>
              <a:t>http://www.alzheimers.net/9-22-14-technology-for-dementia</a:t>
            </a:r>
            <a:r>
              <a:rPr lang="en-GB" sz="1100" dirty="0">
                <a:latin typeface="Arial" panose="020B0604020202020204" pitchFamily="34" charset="0"/>
                <a:cs typeface="Arial" panose="020B0604020202020204" pitchFamily="34" charset="0"/>
              </a:rPr>
              <a:t> (Accessed: 2 March 2022).</a:t>
            </a:r>
          </a:p>
          <a:p>
            <a:pPr marL="0" indent="0">
              <a:buNone/>
            </a:pPr>
            <a:endParaRPr lang="en-GB" sz="1100" dirty="0">
              <a:latin typeface="Arial" panose="020B0604020202020204" pitchFamily="34" charset="0"/>
              <a:cs typeface="Arial" panose="020B0604020202020204" pitchFamily="34" charset="0"/>
            </a:endParaRPr>
          </a:p>
          <a:p>
            <a:pPr marL="0" indent="0">
              <a:buNone/>
            </a:pPr>
            <a:r>
              <a:rPr lang="en-GB" sz="1100" dirty="0">
                <a:latin typeface="Arial" panose="020B0604020202020204" pitchFamily="34" charset="0"/>
                <a:cs typeface="Arial" panose="020B0604020202020204" pitchFamily="34" charset="0"/>
              </a:rPr>
              <a:t>Alzheimer’s Research UK (2022) </a:t>
            </a:r>
            <a:r>
              <a:rPr lang="en-GB" sz="1100" i="1" dirty="0">
                <a:latin typeface="Arial" panose="020B0604020202020204" pitchFamily="34" charset="0"/>
                <a:cs typeface="Arial" panose="020B0604020202020204" pitchFamily="34" charset="0"/>
              </a:rPr>
              <a:t>Make Break Throughs Possible</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5"/>
              </a:rPr>
              <a:t>http://www.alzheimersresearchuk.org/brain-health/think-brain-health/?gclsrc=aw.ds&amp;</a:t>
            </a:r>
            <a:r>
              <a:rPr lang="en-GB" sz="1100" dirty="0">
                <a:latin typeface="Arial" panose="020B0604020202020204" pitchFamily="34" charset="0"/>
                <a:cs typeface="Arial" panose="020B0604020202020204" pitchFamily="34" charset="0"/>
              </a:rPr>
              <a:t> (Accessed: 25 February 2022).</a:t>
            </a:r>
          </a:p>
          <a:p>
            <a:pPr marL="0" indent="0">
              <a:buNone/>
            </a:pPr>
            <a:endParaRPr lang="en-GB" sz="1100" dirty="0">
              <a:latin typeface="Arial" panose="020B0604020202020204" pitchFamily="34" charset="0"/>
              <a:cs typeface="Arial" panose="020B0604020202020204" pitchFamily="34" charset="0"/>
            </a:endParaRPr>
          </a:p>
          <a:p>
            <a:pPr marL="0" indent="0">
              <a:buNone/>
            </a:pPr>
            <a:r>
              <a:rPr lang="en-GB" sz="1100" dirty="0">
                <a:latin typeface="Arial" panose="020B0604020202020204" pitchFamily="34" charset="0"/>
                <a:cs typeface="Arial" panose="020B0604020202020204" pitchFamily="34" charset="0"/>
              </a:rPr>
              <a:t>Alzheimer’s Society United Against Dementia (2022) </a:t>
            </a:r>
            <a:r>
              <a:rPr lang="en-GB" sz="1100" i="1" dirty="0">
                <a:latin typeface="Arial" panose="020B0604020202020204" pitchFamily="34" charset="0"/>
                <a:cs typeface="Arial" panose="020B0604020202020204" pitchFamily="34" charset="0"/>
              </a:rPr>
              <a:t>Risk Factors for Vascular Dementia</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6"/>
              </a:rPr>
              <a:t>http://www.alzheimers.org.uk/about-dementia/types-dementia/risk-factors-vascular-dementia#content-start</a:t>
            </a:r>
            <a:r>
              <a:rPr lang="en-GB" sz="1100" dirty="0">
                <a:latin typeface="Arial" panose="020B0604020202020204" pitchFamily="34" charset="0"/>
                <a:cs typeface="Arial" panose="020B0604020202020204" pitchFamily="34" charset="0"/>
              </a:rPr>
              <a:t> (Accessed: 17 February 2022).</a:t>
            </a:r>
          </a:p>
          <a:p>
            <a:pPr marL="0" indent="0">
              <a:buNone/>
            </a:pPr>
            <a:r>
              <a:rPr lang="en-GB" sz="1100" dirty="0">
                <a:latin typeface="Arial" panose="020B0604020202020204" pitchFamily="34" charset="0"/>
                <a:cs typeface="Arial" panose="020B0604020202020204" pitchFamily="34" charset="0"/>
              </a:rPr>
              <a:t>Bartley Be ( 2021) </a:t>
            </a:r>
            <a:r>
              <a:rPr lang="en-GB" sz="1100" i="1" dirty="0">
                <a:latin typeface="Arial" panose="020B0604020202020204" pitchFamily="34" charset="0"/>
                <a:cs typeface="Arial" panose="020B0604020202020204" pitchFamily="34" charset="0"/>
              </a:rPr>
              <a:t>Disengagement Theory and Alzheimer’s Disease</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7"/>
              </a:rPr>
              <a:t>http://www.bartleyby.com/essay/Disengagement-Theory-And-Alzheimer-s-Disease-P3KPSAKTUXYW#:-:text=Disengagement%20theory%20is%20the%20idea%20tha...</a:t>
            </a:r>
            <a:r>
              <a:rPr lang="en-GB" sz="1100" dirty="0">
                <a:latin typeface="Arial" panose="020B0604020202020204" pitchFamily="34" charset="0"/>
                <a:cs typeface="Arial" panose="020B0604020202020204" pitchFamily="34" charset="0"/>
              </a:rPr>
              <a:t> (Accessed 25 February 2022).</a:t>
            </a:r>
          </a:p>
          <a:p>
            <a:pPr marL="0" indent="0">
              <a:buNone/>
            </a:pPr>
            <a:endParaRPr lang="en-GB" sz="1100" dirty="0">
              <a:latin typeface="Arial" panose="020B0604020202020204" pitchFamily="34" charset="0"/>
              <a:cs typeface="Arial" panose="020B0604020202020204" pitchFamily="34" charset="0"/>
            </a:endParaRPr>
          </a:p>
          <a:p>
            <a:pPr marL="0" indent="0">
              <a:buNone/>
            </a:pPr>
            <a:r>
              <a:rPr lang="en-GB" sz="1100" dirty="0">
                <a:latin typeface="Arial" panose="020B0604020202020204" pitchFamily="34" charset="0"/>
                <a:cs typeface="Arial" panose="020B0604020202020204" pitchFamily="34" charset="0"/>
              </a:rPr>
              <a:t>Bel Marra Health (2022) </a:t>
            </a:r>
            <a:r>
              <a:rPr lang="en-GB" sz="1100" i="1" dirty="0">
                <a:latin typeface="Arial" panose="020B0604020202020204" pitchFamily="34" charset="0"/>
                <a:cs typeface="Arial" panose="020B0604020202020204" pitchFamily="34" charset="0"/>
              </a:rPr>
              <a:t>Stages of Vascular Dementia and Life Expectancy of Stroke Dementia Patients</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8"/>
              </a:rPr>
              <a:t>http://www.belmarrahealth.com/stages-vascular-dementia-life-expectancy-stroke-dementia-patients/</a:t>
            </a:r>
            <a:r>
              <a:rPr lang="en-GB" sz="1100" dirty="0">
                <a:latin typeface="Arial" panose="020B0604020202020204" pitchFamily="34" charset="0"/>
                <a:cs typeface="Arial" panose="020B0604020202020204" pitchFamily="34" charset="0"/>
              </a:rPr>
              <a:t> (Accessed: 18 February 2022).</a:t>
            </a:r>
          </a:p>
          <a:p>
            <a:pPr marL="0" indent="0">
              <a:buNone/>
            </a:pPr>
            <a:endParaRPr lang="en-GB" sz="1100" dirty="0">
              <a:latin typeface="Arial" panose="020B0604020202020204" pitchFamily="34" charset="0"/>
              <a:cs typeface="Arial" panose="020B0604020202020204" pitchFamily="34" charset="0"/>
            </a:endParaRPr>
          </a:p>
          <a:p>
            <a:pPr marL="0" indent="0">
              <a:buNone/>
            </a:pPr>
            <a:r>
              <a:rPr lang="en-GB" sz="1100" dirty="0">
                <a:latin typeface="Arial" panose="020B0604020202020204" pitchFamily="34" charset="0"/>
                <a:cs typeface="Arial" panose="020B0604020202020204" pitchFamily="34" charset="0"/>
              </a:rPr>
              <a:t>Best Practice (2022) </a:t>
            </a:r>
            <a:r>
              <a:rPr lang="en-GB" sz="1100" i="1" dirty="0">
                <a:latin typeface="Arial" panose="020B0604020202020204" pitchFamily="34" charset="0"/>
                <a:cs typeface="Arial" panose="020B0604020202020204" pitchFamily="34" charset="0"/>
              </a:rPr>
              <a:t>Vascular Dementia</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9"/>
              </a:rPr>
              <a:t>http://www.bestpractice.bmj.com/topics/en-gb/319#:-:text=Vascular%20dementia%20is%20a%20chronic%20progressive%20... </a:t>
            </a:r>
            <a:r>
              <a:rPr lang="en-GB" sz="1100" dirty="0">
                <a:latin typeface="Arial" panose="020B0604020202020204" pitchFamily="34" charset="0"/>
                <a:cs typeface="Arial" panose="020B0604020202020204" pitchFamily="34" charset="0"/>
              </a:rPr>
              <a:t> (Accessed: 18 February 2022).</a:t>
            </a: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i="1" dirty="0">
              <a:latin typeface="Arial" panose="020B0604020202020204" pitchFamily="34" charset="0"/>
              <a:cs typeface="Arial" panose="020B0604020202020204" pitchFamily="34" charset="0"/>
            </a:endParaRPr>
          </a:p>
          <a:p>
            <a:pPr marL="0" indent="0">
              <a:buNone/>
            </a:pPr>
            <a:endParaRPr lang="en-GB" sz="1100" i="1" dirty="0">
              <a:latin typeface="Arial" panose="020B0604020202020204" pitchFamily="34" charset="0"/>
              <a:cs typeface="Arial" panose="020B0604020202020204" pitchFamily="34" charset="0"/>
            </a:endParaRPr>
          </a:p>
          <a:p>
            <a:pPr marL="0" indent="0">
              <a:buNone/>
            </a:pPr>
            <a:endParaRPr lang="en-GB" sz="1100" i="1"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16098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21DBB7-C630-4FF7-8DB4-53F7FF9C3025}"/>
              </a:ext>
            </a:extLst>
          </p:cNvPr>
          <p:cNvSpPr>
            <a:spLocks noGrp="1"/>
          </p:cNvSpPr>
          <p:nvPr>
            <p:ph type="title"/>
          </p:nvPr>
        </p:nvSpPr>
        <p:spPr>
          <a:xfrm>
            <a:off x="838200" y="365125"/>
            <a:ext cx="10515600" cy="1325563"/>
          </a:xfrm>
        </p:spPr>
        <p:txBody>
          <a:bodyPr>
            <a:normAutofit/>
          </a:bodyPr>
          <a:lstStyle/>
          <a:p>
            <a:r>
              <a:rPr lang="en-GB" sz="3100" b="1" dirty="0">
                <a:solidFill>
                  <a:srgbClr val="FFFFFF"/>
                </a:solidFill>
                <a:latin typeface="Arial" panose="020B0604020202020204" pitchFamily="34" charset="0"/>
                <a:cs typeface="Arial" panose="020B0604020202020204" pitchFamily="34" charset="0"/>
              </a:rPr>
              <a:t>REFRENCES </a:t>
            </a:r>
          </a:p>
        </p:txBody>
      </p:sp>
      <p:sp>
        <p:nvSpPr>
          <p:cNvPr id="15" name="Content Placeholder 2">
            <a:extLst>
              <a:ext uri="{FF2B5EF4-FFF2-40B4-BE49-F238E27FC236}">
                <a16:creationId xmlns:a16="http://schemas.microsoft.com/office/drawing/2014/main" id="{5ED0566A-FAD5-45C5-AA56-D061B8338225}"/>
              </a:ext>
            </a:extLst>
          </p:cNvPr>
          <p:cNvSpPr>
            <a:spLocks noGrp="1"/>
          </p:cNvSpPr>
          <p:nvPr>
            <p:ph idx="1"/>
          </p:nvPr>
        </p:nvSpPr>
        <p:spPr>
          <a:xfrm>
            <a:off x="838200" y="2055813"/>
            <a:ext cx="10515600" cy="4121149"/>
          </a:xfrm>
        </p:spPr>
        <p:txBody>
          <a:bodyPr>
            <a:normAutofit fontScale="25000" lnSpcReduction="20000"/>
          </a:bodyPr>
          <a:lstStyle/>
          <a:p>
            <a:pPr marL="0" indent="0">
              <a:buNone/>
            </a:pPr>
            <a:r>
              <a:rPr lang="en-GB" sz="4400" dirty="0">
                <a:latin typeface="Arial" panose="020B0604020202020204" pitchFamily="34" charset="0"/>
                <a:cs typeface="Arial" panose="020B0604020202020204" pitchFamily="34" charset="0"/>
              </a:rPr>
              <a:t>Cahill, S. (2007) ‘Technology in dementia care’, </a:t>
            </a:r>
            <a:r>
              <a:rPr lang="en-GB" sz="4400" i="1" dirty="0">
                <a:latin typeface="Arial" panose="020B0604020202020204" pitchFamily="34" charset="0"/>
                <a:cs typeface="Arial" panose="020B0604020202020204" pitchFamily="34" charset="0"/>
              </a:rPr>
              <a:t>Technology and Disability</a:t>
            </a:r>
            <a:r>
              <a:rPr lang="en-GB" sz="4400" dirty="0">
                <a:latin typeface="Arial" panose="020B0604020202020204" pitchFamily="34" charset="0"/>
                <a:cs typeface="Arial" panose="020B0604020202020204" pitchFamily="34" charset="0"/>
              </a:rPr>
              <a:t>, 19, pp.57-58. Available at: </a:t>
            </a:r>
            <a:r>
              <a:rPr lang="en-GB" sz="4400" dirty="0">
                <a:latin typeface="Arial" panose="020B0604020202020204" pitchFamily="34" charset="0"/>
                <a:cs typeface="Arial" panose="020B0604020202020204" pitchFamily="34" charset="0"/>
                <a:hlinkClick r:id="rId2"/>
              </a:rPr>
              <a:t>http://www.citeseerx.ist.psu.edu/viewdoc/download? DOI: 10.1.1.929.6568&amp;rep=rep1&amp;type=pdf</a:t>
            </a:r>
            <a:r>
              <a:rPr lang="en-GB" sz="4400" dirty="0">
                <a:latin typeface="Arial" panose="020B0604020202020204" pitchFamily="34" charset="0"/>
                <a:cs typeface="Arial" panose="020B0604020202020204" pitchFamily="34" charset="0"/>
              </a:rPr>
              <a:t> (Accessed: 20 February).</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Caring for Dementia (2022) </a:t>
            </a:r>
            <a:r>
              <a:rPr lang="en-GB" sz="4400" i="1" dirty="0">
                <a:latin typeface="Arial" panose="020B0604020202020204" pitchFamily="34" charset="0"/>
                <a:cs typeface="Arial" panose="020B0604020202020204" pitchFamily="34" charset="0"/>
              </a:rPr>
              <a:t>Maslow’s Hierarchy of Needs</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3"/>
              </a:rPr>
              <a:t>http://www.caringfordementia.weebly.com/maslowrsquos-hierarchy-of-needs.html</a:t>
            </a:r>
            <a:r>
              <a:rPr lang="en-GB" sz="4400" dirty="0">
                <a:latin typeface="Arial" panose="020B0604020202020204" pitchFamily="34" charset="0"/>
                <a:cs typeface="Arial" panose="020B0604020202020204" pitchFamily="34" charset="0"/>
              </a:rPr>
              <a:t> (Accessed: 25 February 2022).</a:t>
            </a:r>
          </a:p>
          <a:p>
            <a:pPr marL="0" indent="0">
              <a:buNone/>
            </a:pPr>
            <a:r>
              <a:rPr lang="en-GB" sz="4400" dirty="0">
                <a:latin typeface="Arial" panose="020B0604020202020204" pitchFamily="34" charset="0"/>
                <a:cs typeface="Arial" panose="020B0604020202020204" pitchFamily="34" charset="0"/>
              </a:rPr>
              <a:t>Clare, L. and Woods, B. (2003) ‘Cognitive rehabilitation and cognitive training for early stage alzheimer’s disease and  vascular dementia’, </a:t>
            </a:r>
            <a:r>
              <a:rPr lang="en-GB" sz="4400" i="1" dirty="0">
                <a:latin typeface="Arial" panose="020B0604020202020204" pitchFamily="34" charset="0"/>
                <a:cs typeface="Arial" panose="020B0604020202020204" pitchFamily="34" charset="0"/>
              </a:rPr>
              <a:t>Cochrane Database Systematic Reviews</a:t>
            </a:r>
            <a:r>
              <a:rPr lang="en-GB" sz="4400" dirty="0">
                <a:latin typeface="Arial" panose="020B0604020202020204" pitchFamily="34" charset="0"/>
                <a:cs typeface="Arial" panose="020B0604020202020204" pitchFamily="34" charset="0"/>
              </a:rPr>
              <a:t>.</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Dementia UK (2022) </a:t>
            </a:r>
            <a:r>
              <a:rPr lang="en-GB" sz="4400" i="1" dirty="0">
                <a:latin typeface="Arial" panose="020B0604020202020204" pitchFamily="34" charset="0"/>
                <a:cs typeface="Arial" panose="020B0604020202020204" pitchFamily="34" charset="0"/>
              </a:rPr>
              <a:t>Dementia Helpline</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4"/>
              </a:rPr>
              <a:t>http://www.dementiauk.org/get-support/dementia-helpline-</a:t>
            </a:r>
            <a:r>
              <a:rPr lang="en-GB" sz="4400" dirty="0" err="1">
                <a:latin typeface="Arial" panose="020B0604020202020204" pitchFamily="34" charset="0"/>
                <a:cs typeface="Arial" panose="020B0604020202020204" pitchFamily="34" charset="0"/>
                <a:hlinkClick r:id="rId4"/>
              </a:rPr>
              <a:t>alzheimers</a:t>
            </a:r>
            <a:r>
              <a:rPr lang="en-GB" sz="4400" dirty="0">
                <a:latin typeface="Arial" panose="020B0604020202020204" pitchFamily="34" charset="0"/>
                <a:cs typeface="Arial" panose="020B0604020202020204" pitchFamily="34" charset="0"/>
                <a:hlinkClick r:id="rId4"/>
              </a:rPr>
              <a:t>-helpline/?msclkid=c90f6f185f0a16b774f10d0164c0e071&amp;utm_source=bing&amp;utm_medium=...%20Helpline%20%5BTier%201%5D&amp;utm_term=helpline%20for20dementia&amp;ut...%20Dementia%20Helpline</a:t>
            </a:r>
            <a:r>
              <a:rPr lang="en-GB" sz="4400" dirty="0">
                <a:latin typeface="Arial" panose="020B0604020202020204" pitchFamily="34" charset="0"/>
                <a:cs typeface="Arial" panose="020B0604020202020204" pitchFamily="34" charset="0"/>
              </a:rPr>
              <a:t> </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Edwards, J. (2022) </a:t>
            </a:r>
            <a:r>
              <a:rPr lang="en-GB" sz="4400" i="1" dirty="0">
                <a:latin typeface="Arial" panose="020B0604020202020204" pitchFamily="34" charset="0"/>
                <a:cs typeface="Arial" panose="020B0604020202020204" pitchFamily="34" charset="0"/>
              </a:rPr>
              <a:t>What support is available for dementia sufferers and their family members</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5"/>
              </a:rPr>
              <a:t>http://www.everycarehants.co.uk/family-care/what-support-is-available-for-dementia-sufferers-and-their-family-members/#:-:text=respite%20is%20the%20main%20type%20of%support%20t...</a:t>
            </a:r>
            <a:r>
              <a:rPr lang="en-GB" sz="4400" dirty="0">
                <a:latin typeface="Arial" panose="020B0604020202020204" pitchFamily="34" charset="0"/>
                <a:cs typeface="Arial" panose="020B0604020202020204" pitchFamily="34" charset="0"/>
              </a:rPr>
              <a:t> (Accessed: 25 February 2022).</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Elder (2022) </a:t>
            </a:r>
            <a:r>
              <a:rPr lang="en-GB" sz="4400" i="1" dirty="0">
                <a:latin typeface="Arial" panose="020B0604020202020204" pitchFamily="34" charset="0"/>
                <a:cs typeface="Arial" panose="020B0604020202020204" pitchFamily="34" charset="0"/>
              </a:rPr>
              <a:t>Exceptional full-time dementia care where the heart is</a:t>
            </a:r>
            <a:r>
              <a:rPr lang="en-GB" sz="4400" dirty="0">
                <a:latin typeface="Arial" panose="020B0604020202020204" pitchFamily="34" charset="0"/>
                <a:cs typeface="Arial" panose="020B0604020202020204" pitchFamily="34" charset="0"/>
              </a:rPr>
              <a:t>. Available at: &lt;</a:t>
            </a:r>
            <a:r>
              <a:rPr lang="en-GB" sz="4400" dirty="0">
                <a:effectLst/>
                <a:latin typeface="Arial" panose="020B0604020202020204" pitchFamily="34" charset="0"/>
                <a:ea typeface="Calibri" panose="020F0502020204030204" pitchFamily="34" charset="0"/>
                <a:cs typeface="Times New Roman" panose="02020603050405020304" pitchFamily="18" charset="0"/>
              </a:rPr>
              <a:t>https://www.elder.org/why-elder/dementia-care/?adgroupid=1148990482364603&amp;feeditemid=&amp;target=kwd-71812511145675:loc-4076&amp;locationinterest=&amp;locationphysical=40860&amp;matchtype=p&amp;network=o&amp;device=c&amp;devicemodel=&amp;mobile=&amp;notmobile=[notmobile]&amp;searchnet=[search]&amp;displaynet=&amp;adid=&amp;keyword=%2Bdementia%20%2Bsupport&amp;placement=&amp;adposition=&amp;campaignid=261611197&amp;dtr1=&amp;dtr2=&amp;msclkid=7156df70062514b9f717bd6a713bad26&amp;utm_source=bing&amp;utm_medium=cpc&amp;utm_campaign=UK%20-%20Conditions%20-%20Dementia%20Care&amp;utm_term=%2Bdementia%20%2Bsupport&amp;utm_content=Dementia%20-%20Support%20%5BB%5D&gt;</a:t>
            </a:r>
            <a:r>
              <a:rPr lang="en-GB" sz="4400" dirty="0">
                <a:latin typeface="Arial" panose="020B0604020202020204" pitchFamily="34" charset="0"/>
                <a:cs typeface="Arial" panose="020B0604020202020204" pitchFamily="34" charset="0"/>
              </a:rPr>
              <a:t>Accessed:25 February 2022).</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Executive Care your Home Care Company (2017) </a:t>
            </a:r>
            <a:r>
              <a:rPr lang="en-GB" sz="4400" i="1" dirty="0">
                <a:latin typeface="Arial" panose="020B0604020202020204" pitchFamily="34" charset="0"/>
                <a:cs typeface="Arial" panose="020B0604020202020204" pitchFamily="34" charset="0"/>
              </a:rPr>
              <a:t>Vascular Dementia What is it</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6"/>
              </a:rPr>
              <a:t>http://www.executivehomecare.com/blog/vascular-dementia-what-is-it/</a:t>
            </a:r>
            <a:r>
              <a:rPr lang="en-GB" sz="4400" dirty="0">
                <a:latin typeface="Arial" panose="020B0604020202020204" pitchFamily="34" charset="0"/>
                <a:cs typeface="Arial" panose="020B0604020202020204" pitchFamily="34" charset="0"/>
              </a:rPr>
              <a:t> (Accessed: 18 February 2022).</a:t>
            </a:r>
          </a:p>
          <a:p>
            <a:pPr marL="0" indent="0">
              <a:buNone/>
            </a:pPr>
            <a:endParaRPr lang="en-GB" sz="4400" dirty="0">
              <a:latin typeface="Arial" panose="020B0604020202020204" pitchFamily="34" charset="0"/>
              <a:cs typeface="Arial" panose="020B0604020202020204" pitchFamily="34" charset="0"/>
            </a:endParaRPr>
          </a:p>
          <a:p>
            <a:pPr marL="0" indent="0">
              <a:buNone/>
            </a:pPr>
            <a:endParaRPr lang="en-GB" sz="4400" dirty="0">
              <a:latin typeface="Arial" panose="020B0604020202020204" pitchFamily="34" charset="0"/>
              <a:cs typeface="Arial" panose="020B0604020202020204" pitchFamily="34" charset="0"/>
            </a:endParaRPr>
          </a:p>
          <a:p>
            <a:pPr marL="0" indent="0">
              <a:buNone/>
            </a:pPr>
            <a:endParaRPr lang="en-GB" sz="4400" dirty="0">
              <a:latin typeface="Arial" panose="020B0604020202020204" pitchFamily="34" charset="0"/>
              <a:cs typeface="Arial" panose="020B0604020202020204" pitchFamily="34" charset="0"/>
            </a:endParaRPr>
          </a:p>
          <a:p>
            <a:pPr marL="0" indent="0">
              <a:buNone/>
            </a:pPr>
            <a:endParaRPr lang="en-GB" sz="440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7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94243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54A3646-77FE-4862-96CE-45260829B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3F6FA249-9C10-48B9-9F72-1F333D8A94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036894FA-6F9A-4863-AEC5-B734F4226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6">
              <a:extLst>
                <a:ext uri="{FF2B5EF4-FFF2-40B4-BE49-F238E27FC236}">
                  <a16:creationId xmlns:a16="http://schemas.microsoft.com/office/drawing/2014/main" id="{6B103C0B-E1BF-4BF0-9605-7426160F9E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B796B9AB-146B-42B0-B1F4-7EF69C521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0B8CEE20-F67A-4CFC-88F1-4C942EB624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6B823E68-E880-4A79-82AD-6088E1DEA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C90FFE78-151B-4C6F-893F-683270602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3A2B9B53-0432-42A0-ACC1-23CCDB118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142954D5-E17A-4C4B-B575-9D2BE72C6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2317E4B1-5573-4066-895C-2FB759804A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EBA723B4-613D-41FA-93E8-94173C930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D2693AEC-A60D-40B1-87B3-1EF30A56D4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0EFB57B1-129C-4CA5-9513-29226043B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AC89A1FD-35E1-4574-A439-61C20F457D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4D55D1DF-59D8-4B47-87C4-FB3A82689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F99FF32E-3548-4B4D-894E-B3A06C12A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5005D0D4-EFA9-4355-BA9B-A7B46F9412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6350B02F-5937-44B9-83F4-9C970BE96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F21A245F-C10F-495E-BD0E-CE576C7F0D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6F524856-7B56-403B-B504-044710FD54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4E6D29BC-894B-4228-9F3F-92037EA39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E03B2DC6-DF02-45CB-AC7C-6EBBD359C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3" name="Rectangle 32">
            <a:extLst>
              <a:ext uri="{FF2B5EF4-FFF2-40B4-BE49-F238E27FC236}">
                <a16:creationId xmlns:a16="http://schemas.microsoft.com/office/drawing/2014/main" id="{700D0C16-8549-4373-8B7C-3555082CE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4"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0D632B-E77B-4E3C-A695-417EB2630E5D}"/>
              </a:ext>
            </a:extLst>
          </p:cNvPr>
          <p:cNvSpPr>
            <a:spLocks noGrp="1"/>
          </p:cNvSpPr>
          <p:nvPr>
            <p:ph type="title"/>
          </p:nvPr>
        </p:nvSpPr>
        <p:spPr>
          <a:xfrm>
            <a:off x="2880360" y="841248"/>
            <a:ext cx="6227064" cy="1234440"/>
          </a:xfrm>
        </p:spPr>
        <p:txBody>
          <a:bodyPr anchor="t">
            <a:normAutofit/>
          </a:bodyPr>
          <a:lstStyle/>
          <a:p>
            <a:r>
              <a:rPr lang="en-GB" sz="3100" b="1" dirty="0">
                <a:solidFill>
                  <a:schemeClr val="accent1"/>
                </a:solidFill>
                <a:latin typeface="Arial" panose="020B0604020202020204" pitchFamily="34" charset="0"/>
                <a:cs typeface="Arial" panose="020B0604020202020204" pitchFamily="34" charset="0"/>
              </a:rPr>
              <a:t>REFRENCES</a:t>
            </a:r>
          </a:p>
        </p:txBody>
      </p:sp>
      <p:sp>
        <p:nvSpPr>
          <p:cNvPr id="35" name="Isosceles Triangle 34">
            <a:extLst>
              <a:ext uri="{FF2B5EF4-FFF2-40B4-BE49-F238E27FC236}">
                <a16:creationId xmlns:a16="http://schemas.microsoft.com/office/drawing/2014/main" id="{C7341777-0F86-4E1E-A07F-2076F00D04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 name="Content Placeholder 2">
            <a:extLst>
              <a:ext uri="{FF2B5EF4-FFF2-40B4-BE49-F238E27FC236}">
                <a16:creationId xmlns:a16="http://schemas.microsoft.com/office/drawing/2014/main" id="{E9973C6E-4671-4C75-8093-06AFACF4809B}"/>
              </a:ext>
            </a:extLst>
          </p:cNvPr>
          <p:cNvSpPr>
            <a:spLocks noGrp="1"/>
          </p:cNvSpPr>
          <p:nvPr>
            <p:ph idx="1"/>
          </p:nvPr>
        </p:nvSpPr>
        <p:spPr>
          <a:xfrm>
            <a:off x="2379277" y="1533378"/>
            <a:ext cx="8823711" cy="5134708"/>
          </a:xfrm>
        </p:spPr>
        <p:txBody>
          <a:bodyPr>
            <a:normAutofit fontScale="25000" lnSpcReduction="20000"/>
          </a:bodyPr>
          <a:lstStyle/>
          <a:p>
            <a:pPr marL="0" indent="0">
              <a:buNone/>
            </a:pPr>
            <a:r>
              <a:rPr lang="en-GB" sz="4400" dirty="0">
                <a:latin typeface="Arial" panose="020B0604020202020204" pitchFamily="34" charset="0"/>
                <a:cs typeface="Arial" panose="020B0604020202020204" pitchFamily="34" charset="0"/>
              </a:rPr>
              <a:t>Gov.UK (2001) </a:t>
            </a:r>
            <a:r>
              <a:rPr lang="en-GB" sz="4400" i="1" dirty="0">
                <a:latin typeface="Arial" panose="020B0604020202020204" pitchFamily="34" charset="0"/>
                <a:cs typeface="Arial" panose="020B0604020202020204" pitchFamily="34" charset="0"/>
              </a:rPr>
              <a:t>National Service Framework Older People</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2"/>
              </a:rPr>
              <a:t>http://www.gov.uk/government/publications/quality-standards-for-care-services-for-older-people</a:t>
            </a:r>
            <a:r>
              <a:rPr lang="en-GB" sz="4400" dirty="0">
                <a:latin typeface="Arial" panose="020B0604020202020204" pitchFamily="34" charset="0"/>
                <a:cs typeface="Arial" panose="020B0604020202020204" pitchFamily="34" charset="0"/>
              </a:rPr>
              <a:t> (Accessed: 23 February 2022).</a:t>
            </a:r>
            <a:r>
              <a:rPr lang="en-GB" sz="4400" i="1" dirty="0">
                <a:latin typeface="Arial" panose="020B0604020202020204" pitchFamily="34" charset="0"/>
                <a:cs typeface="Arial" panose="020B0604020202020204" pitchFamily="34" charset="0"/>
              </a:rPr>
              <a:t> </a:t>
            </a:r>
            <a:endParaRPr lang="en-GB" sz="4400" dirty="0">
              <a:latin typeface="Arial" panose="020B0604020202020204" pitchFamily="34" charset="0"/>
              <a:cs typeface="Arial" panose="020B0604020202020204" pitchFamily="34" charset="0"/>
            </a:endParaRP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Hank, G. (2015) </a:t>
            </a:r>
            <a:r>
              <a:rPr lang="en-GB" sz="4400" i="1" dirty="0">
                <a:latin typeface="Arial" panose="020B0604020202020204" pitchFamily="34" charset="0"/>
                <a:cs typeface="Arial" panose="020B0604020202020204" pitchFamily="34" charset="0"/>
              </a:rPr>
              <a:t>The science of lewy body dementia</a:t>
            </a:r>
            <a:r>
              <a:rPr lang="en-GB" sz="4400" dirty="0">
                <a:latin typeface="Arial" panose="020B0604020202020204" pitchFamily="34" charset="0"/>
                <a:cs typeface="Arial" panose="020B0604020202020204" pitchFamily="34" charset="0"/>
              </a:rPr>
              <a:t>: </a:t>
            </a:r>
            <a:r>
              <a:rPr lang="en-GB" sz="4400" i="1" dirty="0">
                <a:latin typeface="Arial" panose="020B0604020202020204" pitchFamily="34" charset="0"/>
                <a:cs typeface="Arial" panose="020B0604020202020204" pitchFamily="34" charset="0"/>
              </a:rPr>
              <a:t>Hank Green </a:t>
            </a:r>
            <a:r>
              <a:rPr lang="en-GB" sz="4400" dirty="0">
                <a:latin typeface="Arial" panose="020B0604020202020204" pitchFamily="34" charset="0"/>
                <a:cs typeface="Arial" panose="020B0604020202020204" pitchFamily="34" charset="0"/>
              </a:rPr>
              <a:t>[video]. Available at: </a:t>
            </a:r>
            <a:r>
              <a:rPr lang="en-GB" sz="4400" dirty="0">
                <a:latin typeface="Arial" panose="020B0604020202020204" pitchFamily="34" charset="0"/>
                <a:cs typeface="Arial" panose="020B0604020202020204" pitchFamily="34" charset="0"/>
                <a:hlinkClick r:id="rId3"/>
              </a:rPr>
              <a:t>http://www.youtube.com/watch?v=cIHTiy_68JI</a:t>
            </a:r>
            <a:r>
              <a:rPr lang="en-GB" sz="4400" dirty="0">
                <a:latin typeface="Arial" panose="020B0604020202020204" pitchFamily="34" charset="0"/>
                <a:cs typeface="Arial" panose="020B0604020202020204" pitchFamily="34" charset="0"/>
              </a:rPr>
              <a:t> (Accessed: 17 February 2022).</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Independent Advocacy Perth and Kinross (2022) </a:t>
            </a:r>
            <a:r>
              <a:rPr lang="en-GB" sz="4400" i="1" dirty="0">
                <a:latin typeface="Arial" panose="020B0604020202020204" pitchFamily="34" charset="0"/>
                <a:cs typeface="Arial" panose="020B0604020202020204" pitchFamily="34" charset="0"/>
              </a:rPr>
              <a:t>Dementia</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4"/>
              </a:rPr>
              <a:t>http://www.iapk.org.uk/how-we-can -help/who-we-support/dementia/#:-:text=people%20with%20dementia%20may%2...</a:t>
            </a:r>
            <a:r>
              <a:rPr lang="en-GB" sz="4400" dirty="0">
                <a:latin typeface="Arial" panose="020B0604020202020204" pitchFamily="34" charset="0"/>
                <a:cs typeface="Arial" panose="020B0604020202020204" pitchFamily="34" charset="0"/>
              </a:rPr>
              <a:t> (Accessed 25 February 2022).  </a:t>
            </a:r>
          </a:p>
          <a:p>
            <a:pPr marL="0" indent="0">
              <a:buNone/>
            </a:pPr>
            <a:r>
              <a:rPr lang="en-GB" sz="4400" dirty="0">
                <a:latin typeface="Arial" panose="020B0604020202020204" pitchFamily="34" charset="0"/>
                <a:cs typeface="Arial" panose="020B0604020202020204" pitchFamily="34" charset="0"/>
              </a:rPr>
              <a:t> </a:t>
            </a:r>
          </a:p>
          <a:p>
            <a:pPr marL="0" indent="0">
              <a:buNone/>
            </a:pPr>
            <a:r>
              <a:rPr lang="en-GB" sz="4400" dirty="0">
                <a:latin typeface="Arial" panose="020B0604020202020204" pitchFamily="34" charset="0"/>
                <a:cs typeface="Arial" panose="020B0604020202020204" pitchFamily="34" charset="0"/>
              </a:rPr>
              <a:t>Kelly, F. and Innes, A. (2012) ‘Human rights citizenship and dementia care nursing’, </a:t>
            </a:r>
            <a:r>
              <a:rPr lang="en-GB" sz="4400" i="1" dirty="0">
                <a:latin typeface="Arial" panose="020B0604020202020204" pitchFamily="34" charset="0"/>
                <a:cs typeface="Arial" panose="020B0604020202020204" pitchFamily="34" charset="0"/>
              </a:rPr>
              <a:t>International Journal of Older People Nursing</a:t>
            </a:r>
            <a:r>
              <a:rPr lang="en-GB" sz="4400" dirty="0">
                <a:latin typeface="Arial" panose="020B0604020202020204" pitchFamily="34" charset="0"/>
                <a:cs typeface="Arial" panose="020B0604020202020204" pitchFamily="34" charset="0"/>
              </a:rPr>
              <a:t>, 8(1), pp.61-70.</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Killen, A. Flynn, D. De Brun, A. O Brien, N. O Brien, J. Thomas, A. McKeith, I. and Taylor, J. (2015) ‘Support and information needs following a diagnosis of dementia with lewy bodies’, </a:t>
            </a:r>
            <a:r>
              <a:rPr lang="en-GB" sz="4400" i="1" dirty="0">
                <a:latin typeface="Arial" panose="020B0604020202020204" pitchFamily="34" charset="0"/>
                <a:cs typeface="Arial" panose="020B0604020202020204" pitchFamily="34" charset="0"/>
              </a:rPr>
              <a:t>International Psychogeriatrics</a:t>
            </a:r>
            <a:r>
              <a:rPr lang="en-GB" sz="4400" dirty="0">
                <a:latin typeface="Arial" panose="020B0604020202020204" pitchFamily="34" charset="0"/>
                <a:cs typeface="Arial" panose="020B0604020202020204" pitchFamily="34" charset="0"/>
              </a:rPr>
              <a:t>, 28(3), pp.495-501.</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Mayo Clinic (2022) </a:t>
            </a:r>
            <a:r>
              <a:rPr lang="en-GB" sz="4400" i="1" dirty="0">
                <a:latin typeface="Arial" panose="020B0604020202020204" pitchFamily="34" charset="0"/>
                <a:cs typeface="Arial" panose="020B0604020202020204" pitchFamily="34" charset="0"/>
              </a:rPr>
              <a:t>Lewy Body Dementia</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5"/>
              </a:rPr>
              <a:t>http://www.mayoclinic.org/disease-conditions/lewy-body-dementia/symptoms-causes/syc-20352025#:-:text=A%20few%20factors%20seem%20to%20increase%2...</a:t>
            </a:r>
            <a:r>
              <a:rPr lang="en-GB" sz="4400" dirty="0">
                <a:latin typeface="Arial" panose="020B0604020202020204" pitchFamily="34" charset="0"/>
                <a:cs typeface="Arial" panose="020B0604020202020204" pitchFamily="34" charset="0"/>
              </a:rPr>
              <a:t>  (Accessed:17 February 2022).</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Mental Health (2015) </a:t>
            </a:r>
            <a:r>
              <a:rPr lang="en-GB" sz="4400" i="1" dirty="0">
                <a:latin typeface="Arial" panose="020B0604020202020204" pitchFamily="34" charset="0"/>
                <a:cs typeface="Arial" panose="020B0604020202020204" pitchFamily="34" charset="0"/>
              </a:rPr>
              <a:t>Dementia Rights and the Social Model of Disability</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6"/>
              </a:rPr>
              <a:t>http://www.mentalhealth.org.uk/sites/default/files/dementia-rights-policy-discussion.pdf</a:t>
            </a:r>
            <a:r>
              <a:rPr lang="en-GB" sz="4400" dirty="0">
                <a:latin typeface="Arial" panose="020B0604020202020204" pitchFamily="34" charset="0"/>
                <a:cs typeface="Arial" panose="020B0604020202020204" pitchFamily="34" charset="0"/>
              </a:rPr>
              <a:t> (Accessed: 23 February 2022).</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National Institute on Ageing (2021) </a:t>
            </a:r>
            <a:r>
              <a:rPr lang="en-GB" sz="4400" i="1" dirty="0">
                <a:latin typeface="Arial" panose="020B0604020202020204" pitchFamily="34" charset="0"/>
                <a:cs typeface="Arial" panose="020B0604020202020204" pitchFamily="34" charset="0"/>
              </a:rPr>
              <a:t>What is Lewy Body Dementia Causes Symptoms and Treatments</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7"/>
              </a:rPr>
              <a:t>http://www.nia.nih.gov/health/what-lewy-body-dementia-causes-symptoms-and-treatments</a:t>
            </a:r>
            <a:r>
              <a:rPr lang="en-GB" sz="4400" dirty="0">
                <a:latin typeface="Arial" panose="020B0604020202020204" pitchFamily="34" charset="0"/>
                <a:cs typeface="Arial" panose="020B0604020202020204" pitchFamily="34" charset="0"/>
              </a:rPr>
              <a:t> (Accessed:18 February 2022).</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NHS (2019) </a:t>
            </a:r>
            <a:r>
              <a:rPr lang="en-GB" sz="4400" i="1" dirty="0">
                <a:latin typeface="Arial" panose="020B0604020202020204" pitchFamily="34" charset="0"/>
                <a:cs typeface="Arial" panose="020B0604020202020204" pitchFamily="34" charset="0"/>
              </a:rPr>
              <a:t>Symptoms Dementia with Lewy Bodies</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8"/>
              </a:rPr>
              <a:t>http://www.nhs.uk/conditions/dementia-with-lewy-bodies/symptoms/</a:t>
            </a:r>
            <a:r>
              <a:rPr lang="en-GB" sz="4400" dirty="0">
                <a:latin typeface="Arial" panose="020B0604020202020204" pitchFamily="34" charset="0"/>
                <a:cs typeface="Arial" panose="020B0604020202020204" pitchFamily="34" charset="0"/>
              </a:rPr>
              <a:t> (Accessed: 17 February 2022).</a:t>
            </a:r>
            <a:endParaRPr lang="en-GB" sz="440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4400" dirty="0">
              <a:latin typeface="Arial" panose="020B0604020202020204" pitchFamily="34" charset="0"/>
              <a:ea typeface="Calibri" panose="020F0502020204030204" pitchFamily="34" charset="0"/>
              <a:cs typeface="Arial" panose="020B0604020202020204" pitchFamily="34" charset="0"/>
            </a:endParaRPr>
          </a:p>
          <a:p>
            <a:endParaRPr lang="en-GB" sz="600" dirty="0"/>
          </a:p>
        </p:txBody>
      </p:sp>
    </p:spTree>
    <p:extLst>
      <p:ext uri="{BB962C8B-B14F-4D97-AF65-F5344CB8AC3E}">
        <p14:creationId xmlns:p14="http://schemas.microsoft.com/office/powerpoint/2010/main" val="7723500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1367CDC5-F532-496B-8BA4-C02598155A85}"/>
              </a:ext>
            </a:extLst>
          </p:cNvPr>
          <p:cNvSpPr>
            <a:spLocks noGrp="1"/>
          </p:cNvSpPr>
          <p:nvPr>
            <p:ph type="title"/>
          </p:nvPr>
        </p:nvSpPr>
        <p:spPr>
          <a:xfrm>
            <a:off x="640080" y="1243013"/>
            <a:ext cx="3855720" cy="4371974"/>
          </a:xfrm>
        </p:spPr>
        <p:txBody>
          <a:bodyPr>
            <a:normAutofit/>
          </a:bodyPr>
          <a:lstStyle/>
          <a:p>
            <a:r>
              <a:rPr lang="en-GB" sz="3600" b="1">
                <a:solidFill>
                  <a:schemeClr val="tx2"/>
                </a:solidFill>
                <a:latin typeface="Arial" panose="020B0604020202020204" pitchFamily="34" charset="0"/>
                <a:cs typeface="Arial" panose="020B0604020202020204" pitchFamily="34" charset="0"/>
              </a:rPr>
              <a:t>REFRENCES</a:t>
            </a:r>
          </a:p>
        </p:txBody>
      </p:sp>
      <p:sp>
        <p:nvSpPr>
          <p:cNvPr id="3" name="Content Placeholder 2">
            <a:extLst>
              <a:ext uri="{FF2B5EF4-FFF2-40B4-BE49-F238E27FC236}">
                <a16:creationId xmlns:a16="http://schemas.microsoft.com/office/drawing/2014/main" id="{5C9E6150-1C62-4CA0-993C-54F1AB9B2C4F}"/>
              </a:ext>
            </a:extLst>
          </p:cNvPr>
          <p:cNvSpPr>
            <a:spLocks noGrp="1"/>
          </p:cNvSpPr>
          <p:nvPr>
            <p:ph idx="1"/>
          </p:nvPr>
        </p:nvSpPr>
        <p:spPr>
          <a:xfrm>
            <a:off x="6172200" y="202983"/>
            <a:ext cx="5221224" cy="5964072"/>
          </a:xfrm>
        </p:spPr>
        <p:txBody>
          <a:bodyPr anchor="ctr">
            <a:noAutofit/>
          </a:bodyPr>
          <a:lstStyle/>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10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10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10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100" dirty="0">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latin typeface="Arial" panose="020B0604020202020204" pitchFamily="34" charset="0"/>
                <a:ea typeface="Calibri" panose="020F0502020204030204" pitchFamily="34" charset="0"/>
                <a:cs typeface="Arial" panose="020B0604020202020204" pitchFamily="34" charset="0"/>
              </a:rPr>
              <a:t>NHS (2020) </a:t>
            </a:r>
            <a:r>
              <a:rPr lang="en-GB" sz="1100" i="1" dirty="0">
                <a:latin typeface="Arial" panose="020B0604020202020204" pitchFamily="34" charset="0"/>
                <a:ea typeface="Calibri" panose="020F0502020204030204" pitchFamily="34" charset="0"/>
                <a:cs typeface="Arial" panose="020B0604020202020204" pitchFamily="34" charset="0"/>
              </a:rPr>
              <a:t>About Dementia </a:t>
            </a:r>
            <a:r>
              <a:rPr lang="en-GB" sz="1100" dirty="0">
                <a:latin typeface="Arial" panose="020B0604020202020204" pitchFamily="34" charset="0"/>
                <a:ea typeface="Calibri" panose="020F0502020204030204" pitchFamily="34" charset="0"/>
                <a:cs typeface="Arial" panose="020B0604020202020204" pitchFamily="34" charset="0"/>
              </a:rPr>
              <a:t>Available at: </a:t>
            </a:r>
            <a:r>
              <a:rPr lang="en-GB" sz="1100" dirty="0">
                <a:latin typeface="Arial" panose="020B0604020202020204" pitchFamily="34" charset="0"/>
                <a:ea typeface="Calibri" panose="020F0502020204030204" pitchFamily="34" charset="0"/>
                <a:cs typeface="Arial" panose="020B0604020202020204" pitchFamily="34" charset="0"/>
                <a:hlinkClick r:id="rId2"/>
              </a:rPr>
              <a:t>https://www.nhs.uk/conditions/dementia/about/#:~:text=What%20is%20dementia,between%20Alzheimer's%20disease%20and%20dementia</a:t>
            </a:r>
            <a:r>
              <a:rPr lang="en-GB" sz="1100" dirty="0">
                <a:latin typeface="Arial" panose="020B0604020202020204" pitchFamily="34" charset="0"/>
                <a:ea typeface="Calibri" panose="020F0502020204030204" pitchFamily="34" charset="0"/>
                <a:cs typeface="Arial" panose="020B0604020202020204" pitchFamily="34" charset="0"/>
              </a:rPr>
              <a:t>. (Accessed: 24 February 2022).</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UCSF Health (2022) </a:t>
            </a:r>
            <a:r>
              <a:rPr lang="en-GB" sz="1100" i="1" dirty="0">
                <a:solidFill>
                  <a:schemeClr val="tx2"/>
                </a:solidFill>
                <a:latin typeface="Arial" panose="020B0604020202020204" pitchFamily="34" charset="0"/>
                <a:ea typeface="Calibri" panose="020F0502020204030204" pitchFamily="34" charset="0"/>
                <a:cs typeface="Arial" panose="020B0604020202020204" pitchFamily="34" charset="0"/>
              </a:rPr>
              <a:t>Vascular Dementia Signs and Symptoms</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Available at: </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hlinkClick r:id="rId3"/>
              </a:rPr>
              <a:t>http://www.ucsfhealth.org/conditions/vascular-dementia/symptoms</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(Accessed: 17 February 2022).</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Vatter, S. Stanmore, E. Clare, L. McDonald, K. McCormick, S. and Leroi, I. (2019) ‘Care burden and mental health in spouses of people with parkinson disease dementia and lewy body dementia’, </a:t>
            </a:r>
            <a:r>
              <a:rPr lang="en-GB" sz="1100" i="1" dirty="0">
                <a:solidFill>
                  <a:schemeClr val="tx2"/>
                </a:solidFill>
                <a:latin typeface="Arial" panose="020B0604020202020204" pitchFamily="34" charset="0"/>
                <a:ea typeface="Calibri" panose="020F0502020204030204" pitchFamily="34" charset="0"/>
                <a:cs typeface="Arial" panose="020B0604020202020204" pitchFamily="34" charset="0"/>
              </a:rPr>
              <a:t>Journal of Geriatric Psychiatry and Neurology</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33(1), pp.3-14.</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Very Well Health (2022) </a:t>
            </a:r>
            <a:r>
              <a:rPr lang="en-GB" sz="1100" i="1" dirty="0">
                <a:solidFill>
                  <a:schemeClr val="tx2"/>
                </a:solidFill>
                <a:latin typeface="Arial" panose="020B0604020202020204" pitchFamily="34" charset="0"/>
                <a:ea typeface="Calibri" panose="020F0502020204030204" pitchFamily="34" charset="0"/>
                <a:cs typeface="Arial" panose="020B0604020202020204" pitchFamily="34" charset="0"/>
              </a:rPr>
              <a:t>Stages and Progression of Lewy Body Dementia</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Available at: </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hlinkClick r:id="rId4"/>
              </a:rPr>
              <a:t>http://www.verywellhealth.com/lewy-body-dementia-stages-progression-98735</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(Accessed: 18 February 2022).  </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World Health Organisation (2017</a:t>
            </a:r>
            <a:r>
              <a:rPr lang="en-GB" sz="1100" i="1" dirty="0">
                <a:solidFill>
                  <a:schemeClr val="tx2"/>
                </a:solidFill>
                <a:latin typeface="Arial" panose="020B0604020202020204" pitchFamily="34" charset="0"/>
                <a:ea typeface="Calibri" panose="020F0502020204030204" pitchFamily="34" charset="0"/>
                <a:cs typeface="Arial" panose="020B0604020202020204" pitchFamily="34" charset="0"/>
              </a:rPr>
              <a:t>) Global Action Plan on the Public Health Response to Dementia 2017-2025</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pp.5. Available at: </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hlinkClick r:id="rId5"/>
              </a:rPr>
              <a:t>http://www.apps.who.int/iris/bitstream/handle/10665/259615/?sequence=1</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(Accessed: 21 February 2022).</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World Health Organisation (2022) </a:t>
            </a:r>
            <a:r>
              <a:rPr lang="en-GB" sz="1100" i="1" dirty="0">
                <a:solidFill>
                  <a:schemeClr val="tx2"/>
                </a:solidFill>
                <a:latin typeface="Arial" panose="020B0604020202020204" pitchFamily="34" charset="0"/>
                <a:ea typeface="Calibri" panose="020F0502020204030204" pitchFamily="34" charset="0"/>
                <a:cs typeface="Arial" panose="020B0604020202020204" pitchFamily="34" charset="0"/>
              </a:rPr>
              <a:t>Dementia</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Available at: </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hlinkClick r:id="rId6"/>
              </a:rPr>
              <a:t>http://www.who.int/news-room/fact-sheets/detail/dementia</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(Accessed: 15 February 2022).</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YouTube. (2017) </a:t>
            </a:r>
            <a:r>
              <a:rPr lang="en-GB" sz="1100" i="1" dirty="0">
                <a:solidFill>
                  <a:schemeClr val="tx2"/>
                </a:solidFill>
                <a:latin typeface="Arial" panose="020B0604020202020204" pitchFamily="34" charset="0"/>
                <a:ea typeface="Calibri" panose="020F0502020204030204" pitchFamily="34" charset="0"/>
                <a:cs typeface="Arial" panose="020B0604020202020204" pitchFamily="34" charset="0"/>
              </a:rPr>
              <a:t>Lewy body dementia true facts about LBD or dementia with lewy bodies</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[image}. Available at: </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hlinkClick r:id="rId7"/>
              </a:rPr>
              <a:t>http://www.youtube.com/watch?v=4EFYsJSIrgE</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(Accessed: 18 February 2022). </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You Tube (2017) </a:t>
            </a:r>
            <a:r>
              <a:rPr lang="en-GB" sz="1100" i="1" dirty="0">
                <a:solidFill>
                  <a:schemeClr val="tx2"/>
                </a:solidFill>
                <a:latin typeface="Arial" panose="020B0604020202020204" pitchFamily="34" charset="0"/>
                <a:ea typeface="Calibri" panose="020F0502020204030204" pitchFamily="34" charset="0"/>
                <a:cs typeface="Arial" panose="020B0604020202020204" pitchFamily="34" charset="0"/>
              </a:rPr>
              <a:t>Vascular Dementia True Facts</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[image]. Available at: </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hlinkClick r:id="rId8"/>
              </a:rPr>
              <a:t>http://www.youtube.com/watch?v=eqTmnZdZL74</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(Accessed 18 February 2022). </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1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271138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3340</TotalTime>
  <Words>4963</Words>
  <Application>Microsoft Office PowerPoint</Application>
  <PresentationFormat>Widescreen</PresentationFormat>
  <Paragraphs>215</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                                                    TITLE PAGE</vt:lpstr>
      <vt:lpstr>INTRODUCTION</vt:lpstr>
      <vt:lpstr>Dementia is a disorder  of a variety of related symptoms linked to an ongoing decrease within the function of the brain  </vt:lpstr>
      <vt:lpstr>DEFINITIONS OF LEWY BODY AND VASCULAR DEMENTIA!</vt:lpstr>
      <vt:lpstr>STAGES OF LEWY BODY DEMENTA</vt:lpstr>
      <vt:lpstr>STAGES OF VASCULAR DEMENTIA</vt:lpstr>
      <vt:lpstr>NEEDS AND REQUIREMENTS, FOR PEOPLE WITH LEWY BODY DEMENTIA, AND THEIR CARERS!</vt:lpstr>
      <vt:lpstr>NEEDS AND REQUIREMENTS FOR INDIVIDUALS, WITH VASCULAR DEMENTIA, AND CARE-GIVERS </vt:lpstr>
      <vt:lpstr>POLICIES AND LEGISLATIONS, THAT RELATE TO DEMENTIA!</vt:lpstr>
      <vt:lpstr>POLICIES AND LEGISLATIONS THAT RELATE TO DEMENTIA!</vt:lpstr>
      <vt:lpstr>POLICIES AND LEGISLATIONS, RELATING TO DEMENTIA!</vt:lpstr>
      <vt:lpstr>REFRENCE LIST</vt:lpstr>
      <vt:lpstr>REFRENCES </vt:lpstr>
      <vt:lpstr>REFRENCES</vt:lpstr>
      <vt:lpstr>REFRENCES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PAGE</dc:title>
  <dc:creator>Andrea Lester</dc:creator>
  <cp:lastModifiedBy>Andrea Lester</cp:lastModifiedBy>
  <cp:revision>115</cp:revision>
  <dcterms:created xsi:type="dcterms:W3CDTF">2022-02-15T15:19:59Z</dcterms:created>
  <dcterms:modified xsi:type="dcterms:W3CDTF">2022-03-05T14:09:42Z</dcterms:modified>
</cp:coreProperties>
</file>