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notesMasterIdLst>
    <p:notesMasterId r:id="rId28"/>
  </p:notesMasterIdLst>
  <p:sldIdLst>
    <p:sldId id="256" r:id="rId2"/>
    <p:sldId id="257" r:id="rId3"/>
    <p:sldId id="258" r:id="rId4"/>
    <p:sldId id="259" r:id="rId5"/>
    <p:sldId id="260" r:id="rId6"/>
    <p:sldId id="261" r:id="rId7"/>
    <p:sldId id="262" r:id="rId8"/>
    <p:sldId id="273" r:id="rId9"/>
    <p:sldId id="277" r:id="rId10"/>
    <p:sldId id="263" r:id="rId11"/>
    <p:sldId id="285" r:id="rId12"/>
    <p:sldId id="268" r:id="rId13"/>
    <p:sldId id="270" r:id="rId14"/>
    <p:sldId id="282" r:id="rId15"/>
    <p:sldId id="283" r:id="rId16"/>
    <p:sldId id="286" r:id="rId17"/>
    <p:sldId id="271" r:id="rId18"/>
    <p:sldId id="266" r:id="rId19"/>
    <p:sldId id="267" r:id="rId20"/>
    <p:sldId id="264" r:id="rId21"/>
    <p:sldId id="265" r:id="rId22"/>
    <p:sldId id="269" r:id="rId23"/>
    <p:sldId id="275" r:id="rId24"/>
    <p:sldId id="274" r:id="rId25"/>
    <p:sldId id="276" r:id="rId26"/>
    <p:sldId id="272"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7504" autoAdjust="0"/>
  </p:normalViewPr>
  <p:slideViewPr>
    <p:cSldViewPr snapToGrid="0">
      <p:cViewPr>
        <p:scale>
          <a:sx n="86" d="100"/>
          <a:sy n="86" d="100"/>
        </p:scale>
        <p:origin x="105" y="-6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Knight" userId="fcc6b1b8-7f69-4c06-9fd3-1a1553b3cd99" providerId="ADAL" clId="{C2C12E33-C16A-4CEB-BB55-DA3588354377}"/>
    <pc:docChg chg="custSel modSld">
      <pc:chgData name="Laura Knight" userId="fcc6b1b8-7f69-4c06-9fd3-1a1553b3cd99" providerId="ADAL" clId="{C2C12E33-C16A-4CEB-BB55-DA3588354377}" dt="2026-09-25T12:11:34.226" v="116" actId="20577"/>
      <pc:docMkLst>
        <pc:docMk/>
      </pc:docMkLst>
      <pc:sldChg chg="addSp delSp modSp mod">
        <pc:chgData name="Laura Knight" userId="fcc6b1b8-7f69-4c06-9fd3-1a1553b3cd99" providerId="ADAL" clId="{C2C12E33-C16A-4CEB-BB55-DA3588354377}" dt="2026-09-09T14:44:30.250" v="61" actId="1440"/>
        <pc:sldMkLst>
          <pc:docMk/>
          <pc:sldMk cId="1028466389" sldId="262"/>
        </pc:sldMkLst>
        <pc:picChg chg="add mod modCrop">
          <ac:chgData name="Laura Knight" userId="fcc6b1b8-7f69-4c06-9fd3-1a1553b3cd99" providerId="ADAL" clId="{C2C12E33-C16A-4CEB-BB55-DA3588354377}" dt="2026-09-09T14:44:30.250" v="61" actId="1440"/>
          <ac:picMkLst>
            <pc:docMk/>
            <pc:sldMk cId="1028466389" sldId="262"/>
            <ac:picMk id="5" creationId="{22AB4E1A-3CA4-DB12-507F-B2CAA9F90A5E}"/>
          </ac:picMkLst>
        </pc:picChg>
      </pc:sldChg>
      <pc:sldChg chg="addSp modSp mod">
        <pc:chgData name="Laura Knight" userId="fcc6b1b8-7f69-4c06-9fd3-1a1553b3cd99" providerId="ADAL" clId="{C2C12E33-C16A-4CEB-BB55-DA3588354377}" dt="2026-09-09T14:45:24.751" v="91" actId="14100"/>
        <pc:sldMkLst>
          <pc:docMk/>
          <pc:sldMk cId="931028721" sldId="265"/>
        </pc:sldMkLst>
        <pc:spChg chg="add mod">
          <ac:chgData name="Laura Knight" userId="fcc6b1b8-7f69-4c06-9fd3-1a1553b3cd99" providerId="ADAL" clId="{C2C12E33-C16A-4CEB-BB55-DA3588354377}" dt="2026-09-09T14:45:24.751" v="91" actId="14100"/>
          <ac:spMkLst>
            <pc:docMk/>
            <pc:sldMk cId="931028721" sldId="265"/>
            <ac:spMk id="2" creationId="{A236F38A-6C3B-24C7-B492-1C2CCA276518}"/>
          </ac:spMkLst>
        </pc:spChg>
      </pc:sldChg>
      <pc:sldChg chg="addSp delSp modSp mod modNotesTx">
        <pc:chgData name="Laura Knight" userId="fcc6b1b8-7f69-4c06-9fd3-1a1553b3cd99" providerId="ADAL" clId="{C2C12E33-C16A-4CEB-BB55-DA3588354377}" dt="2026-09-25T12:11:34.226" v="116" actId="20577"/>
        <pc:sldMkLst>
          <pc:docMk/>
          <pc:sldMk cId="2060548692" sldId="286"/>
        </pc:sldMkLst>
        <pc:spChg chg="mod">
          <ac:chgData name="Laura Knight" userId="fcc6b1b8-7f69-4c06-9fd3-1a1553b3cd99" providerId="ADAL" clId="{C2C12E33-C16A-4CEB-BB55-DA3588354377}" dt="2026-09-25T12:11:34.226" v="116" actId="20577"/>
          <ac:spMkLst>
            <pc:docMk/>
            <pc:sldMk cId="2060548692" sldId="286"/>
            <ac:spMk id="4" creationId="{7F020354-DA40-5C3A-9BFD-120175585FF6}"/>
          </ac:spMkLst>
        </pc:spChg>
        <pc:spChg chg="add del mod">
          <ac:chgData name="Laura Knight" userId="fcc6b1b8-7f69-4c06-9fd3-1a1553b3cd99" providerId="ADAL" clId="{C2C12E33-C16A-4CEB-BB55-DA3588354377}" dt="2026-09-25T12:11:02.641" v="99" actId="478"/>
          <ac:spMkLst>
            <pc:docMk/>
            <pc:sldMk cId="2060548692" sldId="286"/>
            <ac:spMk id="11" creationId="{19991496-D0B5-36A4-D0E1-27E97B244A2C}"/>
          </ac:spMkLst>
        </pc:spChg>
        <pc:picChg chg="del">
          <ac:chgData name="Laura Knight" userId="fcc6b1b8-7f69-4c06-9fd3-1a1553b3cd99" providerId="ADAL" clId="{C2C12E33-C16A-4CEB-BB55-DA3588354377}" dt="2026-09-25T12:07:23.059" v="96" actId="478"/>
          <ac:picMkLst>
            <pc:docMk/>
            <pc:sldMk cId="2060548692" sldId="286"/>
            <ac:picMk id="6" creationId="{8A5C4203-9345-962C-7BC1-E854EE426E39}"/>
          </ac:picMkLst>
        </pc:picChg>
        <pc:picChg chg="add mod">
          <ac:chgData name="Laura Knight" userId="fcc6b1b8-7f69-4c06-9fd3-1a1553b3cd99" providerId="ADAL" clId="{C2C12E33-C16A-4CEB-BB55-DA3588354377}" dt="2026-09-25T12:11:30.100" v="104" actId="14100"/>
          <ac:picMkLst>
            <pc:docMk/>
            <pc:sldMk cId="2060548692" sldId="286"/>
            <ac:picMk id="15" creationId="{B301BB75-B135-B2EC-981A-C7753617E3A8}"/>
          </ac:picMkLst>
        </pc:picChg>
      </pc:sldChg>
    </pc:docChg>
  </pc:docChgLst>
  <pc:docChgLst>
    <pc:chgData name="Laura Knight" userId="d3cc9c452fbb1af5" providerId="Windows Live" clId="Web-{E1BDA367-4D5E-4AD8-B74F-BDC0704FF435}"/>
    <pc:docChg chg="modSld">
      <pc:chgData name="Laura Knight" userId="d3cc9c452fbb1af5" providerId="Windows Live" clId="Web-{E1BDA367-4D5E-4AD8-B74F-BDC0704FF435}" dt="2026-09-25T12:30:00.061" v="4"/>
      <pc:docMkLst>
        <pc:docMk/>
      </pc:docMkLst>
      <pc:sldChg chg="modNotes">
        <pc:chgData name="Laura Knight" userId="d3cc9c452fbb1af5" providerId="Windows Live" clId="Web-{E1BDA367-4D5E-4AD8-B74F-BDC0704FF435}" dt="2026-09-25T12:30:00.061" v="4"/>
        <pc:sldMkLst>
          <pc:docMk/>
          <pc:sldMk cId="4248488430" sldId="263"/>
        </pc:sldMkLst>
      </pc:sldChg>
      <pc:sldChg chg="modNotes">
        <pc:chgData name="Laura Knight" userId="d3cc9c452fbb1af5" providerId="Windows Live" clId="Web-{E1BDA367-4D5E-4AD8-B74F-BDC0704FF435}" dt="2026-09-25T12:30:00.061" v="4"/>
        <pc:sldMkLst>
          <pc:docMk/>
          <pc:sldMk cId="651470918" sldId="264"/>
        </pc:sldMkLst>
      </pc:sldChg>
      <pc:sldChg chg="addSp delSp modNotes">
        <pc:chgData name="Laura Knight" userId="d3cc9c452fbb1af5" providerId="Windows Live" clId="Web-{E1BDA367-4D5E-4AD8-B74F-BDC0704FF435}" dt="2026-09-25T12:30:00.061" v="4"/>
        <pc:sldMkLst>
          <pc:docMk/>
          <pc:sldMk cId="931028721" sldId="265"/>
        </pc:sldMkLst>
        <pc:spChg chg="add">
          <ac:chgData name="Laura Knight" userId="d3cc9c452fbb1af5" providerId="Windows Live" clId="Web-{E1BDA367-4D5E-4AD8-B74F-BDC0704FF435}" dt="2026-09-25T12:26:19.202" v="3"/>
          <ac:spMkLst>
            <pc:docMk/>
            <pc:sldMk cId="931028721" sldId="265"/>
            <ac:spMk id="101" creationId="{00000000-0000-0000-0000-000000000000}"/>
          </ac:spMkLst>
        </pc:spChg>
        <pc:spChg chg="add">
          <ac:chgData name="Laura Knight" userId="d3cc9c452fbb1af5" providerId="Windows Live" clId="Web-{E1BDA367-4D5E-4AD8-B74F-BDC0704FF435}" dt="2026-09-25T12:26:19.202" v="3"/>
          <ac:spMkLst>
            <pc:docMk/>
            <pc:sldMk cId="931028721" sldId="265"/>
            <ac:spMk id="102" creationId="{00000000-0000-0000-0000-000000000000}"/>
          </ac:spMkLst>
        </pc:spChg>
        <pc:spChg chg="add">
          <ac:chgData name="Laura Knight" userId="d3cc9c452fbb1af5" providerId="Windows Live" clId="Web-{E1BDA367-4D5E-4AD8-B74F-BDC0704FF435}" dt="2026-09-25T12:26:19.202" v="3"/>
          <ac:spMkLst>
            <pc:docMk/>
            <pc:sldMk cId="931028721" sldId="265"/>
            <ac:spMk id="104" creationId="{00000000-0000-0000-0000-000000000000}"/>
          </ac:spMkLst>
        </pc:spChg>
        <pc:spChg chg="add">
          <ac:chgData name="Laura Knight" userId="d3cc9c452fbb1af5" providerId="Windows Live" clId="Web-{E1BDA367-4D5E-4AD8-B74F-BDC0704FF435}" dt="2026-09-25T12:26:19.202" v="3"/>
          <ac:spMkLst>
            <pc:docMk/>
            <pc:sldMk cId="931028721" sldId="265"/>
            <ac:spMk id="105" creationId="{00000000-0000-0000-0000-000000000000}"/>
          </ac:spMkLst>
        </pc:spChg>
        <pc:spChg chg="add">
          <ac:chgData name="Laura Knight" userId="d3cc9c452fbb1af5" providerId="Windows Live" clId="Web-{E1BDA367-4D5E-4AD8-B74F-BDC0704FF435}" dt="2026-09-25T12:26:19.202" v="3"/>
          <ac:spMkLst>
            <pc:docMk/>
            <pc:sldMk cId="931028721" sldId="265"/>
            <ac:spMk id="107" creationId="{00000000-0000-0000-0000-000000000000}"/>
          </ac:spMkLst>
        </pc:spChg>
        <pc:spChg chg="add">
          <ac:chgData name="Laura Knight" userId="d3cc9c452fbb1af5" providerId="Windows Live" clId="Web-{E1BDA367-4D5E-4AD8-B74F-BDC0704FF435}" dt="2026-09-25T12:26:19.202" v="3"/>
          <ac:spMkLst>
            <pc:docMk/>
            <pc:sldMk cId="931028721" sldId="265"/>
            <ac:spMk id="108" creationId="{00000000-0000-0000-0000-000000000000}"/>
          </ac:spMkLst>
        </pc:spChg>
        <pc:spChg chg="add">
          <ac:chgData name="Laura Knight" userId="d3cc9c452fbb1af5" providerId="Windows Live" clId="Web-{E1BDA367-4D5E-4AD8-B74F-BDC0704FF435}" dt="2026-09-25T12:26:19.202" v="3"/>
          <ac:spMkLst>
            <pc:docMk/>
            <pc:sldMk cId="931028721" sldId="265"/>
            <ac:spMk id="109" creationId="{00000000-0000-0000-0000-000000000000}"/>
          </ac:spMkLst>
        </pc:spChg>
        <pc:spChg chg="add">
          <ac:chgData name="Laura Knight" userId="d3cc9c452fbb1af5" providerId="Windows Live" clId="Web-{E1BDA367-4D5E-4AD8-B74F-BDC0704FF435}" dt="2026-09-25T12:26:19.202" v="3"/>
          <ac:spMkLst>
            <pc:docMk/>
            <pc:sldMk cId="931028721" sldId="265"/>
            <ac:spMk id="110" creationId="{00000000-0000-0000-0000-000000000000}"/>
          </ac:spMkLst>
        </pc:spChg>
        <pc:spChg chg="add">
          <ac:chgData name="Laura Knight" userId="d3cc9c452fbb1af5" providerId="Windows Live" clId="Web-{E1BDA367-4D5E-4AD8-B74F-BDC0704FF435}" dt="2026-09-25T12:26:19.202" v="3"/>
          <ac:spMkLst>
            <pc:docMk/>
            <pc:sldMk cId="931028721" sldId="265"/>
            <ac:spMk id="113" creationId="{00000000-0000-0000-0000-000000000000}"/>
          </ac:spMkLst>
        </pc:spChg>
        <pc:spChg chg="add">
          <ac:chgData name="Laura Knight" userId="d3cc9c452fbb1af5" providerId="Windows Live" clId="Web-{E1BDA367-4D5E-4AD8-B74F-BDC0704FF435}" dt="2026-09-25T12:26:19.202" v="3"/>
          <ac:spMkLst>
            <pc:docMk/>
            <pc:sldMk cId="931028721" sldId="265"/>
            <ac:spMk id="114" creationId="{00000000-0000-0000-0000-000000000000}"/>
          </ac:spMkLst>
        </pc:spChg>
      </pc:sldChg>
      <pc:sldChg chg="modNotes">
        <pc:chgData name="Laura Knight" userId="d3cc9c452fbb1af5" providerId="Windows Live" clId="Web-{E1BDA367-4D5E-4AD8-B74F-BDC0704FF435}" dt="2026-09-25T12:30:00.061" v="4"/>
        <pc:sldMkLst>
          <pc:docMk/>
          <pc:sldMk cId="351796556" sldId="266"/>
        </pc:sldMkLst>
      </pc:sldChg>
      <pc:sldChg chg="modNotes">
        <pc:chgData name="Laura Knight" userId="d3cc9c452fbb1af5" providerId="Windows Live" clId="Web-{E1BDA367-4D5E-4AD8-B74F-BDC0704FF435}" dt="2026-09-25T12:30:00.061" v="4"/>
        <pc:sldMkLst>
          <pc:docMk/>
          <pc:sldMk cId="2545545178" sldId="267"/>
        </pc:sldMkLst>
      </pc:sldChg>
      <pc:sldChg chg="modNotes">
        <pc:chgData name="Laura Knight" userId="d3cc9c452fbb1af5" providerId="Windows Live" clId="Web-{E1BDA367-4D5E-4AD8-B74F-BDC0704FF435}" dt="2026-09-25T12:30:00.061" v="4"/>
        <pc:sldMkLst>
          <pc:docMk/>
          <pc:sldMk cId="206012296" sldId="268"/>
        </pc:sldMkLst>
      </pc:sldChg>
      <pc:sldChg chg="modNotes">
        <pc:chgData name="Laura Knight" userId="d3cc9c452fbb1af5" providerId="Windows Live" clId="Web-{E1BDA367-4D5E-4AD8-B74F-BDC0704FF435}" dt="2026-09-25T12:30:00.061" v="4"/>
        <pc:sldMkLst>
          <pc:docMk/>
          <pc:sldMk cId="3383175557" sldId="269"/>
        </pc:sldMkLst>
      </pc:sldChg>
      <pc:sldChg chg="modNotes">
        <pc:chgData name="Laura Knight" userId="d3cc9c452fbb1af5" providerId="Windows Live" clId="Web-{E1BDA367-4D5E-4AD8-B74F-BDC0704FF435}" dt="2026-09-25T12:30:00.061" v="4"/>
        <pc:sldMkLst>
          <pc:docMk/>
          <pc:sldMk cId="2273968171" sldId="270"/>
        </pc:sldMkLst>
      </pc:sldChg>
      <pc:sldChg chg="modNotes">
        <pc:chgData name="Laura Knight" userId="d3cc9c452fbb1af5" providerId="Windows Live" clId="Web-{E1BDA367-4D5E-4AD8-B74F-BDC0704FF435}" dt="2026-09-25T12:30:00.061" v="4"/>
        <pc:sldMkLst>
          <pc:docMk/>
          <pc:sldMk cId="200649700" sldId="271"/>
        </pc:sldMkLst>
      </pc:sldChg>
      <pc:sldChg chg="modNotes">
        <pc:chgData name="Laura Knight" userId="d3cc9c452fbb1af5" providerId="Windows Live" clId="Web-{E1BDA367-4D5E-4AD8-B74F-BDC0704FF435}" dt="2026-09-25T12:30:00.061" v="4"/>
        <pc:sldMkLst>
          <pc:docMk/>
          <pc:sldMk cId="2141692843" sldId="274"/>
        </pc:sldMkLst>
      </pc:sldChg>
      <pc:sldChg chg="modNotes">
        <pc:chgData name="Laura Knight" userId="d3cc9c452fbb1af5" providerId="Windows Live" clId="Web-{E1BDA367-4D5E-4AD8-B74F-BDC0704FF435}" dt="2026-09-25T12:30:00.061" v="4"/>
        <pc:sldMkLst>
          <pc:docMk/>
          <pc:sldMk cId="2744844181" sldId="276"/>
        </pc:sldMkLst>
      </pc:sldChg>
      <pc:sldChg chg="modNotes">
        <pc:chgData name="Laura Knight" userId="d3cc9c452fbb1af5" providerId="Windows Live" clId="Web-{E1BDA367-4D5E-4AD8-B74F-BDC0704FF435}" dt="2026-09-25T12:30:00.061" v="4"/>
        <pc:sldMkLst>
          <pc:docMk/>
          <pc:sldMk cId="210729559" sldId="282"/>
        </pc:sldMkLst>
      </pc:sldChg>
      <pc:sldChg chg="modNotes">
        <pc:chgData name="Laura Knight" userId="d3cc9c452fbb1af5" providerId="Windows Live" clId="Web-{E1BDA367-4D5E-4AD8-B74F-BDC0704FF435}" dt="2026-09-25T12:30:00.061" v="4"/>
        <pc:sldMkLst>
          <pc:docMk/>
          <pc:sldMk cId="2626691847" sldId="283"/>
        </pc:sldMkLst>
      </pc:sldChg>
      <pc:sldChg chg="modNotes">
        <pc:chgData name="Laura Knight" userId="d3cc9c452fbb1af5" providerId="Windows Live" clId="Web-{E1BDA367-4D5E-4AD8-B74F-BDC0704FF435}" dt="2026-09-25T12:30:00.061" v="4"/>
        <pc:sldMkLst>
          <pc:docMk/>
          <pc:sldMk cId="491408397" sldId="285"/>
        </pc:sldMkLst>
      </pc:sldChg>
      <pc:sldChg chg="modNotes">
        <pc:chgData name="Laura Knight" userId="d3cc9c452fbb1af5" providerId="Windows Live" clId="Web-{E1BDA367-4D5E-4AD8-B74F-BDC0704FF435}" dt="2026-09-25T12:30:00.061" v="4"/>
        <pc:sldMkLst>
          <pc:docMk/>
          <pc:sldMk cId="2060548692" sldId="286"/>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CF1674-E3D2-49BC-AB61-242881B9AE0B}" type="doc">
      <dgm:prSet loTypeId="urn:microsoft.com/office/officeart/2005/8/layout/vProcess5" loCatId="process" qsTypeId="urn:microsoft.com/office/officeart/2005/8/quickstyle/simple1#1" qsCatId="simple" csTypeId="urn:microsoft.com/office/officeart/2005/8/colors/colorful1#1" csCatId="colorful"/>
      <dgm:spPr/>
      <dgm:t>
        <a:bodyPr/>
        <a:lstStyle/>
        <a:p>
          <a:endParaRPr lang="en-US"/>
        </a:p>
      </dgm:t>
    </dgm:pt>
    <dgm:pt modelId="{8AB5C4EA-BE79-4D99-9C73-ABC9718141A1}">
      <dgm:prSet/>
      <dgm:spPr/>
      <dgm:t>
        <a:bodyPr/>
        <a:lstStyle/>
        <a:p>
          <a:r>
            <a:rPr lang="en-GB"/>
            <a:t>Can you find some examples of how crime is socially constructed?</a:t>
          </a:r>
          <a:endParaRPr lang="en-US"/>
        </a:p>
      </dgm:t>
    </dgm:pt>
    <dgm:pt modelId="{3FF136D0-0271-4DDD-A228-7B2CB697BE36}" type="parTrans" cxnId="{25DD4C0A-F8C2-487C-BD5D-8919FB078493}">
      <dgm:prSet/>
      <dgm:spPr/>
      <dgm:t>
        <a:bodyPr/>
        <a:lstStyle/>
        <a:p>
          <a:endParaRPr lang="en-US"/>
        </a:p>
      </dgm:t>
    </dgm:pt>
    <dgm:pt modelId="{12507846-0A57-423D-85F0-A9D0F3701A47}" type="sibTrans" cxnId="{25DD4C0A-F8C2-487C-BD5D-8919FB078493}">
      <dgm:prSet/>
      <dgm:spPr/>
      <dgm:t>
        <a:bodyPr/>
        <a:lstStyle/>
        <a:p>
          <a:endParaRPr lang="en-US"/>
        </a:p>
      </dgm:t>
    </dgm:pt>
    <dgm:pt modelId="{179EF094-29F5-4821-A7EA-BC22EF1BEDC0}">
      <dgm:prSet/>
      <dgm:spPr/>
      <dgm:t>
        <a:bodyPr/>
        <a:lstStyle/>
        <a:p>
          <a:r>
            <a:rPr lang="en-GB"/>
            <a:t>How do laws change over time and vary geographically?</a:t>
          </a:r>
          <a:endParaRPr lang="en-US"/>
        </a:p>
      </dgm:t>
    </dgm:pt>
    <dgm:pt modelId="{ACA4B531-8A00-49CC-BFB3-7EA823939DA3}" type="parTrans" cxnId="{00829927-014F-475E-8990-5AE8C6C006AD}">
      <dgm:prSet/>
      <dgm:spPr/>
      <dgm:t>
        <a:bodyPr/>
        <a:lstStyle/>
        <a:p>
          <a:endParaRPr lang="en-US"/>
        </a:p>
      </dgm:t>
    </dgm:pt>
    <dgm:pt modelId="{C0956B58-9D04-4F20-B932-F1573CA118F5}" type="sibTrans" cxnId="{00829927-014F-475E-8990-5AE8C6C006AD}">
      <dgm:prSet/>
      <dgm:spPr/>
      <dgm:t>
        <a:bodyPr/>
        <a:lstStyle/>
        <a:p>
          <a:endParaRPr lang="en-US"/>
        </a:p>
      </dgm:t>
    </dgm:pt>
    <dgm:pt modelId="{2379EEC0-9D30-468A-8A84-08DCDE3F48C1}" type="pres">
      <dgm:prSet presAssocID="{5CCF1674-E3D2-49BC-AB61-242881B9AE0B}" presName="outerComposite" presStyleCnt="0">
        <dgm:presLayoutVars>
          <dgm:chMax val="5"/>
          <dgm:dir/>
          <dgm:resizeHandles val="exact"/>
        </dgm:presLayoutVars>
      </dgm:prSet>
      <dgm:spPr/>
    </dgm:pt>
    <dgm:pt modelId="{140C4F61-D3B0-4D25-8FCA-0CDCB7001DF8}" type="pres">
      <dgm:prSet presAssocID="{5CCF1674-E3D2-49BC-AB61-242881B9AE0B}" presName="dummyMaxCanvas" presStyleCnt="0">
        <dgm:presLayoutVars/>
      </dgm:prSet>
      <dgm:spPr/>
    </dgm:pt>
    <dgm:pt modelId="{6B96F2D8-8E18-4BA8-9551-71EA7A4C94BC}" type="pres">
      <dgm:prSet presAssocID="{5CCF1674-E3D2-49BC-AB61-242881B9AE0B}" presName="TwoNodes_1" presStyleLbl="node1" presStyleIdx="0" presStyleCnt="2">
        <dgm:presLayoutVars>
          <dgm:bulletEnabled val="1"/>
        </dgm:presLayoutVars>
      </dgm:prSet>
      <dgm:spPr/>
    </dgm:pt>
    <dgm:pt modelId="{2DCC6D85-5A0A-4C99-B649-B3F1281E6B5C}" type="pres">
      <dgm:prSet presAssocID="{5CCF1674-E3D2-49BC-AB61-242881B9AE0B}" presName="TwoNodes_2" presStyleLbl="node1" presStyleIdx="1" presStyleCnt="2">
        <dgm:presLayoutVars>
          <dgm:bulletEnabled val="1"/>
        </dgm:presLayoutVars>
      </dgm:prSet>
      <dgm:spPr/>
    </dgm:pt>
    <dgm:pt modelId="{906B61FE-B799-44B7-B672-02B4AD725C08}" type="pres">
      <dgm:prSet presAssocID="{5CCF1674-E3D2-49BC-AB61-242881B9AE0B}" presName="TwoConn_1-2" presStyleLbl="fgAccFollowNode1" presStyleIdx="0" presStyleCnt="1">
        <dgm:presLayoutVars>
          <dgm:bulletEnabled val="1"/>
        </dgm:presLayoutVars>
      </dgm:prSet>
      <dgm:spPr/>
    </dgm:pt>
    <dgm:pt modelId="{CDB4BF51-B3CE-45DD-B68B-304AEE894F10}" type="pres">
      <dgm:prSet presAssocID="{5CCF1674-E3D2-49BC-AB61-242881B9AE0B}" presName="TwoNodes_1_text" presStyleLbl="node1" presStyleIdx="1" presStyleCnt="2">
        <dgm:presLayoutVars>
          <dgm:bulletEnabled val="1"/>
        </dgm:presLayoutVars>
      </dgm:prSet>
      <dgm:spPr/>
    </dgm:pt>
    <dgm:pt modelId="{E3113AEB-D039-46F8-A6A5-372B732F72CC}" type="pres">
      <dgm:prSet presAssocID="{5CCF1674-E3D2-49BC-AB61-242881B9AE0B}" presName="TwoNodes_2_text" presStyleLbl="node1" presStyleIdx="1" presStyleCnt="2">
        <dgm:presLayoutVars>
          <dgm:bulletEnabled val="1"/>
        </dgm:presLayoutVars>
      </dgm:prSet>
      <dgm:spPr/>
    </dgm:pt>
  </dgm:ptLst>
  <dgm:cxnLst>
    <dgm:cxn modelId="{25DD4C0A-F8C2-487C-BD5D-8919FB078493}" srcId="{5CCF1674-E3D2-49BC-AB61-242881B9AE0B}" destId="{8AB5C4EA-BE79-4D99-9C73-ABC9718141A1}" srcOrd="0" destOrd="0" parTransId="{3FF136D0-0271-4DDD-A228-7B2CB697BE36}" sibTransId="{12507846-0A57-423D-85F0-A9D0F3701A47}"/>
    <dgm:cxn modelId="{CF7E4E12-CD60-49A6-B2B4-7C8C7BF9EC3C}" type="presOf" srcId="{8AB5C4EA-BE79-4D99-9C73-ABC9718141A1}" destId="{6B96F2D8-8E18-4BA8-9551-71EA7A4C94BC}" srcOrd="0" destOrd="0" presId="urn:microsoft.com/office/officeart/2005/8/layout/vProcess5"/>
    <dgm:cxn modelId="{FE4B1625-7AB0-4069-A557-A1AEC094449F}" type="presOf" srcId="{179EF094-29F5-4821-A7EA-BC22EF1BEDC0}" destId="{E3113AEB-D039-46F8-A6A5-372B732F72CC}" srcOrd="1" destOrd="0" presId="urn:microsoft.com/office/officeart/2005/8/layout/vProcess5"/>
    <dgm:cxn modelId="{00829927-014F-475E-8990-5AE8C6C006AD}" srcId="{5CCF1674-E3D2-49BC-AB61-242881B9AE0B}" destId="{179EF094-29F5-4821-A7EA-BC22EF1BEDC0}" srcOrd="1" destOrd="0" parTransId="{ACA4B531-8A00-49CC-BFB3-7EA823939DA3}" sibTransId="{C0956B58-9D04-4F20-B932-F1573CA118F5}"/>
    <dgm:cxn modelId="{1B3BB142-540A-412F-A93A-2730C6F24278}" type="presOf" srcId="{5CCF1674-E3D2-49BC-AB61-242881B9AE0B}" destId="{2379EEC0-9D30-468A-8A84-08DCDE3F48C1}" srcOrd="0" destOrd="0" presId="urn:microsoft.com/office/officeart/2005/8/layout/vProcess5"/>
    <dgm:cxn modelId="{69289791-7A5E-4401-9FD4-9FF8E1173E10}" type="presOf" srcId="{12507846-0A57-423D-85F0-A9D0F3701A47}" destId="{906B61FE-B799-44B7-B672-02B4AD725C08}" srcOrd="0" destOrd="0" presId="urn:microsoft.com/office/officeart/2005/8/layout/vProcess5"/>
    <dgm:cxn modelId="{16C0AFA3-E7C9-41A5-8CD6-31DD027CB068}" type="presOf" srcId="{8AB5C4EA-BE79-4D99-9C73-ABC9718141A1}" destId="{CDB4BF51-B3CE-45DD-B68B-304AEE894F10}" srcOrd="1" destOrd="0" presId="urn:microsoft.com/office/officeart/2005/8/layout/vProcess5"/>
    <dgm:cxn modelId="{696B42D1-4CE6-4918-8753-7FC4ABC56043}" type="presOf" srcId="{179EF094-29F5-4821-A7EA-BC22EF1BEDC0}" destId="{2DCC6D85-5A0A-4C99-B649-B3F1281E6B5C}" srcOrd="0" destOrd="0" presId="urn:microsoft.com/office/officeart/2005/8/layout/vProcess5"/>
    <dgm:cxn modelId="{5A1B0A7A-FC07-403D-96ED-D902DE6413F5}" type="presParOf" srcId="{2379EEC0-9D30-468A-8A84-08DCDE3F48C1}" destId="{140C4F61-D3B0-4D25-8FCA-0CDCB7001DF8}" srcOrd="0" destOrd="0" presId="urn:microsoft.com/office/officeart/2005/8/layout/vProcess5"/>
    <dgm:cxn modelId="{FC9033E1-15C0-45BC-8AB1-9EF75B7CF840}" type="presParOf" srcId="{2379EEC0-9D30-468A-8A84-08DCDE3F48C1}" destId="{6B96F2D8-8E18-4BA8-9551-71EA7A4C94BC}" srcOrd="1" destOrd="0" presId="urn:microsoft.com/office/officeart/2005/8/layout/vProcess5"/>
    <dgm:cxn modelId="{691C5247-59DB-48CC-8590-5F09F7292761}" type="presParOf" srcId="{2379EEC0-9D30-468A-8A84-08DCDE3F48C1}" destId="{2DCC6D85-5A0A-4C99-B649-B3F1281E6B5C}" srcOrd="2" destOrd="0" presId="urn:microsoft.com/office/officeart/2005/8/layout/vProcess5"/>
    <dgm:cxn modelId="{A7A7D01C-E32A-4BEB-BF1D-920EC98C89BE}" type="presParOf" srcId="{2379EEC0-9D30-468A-8A84-08DCDE3F48C1}" destId="{906B61FE-B799-44B7-B672-02B4AD725C08}" srcOrd="3" destOrd="0" presId="urn:microsoft.com/office/officeart/2005/8/layout/vProcess5"/>
    <dgm:cxn modelId="{84EE0F29-C40E-4F8E-8926-3812D83E3D12}" type="presParOf" srcId="{2379EEC0-9D30-468A-8A84-08DCDE3F48C1}" destId="{CDB4BF51-B3CE-45DD-B68B-304AEE894F10}" srcOrd="4" destOrd="0" presId="urn:microsoft.com/office/officeart/2005/8/layout/vProcess5"/>
    <dgm:cxn modelId="{D121FA9F-41D8-4D31-BF20-9E9BF31880A5}" type="presParOf" srcId="{2379EEC0-9D30-468A-8A84-08DCDE3F48C1}" destId="{E3113AEB-D039-46F8-A6A5-372B732F72CC}"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96F2D8-8E18-4BA8-9551-71EA7A4C94BC}">
      <dsp:nvSpPr>
        <dsp:cNvPr id="0" name=""/>
        <dsp:cNvSpPr/>
      </dsp:nvSpPr>
      <dsp:spPr>
        <a:xfrm>
          <a:off x="0" y="0"/>
          <a:ext cx="8938260" cy="195810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GB" sz="3800" kern="1200"/>
            <a:t>Can you find some examples of how crime is socially constructed?</a:t>
          </a:r>
          <a:endParaRPr lang="en-US" sz="3800" kern="1200"/>
        </a:p>
      </dsp:txBody>
      <dsp:txXfrm>
        <a:off x="57351" y="57351"/>
        <a:ext cx="6914408" cy="1843400"/>
      </dsp:txXfrm>
    </dsp:sp>
    <dsp:sp modelId="{2DCC6D85-5A0A-4C99-B649-B3F1281E6B5C}">
      <dsp:nvSpPr>
        <dsp:cNvPr id="0" name=""/>
        <dsp:cNvSpPr/>
      </dsp:nvSpPr>
      <dsp:spPr>
        <a:xfrm>
          <a:off x="1577339" y="2393235"/>
          <a:ext cx="8938260" cy="195810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GB" sz="3800" kern="1200"/>
            <a:t>How do laws change over time and vary geographically?</a:t>
          </a:r>
          <a:endParaRPr lang="en-US" sz="3800" kern="1200"/>
        </a:p>
      </dsp:txBody>
      <dsp:txXfrm>
        <a:off x="1634690" y="2450586"/>
        <a:ext cx="5973451" cy="1843400"/>
      </dsp:txXfrm>
    </dsp:sp>
    <dsp:sp modelId="{906B61FE-B799-44B7-B672-02B4AD725C08}">
      <dsp:nvSpPr>
        <dsp:cNvPr id="0" name=""/>
        <dsp:cNvSpPr/>
      </dsp:nvSpPr>
      <dsp:spPr>
        <a:xfrm>
          <a:off x="7665493" y="1539285"/>
          <a:ext cx="1272766" cy="1272766"/>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951865" y="1539285"/>
        <a:ext cx="700022" cy="957756"/>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AE1A68-BC1D-4605-8739-34BCD982EF01}" type="datetimeFigureOut">
              <a:rPr lang="en-GB" smtClean="0"/>
              <a:t>25/09/2026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4BD1B-0BFC-47E2-987F-19BD3AAF0A65}" type="slidenum">
              <a:rPr lang="en-GB" smtClean="0"/>
              <a:t>‹#›</a:t>
            </a:fld>
            <a:endParaRPr lang="en-GB"/>
          </a:p>
        </p:txBody>
      </p:sp>
    </p:spTree>
    <p:extLst>
      <p:ext uri="{BB962C8B-B14F-4D97-AF65-F5344CB8AC3E}">
        <p14:creationId xmlns:p14="http://schemas.microsoft.com/office/powerpoint/2010/main" val="37002600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424BD1B-0BFC-47E2-987F-19BD3AAF0A65}" type="slidenum">
              <a:rPr lang="en-GB" smtClean="0"/>
              <a:t>4</a:t>
            </a:fld>
            <a:endParaRPr lang="en-GB"/>
          </a:p>
        </p:txBody>
      </p:sp>
    </p:spTree>
    <p:extLst>
      <p:ext uri="{BB962C8B-B14F-4D97-AF65-F5344CB8AC3E}">
        <p14:creationId xmlns:p14="http://schemas.microsoft.com/office/powerpoint/2010/main" val="2340430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424BD1B-0BFC-47E2-987F-19BD3AAF0A65}" type="slidenum">
              <a:rPr lang="en-GB" smtClean="0"/>
              <a:t>5</a:t>
            </a:fld>
            <a:endParaRPr lang="en-GB"/>
          </a:p>
        </p:txBody>
      </p:sp>
    </p:spTree>
    <p:extLst>
      <p:ext uri="{BB962C8B-B14F-4D97-AF65-F5344CB8AC3E}">
        <p14:creationId xmlns:p14="http://schemas.microsoft.com/office/powerpoint/2010/main" val="1121029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424BD1B-0BFC-47E2-987F-19BD3AAF0A65}" type="slidenum">
              <a:rPr lang="en-GB" smtClean="0"/>
              <a:t>9</a:t>
            </a:fld>
            <a:endParaRPr lang="en-GB"/>
          </a:p>
        </p:txBody>
      </p:sp>
    </p:spTree>
    <p:extLst>
      <p:ext uri="{BB962C8B-B14F-4D97-AF65-F5344CB8AC3E}">
        <p14:creationId xmlns:p14="http://schemas.microsoft.com/office/powerpoint/2010/main" val="23952093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424BD1B-0BFC-47E2-987F-19BD3AAF0A65}" type="slidenum">
              <a:rPr lang="en-GB" smtClean="0"/>
              <a:t>10</a:t>
            </a:fld>
            <a:endParaRPr lang="en-GB"/>
          </a:p>
        </p:txBody>
      </p:sp>
    </p:spTree>
    <p:extLst>
      <p:ext uri="{BB962C8B-B14F-4D97-AF65-F5344CB8AC3E}">
        <p14:creationId xmlns:p14="http://schemas.microsoft.com/office/powerpoint/2010/main" val="6206751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424BD1B-0BFC-47E2-987F-19BD3AAF0A65}" type="slidenum">
              <a:rPr lang="en-GB" smtClean="0"/>
              <a:t>11</a:t>
            </a:fld>
            <a:endParaRPr lang="en-GB"/>
          </a:p>
        </p:txBody>
      </p:sp>
    </p:spTree>
    <p:extLst>
      <p:ext uri="{BB962C8B-B14F-4D97-AF65-F5344CB8AC3E}">
        <p14:creationId xmlns:p14="http://schemas.microsoft.com/office/powerpoint/2010/main" val="22880392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424BD1B-0BFC-47E2-987F-19BD3AAF0A65}" type="slidenum">
              <a:rPr lang="en-GB" smtClean="0"/>
              <a:t>12</a:t>
            </a:fld>
            <a:endParaRPr lang="en-GB"/>
          </a:p>
        </p:txBody>
      </p:sp>
    </p:spTree>
    <p:extLst>
      <p:ext uri="{BB962C8B-B14F-4D97-AF65-F5344CB8AC3E}">
        <p14:creationId xmlns:p14="http://schemas.microsoft.com/office/powerpoint/2010/main" val="28944473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A84E1F5-B3DA-4B3A-B7B3-2977342E6FDD}" type="slidenum">
              <a:rPr lang="en-GB"/>
              <a:t>13</a:t>
            </a:fld>
            <a:endParaRPr lang="en-GB"/>
          </a:p>
        </p:txBody>
      </p:sp>
    </p:spTree>
    <p:extLst>
      <p:ext uri="{BB962C8B-B14F-4D97-AF65-F5344CB8AC3E}">
        <p14:creationId xmlns:p14="http://schemas.microsoft.com/office/powerpoint/2010/main" val="19896332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AFF62E8-000E-47E6-8E50-69637DF28418}" type="slidenum">
              <a:rPr lang="en-GB" smtClean="0"/>
              <a:t>14</a:t>
            </a:fld>
            <a:endParaRPr lang="en-GB"/>
          </a:p>
        </p:txBody>
      </p:sp>
    </p:spTree>
    <p:extLst>
      <p:ext uri="{BB962C8B-B14F-4D97-AF65-F5344CB8AC3E}">
        <p14:creationId xmlns:p14="http://schemas.microsoft.com/office/powerpoint/2010/main" val="8148362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AFF62E8-000E-47E6-8E50-69637DF28418}" type="slidenum">
              <a:rPr lang="en-GB" smtClean="0"/>
              <a:t>15</a:t>
            </a:fld>
            <a:endParaRPr lang="en-GB"/>
          </a:p>
        </p:txBody>
      </p:sp>
    </p:spTree>
    <p:extLst>
      <p:ext uri="{BB962C8B-B14F-4D97-AF65-F5344CB8AC3E}">
        <p14:creationId xmlns:p14="http://schemas.microsoft.com/office/powerpoint/2010/main" val="28599112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424BD1B-0BFC-47E2-987F-19BD3AAF0A65}" type="slidenum">
              <a:rPr lang="en-GB" smtClean="0"/>
              <a:t>16</a:t>
            </a:fld>
            <a:endParaRPr lang="en-GB"/>
          </a:p>
        </p:txBody>
      </p:sp>
    </p:spTree>
    <p:extLst>
      <p:ext uri="{BB962C8B-B14F-4D97-AF65-F5344CB8AC3E}">
        <p14:creationId xmlns:p14="http://schemas.microsoft.com/office/powerpoint/2010/main" val="29812015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424BD1B-0BFC-47E2-987F-19BD3AAF0A65}" type="slidenum">
              <a:rPr lang="en-GB" smtClean="0"/>
              <a:t>17</a:t>
            </a:fld>
            <a:endParaRPr lang="en-GB"/>
          </a:p>
        </p:txBody>
      </p:sp>
    </p:spTree>
    <p:extLst>
      <p:ext uri="{BB962C8B-B14F-4D97-AF65-F5344CB8AC3E}">
        <p14:creationId xmlns:p14="http://schemas.microsoft.com/office/powerpoint/2010/main" val="41827985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424BD1B-0BFC-47E2-987F-19BD3AAF0A65}" type="slidenum">
              <a:rPr lang="en-GB" smtClean="0"/>
              <a:t>18</a:t>
            </a:fld>
            <a:endParaRPr lang="en-GB"/>
          </a:p>
        </p:txBody>
      </p:sp>
    </p:spTree>
    <p:extLst>
      <p:ext uri="{BB962C8B-B14F-4D97-AF65-F5344CB8AC3E}">
        <p14:creationId xmlns:p14="http://schemas.microsoft.com/office/powerpoint/2010/main" val="18692924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424BD1B-0BFC-47E2-987F-19BD3AAF0A65}" type="slidenum">
              <a:rPr lang="en-GB" smtClean="0"/>
              <a:t>19</a:t>
            </a:fld>
            <a:endParaRPr lang="en-GB"/>
          </a:p>
        </p:txBody>
      </p:sp>
    </p:spTree>
    <p:extLst>
      <p:ext uri="{BB962C8B-B14F-4D97-AF65-F5344CB8AC3E}">
        <p14:creationId xmlns:p14="http://schemas.microsoft.com/office/powerpoint/2010/main" val="12343602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424BD1B-0BFC-47E2-987F-19BD3AAF0A65}" type="slidenum">
              <a:rPr lang="en-GB" smtClean="0"/>
              <a:t>20</a:t>
            </a:fld>
            <a:endParaRPr lang="en-GB"/>
          </a:p>
        </p:txBody>
      </p:sp>
    </p:spTree>
    <p:extLst>
      <p:ext uri="{BB962C8B-B14F-4D97-AF65-F5344CB8AC3E}">
        <p14:creationId xmlns:p14="http://schemas.microsoft.com/office/powerpoint/2010/main" val="6034996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424BD1B-0BFC-47E2-987F-19BD3AAF0A65}" type="slidenum">
              <a:rPr lang="en-GB" smtClean="0"/>
              <a:t>21</a:t>
            </a:fld>
            <a:endParaRPr lang="en-GB"/>
          </a:p>
        </p:txBody>
      </p:sp>
    </p:spTree>
    <p:extLst>
      <p:ext uri="{BB962C8B-B14F-4D97-AF65-F5344CB8AC3E}">
        <p14:creationId xmlns:p14="http://schemas.microsoft.com/office/powerpoint/2010/main" val="21445825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424BD1B-0BFC-47E2-987F-19BD3AAF0A65}" type="slidenum">
              <a:rPr lang="en-GB" smtClean="0"/>
              <a:t>22</a:t>
            </a:fld>
            <a:endParaRPr lang="en-GB"/>
          </a:p>
        </p:txBody>
      </p:sp>
    </p:spTree>
    <p:extLst>
      <p:ext uri="{BB962C8B-B14F-4D97-AF65-F5344CB8AC3E}">
        <p14:creationId xmlns:p14="http://schemas.microsoft.com/office/powerpoint/2010/main" val="26945488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424BD1B-0BFC-47E2-987F-19BD3AAF0A65}" type="slidenum">
              <a:rPr lang="en-GB" smtClean="0"/>
              <a:t>24</a:t>
            </a:fld>
            <a:endParaRPr lang="en-GB"/>
          </a:p>
        </p:txBody>
      </p:sp>
    </p:spTree>
    <p:extLst>
      <p:ext uri="{BB962C8B-B14F-4D97-AF65-F5344CB8AC3E}">
        <p14:creationId xmlns:p14="http://schemas.microsoft.com/office/powerpoint/2010/main" val="15764381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424BD1B-0BFC-47E2-987F-19BD3AAF0A65}" type="slidenum">
              <a:rPr lang="en-GB" smtClean="0"/>
              <a:t>25</a:t>
            </a:fld>
            <a:endParaRPr lang="en-GB"/>
          </a:p>
        </p:txBody>
      </p:sp>
    </p:spTree>
    <p:extLst>
      <p:ext uri="{BB962C8B-B14F-4D97-AF65-F5344CB8AC3E}">
        <p14:creationId xmlns:p14="http://schemas.microsoft.com/office/powerpoint/2010/main" val="4985653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424BD1B-0BFC-47E2-987F-19BD3AAF0A65}" type="slidenum">
              <a:rPr lang="en-GB" smtClean="0"/>
              <a:t>26</a:t>
            </a:fld>
            <a:endParaRPr lang="en-GB"/>
          </a:p>
        </p:txBody>
      </p:sp>
    </p:spTree>
    <p:extLst>
      <p:ext uri="{BB962C8B-B14F-4D97-AF65-F5344CB8AC3E}">
        <p14:creationId xmlns:p14="http://schemas.microsoft.com/office/powerpoint/2010/main" val="1293531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E1A06-8754-4870-9E44-E39BADAD98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527F020-BBC3-49BB-91C2-5B2CBD64B3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7C0C22-EBDA-4130-87AE-CB28BC19B077}"/>
              </a:ext>
            </a:extLst>
          </p:cNvPr>
          <p:cNvSpPr>
            <a:spLocks noGrp="1"/>
          </p:cNvSpPr>
          <p:nvPr>
            <p:ph type="dt" sz="half" idx="10"/>
          </p:nvPr>
        </p:nvSpPr>
        <p:spPr/>
        <p:txBody>
          <a:bodyPr/>
          <a:lstStyle/>
          <a:p>
            <a:fld id="{82EDB8D0-98ED-4B86-9D5F-E61ADC70144D}" type="datetimeFigureOut">
              <a:rPr lang="en-US" smtClean="0"/>
              <a:t>9/25/2026</a:t>
            </a:fld>
            <a:endParaRPr lang="en-US"/>
          </a:p>
        </p:txBody>
      </p:sp>
      <p:sp>
        <p:nvSpPr>
          <p:cNvPr id="5" name="Footer Placeholder 4">
            <a:extLst>
              <a:ext uri="{FF2B5EF4-FFF2-40B4-BE49-F238E27FC236}">
                <a16:creationId xmlns:a16="http://schemas.microsoft.com/office/drawing/2014/main" id="{E2A419A8-07CA-4A4C-AEC2-C40D4D50AF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FA7B86-E610-42EA-B4DC-C2F44778527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8A7BA06D-B3FF-4E91-8639-B4569AE3AA23}"/>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Arc 7">
            <a:extLst>
              <a:ext uri="{FF2B5EF4-FFF2-40B4-BE49-F238E27FC236}">
                <a16:creationId xmlns:a16="http://schemas.microsoft.com/office/drawing/2014/main" id="{2B30C86D-5A07-48BC-9C9D-6F9A2DB1E9E1}"/>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7137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838200" y="1825625"/>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p>
            <a:fld id="{82EDB8D0-98ED-4B86-9D5F-E61ADC70144D}" type="datetimeFigureOut">
              <a:rPr lang="en-US" smtClean="0"/>
              <a:t>9/25/2026</a:t>
            </a:fld>
            <a:endParaRPr lang="en-US"/>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23DA7759-3209-4FE2-96D1-4EEDD81E9EA0}"/>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41460DAD-8769-4C9F-9C8C-BB0443909D76}"/>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83977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C0001-5D76-45A0-A9F4-7172BDDD5D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1462C4-0E4B-4DB7-A8BF-FE55142760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A5F313-1240-47AE-A026-7F349292B5CA}"/>
              </a:ext>
            </a:extLst>
          </p:cNvPr>
          <p:cNvSpPr>
            <a:spLocks noGrp="1"/>
          </p:cNvSpPr>
          <p:nvPr>
            <p:ph type="dt" sz="half" idx="10"/>
          </p:nvPr>
        </p:nvSpPr>
        <p:spPr/>
        <p:txBody>
          <a:bodyPr/>
          <a:lstStyle/>
          <a:p>
            <a:fld id="{82EDB8D0-98ED-4B86-9D5F-E61ADC70144D}" type="datetimeFigureOut">
              <a:rPr lang="en-US" smtClean="0"/>
              <a:t>9/25/2026</a:t>
            </a:fld>
            <a:endParaRPr lang="en-US"/>
          </a:p>
        </p:txBody>
      </p:sp>
      <p:sp>
        <p:nvSpPr>
          <p:cNvPr id="5" name="Footer Placeholder 4">
            <a:extLst>
              <a:ext uri="{FF2B5EF4-FFF2-40B4-BE49-F238E27FC236}">
                <a16:creationId xmlns:a16="http://schemas.microsoft.com/office/drawing/2014/main" id="{22448158-6132-4335-B8E1-F6A8963837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94C5B6-1598-48B4-9B3A-3078FDBE90B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9" name="Freeform: Shape 8">
            <a:extLst>
              <a:ext uri="{FF2B5EF4-FFF2-40B4-BE49-F238E27FC236}">
                <a16:creationId xmlns:a16="http://schemas.microsoft.com/office/drawing/2014/main" id="{FEDBDD32-D3EE-4848-A112-BA814D4631CD}"/>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61350361-843C-49D0-BD6A-ECDBA3842BA0}"/>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8818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BFD05-2CB2-4A7E-89E7-57615BA82B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9532B8-D460-476D-816F-725E8D96C0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6F7120F-70AF-4ED5-B364-3AA55C6B44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3D8B65F-F709-469F-9961-4D01896CAA12}"/>
              </a:ext>
            </a:extLst>
          </p:cNvPr>
          <p:cNvSpPr>
            <a:spLocks noGrp="1"/>
          </p:cNvSpPr>
          <p:nvPr>
            <p:ph type="dt" sz="half" idx="10"/>
          </p:nvPr>
        </p:nvSpPr>
        <p:spPr/>
        <p:txBody>
          <a:bodyPr/>
          <a:lstStyle/>
          <a:p>
            <a:fld id="{82EDB8D0-98ED-4B86-9D5F-E61ADC70144D}" type="datetimeFigureOut">
              <a:rPr lang="en-US" smtClean="0"/>
              <a:t>9/25/2026</a:t>
            </a:fld>
            <a:endParaRPr lang="en-US"/>
          </a:p>
        </p:txBody>
      </p:sp>
      <p:sp>
        <p:nvSpPr>
          <p:cNvPr id="6" name="Footer Placeholder 5">
            <a:extLst>
              <a:ext uri="{FF2B5EF4-FFF2-40B4-BE49-F238E27FC236}">
                <a16:creationId xmlns:a16="http://schemas.microsoft.com/office/drawing/2014/main" id="{B781C6BC-B23D-48BC-AD44-654DDB8D01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00D60B-86A1-479D-BCE8-06D2C3DBC94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B4EC5136-99DA-40B5-8F79-5C3A56D38BA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4F8FB775-26C4-41BA-837C-4478D48D215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4000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2983E-E761-4429-9203-7FE8B2DB67E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1E9B7-62BE-49BA-AC6B-55250D6627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41A3FD-B90A-4C31-BD6B-581F9E2E0E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0D1D55-B722-4968-B171-AF3B462DDA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1085A8-02C2-4E7F-935E-5AEECBAD19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A8A5018-8A77-40E8-B159-4894ECF228B1}"/>
              </a:ext>
            </a:extLst>
          </p:cNvPr>
          <p:cNvSpPr>
            <a:spLocks noGrp="1"/>
          </p:cNvSpPr>
          <p:nvPr>
            <p:ph type="dt" sz="half" idx="10"/>
          </p:nvPr>
        </p:nvSpPr>
        <p:spPr/>
        <p:txBody>
          <a:bodyPr/>
          <a:lstStyle/>
          <a:p>
            <a:fld id="{82EDB8D0-98ED-4B86-9D5F-E61ADC70144D}" type="datetimeFigureOut">
              <a:rPr lang="en-US" smtClean="0"/>
              <a:t>9/25/2026</a:t>
            </a:fld>
            <a:endParaRPr lang="en-US"/>
          </a:p>
        </p:txBody>
      </p:sp>
      <p:sp>
        <p:nvSpPr>
          <p:cNvPr id="8" name="Footer Placeholder 7">
            <a:extLst>
              <a:ext uri="{FF2B5EF4-FFF2-40B4-BE49-F238E27FC236}">
                <a16:creationId xmlns:a16="http://schemas.microsoft.com/office/drawing/2014/main" id="{8AD79441-8908-4461-9FDD-BCE6388370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D29F7D-B101-4950-A2C0-F350FB26D45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10" name="Freeform: Shape 9">
            <a:extLst>
              <a:ext uri="{FF2B5EF4-FFF2-40B4-BE49-F238E27FC236}">
                <a16:creationId xmlns:a16="http://schemas.microsoft.com/office/drawing/2014/main" id="{862D7398-9A79-4B24-9C7D-F0DEED57C70B}"/>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C07F28CD-1873-4E36-A064-2D25E0A8501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2340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11BF3-02E8-4EB7-818E-652B82CF2C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54D3190-B78C-42F1-9D62-F523886BBE51}"/>
              </a:ext>
            </a:extLst>
          </p:cNvPr>
          <p:cNvSpPr>
            <a:spLocks noGrp="1"/>
          </p:cNvSpPr>
          <p:nvPr>
            <p:ph type="dt" sz="half" idx="10"/>
          </p:nvPr>
        </p:nvSpPr>
        <p:spPr/>
        <p:txBody>
          <a:bodyPr/>
          <a:lstStyle/>
          <a:p>
            <a:fld id="{82EDB8D0-98ED-4B86-9D5F-E61ADC70144D}" type="datetimeFigureOut">
              <a:rPr lang="en-US" smtClean="0"/>
              <a:t>9/25/2026</a:t>
            </a:fld>
            <a:endParaRPr lang="en-US"/>
          </a:p>
        </p:txBody>
      </p:sp>
      <p:sp>
        <p:nvSpPr>
          <p:cNvPr id="4" name="Footer Placeholder 3">
            <a:extLst>
              <a:ext uri="{FF2B5EF4-FFF2-40B4-BE49-F238E27FC236}">
                <a16:creationId xmlns:a16="http://schemas.microsoft.com/office/drawing/2014/main" id="{EA381C40-F9FC-4D58-8508-F0632DF5A01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01CBCC-4CC2-49BD-B155-01E0F4D798B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6" name="Freeform: Shape 5">
            <a:extLst>
              <a:ext uri="{FF2B5EF4-FFF2-40B4-BE49-F238E27FC236}">
                <a16:creationId xmlns:a16="http://schemas.microsoft.com/office/drawing/2014/main" id="{DC13EF9C-0B5A-4364-91AA-E5DD5B536E54}"/>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Shape 6">
            <a:extLst>
              <a:ext uri="{FF2B5EF4-FFF2-40B4-BE49-F238E27FC236}">
                <a16:creationId xmlns:a16="http://schemas.microsoft.com/office/drawing/2014/main" id="{8F674475-6327-490A-BD7F-084F5C07F2E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00055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024287-C9B9-48AC-8E4D-A282DE2F44F5}"/>
              </a:ext>
            </a:extLst>
          </p:cNvPr>
          <p:cNvSpPr>
            <a:spLocks noGrp="1"/>
          </p:cNvSpPr>
          <p:nvPr>
            <p:ph type="dt" sz="half" idx="10"/>
          </p:nvPr>
        </p:nvSpPr>
        <p:spPr/>
        <p:txBody>
          <a:bodyPr/>
          <a:lstStyle/>
          <a:p>
            <a:fld id="{82EDB8D0-98ED-4B86-9D5F-E61ADC70144D}" type="datetimeFigureOut">
              <a:rPr lang="en-US" smtClean="0"/>
              <a:t>9/25/2026</a:t>
            </a:fld>
            <a:endParaRPr lang="en-US"/>
          </a:p>
        </p:txBody>
      </p:sp>
      <p:sp>
        <p:nvSpPr>
          <p:cNvPr id="3" name="Footer Placeholder 2">
            <a:extLst>
              <a:ext uri="{FF2B5EF4-FFF2-40B4-BE49-F238E27FC236}">
                <a16:creationId xmlns:a16="http://schemas.microsoft.com/office/drawing/2014/main" id="{2D34C9A2-75A7-4164-B3B8-E6A9D60BA0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CBE73CE-2859-4D49-A9EC-26AF3FBDF6A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5" name="Freeform: Shape 4">
            <a:extLst>
              <a:ext uri="{FF2B5EF4-FFF2-40B4-BE49-F238E27FC236}">
                <a16:creationId xmlns:a16="http://schemas.microsoft.com/office/drawing/2014/main" id="{AA5ED585-FEBB-4DAD-84C0-97BEE6C360C3}"/>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reeform: Shape 5">
            <a:extLst>
              <a:ext uri="{FF2B5EF4-FFF2-40B4-BE49-F238E27FC236}">
                <a16:creationId xmlns:a16="http://schemas.microsoft.com/office/drawing/2014/main" id="{EF6AC352-A720-4DB3-87CA-A33B0607CA2F}"/>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20627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C812-4DB6-4F98-9404-29C191D3BA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2F0855E-0CD6-47DD-B648-4C84C783D7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D50082B-17D7-4D61-8AEB-81517D85D2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70783-FF31-4C4E-9196-EB169B209747}"/>
              </a:ext>
            </a:extLst>
          </p:cNvPr>
          <p:cNvSpPr>
            <a:spLocks noGrp="1"/>
          </p:cNvSpPr>
          <p:nvPr>
            <p:ph type="dt" sz="half" idx="10"/>
          </p:nvPr>
        </p:nvSpPr>
        <p:spPr/>
        <p:txBody>
          <a:bodyPr/>
          <a:lstStyle/>
          <a:p>
            <a:fld id="{82EDB8D0-98ED-4B86-9D5F-E61ADC70144D}" type="datetimeFigureOut">
              <a:rPr lang="en-US" smtClean="0"/>
              <a:t>9/25/2026</a:t>
            </a:fld>
            <a:endParaRPr lang="en-US"/>
          </a:p>
        </p:txBody>
      </p:sp>
      <p:sp>
        <p:nvSpPr>
          <p:cNvPr id="6" name="Footer Placeholder 5">
            <a:extLst>
              <a:ext uri="{FF2B5EF4-FFF2-40B4-BE49-F238E27FC236}">
                <a16:creationId xmlns:a16="http://schemas.microsoft.com/office/drawing/2014/main" id="{7D92E260-747D-40FD-A062-9DD5E6835A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E50A0-1E05-49C5-88C9-46267751201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2C155C63-9F58-4422-B669-F9748628067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385DBA62-0EDB-47AA-86C7-90463BC9B308}"/>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1286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7521-E43D-41D1-B458-26B20DC6DD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472CF2-2653-4B98-A416-D7A0A860EC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6EF87F5-0B10-4AC7-9599-F088C5E796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A07CB7-0520-4D64-B76C-C31AC557832D}"/>
              </a:ext>
            </a:extLst>
          </p:cNvPr>
          <p:cNvSpPr>
            <a:spLocks noGrp="1"/>
          </p:cNvSpPr>
          <p:nvPr>
            <p:ph type="dt" sz="half" idx="10"/>
          </p:nvPr>
        </p:nvSpPr>
        <p:spPr/>
        <p:txBody>
          <a:bodyPr/>
          <a:lstStyle/>
          <a:p>
            <a:fld id="{82EDB8D0-98ED-4B86-9D5F-E61ADC70144D}" type="datetimeFigureOut">
              <a:rPr lang="en-US" smtClean="0"/>
              <a:t>9/25/2026</a:t>
            </a:fld>
            <a:endParaRPr lang="en-US"/>
          </a:p>
        </p:txBody>
      </p:sp>
      <p:sp>
        <p:nvSpPr>
          <p:cNvPr id="6" name="Footer Placeholder 5">
            <a:extLst>
              <a:ext uri="{FF2B5EF4-FFF2-40B4-BE49-F238E27FC236}">
                <a16:creationId xmlns:a16="http://schemas.microsoft.com/office/drawing/2014/main" id="{92EEB226-AD45-45DF-AAB5-5513AE732A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E96AEB-9481-4CCE-B110-FEDD334835B8}"/>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6BA9707F-7BCE-464F-BF45-E216527084EE}"/>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BC589723-2CC8-49D1-B4E1-36FECED6A2D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451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6E5D1-6D19-4E7F-9B4E-42326B7716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D2A06C-F91A-4ADC-9CD2-61F0A4D7EE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43AA9A-2280-4F63-8B3D-20742AE6901F}"/>
              </a:ext>
            </a:extLst>
          </p:cNvPr>
          <p:cNvSpPr>
            <a:spLocks noGrp="1"/>
          </p:cNvSpPr>
          <p:nvPr>
            <p:ph type="dt" sz="half" idx="10"/>
          </p:nvPr>
        </p:nvSpPr>
        <p:spPr/>
        <p:txBody>
          <a:bodyPr/>
          <a:lstStyle/>
          <a:p>
            <a:fld id="{82EDB8D0-98ED-4B86-9D5F-E61ADC70144D}" type="datetimeFigureOut">
              <a:rPr lang="en-US" smtClean="0"/>
              <a:t>9/25/2026</a:t>
            </a:fld>
            <a:endParaRPr lang="en-US"/>
          </a:p>
        </p:txBody>
      </p:sp>
      <p:sp>
        <p:nvSpPr>
          <p:cNvPr id="5" name="Footer Placeholder 4">
            <a:extLst>
              <a:ext uri="{FF2B5EF4-FFF2-40B4-BE49-F238E27FC236}">
                <a16:creationId xmlns:a16="http://schemas.microsoft.com/office/drawing/2014/main" id="{E40D986B-E58E-43B6-8A80-FFA9D8F748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140D36-2E71-4F27-967F-7A3E4C6EE19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C1609904-5327-4D2C-A445-B270A00F3B5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30FC7BEC-08C5-4D95-9C84-B48BC8AD1C9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76302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FEA3D-0C7F-45CD-B6A0-942F707B363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8B8A12-BCE6-4D03-A637-1DEC8924BE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9755-9FF4-428A-AEB7-1A6477466741}"/>
              </a:ext>
            </a:extLst>
          </p:cNvPr>
          <p:cNvSpPr>
            <a:spLocks noGrp="1"/>
          </p:cNvSpPr>
          <p:nvPr>
            <p:ph type="dt" sz="half" idx="10"/>
          </p:nvPr>
        </p:nvSpPr>
        <p:spPr/>
        <p:txBody>
          <a:bodyPr/>
          <a:lstStyle/>
          <a:p>
            <a:fld id="{82EDB8D0-98ED-4B86-9D5F-E61ADC70144D}" type="datetimeFigureOut">
              <a:rPr lang="en-US" smtClean="0"/>
              <a:t>9/25/2026</a:t>
            </a:fld>
            <a:endParaRPr lang="en-US"/>
          </a:p>
        </p:txBody>
      </p:sp>
      <p:sp>
        <p:nvSpPr>
          <p:cNvPr id="5" name="Footer Placeholder 4">
            <a:extLst>
              <a:ext uri="{FF2B5EF4-FFF2-40B4-BE49-F238E27FC236}">
                <a16:creationId xmlns:a16="http://schemas.microsoft.com/office/drawing/2014/main" id="{A5141836-11E2-49FD-877D-53B74514A9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D24C42-4B05-4EEF-BE14-29041EC9C0E5}"/>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5BADDEB1-F604-408B-B02A-A2814606E6A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D8DF7987-332F-4D6C-81C3-990F39C76C96}"/>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7293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C5685-19F1-49DA-ADE5-D5D32F1659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0A4D-22A1-4554-B5DE-887974F4D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9D5CDC-F2CE-410E-AD13-DDC235C71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cap="none" spc="0" baseline="0">
                <a:solidFill>
                  <a:schemeClr val="tx1">
                    <a:tint val="75000"/>
                  </a:schemeClr>
                </a:solidFill>
                <a:latin typeface="+mn-lt"/>
              </a:defRPr>
            </a:lvl1pPr>
          </a:lstStyle>
          <a:p>
            <a:fld id="{82EDB8D0-98ED-4B86-9D5F-E61ADC70144D}" type="datetimeFigureOut">
              <a:rPr lang="en-US" smtClean="0"/>
              <a:pPr/>
              <a:t>9/25/2026</a:t>
            </a:fld>
            <a:endParaRPr lang="en-US"/>
          </a:p>
        </p:txBody>
      </p:sp>
      <p:sp>
        <p:nvSpPr>
          <p:cNvPr id="5" name="Footer Placeholder 4">
            <a:extLst>
              <a:ext uri="{FF2B5EF4-FFF2-40B4-BE49-F238E27FC236}">
                <a16:creationId xmlns:a16="http://schemas.microsoft.com/office/drawing/2014/main" id="{9340CD45-794A-4BB0-A427-0CE61AEAF4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cap="none" spc="0" baseline="0">
                <a:solidFill>
                  <a:schemeClr val="tx1">
                    <a:tint val="7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FCB3AB91-9588-4071-92D2-364F4A6ED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100" cap="none" spc="0" baseline="0">
                <a:solidFill>
                  <a:schemeClr val="tx1">
                    <a:tint val="75000"/>
                  </a:schemeClr>
                </a:solidFill>
                <a:latin typeface="+mn-lt"/>
              </a:defRPr>
            </a:lvl1pPr>
          </a:lstStyle>
          <a:p>
            <a:fld id="{4854181D-6920-4594-9A5D-6CE56DC9F8B2}" type="slidenum">
              <a:rPr lang="en-US" smtClean="0"/>
              <a:pPr/>
              <a:t>‹#›</a:t>
            </a:fld>
            <a:endParaRPr lang="en-US"/>
          </a:p>
        </p:txBody>
      </p:sp>
    </p:spTree>
    <p:extLst>
      <p:ext uri="{BB962C8B-B14F-4D97-AF65-F5344CB8AC3E}">
        <p14:creationId xmlns:p14="http://schemas.microsoft.com/office/powerpoint/2010/main" val="2527627195"/>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06" r:id="rId6"/>
    <p:sldLayoutId id="2147483702" r:id="rId7"/>
    <p:sldLayoutId id="2147483703" r:id="rId8"/>
    <p:sldLayoutId id="2147483704" r:id="rId9"/>
    <p:sldLayoutId id="2147483705" r:id="rId10"/>
    <p:sldLayoutId id="2147483707" r:id="rId11"/>
  </p:sldLayoutIdLs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moodle.uwtsd.ac.uk/course/view.php?id=13759"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video" Target="https://www.youtube.com/embed/hq_cT8PU2uM?feature=oembed"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4906370-1564-49FA-A802-58546B3922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664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3" descr="A colorful splattered paint&#10;&#10;Description automatically generated">
            <a:extLst>
              <a:ext uri="{FF2B5EF4-FFF2-40B4-BE49-F238E27FC236}">
                <a16:creationId xmlns:a16="http://schemas.microsoft.com/office/drawing/2014/main" id="{91300457-B304-71FF-9EB7-C03E55236D3E}"/>
              </a:ext>
            </a:extLst>
          </p:cNvPr>
          <p:cNvPicPr>
            <a:picLocks noChangeAspect="1"/>
          </p:cNvPicPr>
          <p:nvPr/>
        </p:nvPicPr>
        <p:blipFill rotWithShape="1">
          <a:blip r:embed="rId2">
            <a:alphaModFix amt="55000"/>
          </a:blip>
          <a:srcRect t="1747"/>
          <a:stretch/>
        </p:blipFill>
        <p:spPr>
          <a:xfrm>
            <a:off x="20" y="10"/>
            <a:ext cx="12191980" cy="6857990"/>
          </a:xfrm>
          <a:prstGeom prst="rect">
            <a:avLst/>
          </a:prstGeom>
        </p:spPr>
      </p:pic>
      <p:sp>
        <p:nvSpPr>
          <p:cNvPr id="11" name="Oval 10">
            <a:extLst>
              <a:ext uri="{FF2B5EF4-FFF2-40B4-BE49-F238E27FC236}">
                <a16:creationId xmlns:a16="http://schemas.microsoft.com/office/drawing/2014/main" id="{EF640709-BDFD-453B-B75D-6212E7A870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11500" y="370600"/>
            <a:ext cx="5923842" cy="5923842"/>
          </a:xfrm>
          <a:prstGeom prst="ellipse">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0E8CDEB-A2FA-213F-4866-D9B6B3397AFE}"/>
              </a:ext>
            </a:extLst>
          </p:cNvPr>
          <p:cNvSpPr>
            <a:spLocks noGrp="1"/>
          </p:cNvSpPr>
          <p:nvPr>
            <p:ph type="ctrTitle"/>
          </p:nvPr>
        </p:nvSpPr>
        <p:spPr>
          <a:xfrm>
            <a:off x="3577192" y="1442206"/>
            <a:ext cx="5037616" cy="2982360"/>
          </a:xfrm>
        </p:spPr>
        <p:txBody>
          <a:bodyPr>
            <a:normAutofit fontScale="90000"/>
          </a:bodyPr>
          <a:lstStyle/>
          <a:p>
            <a:r>
              <a:rPr lang="en-GB" dirty="0"/>
              <a:t>Introduction to criminology</a:t>
            </a:r>
            <a:br>
              <a:rPr lang="en-GB" dirty="0"/>
            </a:br>
            <a:br>
              <a:rPr lang="en-GB" dirty="0"/>
            </a:br>
            <a:r>
              <a:rPr lang="en-GB" dirty="0"/>
              <a:t>BMLC4004</a:t>
            </a:r>
          </a:p>
        </p:txBody>
      </p:sp>
      <p:sp>
        <p:nvSpPr>
          <p:cNvPr id="3" name="Subtitle 2">
            <a:extLst>
              <a:ext uri="{FF2B5EF4-FFF2-40B4-BE49-F238E27FC236}">
                <a16:creationId xmlns:a16="http://schemas.microsoft.com/office/drawing/2014/main" id="{CA082CA3-68C1-7DEF-407D-AC87D3EC4E4D}"/>
              </a:ext>
            </a:extLst>
          </p:cNvPr>
          <p:cNvSpPr>
            <a:spLocks noGrp="1"/>
          </p:cNvSpPr>
          <p:nvPr>
            <p:ph type="subTitle" idx="1"/>
          </p:nvPr>
        </p:nvSpPr>
        <p:spPr>
          <a:xfrm>
            <a:off x="3577192" y="4106918"/>
            <a:ext cx="5037616" cy="1655762"/>
          </a:xfrm>
        </p:spPr>
        <p:txBody>
          <a:bodyPr>
            <a:normAutofit/>
          </a:bodyPr>
          <a:lstStyle/>
          <a:p>
            <a:endParaRPr lang="en-GB" sz="2000"/>
          </a:p>
          <a:p>
            <a:endParaRPr lang="en-GB" sz="2000"/>
          </a:p>
          <a:p>
            <a:endParaRPr lang="en-GB" sz="2000"/>
          </a:p>
          <a:p>
            <a:r>
              <a:rPr lang="en-GB" sz="2000"/>
              <a:t>Laura Knight</a:t>
            </a:r>
          </a:p>
        </p:txBody>
      </p:sp>
      <p:sp>
        <p:nvSpPr>
          <p:cNvPr id="13" name="Arc 12">
            <a:extLst>
              <a:ext uri="{FF2B5EF4-FFF2-40B4-BE49-F238E27FC236}">
                <a16:creationId xmlns:a16="http://schemas.microsoft.com/office/drawing/2014/main" id="{B4019478-3FDC-438C-8848-1D7DA864A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366740" flipV="1">
            <a:off x="2607299" y="8363"/>
            <a:ext cx="6816262" cy="6816262"/>
          </a:xfrm>
          <a:prstGeom prst="arc">
            <a:avLst>
              <a:gd name="adj1" fmla="val 16200000"/>
              <a:gd name="adj2" fmla="val 20401595"/>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FE406479-1D57-4209-B128-3C81746247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53400" y="4609861"/>
            <a:ext cx="873032" cy="84934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194606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E7B3BF1-AF8E-1F96-6262-07678DEA67D8}"/>
              </a:ext>
            </a:extLst>
          </p:cNvPr>
          <p:cNvSpPr>
            <a:spLocks noGrp="1"/>
          </p:cNvSpPr>
          <p:nvPr>
            <p:ph type="title"/>
          </p:nvPr>
        </p:nvSpPr>
        <p:spPr>
          <a:xfrm>
            <a:off x="5894962" y="479493"/>
            <a:ext cx="5458838" cy="1325563"/>
          </a:xfrm>
        </p:spPr>
        <p:txBody>
          <a:bodyPr>
            <a:normAutofit/>
          </a:bodyPr>
          <a:lstStyle/>
          <a:p>
            <a:r>
              <a:rPr lang="en-GB"/>
              <a:t>Learning objectives</a:t>
            </a:r>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A stack of books with a dart in the center&#10;&#10;Description automatically generated">
            <a:extLst>
              <a:ext uri="{FF2B5EF4-FFF2-40B4-BE49-F238E27FC236}">
                <a16:creationId xmlns:a16="http://schemas.microsoft.com/office/drawing/2014/main" id="{BE263FD4-97B7-D6E8-FBFA-8D2977D99335}"/>
              </a:ext>
            </a:extLst>
          </p:cNvPr>
          <p:cNvPicPr>
            <a:picLocks noChangeAspect="1"/>
          </p:cNvPicPr>
          <p:nvPr/>
        </p:nvPicPr>
        <p:blipFill>
          <a:blip r:embed="rId2"/>
          <a:stretch>
            <a:fillRect/>
          </a:stretch>
        </p:blipFill>
        <p:spPr>
          <a:xfrm>
            <a:off x="703182" y="955437"/>
            <a:ext cx="4777381" cy="477738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071E0765-E94C-9F7B-D686-380144F25D25}"/>
              </a:ext>
            </a:extLst>
          </p:cNvPr>
          <p:cNvSpPr>
            <a:spLocks noGrp="1"/>
          </p:cNvSpPr>
          <p:nvPr>
            <p:ph idx="1"/>
          </p:nvPr>
        </p:nvSpPr>
        <p:spPr>
          <a:xfrm>
            <a:off x="5894962" y="1984443"/>
            <a:ext cx="5458838" cy="4192520"/>
          </a:xfrm>
        </p:spPr>
        <p:txBody>
          <a:bodyPr>
            <a:normAutofit/>
          </a:bodyPr>
          <a:lstStyle/>
          <a:p>
            <a:pPr marL="0" indent="0">
              <a:buNone/>
            </a:pPr>
            <a:r>
              <a:rPr lang="en-GB"/>
              <a:t>By the end of this session, you should be able to ……</a:t>
            </a:r>
          </a:p>
          <a:p>
            <a:pPr marL="0" indent="0">
              <a:buNone/>
            </a:pPr>
            <a:endParaRPr lang="en-GB"/>
          </a:p>
          <a:p>
            <a:pPr marL="0" indent="0">
              <a:buNone/>
            </a:pPr>
            <a:endParaRPr lang="en-GB"/>
          </a:p>
          <a:p>
            <a:pPr marL="457200" indent="-457200">
              <a:buFont typeface="+mj-lt"/>
              <a:buAutoNum type="arabicPeriod"/>
            </a:pPr>
            <a:r>
              <a:rPr lang="en-GB"/>
              <a:t>Explain what is required of you for assessment 1</a:t>
            </a:r>
          </a:p>
          <a:p>
            <a:pPr marL="457200" indent="-457200">
              <a:buFont typeface="+mj-lt"/>
              <a:buAutoNum type="arabicPeriod"/>
            </a:pPr>
            <a:r>
              <a:rPr lang="en-GB"/>
              <a:t>Describe the origins of criminology within the UK</a:t>
            </a:r>
          </a:p>
          <a:p>
            <a:pPr marL="457200" indent="-457200">
              <a:buFont typeface="+mj-lt"/>
              <a:buAutoNum type="arabicPeriod"/>
            </a:pPr>
            <a:r>
              <a:rPr lang="en-GB"/>
              <a:t>Identify the skills and competencies of a criminologist</a:t>
            </a:r>
          </a:p>
        </p:txBody>
      </p:sp>
    </p:spTree>
    <p:extLst>
      <p:ext uri="{BB962C8B-B14F-4D97-AF65-F5344CB8AC3E}">
        <p14:creationId xmlns:p14="http://schemas.microsoft.com/office/powerpoint/2010/main" val="40129207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AD308F7-AC5D-5009-DAEE-8879B6FA2F80}"/>
              </a:ext>
            </a:extLst>
          </p:cNvPr>
          <p:cNvSpPr>
            <a:spLocks noGrp="1"/>
          </p:cNvSpPr>
          <p:nvPr>
            <p:ph type="title"/>
          </p:nvPr>
        </p:nvSpPr>
        <p:spPr>
          <a:xfrm>
            <a:off x="5894962" y="479493"/>
            <a:ext cx="5458838" cy="1325563"/>
          </a:xfrm>
        </p:spPr>
        <p:txBody>
          <a:bodyPr>
            <a:normAutofit/>
          </a:bodyPr>
          <a:lstStyle/>
          <a:p>
            <a:r>
              <a:rPr lang="en-GB"/>
              <a:t>Introduction to the module</a:t>
            </a:r>
          </a:p>
        </p:txBody>
      </p:sp>
      <p:sp>
        <p:nvSpPr>
          <p:cNvPr id="15" name="Freeform: Shape 14">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6C611759-82F1-804D-0C6C-05CA29A20AB0}"/>
              </a:ext>
            </a:extLst>
          </p:cNvPr>
          <p:cNvPicPr>
            <a:picLocks noChangeAspect="1"/>
          </p:cNvPicPr>
          <p:nvPr/>
        </p:nvPicPr>
        <p:blipFill>
          <a:blip r:embed="rId2"/>
          <a:stretch>
            <a:fillRect/>
          </a:stretch>
        </p:blipFill>
        <p:spPr>
          <a:xfrm>
            <a:off x="960164" y="511293"/>
            <a:ext cx="4263416" cy="566567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Content Placeholder 2">
            <a:extLst>
              <a:ext uri="{FF2B5EF4-FFF2-40B4-BE49-F238E27FC236}">
                <a16:creationId xmlns:a16="http://schemas.microsoft.com/office/drawing/2014/main" id="{FE389B23-7423-BB4F-2D3A-1744DAEEB010}"/>
              </a:ext>
            </a:extLst>
          </p:cNvPr>
          <p:cNvSpPr>
            <a:spLocks noGrp="1"/>
          </p:cNvSpPr>
          <p:nvPr>
            <p:ph idx="1"/>
          </p:nvPr>
        </p:nvSpPr>
        <p:spPr>
          <a:xfrm>
            <a:off x="5894962" y="1984443"/>
            <a:ext cx="5458838" cy="4192520"/>
          </a:xfrm>
        </p:spPr>
        <p:txBody>
          <a:bodyPr>
            <a:normAutofit/>
          </a:bodyPr>
          <a:lstStyle/>
          <a:p>
            <a:pPr marL="0" indent="0" rtl="0" fontAlgn="base">
              <a:buNone/>
            </a:pPr>
            <a:r>
              <a:rPr lang="en-GB" sz="1700" b="1" i="0">
                <a:effectLst/>
                <a:latin typeface="Arial" panose="020B0604020202020204" pitchFamily="34" charset="0"/>
              </a:rPr>
              <a:t>AIM(S)</a:t>
            </a:r>
            <a:r>
              <a:rPr lang="en-GB" sz="1700" b="0" i="0">
                <a:effectLst/>
                <a:latin typeface="Arial" panose="020B0604020202020204" pitchFamily="34" charset="0"/>
              </a:rPr>
              <a:t> </a:t>
            </a:r>
            <a:endParaRPr lang="en-GB" sz="1700" b="0" i="0">
              <a:effectLst/>
              <a:latin typeface="Segoe UI" panose="020B0502040204020203" pitchFamily="34" charset="0"/>
            </a:endParaRPr>
          </a:p>
          <a:p>
            <a:pPr rtl="0" fontAlgn="base">
              <a:buFont typeface="Arial" panose="020B0604020202020204" pitchFamily="34" charset="0"/>
              <a:buChar char="•"/>
            </a:pPr>
            <a:r>
              <a:rPr lang="en-GB" sz="1700" b="0" i="0">
                <a:effectLst/>
                <a:latin typeface="Arial" panose="020B0604020202020204" pitchFamily="34" charset="0"/>
              </a:rPr>
              <a:t>To develop student awareness of criminology as an academic discipline by considering theoretical responses to crime and the impact of crime on individuals and societies. </a:t>
            </a:r>
          </a:p>
          <a:p>
            <a:pPr marL="0" indent="0" rtl="0" fontAlgn="base">
              <a:buNone/>
            </a:pPr>
            <a:endParaRPr lang="en-GB" sz="1700" b="0" i="0">
              <a:effectLst/>
              <a:latin typeface="Segoe UI" panose="020B0502040204020203" pitchFamily="34" charset="0"/>
            </a:endParaRPr>
          </a:p>
          <a:p>
            <a:pPr marL="0" indent="0" rtl="0" fontAlgn="base">
              <a:buNone/>
            </a:pPr>
            <a:r>
              <a:rPr lang="en-GB" sz="1700" b="1" i="0">
                <a:effectLst/>
                <a:latin typeface="Arial" panose="020B0604020202020204" pitchFamily="34" charset="0"/>
              </a:rPr>
              <a:t>LEARNING OUTCOMES</a:t>
            </a:r>
            <a:r>
              <a:rPr lang="en-GB" sz="1700" b="0" i="0">
                <a:effectLst/>
                <a:latin typeface="Arial" panose="020B0604020202020204" pitchFamily="34" charset="0"/>
              </a:rPr>
              <a:t> </a:t>
            </a:r>
            <a:endParaRPr lang="en-GB" sz="1700" b="0" i="0">
              <a:effectLst/>
              <a:latin typeface="Segoe UI" panose="020B0502040204020203" pitchFamily="34" charset="0"/>
            </a:endParaRPr>
          </a:p>
          <a:p>
            <a:pPr marL="0" indent="0" rtl="0" fontAlgn="base">
              <a:buNone/>
            </a:pPr>
            <a:r>
              <a:rPr lang="en-GB" sz="1700" b="0" i="0">
                <a:effectLst/>
                <a:latin typeface="Arial" panose="020B0604020202020204" pitchFamily="34" charset="0"/>
              </a:rPr>
              <a:t>Upon the successful completion of this module, the student should be able to: </a:t>
            </a:r>
            <a:endParaRPr lang="en-GB" sz="1700" b="0" i="0">
              <a:effectLst/>
              <a:latin typeface="Segoe UI" panose="020B0502040204020203" pitchFamily="34" charset="0"/>
            </a:endParaRPr>
          </a:p>
          <a:p>
            <a:pPr rtl="0" fontAlgn="base">
              <a:buFont typeface="Arial" panose="020B0604020202020204" pitchFamily="34" charset="0"/>
              <a:buChar char="•"/>
            </a:pPr>
            <a:r>
              <a:rPr lang="en-GB" sz="1700" b="0" i="0">
                <a:effectLst/>
                <a:latin typeface="Arial" panose="020B0604020202020204" pitchFamily="34" charset="0"/>
              </a:rPr>
              <a:t>Define criminology and identify its influence in terms of academia, policy, practice and employment. </a:t>
            </a:r>
          </a:p>
          <a:p>
            <a:pPr rtl="0" fontAlgn="base">
              <a:buFont typeface="Arial" panose="020B0604020202020204" pitchFamily="34" charset="0"/>
              <a:buChar char="•"/>
            </a:pPr>
            <a:r>
              <a:rPr lang="en-GB" sz="1700" b="0" i="0">
                <a:effectLst/>
                <a:latin typeface="Arial" panose="020B0604020202020204" pitchFamily="34" charset="0"/>
              </a:rPr>
              <a:t>Demonstrate a working knowledge of factors that can influence definitions, explanations and responses to crime. </a:t>
            </a:r>
          </a:p>
          <a:p>
            <a:pPr marL="0" indent="0">
              <a:buNone/>
            </a:pPr>
            <a:endParaRPr lang="en-GB" sz="1700"/>
          </a:p>
        </p:txBody>
      </p:sp>
    </p:spTree>
    <p:extLst>
      <p:ext uri="{BB962C8B-B14F-4D97-AF65-F5344CB8AC3E}">
        <p14:creationId xmlns:p14="http://schemas.microsoft.com/office/powerpoint/2010/main" val="1297029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23D6DEE-7566-1914-0B49-22421E6E098C}"/>
              </a:ext>
            </a:extLst>
          </p:cNvPr>
          <p:cNvSpPr>
            <a:spLocks noGrp="1"/>
          </p:cNvSpPr>
          <p:nvPr>
            <p:ph type="title"/>
          </p:nvPr>
        </p:nvSpPr>
        <p:spPr>
          <a:xfrm>
            <a:off x="3020418" y="-210513"/>
            <a:ext cx="5387502" cy="1325563"/>
          </a:xfrm>
        </p:spPr>
        <p:txBody>
          <a:bodyPr>
            <a:normAutofit/>
          </a:bodyPr>
          <a:lstStyle/>
          <a:p>
            <a:r>
              <a:rPr lang="en-GB"/>
              <a:t>What will we study?</a:t>
            </a:r>
          </a:p>
        </p:txBody>
      </p:sp>
      <p:sp>
        <p:nvSpPr>
          <p:cNvPr id="7" name="Content Placeholder 6">
            <a:extLst>
              <a:ext uri="{FF2B5EF4-FFF2-40B4-BE49-F238E27FC236}">
                <a16:creationId xmlns:a16="http://schemas.microsoft.com/office/drawing/2014/main" id="{5F830294-6106-AD0B-78C4-6739E8EB6DA9}"/>
              </a:ext>
            </a:extLst>
          </p:cNvPr>
          <p:cNvSpPr>
            <a:spLocks noGrp="1"/>
          </p:cNvSpPr>
          <p:nvPr>
            <p:ph idx="1"/>
          </p:nvPr>
        </p:nvSpPr>
        <p:spPr>
          <a:xfrm>
            <a:off x="5304608" y="5946035"/>
            <a:ext cx="5387502" cy="911965"/>
          </a:xfrm>
        </p:spPr>
        <p:txBody>
          <a:bodyPr>
            <a:normAutofit/>
          </a:bodyPr>
          <a:lstStyle/>
          <a:p>
            <a:pPr marL="0" indent="0">
              <a:buNone/>
            </a:pPr>
            <a:endParaRPr lang="en-GB" dirty="0"/>
          </a:p>
          <a:p>
            <a:r>
              <a:rPr lang="en-GB" sz="1000" dirty="0"/>
              <a:t>Please note this may be subject to change without prior notice</a:t>
            </a:r>
          </a:p>
        </p:txBody>
      </p:sp>
      <p:sp>
        <p:nvSpPr>
          <p:cNvPr id="15"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7"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B33A7320-AEA2-DA28-643D-9C0BFE21AB37}"/>
              </a:ext>
            </a:extLst>
          </p:cNvPr>
          <p:cNvPicPr>
            <a:picLocks noChangeAspect="1"/>
          </p:cNvPicPr>
          <p:nvPr/>
        </p:nvPicPr>
        <p:blipFill>
          <a:blip r:embed="rId3"/>
          <a:srcRect l="32384" t="24149" r="31791" b="7151"/>
          <a:stretch>
            <a:fillRect/>
          </a:stretch>
        </p:blipFill>
        <p:spPr>
          <a:xfrm>
            <a:off x="642892" y="919084"/>
            <a:ext cx="4544250" cy="580949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12259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D51A6-C073-DFFE-D9A1-EAAF3A974815}"/>
              </a:ext>
            </a:extLst>
          </p:cNvPr>
          <p:cNvSpPr>
            <a:spLocks noGrp="1"/>
          </p:cNvSpPr>
          <p:nvPr>
            <p:ph type="title"/>
          </p:nvPr>
        </p:nvSpPr>
        <p:spPr/>
        <p:txBody>
          <a:bodyPr/>
          <a:lstStyle/>
          <a:p>
            <a:r>
              <a:rPr lang="en-GB"/>
              <a:t>Moodle and reading list</a:t>
            </a:r>
          </a:p>
        </p:txBody>
      </p:sp>
      <p:pic>
        <p:nvPicPr>
          <p:cNvPr id="4" name="Picture 3">
            <a:hlinkClick r:id="rId3"/>
            <a:extLst>
              <a:ext uri="{FF2B5EF4-FFF2-40B4-BE49-F238E27FC236}">
                <a16:creationId xmlns:a16="http://schemas.microsoft.com/office/drawing/2014/main" id="{20345C45-2F81-60FA-1550-3D682DED6098}"/>
              </a:ext>
            </a:extLst>
          </p:cNvPr>
          <p:cNvPicPr>
            <a:picLocks noChangeAspect="1"/>
          </p:cNvPicPr>
          <p:nvPr/>
        </p:nvPicPr>
        <p:blipFill>
          <a:blip r:embed="rId4"/>
          <a:srcRect l="740" t="11164" r="25481" b="7444"/>
          <a:stretch>
            <a:fillRect/>
          </a:stretch>
        </p:blipFill>
        <p:spPr>
          <a:xfrm>
            <a:off x="403860" y="1645919"/>
            <a:ext cx="4848774" cy="3566161"/>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7FE3D00F-7C05-AD5B-D562-22FA3D8D4DB3}"/>
              </a:ext>
            </a:extLst>
          </p:cNvPr>
          <p:cNvPicPr>
            <a:picLocks noChangeAspect="1"/>
          </p:cNvPicPr>
          <p:nvPr/>
        </p:nvPicPr>
        <p:blipFill>
          <a:blip r:embed="rId5"/>
          <a:srcRect t="11879" r="10404" b="4727"/>
          <a:stretch>
            <a:fillRect/>
          </a:stretch>
        </p:blipFill>
        <p:spPr>
          <a:xfrm>
            <a:off x="4589797" y="2111432"/>
            <a:ext cx="7198343" cy="446670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455320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4DC59-E33E-3BFF-D26B-3F8B12DCB70F}"/>
              </a:ext>
            </a:extLst>
          </p:cNvPr>
          <p:cNvSpPr>
            <a:spLocks noGrp="1"/>
          </p:cNvSpPr>
          <p:nvPr>
            <p:ph type="title"/>
          </p:nvPr>
        </p:nvSpPr>
        <p:spPr/>
        <p:txBody>
          <a:bodyPr/>
          <a:lstStyle/>
          <a:p>
            <a:r>
              <a:rPr lang="en-GB"/>
              <a:t>Assessment</a:t>
            </a:r>
          </a:p>
        </p:txBody>
      </p:sp>
      <p:pic>
        <p:nvPicPr>
          <p:cNvPr id="25" name="Content Placeholder 24">
            <a:extLst>
              <a:ext uri="{FF2B5EF4-FFF2-40B4-BE49-F238E27FC236}">
                <a16:creationId xmlns:a16="http://schemas.microsoft.com/office/drawing/2014/main" id="{EA45256E-23B4-9701-9DB2-59C6396BDA54}"/>
              </a:ext>
            </a:extLst>
          </p:cNvPr>
          <p:cNvPicPr>
            <a:picLocks noGrp="1" noChangeAspect="1"/>
          </p:cNvPicPr>
          <p:nvPr>
            <p:ph idx="1"/>
          </p:nvPr>
        </p:nvPicPr>
        <p:blipFill rotWithShape="1">
          <a:blip r:embed="rId2"/>
          <a:srcRect l="26019" t="25997" r="28445" b="31242"/>
          <a:stretch/>
        </p:blipFill>
        <p:spPr>
          <a:xfrm>
            <a:off x="1721644" y="1507331"/>
            <a:ext cx="7733249" cy="484113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4480437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94032C-27C8-826E-B360-2308D1FD603E}"/>
              </a:ext>
            </a:extLst>
          </p:cNvPr>
          <p:cNvSpPr>
            <a:spLocks noGrp="1"/>
          </p:cNvSpPr>
          <p:nvPr>
            <p:ph type="title"/>
          </p:nvPr>
        </p:nvSpPr>
        <p:spPr/>
        <p:txBody>
          <a:bodyPr/>
          <a:lstStyle/>
          <a:p>
            <a:r>
              <a:rPr lang="en-GB" b="1" u="sng"/>
              <a:t>Assessment 1</a:t>
            </a:r>
          </a:p>
        </p:txBody>
      </p:sp>
      <p:sp>
        <p:nvSpPr>
          <p:cNvPr id="3" name="Content Placeholder 2">
            <a:extLst>
              <a:ext uri="{FF2B5EF4-FFF2-40B4-BE49-F238E27FC236}">
                <a16:creationId xmlns:a16="http://schemas.microsoft.com/office/drawing/2014/main" id="{26B3B93F-0D1C-13C0-6949-17C88C7C45C2}"/>
              </a:ext>
            </a:extLst>
          </p:cNvPr>
          <p:cNvSpPr>
            <a:spLocks noGrp="1"/>
          </p:cNvSpPr>
          <p:nvPr>
            <p:ph idx="1"/>
          </p:nvPr>
        </p:nvSpPr>
        <p:spPr>
          <a:xfrm>
            <a:off x="4343401" y="745677"/>
            <a:ext cx="4816642" cy="564458"/>
          </a:xfrm>
        </p:spPr>
        <p:txBody>
          <a:bodyPr>
            <a:normAutofit fontScale="92500"/>
          </a:bodyPr>
          <a:lstStyle/>
          <a:p>
            <a:r>
              <a:rPr lang="en-GB"/>
              <a:t>Let’s take a look at the brief . . .  </a:t>
            </a:r>
          </a:p>
          <a:p>
            <a:endParaRPr lang="en-GB"/>
          </a:p>
          <a:p>
            <a:endParaRPr lang="en-GB"/>
          </a:p>
        </p:txBody>
      </p:sp>
      <p:pic>
        <p:nvPicPr>
          <p:cNvPr id="5" name="Picture 4">
            <a:extLst>
              <a:ext uri="{FF2B5EF4-FFF2-40B4-BE49-F238E27FC236}">
                <a16:creationId xmlns:a16="http://schemas.microsoft.com/office/drawing/2014/main" id="{22AB4E1A-3CA4-DB12-507F-B2CAA9F90A5E}"/>
              </a:ext>
            </a:extLst>
          </p:cNvPr>
          <p:cNvPicPr>
            <a:picLocks noChangeAspect="1"/>
          </p:cNvPicPr>
          <p:nvPr/>
        </p:nvPicPr>
        <p:blipFill>
          <a:blip r:embed="rId2"/>
          <a:srcRect l="10813" t="20107" r="31912" b="7850"/>
          <a:stretch>
            <a:fillRect/>
          </a:stretch>
        </p:blipFill>
        <p:spPr>
          <a:xfrm>
            <a:off x="3268062" y="1430593"/>
            <a:ext cx="5891981" cy="494071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284663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56051-2906-ECD9-F1C6-5FD89EF1B4F3}"/>
              </a:ext>
            </a:extLst>
          </p:cNvPr>
          <p:cNvSpPr>
            <a:spLocks noGrp="1"/>
          </p:cNvSpPr>
          <p:nvPr>
            <p:ph type="title"/>
          </p:nvPr>
        </p:nvSpPr>
        <p:spPr>
          <a:xfrm>
            <a:off x="5109118" y="-315099"/>
            <a:ext cx="10515600" cy="1325563"/>
          </a:xfrm>
        </p:spPr>
        <p:txBody>
          <a:bodyPr/>
          <a:lstStyle/>
          <a:p>
            <a:r>
              <a:rPr lang="en-GB"/>
              <a:t>Vlog tips </a:t>
            </a:r>
          </a:p>
        </p:txBody>
      </p:sp>
      <p:pic>
        <p:nvPicPr>
          <p:cNvPr id="4" name="Online Media 3" title="How to Vlog: Your Simple Guide to Getting Started">
            <a:hlinkClick r:id="" action="ppaction://media"/>
            <a:extLst>
              <a:ext uri="{FF2B5EF4-FFF2-40B4-BE49-F238E27FC236}">
                <a16:creationId xmlns:a16="http://schemas.microsoft.com/office/drawing/2014/main" id="{640F9A9D-6FEF-1F73-1DFA-387643DCAE32}"/>
              </a:ext>
            </a:extLst>
          </p:cNvPr>
          <p:cNvPicPr>
            <a:picLocks noGrp="1" noRot="1" noChangeAspect="1"/>
          </p:cNvPicPr>
          <p:nvPr>
            <p:ph idx="1"/>
            <a:videoFile r:link="rId1"/>
          </p:nvPr>
        </p:nvPicPr>
        <p:blipFill>
          <a:blip r:embed="rId3"/>
          <a:stretch>
            <a:fillRect/>
          </a:stretch>
        </p:blipFill>
        <p:spPr>
          <a:xfrm>
            <a:off x="2174488" y="961867"/>
            <a:ext cx="9233520" cy="5216521"/>
          </a:xfrm>
          <a:prstGeom prst="rect">
            <a:avLst/>
          </a:prstGeom>
        </p:spPr>
      </p:pic>
    </p:spTree>
    <p:extLst>
      <p:ext uri="{BB962C8B-B14F-4D97-AF65-F5344CB8AC3E}">
        <p14:creationId xmlns:p14="http://schemas.microsoft.com/office/powerpoint/2010/main" val="745701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6B6E553-09A4-65F4-5FC7-E9ACF3A7685E}"/>
              </a:ext>
            </a:extLst>
          </p:cNvPr>
          <p:cNvSpPr>
            <a:spLocks noGrp="1"/>
          </p:cNvSpPr>
          <p:nvPr>
            <p:ph type="title"/>
          </p:nvPr>
        </p:nvSpPr>
        <p:spPr>
          <a:xfrm>
            <a:off x="838200" y="365125"/>
            <a:ext cx="5393361" cy="1325563"/>
          </a:xfrm>
        </p:spPr>
        <p:txBody>
          <a:bodyPr>
            <a:normAutofit/>
          </a:bodyPr>
          <a:lstStyle/>
          <a:p>
            <a:r>
              <a:rPr lang="en-GB"/>
              <a:t>Let’s give it a go . . . . </a:t>
            </a:r>
          </a:p>
        </p:txBody>
      </p:sp>
      <p:sp>
        <p:nvSpPr>
          <p:cNvPr id="1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1CF61C8A-D181-8EE6-CE7C-871692DD4819}"/>
              </a:ext>
            </a:extLst>
          </p:cNvPr>
          <p:cNvPicPr>
            <a:picLocks noChangeAspect="1"/>
          </p:cNvPicPr>
          <p:nvPr/>
        </p:nvPicPr>
        <p:blipFill>
          <a:blip r:embed="rId3"/>
          <a:stretch>
            <a:fillRect/>
          </a:stretch>
        </p:blipFill>
        <p:spPr>
          <a:xfrm>
            <a:off x="5601566" y="1865765"/>
            <a:ext cx="5709554" cy="3197350"/>
          </a:xfrm>
          <a:prstGeom prst="rect">
            <a:avLst/>
          </a:prstGeom>
        </p:spPr>
      </p:pic>
      <p:sp>
        <p:nvSpPr>
          <p:cNvPr id="10" name="TextBox 9">
            <a:extLst>
              <a:ext uri="{FF2B5EF4-FFF2-40B4-BE49-F238E27FC236}">
                <a16:creationId xmlns:a16="http://schemas.microsoft.com/office/drawing/2014/main" id="{BC756F7E-FA8B-A451-B956-49D2EA9C483D}"/>
              </a:ext>
            </a:extLst>
          </p:cNvPr>
          <p:cNvSpPr txBox="1"/>
          <p:nvPr/>
        </p:nvSpPr>
        <p:spPr>
          <a:xfrm>
            <a:off x="490654" y="1906859"/>
            <a:ext cx="3891775" cy="646331"/>
          </a:xfrm>
          <a:prstGeom prst="rect">
            <a:avLst/>
          </a:prstGeom>
          <a:noFill/>
        </p:spPr>
        <p:txBody>
          <a:bodyPr wrap="square" rtlCol="0">
            <a:spAutoFit/>
          </a:bodyPr>
          <a:lstStyle/>
          <a:p>
            <a:pPr marL="342900" indent="-342900">
              <a:buAutoNum type="arabicPeriod"/>
            </a:pPr>
            <a:r>
              <a:rPr lang="en-GB"/>
              <a:t>Set up a FREE </a:t>
            </a:r>
            <a:r>
              <a:rPr lang="en-GB" err="1"/>
              <a:t>Youtube</a:t>
            </a:r>
            <a:r>
              <a:rPr lang="en-GB"/>
              <a:t> account</a:t>
            </a:r>
          </a:p>
        </p:txBody>
      </p:sp>
      <p:sp>
        <p:nvSpPr>
          <p:cNvPr id="12" name="TextBox 11">
            <a:extLst>
              <a:ext uri="{FF2B5EF4-FFF2-40B4-BE49-F238E27FC236}">
                <a16:creationId xmlns:a16="http://schemas.microsoft.com/office/drawing/2014/main" id="{5B6EBD25-C86B-FF9A-4E64-617A4678BAFF}"/>
              </a:ext>
            </a:extLst>
          </p:cNvPr>
          <p:cNvSpPr txBox="1"/>
          <p:nvPr/>
        </p:nvSpPr>
        <p:spPr>
          <a:xfrm>
            <a:off x="635620" y="2843561"/>
            <a:ext cx="3100039" cy="923330"/>
          </a:xfrm>
          <a:prstGeom prst="rect">
            <a:avLst/>
          </a:prstGeom>
          <a:noFill/>
        </p:spPr>
        <p:txBody>
          <a:bodyPr wrap="square" rtlCol="0">
            <a:spAutoFit/>
          </a:bodyPr>
          <a:lstStyle/>
          <a:p>
            <a:r>
              <a:rPr lang="en-GB"/>
              <a:t>2. Record a short 2-minute tester video introducing yourself</a:t>
            </a:r>
          </a:p>
        </p:txBody>
      </p:sp>
      <p:sp>
        <p:nvSpPr>
          <p:cNvPr id="14" name="TextBox 13">
            <a:extLst>
              <a:ext uri="{FF2B5EF4-FFF2-40B4-BE49-F238E27FC236}">
                <a16:creationId xmlns:a16="http://schemas.microsoft.com/office/drawing/2014/main" id="{3CBA2F38-FC1A-7FE3-81B0-2BC70DC67697}"/>
              </a:ext>
            </a:extLst>
          </p:cNvPr>
          <p:cNvSpPr txBox="1"/>
          <p:nvPr/>
        </p:nvSpPr>
        <p:spPr>
          <a:xfrm>
            <a:off x="541095" y="4159405"/>
            <a:ext cx="4627756" cy="2031325"/>
          </a:xfrm>
          <a:prstGeom prst="rect">
            <a:avLst/>
          </a:prstGeom>
          <a:noFill/>
        </p:spPr>
        <p:txBody>
          <a:bodyPr wrap="square" rtlCol="0">
            <a:spAutoFit/>
          </a:bodyPr>
          <a:lstStyle/>
          <a:p>
            <a:pPr lvl="0" rtl="0"/>
            <a:r>
              <a:rPr lang="en-GB">
                <a:latin typeface="+mj-lt"/>
              </a:rPr>
              <a:t>3. </a:t>
            </a:r>
            <a:r>
              <a:rPr lang="en-GB" sz="1800">
                <a:effectLst/>
                <a:latin typeface="+mj-lt"/>
                <a:ea typeface="Times New Roman" panose="02020603050405020304" pitchFamily="18" charset="0"/>
              </a:rPr>
              <a:t>Upload your video to the </a:t>
            </a:r>
            <a:r>
              <a:rPr lang="en-GB" sz="1800" err="1">
                <a:effectLst/>
                <a:latin typeface="+mj-lt"/>
                <a:ea typeface="Times New Roman" panose="02020603050405020304" pitchFamily="18" charset="0"/>
              </a:rPr>
              <a:t>Youtube</a:t>
            </a:r>
            <a:r>
              <a:rPr lang="en-GB" sz="1800">
                <a:effectLst/>
                <a:latin typeface="+mj-lt"/>
                <a:ea typeface="Times New Roman" panose="02020603050405020304" pitchFamily="18" charset="0"/>
              </a:rPr>
              <a:t> account and ensure you enable permissions as ‘unlisted’ – (only people with the link can access the video).</a:t>
            </a:r>
          </a:p>
          <a:p>
            <a:r>
              <a:rPr lang="en-GB" sz="1800">
                <a:effectLst/>
                <a:latin typeface="+mj-lt"/>
                <a:ea typeface="Times New Roman" panose="02020603050405020304" pitchFamily="18" charset="0"/>
              </a:rPr>
              <a:t>If you have used a phone to record your video, you can upload it by downloading the </a:t>
            </a:r>
            <a:r>
              <a:rPr lang="en-GB" sz="1800" err="1">
                <a:effectLst/>
                <a:latin typeface="+mj-lt"/>
                <a:ea typeface="Times New Roman" panose="02020603050405020304" pitchFamily="18" charset="0"/>
              </a:rPr>
              <a:t>Youtube</a:t>
            </a:r>
            <a:r>
              <a:rPr lang="en-GB" sz="1800">
                <a:effectLst/>
                <a:latin typeface="+mj-lt"/>
                <a:ea typeface="Times New Roman" panose="02020603050405020304" pitchFamily="18" charset="0"/>
              </a:rPr>
              <a:t> app.</a:t>
            </a:r>
            <a:endParaRPr lang="en-GB">
              <a:latin typeface="+mj-lt"/>
            </a:endParaRPr>
          </a:p>
        </p:txBody>
      </p:sp>
    </p:spTree>
    <p:extLst>
      <p:ext uri="{BB962C8B-B14F-4D97-AF65-F5344CB8AC3E}">
        <p14:creationId xmlns:p14="http://schemas.microsoft.com/office/powerpoint/2010/main" val="3118785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8A7BA06D-B3FF-4E91-8639-B4569AE3A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2B30C86D-5A07-48BC-9C9D-6F9A2DB1E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3301E07F-4F79-4B58-8698-EF24DC1ECD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Arc 14">
            <a:extLst>
              <a:ext uri="{FF2B5EF4-FFF2-40B4-BE49-F238E27FC236}">
                <a16:creationId xmlns:a16="http://schemas.microsoft.com/office/drawing/2014/main" id="{E58B2195-5055-402F-A3E7-53FF0E498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25836" y="775849"/>
            <a:ext cx="2987899" cy="2987899"/>
          </a:xfrm>
          <a:prstGeom prst="arc">
            <a:avLst>
              <a:gd name="adj1" fmla="val 14441841"/>
              <a:gd name="adj2" fmla="val 0"/>
            </a:avLst>
          </a:prstGeom>
          <a:ln w="127000" cap="rnd">
            <a:solidFill>
              <a:schemeClr val="accent2">
                <a:lumMod val="75000"/>
              </a:schemeClr>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5ABABEA-1B0C-1F28-2443-BAB280C7FE82}"/>
              </a:ext>
            </a:extLst>
          </p:cNvPr>
          <p:cNvSpPr txBox="1"/>
          <p:nvPr/>
        </p:nvSpPr>
        <p:spPr>
          <a:xfrm>
            <a:off x="6276817" y="1559237"/>
            <a:ext cx="5915183" cy="4563926"/>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6000" kern="1200">
                <a:solidFill>
                  <a:srgbClr val="FFFFFF"/>
                </a:solidFill>
                <a:latin typeface="+mj-lt"/>
                <a:ea typeface="+mj-ea"/>
                <a:cs typeface="+mj-cs"/>
              </a:rPr>
              <a:t>WHAT IS CRIMINOLOGY? </a:t>
            </a:r>
          </a:p>
        </p:txBody>
      </p:sp>
      <p:sp>
        <p:nvSpPr>
          <p:cNvPr id="17" name="Oval 16">
            <a:extLst>
              <a:ext uri="{FF2B5EF4-FFF2-40B4-BE49-F238E27FC236}">
                <a16:creationId xmlns:a16="http://schemas.microsoft.com/office/drawing/2014/main" id="{9EE6F773-742A-491A-9A00-A2A150DF50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368" y="366810"/>
            <a:ext cx="6124381" cy="61243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3" descr="Thought outline">
            <a:extLst>
              <a:ext uri="{FF2B5EF4-FFF2-40B4-BE49-F238E27FC236}">
                <a16:creationId xmlns:a16="http://schemas.microsoft.com/office/drawing/2014/main" id="{023ED973-C20F-EDB1-F4D9-D7521CEB295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78572" y="1374798"/>
            <a:ext cx="4108404" cy="4108404"/>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p:spPr>
      </p:pic>
    </p:spTree>
    <p:extLst>
      <p:ext uri="{BB962C8B-B14F-4D97-AF65-F5344CB8AC3E}">
        <p14:creationId xmlns:p14="http://schemas.microsoft.com/office/powerpoint/2010/main" val="4248488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descr="Thought outline">
            <a:extLst>
              <a:ext uri="{FF2B5EF4-FFF2-40B4-BE49-F238E27FC236}">
                <a16:creationId xmlns:a16="http://schemas.microsoft.com/office/drawing/2014/main" id="{023ED973-C20F-EDB1-F4D9-D7521CEB295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78572" y="1374798"/>
            <a:ext cx="4108404" cy="4108404"/>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p:spPr>
      </p:pic>
      <p:sp>
        <p:nvSpPr>
          <p:cNvPr id="3" name="TextBox 2">
            <a:extLst>
              <a:ext uri="{FF2B5EF4-FFF2-40B4-BE49-F238E27FC236}">
                <a16:creationId xmlns:a16="http://schemas.microsoft.com/office/drawing/2014/main" id="{1E7EF637-DDDD-34FA-629E-D7E0DD30C350}"/>
              </a:ext>
            </a:extLst>
          </p:cNvPr>
          <p:cNvSpPr txBox="1"/>
          <p:nvPr/>
        </p:nvSpPr>
        <p:spPr>
          <a:xfrm>
            <a:off x="5486976" y="1840831"/>
            <a:ext cx="5915183" cy="1569660"/>
          </a:xfrm>
          <a:prstGeom prst="rect">
            <a:avLst/>
          </a:prstGeom>
          <a:noFill/>
        </p:spPr>
        <p:txBody>
          <a:bodyPr wrap="square" rtlCol="0">
            <a:spAutoFit/>
          </a:bodyPr>
          <a:lstStyle/>
          <a:p>
            <a:r>
              <a:rPr lang="en-GB" sz="4800"/>
              <a:t>WHY BECOME A CRIMINOLOGIST?</a:t>
            </a:r>
          </a:p>
        </p:txBody>
      </p:sp>
    </p:spTree>
    <p:extLst>
      <p:ext uri="{BB962C8B-B14F-4D97-AF65-F5344CB8AC3E}">
        <p14:creationId xmlns:p14="http://schemas.microsoft.com/office/powerpoint/2010/main" val="491408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alpha val="56000"/>
          </a:schemeClr>
        </a:solidFill>
        <a:effectLst/>
      </p:bgPr>
    </p:bg>
    <p:spTree>
      <p:nvGrpSpPr>
        <p:cNvPr id="1" name=""/>
        <p:cNvGrpSpPr/>
        <p:nvPr/>
      </p:nvGrpSpPr>
      <p:grpSpPr>
        <a:xfrm>
          <a:off x="0" y="0"/>
          <a:ext cx="0" cy="0"/>
          <a:chOff x="0" y="0"/>
          <a:chExt cx="0" cy="0"/>
        </a:xfrm>
      </p:grpSpPr>
      <p:pic>
        <p:nvPicPr>
          <p:cNvPr id="4" name="Graphic 3" descr="Thought outline">
            <a:extLst>
              <a:ext uri="{FF2B5EF4-FFF2-40B4-BE49-F238E27FC236}">
                <a16:creationId xmlns:a16="http://schemas.microsoft.com/office/drawing/2014/main" id="{023ED973-C20F-EDB1-F4D9-D7521CEB295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78572" y="1374798"/>
            <a:ext cx="4108404" cy="4108404"/>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p:spPr>
      </p:pic>
      <p:sp>
        <p:nvSpPr>
          <p:cNvPr id="3" name="TextBox 2">
            <a:extLst>
              <a:ext uri="{FF2B5EF4-FFF2-40B4-BE49-F238E27FC236}">
                <a16:creationId xmlns:a16="http://schemas.microsoft.com/office/drawing/2014/main" id="{616EE6DA-4CC7-234C-490E-1E9E92B910B1}"/>
              </a:ext>
            </a:extLst>
          </p:cNvPr>
          <p:cNvSpPr txBox="1"/>
          <p:nvPr/>
        </p:nvSpPr>
        <p:spPr>
          <a:xfrm>
            <a:off x="7132320" y="1005839"/>
            <a:ext cx="4029892" cy="5509200"/>
          </a:xfrm>
          <a:prstGeom prst="rect">
            <a:avLst/>
          </a:prstGeom>
          <a:noFill/>
        </p:spPr>
        <p:txBody>
          <a:bodyPr wrap="square" rtlCol="0">
            <a:spAutoFit/>
          </a:bodyPr>
          <a:lstStyle/>
          <a:p>
            <a:pPr algn="ctr"/>
            <a:r>
              <a:rPr lang="en-GB" sz="8800"/>
              <a:t>WHAT IS CRIME?</a:t>
            </a:r>
          </a:p>
        </p:txBody>
      </p:sp>
    </p:spTree>
    <p:extLst>
      <p:ext uri="{BB962C8B-B14F-4D97-AF65-F5344CB8AC3E}">
        <p14:creationId xmlns:p14="http://schemas.microsoft.com/office/powerpoint/2010/main" val="206012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96B8191-CB38-4549-AC4A-6D213D8D6ECC}"/>
              </a:ext>
            </a:extLst>
          </p:cNvPr>
          <p:cNvSpPr>
            <a:spLocks noGrp="1"/>
          </p:cNvSpPr>
          <p:nvPr>
            <p:ph type="title"/>
          </p:nvPr>
        </p:nvSpPr>
        <p:spPr>
          <a:xfrm>
            <a:off x="838200" y="365125"/>
            <a:ext cx="5393361" cy="1325563"/>
          </a:xfrm>
        </p:spPr>
        <p:txBody>
          <a:bodyPr>
            <a:normAutofit/>
          </a:bodyPr>
          <a:lstStyle/>
          <a:p>
            <a:r>
              <a:rPr lang="en-GB"/>
              <a:t>WHAT IS CRIME?</a:t>
            </a:r>
          </a:p>
        </p:txBody>
      </p:sp>
      <p:sp>
        <p:nvSpPr>
          <p:cNvPr id="3" name="Content Placeholder 2">
            <a:extLst>
              <a:ext uri="{FF2B5EF4-FFF2-40B4-BE49-F238E27FC236}">
                <a16:creationId xmlns:a16="http://schemas.microsoft.com/office/drawing/2014/main" id="{AFA20A6A-0553-4974-9D1D-BA57495AE824}"/>
              </a:ext>
            </a:extLst>
          </p:cNvPr>
          <p:cNvSpPr>
            <a:spLocks noGrp="1"/>
          </p:cNvSpPr>
          <p:nvPr>
            <p:ph idx="1"/>
          </p:nvPr>
        </p:nvSpPr>
        <p:spPr>
          <a:xfrm>
            <a:off x="838200" y="1825625"/>
            <a:ext cx="5393361" cy="4351338"/>
          </a:xfrm>
        </p:spPr>
        <p:txBody>
          <a:bodyPr vert="horz" lIns="0" tIns="0" rIns="0" bIns="0" rtlCol="0">
            <a:normAutofit/>
          </a:bodyPr>
          <a:lstStyle/>
          <a:p>
            <a:r>
              <a:rPr lang="en-GB" sz="2200">
                <a:ea typeface="+mn-lt"/>
                <a:cs typeface="+mn-lt"/>
              </a:rPr>
              <a:t>A set of rules that if broken lead to criminal sanctions?</a:t>
            </a:r>
            <a:endParaRPr lang="en-GB" sz="2200"/>
          </a:p>
          <a:p>
            <a:r>
              <a:rPr lang="en-GB" sz="2200">
                <a:ea typeface="+mn-lt"/>
                <a:cs typeface="+mn-lt"/>
              </a:rPr>
              <a:t>CRIME AS A </a:t>
            </a:r>
            <a:r>
              <a:rPr lang="en-GB" sz="2200" b="1">
                <a:ea typeface="+mn-lt"/>
                <a:cs typeface="+mn-lt"/>
              </a:rPr>
              <a:t>SOCIAL CONSTRUCT</a:t>
            </a:r>
            <a:endParaRPr lang="en-GB" sz="2200" b="1"/>
          </a:p>
          <a:p>
            <a:r>
              <a:rPr lang="en-GB" sz="2200">
                <a:ea typeface="+mn-lt"/>
                <a:cs typeface="+mn-lt"/>
              </a:rPr>
              <a:t>-What we consider to be crime is socially constructed</a:t>
            </a:r>
            <a:endParaRPr lang="en-GB" sz="2200"/>
          </a:p>
          <a:p>
            <a:r>
              <a:rPr lang="en-GB" sz="2200">
                <a:ea typeface="+mn-lt"/>
                <a:cs typeface="+mn-lt"/>
              </a:rPr>
              <a:t>-Crime is was society thinks it should be at one time</a:t>
            </a:r>
            <a:endParaRPr lang="en-GB" sz="2200"/>
          </a:p>
          <a:p>
            <a:r>
              <a:rPr lang="en-GB" sz="2200">
                <a:ea typeface="+mn-lt"/>
                <a:cs typeface="+mn-lt"/>
              </a:rPr>
              <a:t>-The powerful within the state may use the law to protect their own interests</a:t>
            </a:r>
            <a:endParaRPr lang="en-GB" sz="2200"/>
          </a:p>
          <a:p>
            <a:r>
              <a:rPr lang="en-GB" sz="2200">
                <a:ea typeface="+mn-lt"/>
                <a:cs typeface="+mn-lt"/>
              </a:rPr>
              <a:t>-What any one society considers to be criminal changes over time</a:t>
            </a:r>
            <a:endParaRPr lang="en-GB" sz="2200"/>
          </a:p>
          <a:p>
            <a:endParaRPr lang="en-GB" sz="2200"/>
          </a:p>
        </p:txBody>
      </p:sp>
      <p:pic>
        <p:nvPicPr>
          <p:cNvPr id="5" name="Picture 5" descr="A picture containing toy&#10;&#10;Description automatically generated">
            <a:extLst>
              <a:ext uri="{FF2B5EF4-FFF2-40B4-BE49-F238E27FC236}">
                <a16:creationId xmlns:a16="http://schemas.microsoft.com/office/drawing/2014/main" id="{EFC4DB46-FF43-4D62-B104-B491DFB1A700}"/>
              </a:ext>
            </a:extLst>
          </p:cNvPr>
          <p:cNvPicPr>
            <a:picLocks noChangeAspect="1"/>
          </p:cNvPicPr>
          <p:nvPr/>
        </p:nvPicPr>
        <p:blipFill rotWithShape="1">
          <a:blip r:embed="rId3"/>
          <a:srcRect l="21380" r="21381" b="1"/>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2"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B254739A-8903-C947-AEEE-383449A66E83}"/>
              </a:ext>
            </a:extLst>
          </p:cNvPr>
          <p:cNvSpPr txBox="1"/>
          <p:nvPr/>
        </p:nvSpPr>
        <p:spPr>
          <a:xfrm>
            <a:off x="6096000" y="6176963"/>
            <a:ext cx="1592580" cy="646331"/>
          </a:xfrm>
          <a:prstGeom prst="rect">
            <a:avLst/>
          </a:prstGeom>
          <a:noFill/>
        </p:spPr>
        <p:txBody>
          <a:bodyPr wrap="square" rtlCol="0">
            <a:spAutoFit/>
          </a:bodyPr>
          <a:lstStyle/>
          <a:p>
            <a:r>
              <a:rPr lang="en-GB"/>
              <a:t>Newburn, 2017</a:t>
            </a:r>
          </a:p>
        </p:txBody>
      </p:sp>
    </p:spTree>
    <p:extLst>
      <p:ext uri="{BB962C8B-B14F-4D97-AF65-F5344CB8AC3E}">
        <p14:creationId xmlns:p14="http://schemas.microsoft.com/office/powerpoint/2010/main" val="2273968171"/>
      </p:ext>
    </p:extLst>
  </p:cSld>
  <p:clrMapOvr>
    <a:masterClrMapping/>
  </p:clrMapOvr>
  <mc:AlternateContent xmlns:mc="http://schemas.openxmlformats.org/markup-compatibility/2006" xmlns:p14="http://schemas.microsoft.com/office/powerpoint/2010/main">
    <mc:Choice Requires="p14">
      <p:transition spd="slow" p14:dur="2000" advTm="150403"/>
    </mc:Choice>
    <mc:Fallback xmlns="">
      <p:transition spd="slow" advTm="15040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63E26-C47E-C6EA-2022-A8BEF8F807EB}"/>
              </a:ext>
            </a:extLst>
          </p:cNvPr>
          <p:cNvSpPr>
            <a:spLocks noGrp="1"/>
          </p:cNvSpPr>
          <p:nvPr>
            <p:ph type="title"/>
          </p:nvPr>
        </p:nvSpPr>
        <p:spPr>
          <a:xfrm>
            <a:off x="6725955" y="240626"/>
            <a:ext cx="5029395" cy="1446550"/>
          </a:xfrm>
        </p:spPr>
        <p:txBody>
          <a:bodyPr>
            <a:normAutofit/>
          </a:bodyPr>
          <a:lstStyle/>
          <a:p>
            <a:r>
              <a:rPr lang="en-GB"/>
              <a:t>What is crime?</a:t>
            </a:r>
          </a:p>
        </p:txBody>
      </p:sp>
      <p:sp>
        <p:nvSpPr>
          <p:cNvPr id="3" name="Content Placeholder 2">
            <a:extLst>
              <a:ext uri="{FF2B5EF4-FFF2-40B4-BE49-F238E27FC236}">
                <a16:creationId xmlns:a16="http://schemas.microsoft.com/office/drawing/2014/main" id="{D1050B4E-968F-B447-0105-35A7BD489B62}"/>
              </a:ext>
            </a:extLst>
          </p:cNvPr>
          <p:cNvSpPr>
            <a:spLocks noGrp="1"/>
          </p:cNvSpPr>
          <p:nvPr>
            <p:ph idx="1"/>
          </p:nvPr>
        </p:nvSpPr>
        <p:spPr>
          <a:xfrm>
            <a:off x="6384731" y="1876628"/>
            <a:ext cx="5182473" cy="3719101"/>
          </a:xfrm>
        </p:spPr>
        <p:txBody>
          <a:bodyPr>
            <a:normAutofit fontScale="92500" lnSpcReduction="20000"/>
          </a:bodyPr>
          <a:lstStyle/>
          <a:p>
            <a:pPr marL="0" indent="0">
              <a:lnSpc>
                <a:spcPct val="90000"/>
              </a:lnSpc>
              <a:buNone/>
            </a:pPr>
            <a:r>
              <a:rPr lang="en-GB" sz="2000"/>
              <a:t>Victim support: ‘deliberate act that causes physical or psychological harm, damage to or loss of property, and is against the law’.</a:t>
            </a:r>
          </a:p>
          <a:p>
            <a:pPr marL="0" indent="0">
              <a:lnSpc>
                <a:spcPct val="90000"/>
              </a:lnSpc>
              <a:buNone/>
            </a:pPr>
            <a:endParaRPr lang="en-GB" sz="2000"/>
          </a:p>
          <a:p>
            <a:pPr marL="0" indent="0">
              <a:lnSpc>
                <a:spcPct val="90000"/>
              </a:lnSpc>
              <a:buNone/>
            </a:pPr>
            <a:r>
              <a:rPr lang="en-GB" sz="2000"/>
              <a:t>Does some</a:t>
            </a:r>
            <a:r>
              <a:rPr lang="en-GB" sz="2000" b="1"/>
              <a:t> </a:t>
            </a:r>
            <a:r>
              <a:rPr lang="en-GB" sz="2000" b="1" i="1"/>
              <a:t>harm</a:t>
            </a:r>
            <a:r>
              <a:rPr lang="en-GB" sz="2000" b="1"/>
              <a:t> </a:t>
            </a:r>
            <a:r>
              <a:rPr lang="en-GB" sz="2000"/>
              <a:t>have to be used?</a:t>
            </a:r>
          </a:p>
          <a:p>
            <a:pPr marL="0" indent="0">
              <a:lnSpc>
                <a:spcPct val="90000"/>
              </a:lnSpc>
              <a:buNone/>
            </a:pPr>
            <a:endParaRPr lang="en-GB" sz="2000"/>
          </a:p>
          <a:p>
            <a:pPr marL="0" indent="0">
              <a:lnSpc>
                <a:spcPct val="90000"/>
              </a:lnSpc>
              <a:buNone/>
            </a:pPr>
            <a:r>
              <a:rPr lang="en-GB" sz="2000"/>
              <a:t>Becker (1963), a sociologist who examined deviance, argues that crime or deviances are created by social groups who make the rules and when these are broken, a crime occurs. In essence, crime takes place when it is seen by society to have taken place. </a:t>
            </a:r>
          </a:p>
          <a:p>
            <a:pPr marL="0" indent="0">
              <a:lnSpc>
                <a:spcPct val="90000"/>
              </a:lnSpc>
              <a:buNone/>
            </a:pPr>
            <a:endParaRPr lang="en-GB" sz="1500"/>
          </a:p>
          <a:p>
            <a:pPr marL="0" indent="0">
              <a:lnSpc>
                <a:spcPct val="90000"/>
              </a:lnSpc>
              <a:buNone/>
            </a:pPr>
            <a:endParaRPr lang="en-GB" sz="1500"/>
          </a:p>
        </p:txBody>
      </p:sp>
      <p:pic>
        <p:nvPicPr>
          <p:cNvPr id="4" name="Picture 3">
            <a:extLst>
              <a:ext uri="{FF2B5EF4-FFF2-40B4-BE49-F238E27FC236}">
                <a16:creationId xmlns:a16="http://schemas.microsoft.com/office/drawing/2014/main" id="{3EF9ADFB-4935-3799-2DF4-F141E52F10BF}"/>
              </a:ext>
            </a:extLst>
          </p:cNvPr>
          <p:cNvPicPr>
            <a:picLocks noChangeAspect="1"/>
          </p:cNvPicPr>
          <p:nvPr/>
        </p:nvPicPr>
        <p:blipFill>
          <a:blip r:embed="rId3"/>
          <a:srcRect l="14197" r="22267"/>
          <a:stretch/>
        </p:blipFill>
        <p:spPr>
          <a:xfrm>
            <a:off x="436650" y="382608"/>
            <a:ext cx="5571066" cy="5761228"/>
          </a:xfrm>
          <a:prstGeom prst="rect">
            <a:avLst/>
          </a:prstGeom>
        </p:spPr>
      </p:pic>
    </p:spTree>
    <p:extLst>
      <p:ext uri="{BB962C8B-B14F-4D97-AF65-F5344CB8AC3E}">
        <p14:creationId xmlns:p14="http://schemas.microsoft.com/office/powerpoint/2010/main" val="2107295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hild holding a red balloon&#10;&#10;Description automatically generated">
            <a:extLst>
              <a:ext uri="{FF2B5EF4-FFF2-40B4-BE49-F238E27FC236}">
                <a16:creationId xmlns:a16="http://schemas.microsoft.com/office/drawing/2014/main" id="{A9AD8E79-68BB-D51A-5B5E-863A939EB1C1}"/>
              </a:ext>
            </a:extLst>
          </p:cNvPr>
          <p:cNvPicPr>
            <a:picLocks noChangeAspect="1"/>
          </p:cNvPicPr>
          <p:nvPr/>
        </p:nvPicPr>
        <p:blipFill>
          <a:blip r:embed="rId3"/>
          <a:srcRect b="15730"/>
          <a:stretch/>
        </p:blipFill>
        <p:spPr>
          <a:xfrm>
            <a:off x="20" y="10"/>
            <a:ext cx="12191980" cy="6857990"/>
          </a:xfrm>
          <a:prstGeom prst="rect">
            <a:avLst/>
          </a:prstGeom>
        </p:spPr>
      </p:pic>
    </p:spTree>
    <p:extLst>
      <p:ext uri="{BB962C8B-B14F-4D97-AF65-F5344CB8AC3E}">
        <p14:creationId xmlns:p14="http://schemas.microsoft.com/office/powerpoint/2010/main" val="26266918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AB83C82-30AD-4DF2-A9AD-CE1547FDED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B36D2DE0-0628-4A9A-A59D-7BA8B5EB3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48E405C9-94BE-41DA-928C-DEC9A8550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5929" y="148929"/>
            <a:ext cx="6560142" cy="656014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4E9B71F-35B7-ECFF-9C8D-C1AA87B7C3C8}"/>
              </a:ext>
            </a:extLst>
          </p:cNvPr>
          <p:cNvSpPr>
            <a:spLocks noGrp="1"/>
          </p:cNvSpPr>
          <p:nvPr>
            <p:ph type="ctrTitle"/>
          </p:nvPr>
        </p:nvSpPr>
        <p:spPr>
          <a:xfrm>
            <a:off x="3315031" y="1380754"/>
            <a:ext cx="5561938" cy="2513516"/>
          </a:xfrm>
        </p:spPr>
        <p:txBody>
          <a:bodyPr>
            <a:normAutofit/>
          </a:bodyPr>
          <a:lstStyle/>
          <a:p>
            <a:r>
              <a:rPr lang="en-GB" sz="5100">
                <a:solidFill>
                  <a:srgbClr val="FFFFFF"/>
                </a:solidFill>
              </a:rPr>
              <a:t>How does public perception shape crime?</a:t>
            </a:r>
          </a:p>
        </p:txBody>
      </p:sp>
      <p:sp>
        <p:nvSpPr>
          <p:cNvPr id="3" name="Subtitle 2">
            <a:extLst>
              <a:ext uri="{FF2B5EF4-FFF2-40B4-BE49-F238E27FC236}">
                <a16:creationId xmlns:a16="http://schemas.microsoft.com/office/drawing/2014/main" id="{17B53F29-B8E5-4614-3E8B-A73393702ECF}"/>
              </a:ext>
            </a:extLst>
          </p:cNvPr>
          <p:cNvSpPr>
            <a:spLocks noGrp="1"/>
          </p:cNvSpPr>
          <p:nvPr>
            <p:ph type="subTitle" idx="1"/>
          </p:nvPr>
        </p:nvSpPr>
        <p:spPr>
          <a:xfrm>
            <a:off x="3315031" y="4076802"/>
            <a:ext cx="5561938" cy="1534587"/>
          </a:xfrm>
        </p:spPr>
        <p:txBody>
          <a:bodyPr>
            <a:normAutofit/>
          </a:bodyPr>
          <a:lstStyle/>
          <a:p>
            <a:r>
              <a:rPr lang="en-GB">
                <a:solidFill>
                  <a:srgbClr val="FFFFFF"/>
                </a:solidFill>
              </a:rPr>
              <a:t>RESEARCH TASK</a:t>
            </a:r>
          </a:p>
        </p:txBody>
      </p:sp>
      <p:sp>
        <p:nvSpPr>
          <p:cNvPr id="14" name="Arc 13">
            <a:extLst>
              <a:ext uri="{FF2B5EF4-FFF2-40B4-BE49-F238E27FC236}">
                <a16:creationId xmlns:a16="http://schemas.microsoft.com/office/drawing/2014/main" id="{D2091A72-D5BB-42AC-8FD3-F7747D908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222429" flipV="1">
            <a:off x="2494119" y="-28502"/>
            <a:ext cx="6816262" cy="681626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6ED12BFC-A737-46AF-8411-481112D54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65417" y="5241988"/>
            <a:ext cx="759403" cy="738802"/>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7F020354-DA40-5C3A-9BFD-120175585FF6}"/>
              </a:ext>
            </a:extLst>
          </p:cNvPr>
          <p:cNvSpPr txBox="1"/>
          <p:nvPr/>
        </p:nvSpPr>
        <p:spPr>
          <a:xfrm>
            <a:off x="119325" y="210844"/>
            <a:ext cx="3549079" cy="369332"/>
          </a:xfrm>
          <a:prstGeom prst="rect">
            <a:avLst/>
          </a:prstGeom>
          <a:noFill/>
        </p:spPr>
        <p:txBody>
          <a:bodyPr wrap="square" rtlCol="0">
            <a:spAutoFit/>
          </a:bodyPr>
          <a:lstStyle/>
          <a:p>
            <a:r>
              <a:rPr lang="en-GB" dirty="0"/>
              <a:t>1. Crime perception Padlet </a:t>
            </a:r>
          </a:p>
        </p:txBody>
      </p:sp>
      <p:sp>
        <p:nvSpPr>
          <p:cNvPr id="7" name="TextBox 6">
            <a:extLst>
              <a:ext uri="{FF2B5EF4-FFF2-40B4-BE49-F238E27FC236}">
                <a16:creationId xmlns:a16="http://schemas.microsoft.com/office/drawing/2014/main" id="{1B14D97D-712B-A4F9-D155-D8B0053D00D6}"/>
              </a:ext>
            </a:extLst>
          </p:cNvPr>
          <p:cNvSpPr txBox="1"/>
          <p:nvPr/>
        </p:nvSpPr>
        <p:spPr>
          <a:xfrm>
            <a:off x="373380" y="4191000"/>
            <a:ext cx="3931920" cy="2585323"/>
          </a:xfrm>
          <a:prstGeom prst="rect">
            <a:avLst/>
          </a:prstGeom>
          <a:solidFill>
            <a:schemeClr val="accent1"/>
          </a:solidFill>
        </p:spPr>
        <p:txBody>
          <a:bodyPr wrap="square" rtlCol="0">
            <a:spAutoFit/>
          </a:bodyPr>
          <a:lstStyle/>
          <a:p>
            <a:r>
              <a:rPr lang="en-GB"/>
              <a:t>2. How does this compare with the actual data?</a:t>
            </a:r>
          </a:p>
          <a:p>
            <a:pPr lvl="0"/>
            <a:r>
              <a:rPr lang="en-GB"/>
              <a:t>Groups identify:</a:t>
            </a:r>
          </a:p>
          <a:p>
            <a:pPr lvl="1"/>
            <a:r>
              <a:rPr lang="en-GB"/>
              <a:t>Key mismatches</a:t>
            </a:r>
          </a:p>
          <a:p>
            <a:pPr lvl="1"/>
            <a:r>
              <a:rPr lang="en-GB"/>
              <a:t>Possible reasons for these mismatches (e.g., media influence, personal experience)</a:t>
            </a:r>
          </a:p>
          <a:p>
            <a:endParaRPr lang="en-GB"/>
          </a:p>
        </p:txBody>
      </p:sp>
      <p:sp>
        <p:nvSpPr>
          <p:cNvPr id="9" name="TextBox 8">
            <a:extLst>
              <a:ext uri="{FF2B5EF4-FFF2-40B4-BE49-F238E27FC236}">
                <a16:creationId xmlns:a16="http://schemas.microsoft.com/office/drawing/2014/main" id="{420A80D5-EE4D-BE24-AEE2-BFE372921124}"/>
              </a:ext>
            </a:extLst>
          </p:cNvPr>
          <p:cNvSpPr txBox="1"/>
          <p:nvPr/>
        </p:nvSpPr>
        <p:spPr>
          <a:xfrm>
            <a:off x="8924820" y="15240"/>
            <a:ext cx="3243087" cy="4247317"/>
          </a:xfrm>
          <a:prstGeom prst="rect">
            <a:avLst/>
          </a:prstGeom>
          <a:solidFill>
            <a:schemeClr val="accent3">
              <a:lumMod val="40000"/>
              <a:lumOff val="60000"/>
            </a:schemeClr>
          </a:solidFill>
        </p:spPr>
        <p:txBody>
          <a:bodyPr wrap="square" rtlCol="0">
            <a:spAutoFit/>
          </a:bodyPr>
          <a:lstStyle/>
          <a:p>
            <a:r>
              <a:rPr lang="en-GB"/>
              <a:t>3. Exploring Media and Narrative </a:t>
            </a:r>
          </a:p>
          <a:p>
            <a:endParaRPr lang="en-GB"/>
          </a:p>
          <a:p>
            <a:endParaRPr lang="en-GB"/>
          </a:p>
          <a:p>
            <a:pPr marL="742950" lvl="1" indent="-285750">
              <a:buFont typeface="Arial" panose="020B0604020202020204" pitchFamily="34" charset="0"/>
              <a:buChar char="•"/>
            </a:pPr>
            <a:r>
              <a:rPr lang="en-GB"/>
              <a:t>Language used (e.g., emotive, sensationalist)</a:t>
            </a:r>
          </a:p>
          <a:p>
            <a:pPr marL="742950" lvl="1" indent="-285750">
              <a:buFont typeface="Arial" panose="020B0604020202020204" pitchFamily="34" charset="0"/>
              <a:buChar char="•"/>
            </a:pPr>
            <a:r>
              <a:rPr lang="en-GB"/>
              <a:t>Imagery and framing</a:t>
            </a:r>
          </a:p>
          <a:p>
            <a:pPr marL="742950" lvl="1" indent="-285750">
              <a:buFont typeface="Arial" panose="020B0604020202020204" pitchFamily="34" charset="0"/>
              <a:buChar char="•"/>
            </a:pPr>
            <a:r>
              <a:rPr lang="en-GB"/>
              <a:t>Who is portrayed as the victim or perpetrator?</a:t>
            </a:r>
          </a:p>
          <a:p>
            <a:pPr marL="742950" lvl="1" indent="-285750">
              <a:buFont typeface="Arial" panose="020B0604020202020204" pitchFamily="34" charset="0"/>
              <a:buChar char="•"/>
            </a:pPr>
            <a:r>
              <a:rPr lang="en-GB"/>
              <a:t>What message is being sent?</a:t>
            </a:r>
          </a:p>
          <a:p>
            <a:endParaRPr lang="en-GB"/>
          </a:p>
        </p:txBody>
      </p:sp>
      <p:pic>
        <p:nvPicPr>
          <p:cNvPr id="15" name="Picture 14">
            <a:extLst>
              <a:ext uri="{FF2B5EF4-FFF2-40B4-BE49-F238E27FC236}">
                <a16:creationId xmlns:a16="http://schemas.microsoft.com/office/drawing/2014/main" id="{B301BB75-B135-B2EC-981A-C7753617E3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425" y="694374"/>
            <a:ext cx="1899197" cy="1899197"/>
          </a:xfrm>
          <a:prstGeom prst="rect">
            <a:avLst/>
          </a:prstGeom>
        </p:spPr>
      </p:pic>
    </p:spTree>
    <p:extLst>
      <p:ext uri="{BB962C8B-B14F-4D97-AF65-F5344CB8AC3E}">
        <p14:creationId xmlns:p14="http://schemas.microsoft.com/office/powerpoint/2010/main" val="20605486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37558DB-ABE1-8268-532C-53291AD1F0D9}"/>
              </a:ext>
            </a:extLst>
          </p:cNvPr>
          <p:cNvSpPr>
            <a:spLocks noGrp="1"/>
          </p:cNvSpPr>
          <p:nvPr>
            <p:ph type="title"/>
          </p:nvPr>
        </p:nvSpPr>
        <p:spPr>
          <a:xfrm>
            <a:off x="838200" y="459863"/>
            <a:ext cx="10515600" cy="1004594"/>
          </a:xfrm>
        </p:spPr>
        <p:txBody>
          <a:bodyPr>
            <a:normAutofit/>
          </a:bodyPr>
          <a:lstStyle/>
          <a:p>
            <a:pPr algn="ctr"/>
            <a:r>
              <a:rPr lang="en-GB" sz="4400" b="1">
                <a:solidFill>
                  <a:srgbClr val="FFFFFF"/>
                </a:solidFill>
              </a:rPr>
              <a:t>TASK: Historical variation of crime</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03877403-6DFB-E743-FDBE-09BD2658D613}"/>
              </a:ext>
            </a:extLst>
          </p:cNvPr>
          <p:cNvGraphicFramePr>
            <a:graphicFrameLocks noGrp="1"/>
          </p:cNvGraphicFramePr>
          <p:nvPr>
            <p:ph idx="1"/>
            <p:extLst>
              <p:ext uri="{D42A27DB-BD31-4B8C-83A1-F6EECF244321}">
                <p14:modId xmlns:p14="http://schemas.microsoft.com/office/powerpoint/2010/main" val="4273465716"/>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06497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95199994-21AE-49A2-BA0D-12E295989A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B4D81C2-8C6E-F0A8-DE8D-CD591025BF6D}"/>
              </a:ext>
            </a:extLst>
          </p:cNvPr>
          <p:cNvSpPr>
            <a:spLocks noGrp="1"/>
          </p:cNvSpPr>
          <p:nvPr>
            <p:ph type="title"/>
          </p:nvPr>
        </p:nvSpPr>
        <p:spPr>
          <a:xfrm>
            <a:off x="1805328" y="165659"/>
            <a:ext cx="8233192" cy="1160110"/>
          </a:xfrm>
        </p:spPr>
        <p:txBody>
          <a:bodyPr vert="horz" lIns="91440" tIns="45720" rIns="91440" bIns="45720" rtlCol="0" anchor="ctr">
            <a:normAutofit/>
          </a:bodyPr>
          <a:lstStyle/>
          <a:p>
            <a:pPr algn="ctr"/>
            <a:r>
              <a:rPr lang="en-US" sz="3700" kern="1200">
                <a:solidFill>
                  <a:schemeClr val="tx1"/>
                </a:solidFill>
                <a:latin typeface="+mj-lt"/>
                <a:ea typeface="+mj-ea"/>
                <a:cs typeface="+mj-cs"/>
              </a:rPr>
              <a:t>TRIAD OF CRIMINOLOGY</a:t>
            </a:r>
          </a:p>
        </p:txBody>
      </p:sp>
      <p:pic>
        <p:nvPicPr>
          <p:cNvPr id="6" name="Content Placeholder 5">
            <a:extLst>
              <a:ext uri="{FF2B5EF4-FFF2-40B4-BE49-F238E27FC236}">
                <a16:creationId xmlns:a16="http://schemas.microsoft.com/office/drawing/2014/main" id="{2A013160-C71A-84DC-608B-B5717DC623B8}"/>
              </a:ext>
            </a:extLst>
          </p:cNvPr>
          <p:cNvPicPr>
            <a:picLocks noGrp="1" noChangeAspect="1"/>
          </p:cNvPicPr>
          <p:nvPr>
            <p:ph idx="1"/>
          </p:nvPr>
        </p:nvPicPr>
        <p:blipFill>
          <a:blip r:embed="rId3"/>
          <a:stretch>
            <a:fillRect/>
          </a:stretch>
        </p:blipFill>
        <p:spPr bwMode="auto">
          <a:xfrm>
            <a:off x="965513" y="1162579"/>
            <a:ext cx="8725193" cy="5715000"/>
          </a:xfrm>
          <a:custGeom>
            <a:avLst/>
            <a:gdLst/>
            <a:ahLst/>
            <a:cxnLst/>
            <a:rect l="l" t="t" r="r" b="b"/>
            <a:pathLst>
              <a:path w="4643496" h="5550370">
                <a:moveTo>
                  <a:pt x="81586" y="0"/>
                </a:moveTo>
                <a:lnTo>
                  <a:pt x="4561910" y="0"/>
                </a:lnTo>
                <a:cubicBezTo>
                  <a:pt x="4606969" y="0"/>
                  <a:pt x="4643496" y="36527"/>
                  <a:pt x="4643496" y="81586"/>
                </a:cubicBezTo>
                <a:lnTo>
                  <a:pt x="4643496" y="5468784"/>
                </a:lnTo>
                <a:cubicBezTo>
                  <a:pt x="4643496" y="5513843"/>
                  <a:pt x="4606969" y="5550370"/>
                  <a:pt x="4561910" y="5550370"/>
                </a:cubicBezTo>
                <a:lnTo>
                  <a:pt x="81586" y="5550370"/>
                </a:lnTo>
                <a:cubicBezTo>
                  <a:pt x="36527" y="5550370"/>
                  <a:pt x="0" y="5513843"/>
                  <a:pt x="0" y="5468784"/>
                </a:cubicBezTo>
                <a:lnTo>
                  <a:pt x="0" y="81586"/>
                </a:lnTo>
                <a:cubicBezTo>
                  <a:pt x="0" y="36527"/>
                  <a:pt x="36527" y="0"/>
                  <a:pt x="81586" y="0"/>
                </a:cubicBezTo>
                <a:close/>
              </a:path>
            </a:pathLst>
          </a:custGeom>
          <a:noFill/>
          <a:extLst>
            <a:ext uri="{909E8E84-426E-40DD-AFC4-6F175D3DCCD1}">
              <a14:hiddenFill xmlns:a14="http://schemas.microsoft.com/office/drawing/2010/main">
                <a:solidFill>
                  <a:srgbClr val="FFFFFF"/>
                </a:solidFill>
              </a14:hiddenFill>
            </a:ext>
          </a:extLst>
        </p:spPr>
      </p:pic>
      <p:sp>
        <p:nvSpPr>
          <p:cNvPr id="47" name="Arc 46">
            <a:extLst>
              <a:ext uri="{FF2B5EF4-FFF2-40B4-BE49-F238E27FC236}">
                <a16:creationId xmlns:a16="http://schemas.microsoft.com/office/drawing/2014/main" id="{A2C34835-4F79-4934-B151-D68E79764C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269068">
            <a:off x="8717845" y="3339275"/>
            <a:ext cx="2987899" cy="2987899"/>
          </a:xfrm>
          <a:prstGeom prst="arc">
            <a:avLst>
              <a:gd name="adj1" fmla="val 14441841"/>
              <a:gd name="adj2" fmla="val 0"/>
            </a:avLst>
          </a:prstGeom>
          <a:ln w="127000" cap="rnd">
            <a:solidFill>
              <a:schemeClr val="accent4">
                <a:alpha val="95000"/>
              </a:schemeClr>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FAB11079-2CC9-D8B8-512B-D0A68C7464B9}"/>
              </a:ext>
            </a:extLst>
          </p:cNvPr>
          <p:cNvSpPr txBox="1"/>
          <p:nvPr/>
        </p:nvSpPr>
        <p:spPr>
          <a:xfrm>
            <a:off x="6769570" y="1825625"/>
            <a:ext cx="4771178" cy="4388908"/>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400"/>
              <a:t>Case et al (2021)</a:t>
            </a:r>
          </a:p>
        </p:txBody>
      </p:sp>
    </p:spTree>
    <p:extLst>
      <p:ext uri="{BB962C8B-B14F-4D97-AF65-F5344CB8AC3E}">
        <p14:creationId xmlns:p14="http://schemas.microsoft.com/office/powerpoint/2010/main" val="351796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4D16D3B-8140-D4F9-E384-BAB1946D6D3B}"/>
              </a:ext>
            </a:extLst>
          </p:cNvPr>
          <p:cNvPicPr>
            <a:picLocks noChangeAspect="1"/>
          </p:cNvPicPr>
          <p:nvPr/>
        </p:nvPicPr>
        <p:blipFill>
          <a:blip r:embed="rId3"/>
          <a:stretch>
            <a:fillRect/>
          </a:stretch>
        </p:blipFill>
        <p:spPr>
          <a:xfrm>
            <a:off x="549477" y="790574"/>
            <a:ext cx="4670223" cy="4391025"/>
          </a:xfrm>
          <a:prstGeom prst="rect">
            <a:avLst/>
          </a:prstGeom>
        </p:spPr>
      </p:pic>
      <p:sp>
        <p:nvSpPr>
          <p:cNvPr id="4" name="TextBox 3">
            <a:extLst>
              <a:ext uri="{FF2B5EF4-FFF2-40B4-BE49-F238E27FC236}">
                <a16:creationId xmlns:a16="http://schemas.microsoft.com/office/drawing/2014/main" id="{805C5A8B-AB9F-A77C-45BB-E0E8014E3134}"/>
              </a:ext>
            </a:extLst>
          </p:cNvPr>
          <p:cNvSpPr txBox="1"/>
          <p:nvPr/>
        </p:nvSpPr>
        <p:spPr>
          <a:xfrm>
            <a:off x="6640830" y="6340231"/>
            <a:ext cx="6097088" cy="369332"/>
          </a:xfrm>
          <a:prstGeom prst="rect">
            <a:avLst/>
          </a:prstGeom>
          <a:noFill/>
        </p:spPr>
        <p:txBody>
          <a:bodyPr wrap="square">
            <a:spAutoFit/>
          </a:bodyPr>
          <a:lstStyle/>
          <a:p>
            <a:r>
              <a:rPr lang="en-GB"/>
              <a:t>(Downes 2008, in Millie, 2016)</a:t>
            </a:r>
          </a:p>
        </p:txBody>
      </p:sp>
      <p:sp>
        <p:nvSpPr>
          <p:cNvPr id="6" name="TextBox 5">
            <a:extLst>
              <a:ext uri="{FF2B5EF4-FFF2-40B4-BE49-F238E27FC236}">
                <a16:creationId xmlns:a16="http://schemas.microsoft.com/office/drawing/2014/main" id="{882639BD-FEB7-1877-B88B-3F62BD0B5613}"/>
              </a:ext>
            </a:extLst>
          </p:cNvPr>
          <p:cNvSpPr txBox="1"/>
          <p:nvPr/>
        </p:nvSpPr>
        <p:spPr>
          <a:xfrm>
            <a:off x="6359435" y="1560398"/>
            <a:ext cx="5018313" cy="3046988"/>
          </a:xfrm>
          <a:prstGeom prst="rect">
            <a:avLst/>
          </a:prstGeom>
          <a:noFill/>
        </p:spPr>
        <p:txBody>
          <a:bodyPr wrap="square">
            <a:spAutoFit/>
          </a:bodyPr>
          <a:lstStyle/>
          <a:p>
            <a:pPr algn="ctr"/>
            <a:r>
              <a:rPr lang="en-GB" sz="2400"/>
              <a:t>David Downes called criminology ‘a rendezvous subject’ (2008, in Millie, 2016) as it is a point at which several other subjects meet and overlap, and the discipline is shaped by both academic and non-academic influences.</a:t>
            </a:r>
          </a:p>
        </p:txBody>
      </p:sp>
    </p:spTree>
    <p:extLst>
      <p:ext uri="{BB962C8B-B14F-4D97-AF65-F5344CB8AC3E}">
        <p14:creationId xmlns:p14="http://schemas.microsoft.com/office/powerpoint/2010/main" val="2545545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9">
            <a:extLst>
              <a:ext uri="{FF2B5EF4-FFF2-40B4-BE49-F238E27FC236}">
                <a16:creationId xmlns:a16="http://schemas.microsoft.com/office/drawing/2014/main" id="{77C59BEC-C4CC-4741-B975-08C543178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Arc 11">
            <a:extLst>
              <a:ext uri="{FF2B5EF4-FFF2-40B4-BE49-F238E27FC236}">
                <a16:creationId xmlns:a16="http://schemas.microsoft.com/office/drawing/2014/main" id="{72DEF309-605D-4117-9340-6D589B6C3A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6173" flipV="1">
            <a:off x="3930947" y="651615"/>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653AA78-7C59-5DF1-B1B0-1FFB6FFE104E}"/>
              </a:ext>
            </a:extLst>
          </p:cNvPr>
          <p:cNvSpPr>
            <a:spLocks noGrp="1"/>
          </p:cNvSpPr>
          <p:nvPr>
            <p:ph type="title"/>
          </p:nvPr>
        </p:nvSpPr>
        <p:spPr>
          <a:xfrm>
            <a:off x="838200" y="365125"/>
            <a:ext cx="10515600" cy="1325563"/>
          </a:xfrm>
        </p:spPr>
        <p:txBody>
          <a:bodyPr>
            <a:normAutofit/>
          </a:bodyPr>
          <a:lstStyle/>
          <a:p>
            <a:r>
              <a:rPr lang="en-GB"/>
              <a:t>INDIVIDUAL TASK </a:t>
            </a:r>
          </a:p>
        </p:txBody>
      </p:sp>
      <p:sp>
        <p:nvSpPr>
          <p:cNvPr id="3" name="Content Placeholder 2">
            <a:extLst>
              <a:ext uri="{FF2B5EF4-FFF2-40B4-BE49-F238E27FC236}">
                <a16:creationId xmlns:a16="http://schemas.microsoft.com/office/drawing/2014/main" id="{76580EFE-83AD-536B-4708-C333FE81F5C5}"/>
              </a:ext>
            </a:extLst>
          </p:cNvPr>
          <p:cNvSpPr>
            <a:spLocks noGrp="1"/>
          </p:cNvSpPr>
          <p:nvPr>
            <p:ph idx="1"/>
          </p:nvPr>
        </p:nvSpPr>
        <p:spPr>
          <a:xfrm>
            <a:off x="838200" y="1825625"/>
            <a:ext cx="5393361" cy="4351338"/>
          </a:xfrm>
        </p:spPr>
        <p:txBody>
          <a:bodyPr>
            <a:normAutofit lnSpcReduction="10000"/>
          </a:bodyPr>
          <a:lstStyle/>
          <a:p>
            <a:pPr marL="0" indent="0">
              <a:buNone/>
            </a:pPr>
            <a:endParaRPr lang="en-GB" sz="1700"/>
          </a:p>
          <a:p>
            <a:pPr marL="0" indent="0" algn="ctr">
              <a:buNone/>
            </a:pPr>
            <a:r>
              <a:rPr lang="en-GB" sz="2000"/>
              <a:t>•Why do/did you want to study criminology?</a:t>
            </a:r>
          </a:p>
          <a:p>
            <a:pPr marL="0" indent="0" algn="ctr">
              <a:buNone/>
            </a:pPr>
            <a:r>
              <a:rPr lang="en-GB" sz="2000"/>
              <a:t>•What do/did you expect your studies to look like?</a:t>
            </a:r>
          </a:p>
          <a:p>
            <a:pPr marL="0" indent="0" algn="ctr">
              <a:buNone/>
            </a:pPr>
            <a:r>
              <a:rPr lang="en-GB" sz="2000"/>
              <a:t>•What do you hope to gain from them?</a:t>
            </a:r>
          </a:p>
          <a:p>
            <a:pPr marL="0" indent="0" algn="ctr">
              <a:buNone/>
            </a:pPr>
            <a:r>
              <a:rPr lang="en-GB" sz="2000"/>
              <a:t>•What do you expect yourself to look like as a learner, a potential employee, and an individual at the end of your studies?</a:t>
            </a:r>
          </a:p>
          <a:p>
            <a:pPr marL="0" indent="0" algn="ctr">
              <a:buNone/>
            </a:pPr>
            <a:r>
              <a:rPr lang="en-GB" sz="2000"/>
              <a:t>You might like to write down your responses to these questions in a notebook or save them in a Word document so that you can refer back to them during and at the end of your degree.</a:t>
            </a:r>
          </a:p>
        </p:txBody>
      </p:sp>
      <p:sp>
        <p:nvSpPr>
          <p:cNvPr id="28" name="Oval 13">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77008" y="5228027"/>
            <a:ext cx="1107241" cy="10772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Graphic 4" descr="Address Book outline">
            <a:extLst>
              <a:ext uri="{FF2B5EF4-FFF2-40B4-BE49-F238E27FC236}">
                <a16:creationId xmlns:a16="http://schemas.microsoft.com/office/drawing/2014/main" id="{D2171E85-DED6-1607-9CC3-248FB8D7344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09962" y="1929820"/>
            <a:ext cx="4221597" cy="4221597"/>
          </a:xfrm>
          <a:custGeom>
            <a:avLst/>
            <a:gdLst/>
            <a:ahLst/>
            <a:cxnLst/>
            <a:rect l="l" t="t" r="r" b="b"/>
            <a:pathLst>
              <a:path w="4221597" h="4303912">
                <a:moveTo>
                  <a:pt x="126986" y="0"/>
                </a:moveTo>
                <a:lnTo>
                  <a:pt x="4094611" y="0"/>
                </a:lnTo>
                <a:cubicBezTo>
                  <a:pt x="4164743" y="0"/>
                  <a:pt x="4221597" y="56854"/>
                  <a:pt x="4221597" y="126986"/>
                </a:cubicBezTo>
                <a:lnTo>
                  <a:pt x="4221597" y="4176926"/>
                </a:lnTo>
                <a:cubicBezTo>
                  <a:pt x="4221597" y="4247058"/>
                  <a:pt x="4164743" y="4303912"/>
                  <a:pt x="4094611" y="4303912"/>
                </a:cubicBezTo>
                <a:lnTo>
                  <a:pt x="126986" y="4303912"/>
                </a:lnTo>
                <a:cubicBezTo>
                  <a:pt x="56854" y="4303912"/>
                  <a:pt x="0" y="4247058"/>
                  <a:pt x="0" y="4176926"/>
                </a:cubicBezTo>
                <a:lnTo>
                  <a:pt x="0" y="126986"/>
                </a:lnTo>
                <a:cubicBezTo>
                  <a:pt x="0" y="56854"/>
                  <a:pt x="56854" y="0"/>
                  <a:pt x="126986" y="0"/>
                </a:cubicBezTo>
                <a:close/>
              </a:path>
            </a:pathLst>
          </a:custGeom>
        </p:spPr>
      </p:pic>
    </p:spTree>
    <p:extLst>
      <p:ext uri="{BB962C8B-B14F-4D97-AF65-F5344CB8AC3E}">
        <p14:creationId xmlns:p14="http://schemas.microsoft.com/office/powerpoint/2010/main" val="651470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AA5ED585-FEBB-4DAD-84C0-97BEE6C36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8933" y="4841194"/>
            <a:ext cx="1737401" cy="959536"/>
          </a:xfrm>
          <a:custGeom>
            <a:avLst/>
            <a:gdLst/>
            <a:ahLst/>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EF6AC352-A720-4DB3-87CA-A33B0607CA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94433" y="2"/>
            <a:ext cx="849328" cy="357668"/>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8ECBFEF8-9038-4E5E-A5F1-E4DC23035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1" name="Panel"/>
          <p:cNvSpPr/>
          <p:nvPr/>
        </p:nvSpPr>
        <p:spPr>
          <a:xfrm>
            <a:off x="261682" y="233061"/>
            <a:ext cx="11668636" cy="6391879"/>
          </a:xfrm>
          <a:prstGeom prst="roundRect">
            <a:avLst>
              <a:gd name="adj" fmla="val 1500"/>
            </a:avLst>
          </a:prstGeom>
          <a:solidFill>
            <a:srgbClr val="FFFFFF"/>
          </a:solidFill>
          <a:ln>
            <a:noFill/>
          </a:ln>
        </p:spPr>
        <p:txBody>
          <a:bodyPr wrap="square" lIns="91440" tIns="45720" rIns="91440" bIns="45720" rtlCol="0" anchor="t">
            <a:normAutofit/>
          </a:bodyPr>
          <a:lstStyle/>
          <a:p>
            <a:endParaRPr lang="en-GB"/>
          </a:p>
        </p:txBody>
      </p:sp>
      <p:sp>
        <p:nvSpPr>
          <p:cNvPr id="102" name="Title"/>
          <p:cNvSpPr/>
          <p:nvPr/>
        </p:nvSpPr>
        <p:spPr>
          <a:xfrm>
            <a:off x="700000" y="480000"/>
            <a:ext cx="7900000" cy="650000"/>
          </a:xfrm>
          <a:prstGeom prst="rect">
            <a:avLst/>
          </a:prstGeom>
          <a:noFill/>
          <a:ln>
            <a:noFill/>
          </a:ln>
        </p:spPr>
        <p:txBody>
          <a:bodyPr wrap="square" lIns="91440" tIns="45720" rIns="91440" bIns="45720" rtlCol="0" anchor="b">
            <a:normAutofit/>
          </a:bodyPr>
          <a:lstStyle/>
          <a:p>
            <a:pPr algn="l">
              <a:spcAft>
                <a:spcPts val="0"/>
              </a:spcAft>
              <a:buNone/>
            </a:pPr>
            <a:r>
              <a:rPr lang="en-GB" sz="2800" b="1" dirty="0">
                <a:solidFill>
                  <a:srgbClr val="124F4B"/>
                </a:solidFill>
                <a:latin typeface="+mj-lt"/>
              </a:rPr>
              <a:t>The evolution of student knowledge production</a:t>
            </a:r>
          </a:p>
        </p:txBody>
      </p:sp>
      <p:sp>
        <p:nvSpPr>
          <p:cNvPr id="103" name="Subtitle"/>
          <p:cNvSpPr/>
          <p:nvPr/>
        </p:nvSpPr>
        <p:spPr>
          <a:xfrm>
            <a:off x="700000" y="1150000"/>
            <a:ext cx="7900000" cy="420000"/>
          </a:xfrm>
          <a:prstGeom prst="rect">
            <a:avLst/>
          </a:prstGeom>
          <a:noFill/>
          <a:ln>
            <a:noFill/>
          </a:ln>
        </p:spPr>
        <p:txBody>
          <a:bodyPr wrap="square" lIns="91440" tIns="45720" rIns="91440" bIns="45720" rtlCol="0" anchor="t">
            <a:normAutofit/>
          </a:bodyPr>
          <a:lstStyle/>
          <a:p>
            <a:pPr algn="l">
              <a:spcAft>
                <a:spcPts val="0"/>
              </a:spcAft>
              <a:buNone/>
            </a:pPr>
            <a:r>
              <a:rPr lang="en-GB" sz="1400" b="0" dirty="0">
                <a:solidFill>
                  <a:srgbClr val="4A4A4A"/>
                </a:solidFill>
                <a:latin typeface="+mn-lt"/>
              </a:rPr>
              <a:t>Each stage builds on the one before – moving from taking in knowledge to creating it</a:t>
            </a:r>
          </a:p>
        </p:txBody>
      </p:sp>
      <p:sp>
        <p:nvSpPr>
          <p:cNvPr id="104" name="Step 1"/>
          <p:cNvSpPr/>
          <p:nvPr/>
        </p:nvSpPr>
        <p:spPr>
          <a:xfrm>
            <a:off x="1500000" y="4150000"/>
            <a:ext cx="1850000" cy="1600000"/>
          </a:xfrm>
          <a:prstGeom prst="rect">
            <a:avLst/>
          </a:prstGeom>
          <a:solidFill>
            <a:srgbClr val="5AA02C"/>
          </a:solidFill>
          <a:ln>
            <a:noFill/>
          </a:ln>
        </p:spPr>
        <p:txBody>
          <a:bodyPr wrap="square" lIns="110000" tIns="330000" rIns="110000" bIns="60000" rtlCol="0" anchor="t">
            <a:normAutofit/>
          </a:bodyPr>
          <a:lstStyle/>
          <a:p>
            <a:pPr algn="l">
              <a:spcAft>
                <a:spcPts val="400"/>
              </a:spcAft>
              <a:buNone/>
            </a:pPr>
            <a:r>
              <a:rPr lang="en-GB" sz="1400" b="1" dirty="0">
                <a:solidFill>
                  <a:srgbClr val="FFFFFF"/>
                </a:solidFill>
                <a:latin typeface="+mn-lt"/>
              </a:rPr>
              <a:t>Knowledge</a:t>
            </a:r>
          </a:p>
          <a:p>
            <a:pPr algn="l">
              <a:spcAft>
                <a:spcPts val="0"/>
              </a:spcAft>
              <a:buNone/>
            </a:pPr>
            <a:r>
              <a:rPr lang="en-GB" sz="1100" b="0" dirty="0">
                <a:solidFill>
                  <a:srgbClr val="FFFFFF"/>
                </a:solidFill>
                <a:latin typeface="+mn-lt"/>
              </a:rPr>
              <a:t>Obtaining information, statistics, evidence, arguments, debates, theories and concepts about a subject</a:t>
            </a:r>
          </a:p>
        </p:txBody>
      </p:sp>
      <p:sp>
        <p:nvSpPr>
          <p:cNvPr id="105" name="Step 1 number"/>
          <p:cNvSpPr/>
          <p:nvPr/>
        </p:nvSpPr>
        <p:spPr>
          <a:xfrm>
            <a:off x="1610000" y="3900000"/>
            <a:ext cx="500000" cy="500000"/>
          </a:xfrm>
          <a:prstGeom prst="ellipse">
            <a:avLst/>
          </a:prstGeom>
          <a:solidFill>
            <a:srgbClr val="FFFFFF"/>
          </a:solidFill>
          <a:ln w="28575">
            <a:solidFill>
              <a:srgbClr val="5AA02C"/>
            </a:solidFill>
          </a:ln>
        </p:spPr>
        <p:txBody>
          <a:bodyPr wrap="square" lIns="0" tIns="0" rIns="0" bIns="0" rtlCol="0" anchor="ctr">
            <a:normAutofit/>
          </a:bodyPr>
          <a:lstStyle/>
          <a:p>
            <a:pPr algn="ctr">
              <a:spcAft>
                <a:spcPts val="0"/>
              </a:spcAft>
              <a:buNone/>
            </a:pPr>
            <a:r>
              <a:rPr lang="en-GB" sz="1600" b="1" dirty="0">
                <a:solidFill>
                  <a:srgbClr val="5AA02C"/>
                </a:solidFill>
                <a:latin typeface="+mn-lt"/>
              </a:rPr>
              <a:t>1</a:t>
            </a:r>
          </a:p>
        </p:txBody>
      </p:sp>
      <p:sp>
        <p:nvSpPr>
          <p:cNvPr id="106" name="Step 2"/>
          <p:cNvSpPr/>
          <p:nvPr/>
        </p:nvSpPr>
        <p:spPr>
          <a:xfrm>
            <a:off x="3500000" y="3850000"/>
            <a:ext cx="1850000" cy="1900000"/>
          </a:xfrm>
          <a:prstGeom prst="rect">
            <a:avLst/>
          </a:prstGeom>
          <a:solidFill>
            <a:srgbClr val="1B7F79"/>
          </a:solidFill>
          <a:ln>
            <a:noFill/>
          </a:ln>
        </p:spPr>
        <p:txBody>
          <a:bodyPr wrap="square" lIns="110000" tIns="330000" rIns="110000" bIns="60000" rtlCol="0" anchor="t">
            <a:normAutofit/>
          </a:bodyPr>
          <a:lstStyle/>
          <a:p>
            <a:pPr algn="l">
              <a:spcAft>
                <a:spcPts val="400"/>
              </a:spcAft>
              <a:buNone/>
            </a:pPr>
            <a:r>
              <a:rPr lang="en-GB" sz="1400" b="1" dirty="0">
                <a:solidFill>
                  <a:srgbClr val="FFFFFF"/>
                </a:solidFill>
                <a:latin typeface="+mn-lt"/>
              </a:rPr>
              <a:t>Understanding</a:t>
            </a:r>
          </a:p>
          <a:p>
            <a:pPr algn="l">
              <a:spcAft>
                <a:spcPts val="0"/>
              </a:spcAft>
              <a:buNone/>
            </a:pPr>
            <a:r>
              <a:rPr lang="en-GB" sz="1100" b="0" dirty="0">
                <a:solidFill>
                  <a:srgbClr val="FFFFFF"/>
                </a:solidFill>
                <a:latin typeface="+mn-lt"/>
              </a:rPr>
              <a:t>Developing an appreciation of the meaning of different sources of knowledge</a:t>
            </a:r>
          </a:p>
        </p:txBody>
      </p:sp>
      <p:sp>
        <p:nvSpPr>
          <p:cNvPr id="107" name="Step 2 number"/>
          <p:cNvSpPr/>
          <p:nvPr/>
        </p:nvSpPr>
        <p:spPr>
          <a:xfrm>
            <a:off x="3610000" y="3600000"/>
            <a:ext cx="500000" cy="500000"/>
          </a:xfrm>
          <a:prstGeom prst="ellipse">
            <a:avLst/>
          </a:prstGeom>
          <a:solidFill>
            <a:srgbClr val="FFFFFF"/>
          </a:solidFill>
          <a:ln w="28575">
            <a:solidFill>
              <a:srgbClr val="1B7F79"/>
            </a:solidFill>
          </a:ln>
        </p:spPr>
        <p:txBody>
          <a:bodyPr wrap="square" lIns="0" tIns="0" rIns="0" bIns="0" rtlCol="0" anchor="ctr">
            <a:normAutofit/>
          </a:bodyPr>
          <a:lstStyle/>
          <a:p>
            <a:pPr algn="ctr">
              <a:spcAft>
                <a:spcPts val="0"/>
              </a:spcAft>
              <a:buNone/>
            </a:pPr>
            <a:r>
              <a:rPr lang="en-GB" sz="1600" b="1" dirty="0">
                <a:solidFill>
                  <a:srgbClr val="1B7F79"/>
                </a:solidFill>
                <a:latin typeface="+mn-lt"/>
              </a:rPr>
              <a:t>2</a:t>
            </a:r>
          </a:p>
        </p:txBody>
      </p:sp>
      <p:sp>
        <p:nvSpPr>
          <p:cNvPr id="108" name="Step 3"/>
          <p:cNvSpPr/>
          <p:nvPr/>
        </p:nvSpPr>
        <p:spPr>
          <a:xfrm>
            <a:off x="5500000" y="3550000"/>
            <a:ext cx="1850000" cy="2200000"/>
          </a:xfrm>
          <a:prstGeom prst="rect">
            <a:avLst/>
          </a:prstGeom>
          <a:solidFill>
            <a:srgbClr val="13A39A"/>
          </a:solidFill>
          <a:ln>
            <a:noFill/>
          </a:ln>
        </p:spPr>
        <p:txBody>
          <a:bodyPr wrap="square" lIns="110000" tIns="330000" rIns="110000" bIns="60000" rtlCol="0" anchor="t">
            <a:normAutofit/>
          </a:bodyPr>
          <a:lstStyle/>
          <a:p>
            <a:pPr algn="l">
              <a:spcAft>
                <a:spcPts val="400"/>
              </a:spcAft>
              <a:buNone/>
            </a:pPr>
            <a:r>
              <a:rPr lang="en-GB" sz="1400" b="1" dirty="0">
                <a:solidFill>
                  <a:srgbClr val="FFFFFF"/>
                </a:solidFill>
                <a:latin typeface="+mn-lt"/>
              </a:rPr>
              <a:t>Application</a:t>
            </a:r>
          </a:p>
          <a:p>
            <a:pPr algn="l">
              <a:spcAft>
                <a:spcPts val="0"/>
              </a:spcAft>
              <a:buNone/>
            </a:pPr>
            <a:r>
              <a:rPr lang="en-GB" sz="1100" b="0" dirty="0">
                <a:solidFill>
                  <a:srgbClr val="FFFFFF"/>
                </a:solidFill>
                <a:latin typeface="+mn-lt"/>
              </a:rPr>
              <a:t>Being able to use knowledge in another way, for another purpose, in the real world</a:t>
            </a:r>
          </a:p>
        </p:txBody>
      </p:sp>
      <p:sp>
        <p:nvSpPr>
          <p:cNvPr id="109" name="Step 3 number"/>
          <p:cNvSpPr/>
          <p:nvPr/>
        </p:nvSpPr>
        <p:spPr>
          <a:xfrm>
            <a:off x="5610000" y="3300000"/>
            <a:ext cx="500000" cy="500000"/>
          </a:xfrm>
          <a:prstGeom prst="ellipse">
            <a:avLst/>
          </a:prstGeom>
          <a:solidFill>
            <a:srgbClr val="FFFFFF"/>
          </a:solidFill>
          <a:ln w="28575">
            <a:solidFill>
              <a:srgbClr val="13A39A"/>
            </a:solidFill>
          </a:ln>
        </p:spPr>
        <p:txBody>
          <a:bodyPr wrap="square" lIns="0" tIns="0" rIns="0" bIns="0" rtlCol="0" anchor="ctr">
            <a:normAutofit/>
          </a:bodyPr>
          <a:lstStyle/>
          <a:p>
            <a:pPr algn="ctr">
              <a:spcAft>
                <a:spcPts val="0"/>
              </a:spcAft>
              <a:buNone/>
            </a:pPr>
            <a:r>
              <a:rPr lang="en-GB" sz="1600" b="1" dirty="0">
                <a:solidFill>
                  <a:srgbClr val="13A39A"/>
                </a:solidFill>
                <a:latin typeface="+mn-lt"/>
              </a:rPr>
              <a:t>3</a:t>
            </a:r>
          </a:p>
        </p:txBody>
      </p:sp>
      <p:sp>
        <p:nvSpPr>
          <p:cNvPr id="110" name="Step 4"/>
          <p:cNvSpPr/>
          <p:nvPr/>
        </p:nvSpPr>
        <p:spPr>
          <a:xfrm>
            <a:off x="7500000" y="3250000"/>
            <a:ext cx="1850000" cy="2500000"/>
          </a:xfrm>
          <a:prstGeom prst="rect">
            <a:avLst/>
          </a:prstGeom>
          <a:solidFill>
            <a:srgbClr val="1F4E9C"/>
          </a:solidFill>
          <a:ln>
            <a:noFill/>
          </a:ln>
        </p:spPr>
        <p:txBody>
          <a:bodyPr wrap="square" lIns="110000" tIns="330000" rIns="110000" bIns="60000" rtlCol="0" anchor="t">
            <a:normAutofit/>
          </a:bodyPr>
          <a:lstStyle/>
          <a:p>
            <a:pPr algn="l">
              <a:spcAft>
                <a:spcPts val="400"/>
              </a:spcAft>
              <a:buNone/>
            </a:pPr>
            <a:r>
              <a:rPr lang="en-GB" sz="1400" b="1" dirty="0">
                <a:solidFill>
                  <a:srgbClr val="FFFFFF"/>
                </a:solidFill>
                <a:latin typeface="+mn-lt"/>
              </a:rPr>
              <a:t>Critical analysis and evaluation</a:t>
            </a:r>
          </a:p>
          <a:p>
            <a:pPr algn="l">
              <a:spcAft>
                <a:spcPts val="0"/>
              </a:spcAft>
              <a:buNone/>
            </a:pPr>
            <a:r>
              <a:rPr lang="en-GB" sz="1100" b="0" dirty="0">
                <a:solidFill>
                  <a:srgbClr val="FFFFFF"/>
                </a:solidFill>
                <a:latin typeface="+mn-lt"/>
              </a:rPr>
              <a:t>Splitting knowledge into its parts, weighing strengths and weaknesses, and judging its value, worth or contribution</a:t>
            </a:r>
          </a:p>
        </p:txBody>
      </p:sp>
      <p:sp>
        <p:nvSpPr>
          <p:cNvPr id="111" name="Step 4 number"/>
          <p:cNvSpPr/>
          <p:nvPr/>
        </p:nvSpPr>
        <p:spPr>
          <a:xfrm>
            <a:off x="7610000" y="3000000"/>
            <a:ext cx="500000" cy="500000"/>
          </a:xfrm>
          <a:prstGeom prst="ellipse">
            <a:avLst/>
          </a:prstGeom>
          <a:solidFill>
            <a:srgbClr val="FFFFFF"/>
          </a:solidFill>
          <a:ln w="28575">
            <a:solidFill>
              <a:srgbClr val="1F4E9C"/>
            </a:solidFill>
          </a:ln>
        </p:spPr>
        <p:txBody>
          <a:bodyPr wrap="square" lIns="0" tIns="0" rIns="0" bIns="0" rtlCol="0" anchor="ctr">
            <a:normAutofit/>
          </a:bodyPr>
          <a:lstStyle/>
          <a:p>
            <a:pPr algn="ctr">
              <a:spcAft>
                <a:spcPts val="0"/>
              </a:spcAft>
              <a:buNone/>
            </a:pPr>
            <a:r>
              <a:rPr lang="en-GB" sz="1600" b="1" dirty="0">
                <a:solidFill>
                  <a:srgbClr val="1F4E9C"/>
                </a:solidFill>
                <a:latin typeface="+mn-lt"/>
              </a:rPr>
              <a:t>4</a:t>
            </a:r>
          </a:p>
        </p:txBody>
      </p:sp>
      <p:sp>
        <p:nvSpPr>
          <p:cNvPr id="112" name="Step 5"/>
          <p:cNvSpPr/>
          <p:nvPr/>
        </p:nvSpPr>
        <p:spPr>
          <a:xfrm>
            <a:off x="9500000" y="2950000"/>
            <a:ext cx="1850000" cy="2800000"/>
          </a:xfrm>
          <a:prstGeom prst="rect">
            <a:avLst/>
          </a:prstGeom>
          <a:solidFill>
            <a:srgbClr val="1780C2"/>
          </a:solidFill>
          <a:ln>
            <a:noFill/>
          </a:ln>
        </p:spPr>
        <p:txBody>
          <a:bodyPr wrap="square" lIns="110000" tIns="330000" rIns="110000" bIns="60000" rtlCol="0" anchor="t">
            <a:normAutofit/>
          </a:bodyPr>
          <a:lstStyle/>
          <a:p>
            <a:pPr algn="l">
              <a:spcAft>
                <a:spcPts val="400"/>
              </a:spcAft>
              <a:buNone/>
            </a:pPr>
            <a:r>
              <a:rPr lang="en-GB" sz="1400" b="1" dirty="0">
                <a:solidFill>
                  <a:srgbClr val="FFFFFF"/>
                </a:solidFill>
                <a:latin typeface="+mn-lt"/>
              </a:rPr>
              <a:t>Knowledge production</a:t>
            </a:r>
          </a:p>
          <a:p>
            <a:pPr algn="l">
              <a:spcAft>
                <a:spcPts val="0"/>
              </a:spcAft>
              <a:buNone/>
            </a:pPr>
            <a:r>
              <a:rPr lang="en-GB" sz="1100" b="0" dirty="0">
                <a:solidFill>
                  <a:srgbClr val="FFFFFF"/>
                </a:solidFill>
                <a:latin typeface="+mn-lt"/>
              </a:rPr>
              <a:t>Creating new information, understandings, applications, analyses and evaluations</a:t>
            </a:r>
          </a:p>
        </p:txBody>
      </p:sp>
      <p:sp>
        <p:nvSpPr>
          <p:cNvPr id="113" name="Step 5 number"/>
          <p:cNvSpPr/>
          <p:nvPr/>
        </p:nvSpPr>
        <p:spPr>
          <a:xfrm>
            <a:off x="9610000" y="2700000"/>
            <a:ext cx="500000" cy="500000"/>
          </a:xfrm>
          <a:prstGeom prst="ellipse">
            <a:avLst/>
          </a:prstGeom>
          <a:solidFill>
            <a:srgbClr val="FFFFFF"/>
          </a:solidFill>
          <a:ln w="28575">
            <a:solidFill>
              <a:srgbClr val="1780C2"/>
            </a:solidFill>
          </a:ln>
        </p:spPr>
        <p:txBody>
          <a:bodyPr wrap="square" lIns="0" tIns="0" rIns="0" bIns="0" rtlCol="0" anchor="ctr">
            <a:normAutofit/>
          </a:bodyPr>
          <a:lstStyle/>
          <a:p>
            <a:pPr algn="ctr">
              <a:spcAft>
                <a:spcPts val="0"/>
              </a:spcAft>
              <a:buNone/>
            </a:pPr>
            <a:r>
              <a:rPr lang="en-GB" sz="1600" b="1" dirty="0">
                <a:solidFill>
                  <a:srgbClr val="1780C2"/>
                </a:solidFill>
                <a:latin typeface="+mn-lt"/>
              </a:rPr>
              <a:t>5</a:t>
            </a:r>
          </a:p>
        </p:txBody>
      </p:sp>
      <p:sp>
        <p:nvSpPr>
          <p:cNvPr id="114" name="Progress arrow"/>
          <p:cNvSpPr/>
          <p:nvPr/>
        </p:nvSpPr>
        <p:spPr>
          <a:xfrm>
            <a:off x="1500000" y="5850000"/>
            <a:ext cx="9850000" cy="180000"/>
          </a:xfrm>
          <a:prstGeom prst="rightArrow">
            <a:avLst>
              <a:gd name="adj1" fmla="val 40000"/>
              <a:gd name="adj2" fmla="val 90000"/>
            </a:avLst>
          </a:prstGeom>
          <a:solidFill>
            <a:srgbClr val="B9C9C8"/>
          </a:solidFill>
          <a:ln>
            <a:noFill/>
          </a:ln>
        </p:spPr>
        <p:txBody>
          <a:bodyPr wrap="square" lIns="91440" tIns="45720" rIns="91440" bIns="45720" rtlCol="0" anchor="t">
            <a:normAutofit/>
          </a:bodyPr>
          <a:lstStyle/>
          <a:p>
            <a:endParaRPr lang="en-GB"/>
          </a:p>
        </p:txBody>
      </p:sp>
      <p:sp>
        <p:nvSpPr>
          <p:cNvPr id="115" name="Progress label"/>
          <p:cNvSpPr/>
          <p:nvPr/>
        </p:nvSpPr>
        <p:spPr>
          <a:xfrm>
            <a:off x="5200000" y="6060000"/>
            <a:ext cx="6150000" cy="340000"/>
          </a:xfrm>
          <a:prstGeom prst="rect">
            <a:avLst/>
          </a:prstGeom>
          <a:noFill/>
          <a:ln>
            <a:noFill/>
          </a:ln>
        </p:spPr>
        <p:txBody>
          <a:bodyPr wrap="square" lIns="0" tIns="0" rIns="0" bIns="0" rtlCol="0" anchor="t">
            <a:normAutofit/>
          </a:bodyPr>
          <a:lstStyle/>
          <a:p>
            <a:pPr algn="r">
              <a:spcAft>
                <a:spcPts val="0"/>
              </a:spcAft>
              <a:buNone/>
            </a:pPr>
            <a:r>
              <a:rPr lang="en-GB" sz="1200" b="1" dirty="0">
                <a:solidFill>
                  <a:srgbClr val="124F4B"/>
                </a:solidFill>
                <a:latin typeface="+mn-lt"/>
              </a:rPr>
              <a:t>Increasing depth of learning →</a:t>
            </a:r>
          </a:p>
        </p:txBody>
      </p:sp>
      <p:sp>
        <p:nvSpPr>
          <p:cNvPr id="16" name="Arc 15">
            <a:extLst>
              <a:ext uri="{FF2B5EF4-FFF2-40B4-BE49-F238E27FC236}">
                <a16:creationId xmlns:a16="http://schemas.microsoft.com/office/drawing/2014/main" id="{F37E8EB2-7BE0-4F3D-921C-F4E9C2C149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7715">
            <a:off x="8820704" y="368138"/>
            <a:ext cx="2987899" cy="2987899"/>
          </a:xfrm>
          <a:prstGeom prst="arc">
            <a:avLst>
              <a:gd name="adj1" fmla="val 16200000"/>
              <a:gd name="adj2" fmla="val 2287352"/>
            </a:avLst>
          </a:prstGeom>
          <a:ln w="127000" cap="rnd">
            <a:solidFill>
              <a:schemeClr val="accent2">
                <a:lumMod val="75000"/>
              </a:schemeClr>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E77AE46B-A945-4A7E-9911-903176079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5740" y="5694291"/>
            <a:ext cx="546100" cy="546100"/>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A236F38A-6C3B-24C7-B492-1C2CCA276518}"/>
              </a:ext>
            </a:extLst>
          </p:cNvPr>
          <p:cNvSpPr txBox="1"/>
          <p:nvPr/>
        </p:nvSpPr>
        <p:spPr>
          <a:xfrm>
            <a:off x="619432" y="6189663"/>
            <a:ext cx="2374491" cy="369332"/>
          </a:xfrm>
          <a:prstGeom prst="rect">
            <a:avLst/>
          </a:prstGeom>
          <a:noFill/>
        </p:spPr>
        <p:txBody>
          <a:bodyPr wrap="square" rtlCol="0">
            <a:spAutoFit/>
          </a:bodyPr>
          <a:lstStyle/>
          <a:p>
            <a:r>
              <a:rPr lang="en-GB" dirty="0"/>
              <a:t>(Case et al, 2021)</a:t>
            </a:r>
          </a:p>
        </p:txBody>
      </p:sp>
    </p:spTree>
    <p:extLst>
      <p:ext uri="{BB962C8B-B14F-4D97-AF65-F5344CB8AC3E}">
        <p14:creationId xmlns:p14="http://schemas.microsoft.com/office/powerpoint/2010/main" val="9310287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Arc 13">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CFFF061-6CAB-2103-8B8E-A98B74ADB106}"/>
              </a:ext>
            </a:extLst>
          </p:cNvPr>
          <p:cNvSpPr>
            <a:spLocks noGrp="1"/>
          </p:cNvSpPr>
          <p:nvPr>
            <p:ph type="title"/>
          </p:nvPr>
        </p:nvSpPr>
        <p:spPr>
          <a:xfrm>
            <a:off x="5894962" y="479493"/>
            <a:ext cx="5458838" cy="1325563"/>
          </a:xfrm>
        </p:spPr>
        <p:txBody>
          <a:bodyPr>
            <a:normAutofit/>
          </a:bodyPr>
          <a:lstStyle/>
          <a:p>
            <a:r>
              <a:rPr lang="en-GB" b="1">
                <a:solidFill>
                  <a:srgbClr val="00B0F0"/>
                </a:solidFill>
              </a:rPr>
              <a:t>The goal… An E3 student</a:t>
            </a:r>
          </a:p>
        </p:txBody>
      </p:sp>
      <p:sp>
        <p:nvSpPr>
          <p:cNvPr id="16" name="Freeform: Shape 15">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a:extLst>
              <a:ext uri="{FF2B5EF4-FFF2-40B4-BE49-F238E27FC236}">
                <a16:creationId xmlns:a16="http://schemas.microsoft.com/office/drawing/2014/main" id="{3BD67C5C-622A-9937-6784-C59C1483100E}"/>
              </a:ext>
            </a:extLst>
          </p:cNvPr>
          <p:cNvPicPr>
            <a:picLocks noChangeAspect="1"/>
          </p:cNvPicPr>
          <p:nvPr/>
        </p:nvPicPr>
        <p:blipFill>
          <a:blip r:embed="rId3"/>
          <a:stretch>
            <a:fillRect/>
          </a:stretch>
        </p:blipFill>
        <p:spPr>
          <a:xfrm>
            <a:off x="480886" y="1390768"/>
            <a:ext cx="4977375" cy="3820134"/>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9" name="Content Placeholder 8">
            <a:extLst>
              <a:ext uri="{FF2B5EF4-FFF2-40B4-BE49-F238E27FC236}">
                <a16:creationId xmlns:a16="http://schemas.microsoft.com/office/drawing/2014/main" id="{3ABA4E40-81B5-12E1-72F8-61B6025262F7}"/>
              </a:ext>
            </a:extLst>
          </p:cNvPr>
          <p:cNvSpPr>
            <a:spLocks noGrp="1"/>
          </p:cNvSpPr>
          <p:nvPr>
            <p:ph idx="1"/>
          </p:nvPr>
        </p:nvSpPr>
        <p:spPr>
          <a:xfrm>
            <a:off x="5894962" y="1984443"/>
            <a:ext cx="5458838" cy="4192520"/>
          </a:xfrm>
        </p:spPr>
        <p:txBody>
          <a:bodyPr>
            <a:normAutofit fontScale="92500" lnSpcReduction="10000"/>
          </a:bodyPr>
          <a:lstStyle/>
          <a:p>
            <a:r>
              <a:rPr lang="en-US" b="1"/>
              <a:t>Effective: </a:t>
            </a:r>
            <a:r>
              <a:rPr lang="en-US"/>
              <a:t>Being fully informed and aware of what you need to do, what and who you need to know to help you succeed.</a:t>
            </a:r>
          </a:p>
          <a:p>
            <a:pPr marL="0" indent="0">
              <a:buNone/>
            </a:pPr>
            <a:endParaRPr lang="en-US"/>
          </a:p>
          <a:p>
            <a:r>
              <a:rPr lang="en-US" b="1"/>
              <a:t>Engaged: </a:t>
            </a:r>
            <a:r>
              <a:rPr lang="en-US"/>
              <a:t>Being willing and committed to maximizing your student experience through full and active participation. </a:t>
            </a:r>
          </a:p>
          <a:p>
            <a:pPr marL="0" indent="0">
              <a:buNone/>
            </a:pPr>
            <a:endParaRPr lang="en-US" b="1"/>
          </a:p>
          <a:p>
            <a:r>
              <a:rPr lang="en-US" b="1"/>
              <a:t>Employable: </a:t>
            </a:r>
            <a:r>
              <a:rPr lang="en-US"/>
              <a:t>Developing the skills and mindset to make you attractive to potential employers.</a:t>
            </a:r>
          </a:p>
        </p:txBody>
      </p:sp>
      <p:sp>
        <p:nvSpPr>
          <p:cNvPr id="6" name="TextBox 5">
            <a:extLst>
              <a:ext uri="{FF2B5EF4-FFF2-40B4-BE49-F238E27FC236}">
                <a16:creationId xmlns:a16="http://schemas.microsoft.com/office/drawing/2014/main" id="{28B80F9B-E3C8-5B76-047A-BF45FB6AEB08}"/>
              </a:ext>
            </a:extLst>
          </p:cNvPr>
          <p:cNvSpPr txBox="1"/>
          <p:nvPr/>
        </p:nvSpPr>
        <p:spPr>
          <a:xfrm>
            <a:off x="328613" y="6093619"/>
            <a:ext cx="1900237" cy="646331"/>
          </a:xfrm>
          <a:prstGeom prst="rect">
            <a:avLst/>
          </a:prstGeom>
          <a:noFill/>
        </p:spPr>
        <p:txBody>
          <a:bodyPr wrap="square" rtlCol="0">
            <a:spAutoFit/>
          </a:bodyPr>
          <a:lstStyle/>
          <a:p>
            <a:r>
              <a:rPr lang="en-GB"/>
              <a:t>Case et al, 2021</a:t>
            </a:r>
          </a:p>
        </p:txBody>
      </p:sp>
    </p:spTree>
    <p:extLst>
      <p:ext uri="{BB962C8B-B14F-4D97-AF65-F5344CB8AC3E}">
        <p14:creationId xmlns:p14="http://schemas.microsoft.com/office/powerpoint/2010/main" val="33831755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BC9591F-2E27-0822-3EA8-28541426CC7D}"/>
              </a:ext>
            </a:extLst>
          </p:cNvPr>
          <p:cNvSpPr>
            <a:spLocks noGrp="1"/>
          </p:cNvSpPr>
          <p:nvPr>
            <p:ph type="title"/>
          </p:nvPr>
        </p:nvSpPr>
        <p:spPr>
          <a:xfrm>
            <a:off x="858644" y="365126"/>
            <a:ext cx="5372917" cy="1307558"/>
          </a:xfrm>
        </p:spPr>
        <p:txBody>
          <a:bodyPr>
            <a:normAutofit/>
          </a:bodyPr>
          <a:lstStyle/>
          <a:p>
            <a:r>
              <a:rPr lang="en-GB"/>
              <a:t>THINKPOINT</a:t>
            </a:r>
          </a:p>
        </p:txBody>
      </p:sp>
      <p:sp>
        <p:nvSpPr>
          <p:cNvPr id="11" name="Freeform: Shape 10">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A23ADA11-2CD0-009B-FC69-8AFB9D824B50}"/>
              </a:ext>
            </a:extLst>
          </p:cNvPr>
          <p:cNvSpPr>
            <a:spLocks noGrp="1"/>
          </p:cNvSpPr>
          <p:nvPr>
            <p:ph idx="1"/>
          </p:nvPr>
        </p:nvSpPr>
        <p:spPr>
          <a:xfrm>
            <a:off x="312246" y="1405054"/>
            <a:ext cx="5919316" cy="4771909"/>
          </a:xfrm>
        </p:spPr>
        <p:txBody>
          <a:bodyPr>
            <a:normAutofit lnSpcReduction="10000"/>
          </a:bodyPr>
          <a:lstStyle/>
          <a:p>
            <a:endParaRPr lang="en-GB" sz="1900">
              <a:latin typeface="Abadi" panose="020B0604020104020204" pitchFamily="34" charset="0"/>
            </a:endParaRPr>
          </a:p>
          <a:p>
            <a:pPr marL="0" indent="0">
              <a:buNone/>
            </a:pPr>
            <a:r>
              <a:rPr lang="en-GB" sz="1900">
                <a:latin typeface="Abadi" panose="020B0604020104020204" pitchFamily="34" charset="0"/>
              </a:rPr>
              <a:t>•What factors increase/have increased your ability to be effective and engaged whilst at university and to become employable by the time you leave?</a:t>
            </a:r>
          </a:p>
          <a:p>
            <a:pPr marL="0" indent="0">
              <a:buNone/>
            </a:pPr>
            <a:endParaRPr lang="en-GB" sz="1900">
              <a:latin typeface="Abadi" panose="020B0604020104020204" pitchFamily="34" charset="0"/>
            </a:endParaRPr>
          </a:p>
          <a:p>
            <a:pPr marL="0" indent="0">
              <a:buNone/>
            </a:pPr>
            <a:r>
              <a:rPr lang="en-GB" sz="1900">
                <a:latin typeface="Abadi" panose="020B0604020104020204" pitchFamily="34" charset="0"/>
              </a:rPr>
              <a:t>•What differences do/did you anticipate experiencing between college or sixth form (further education) and university (higher education) study? How do you plan to manage them?</a:t>
            </a:r>
          </a:p>
          <a:p>
            <a:pPr marL="0" indent="0">
              <a:buNone/>
            </a:pPr>
            <a:endParaRPr lang="en-GB" sz="1900">
              <a:latin typeface="Abadi" panose="020B0604020104020204" pitchFamily="34" charset="0"/>
            </a:endParaRPr>
          </a:p>
          <a:p>
            <a:pPr marL="0" indent="0">
              <a:buNone/>
            </a:pPr>
            <a:r>
              <a:rPr lang="en-GB" sz="1900">
                <a:latin typeface="Abadi" panose="020B0604020104020204" pitchFamily="34" charset="0"/>
              </a:rPr>
              <a:t>•Who and what can help you to become effective, engaged, and employable?</a:t>
            </a:r>
          </a:p>
          <a:p>
            <a:pPr marL="0" indent="0">
              <a:buNone/>
            </a:pPr>
            <a:endParaRPr lang="en-GB" sz="1900">
              <a:latin typeface="Abadi" panose="020B0604020104020204" pitchFamily="34" charset="0"/>
            </a:endParaRPr>
          </a:p>
          <a:p>
            <a:pPr marL="0" indent="0">
              <a:buNone/>
            </a:pPr>
            <a:r>
              <a:rPr lang="en-GB" sz="1900">
                <a:latin typeface="Abadi" panose="020B0604020104020204" pitchFamily="34" charset="0"/>
              </a:rPr>
              <a:t>•How can you help yourself? What exactly do you need to do?</a:t>
            </a:r>
          </a:p>
        </p:txBody>
      </p:sp>
      <p:sp>
        <p:nvSpPr>
          <p:cNvPr id="13" name="Oval 12">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B14721DD-EB71-FB43-E439-B3AC6D234D37}"/>
              </a:ext>
            </a:extLst>
          </p:cNvPr>
          <p:cNvPicPr>
            <a:picLocks noChangeAspect="1"/>
          </p:cNvPicPr>
          <p:nvPr/>
        </p:nvPicPr>
        <p:blipFill>
          <a:blip r:embed="rId2"/>
          <a:stretch>
            <a:fillRect/>
          </a:stretch>
        </p:blipFill>
        <p:spPr>
          <a:xfrm>
            <a:off x="7887184" y="1656033"/>
            <a:ext cx="3781051" cy="2901956"/>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15" name="Freeform: Shape 14">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17" name="Straight Connector 16">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19" name="Freeform: Shape 18">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Freeform: Shape 20">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71906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C150297-A0FA-FBB5-0E1F-98EAC76DCE2F}"/>
              </a:ext>
            </a:extLst>
          </p:cNvPr>
          <p:cNvSpPr>
            <a:spLocks noGrp="1"/>
          </p:cNvSpPr>
          <p:nvPr>
            <p:ph type="title"/>
          </p:nvPr>
        </p:nvSpPr>
        <p:spPr>
          <a:xfrm>
            <a:off x="838200" y="459863"/>
            <a:ext cx="10515600" cy="1004594"/>
          </a:xfrm>
        </p:spPr>
        <p:txBody>
          <a:bodyPr>
            <a:normAutofit/>
          </a:bodyPr>
          <a:lstStyle/>
          <a:p>
            <a:pPr algn="ctr"/>
            <a:r>
              <a:rPr lang="en-GB">
                <a:solidFill>
                  <a:srgbClr val="FFFFFF"/>
                </a:solidFill>
              </a:rPr>
              <a:t>Unconscious bias</a:t>
            </a:r>
          </a:p>
        </p:txBody>
      </p:sp>
      <p:sp>
        <p:nvSpPr>
          <p:cNvPr id="14" name="Rectangle: Rounded Corners 13">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4DAB6371-F378-14A2-4240-4179C493822F}"/>
              </a:ext>
            </a:extLst>
          </p:cNvPr>
          <p:cNvSpPr txBox="1"/>
          <p:nvPr/>
        </p:nvSpPr>
        <p:spPr>
          <a:xfrm>
            <a:off x="4434779" y="1800911"/>
            <a:ext cx="6720578" cy="4742837"/>
          </a:xfrm>
          <a:prstGeom prst="rect">
            <a:avLst/>
          </a:prstGeom>
          <a:noFill/>
        </p:spPr>
        <p:txBody>
          <a:bodyPr wrap="square" rtlCol="0">
            <a:spAutoFit/>
          </a:bodyPr>
          <a:lstStyle/>
          <a:p>
            <a:pPr algn="ctr" defTabSz="822960">
              <a:spcAft>
                <a:spcPts val="600"/>
              </a:spcAft>
            </a:pPr>
            <a:r>
              <a:rPr lang="en-GB" sz="2160" kern="1200">
                <a:solidFill>
                  <a:schemeClr val="tx1"/>
                </a:solidFill>
                <a:latin typeface="Abadi" panose="020B0604020104020204" pitchFamily="34" charset="0"/>
                <a:ea typeface="+mn-ea"/>
                <a:cs typeface="+mn-cs"/>
              </a:rPr>
              <a:t>1. Can you think of some areas within the criminal justice system where unconscious bias may influence decisions?</a:t>
            </a:r>
          </a:p>
          <a:p>
            <a:pPr algn="ctr" defTabSz="822960">
              <a:spcAft>
                <a:spcPts val="600"/>
              </a:spcAft>
            </a:pPr>
            <a:endParaRPr lang="en-GB" sz="2160" kern="1200">
              <a:solidFill>
                <a:schemeClr val="tx1"/>
              </a:solidFill>
              <a:latin typeface="Abadi" panose="020B0604020104020204" pitchFamily="34" charset="0"/>
              <a:ea typeface="+mn-ea"/>
              <a:cs typeface="+mn-cs"/>
            </a:endParaRPr>
          </a:p>
          <a:p>
            <a:pPr algn="ctr" defTabSz="822960">
              <a:spcAft>
                <a:spcPts val="600"/>
              </a:spcAft>
            </a:pPr>
            <a:r>
              <a:rPr lang="en-GB" sz="2160" kern="1200">
                <a:solidFill>
                  <a:srgbClr val="374151"/>
                </a:solidFill>
                <a:latin typeface="Abadi" panose="020B0604020104020204" pitchFamily="34" charset="0"/>
                <a:ea typeface="+mn-ea"/>
                <a:cs typeface="+mn-cs"/>
              </a:rPr>
              <a:t>2. Discuss the potential consequences of unconscious bias on the fairness, equity and trustworthiness of the criminal justice system. Consider how it may impact individuals from marginalised or minority groups</a:t>
            </a:r>
          </a:p>
          <a:p>
            <a:pPr algn="ctr" defTabSz="822960">
              <a:spcAft>
                <a:spcPts val="600"/>
              </a:spcAft>
            </a:pPr>
            <a:endParaRPr lang="en-GB" sz="2160" kern="1200">
              <a:solidFill>
                <a:srgbClr val="374151"/>
              </a:solidFill>
              <a:latin typeface="Abadi" panose="020B0604020104020204" pitchFamily="34" charset="0"/>
              <a:ea typeface="+mn-ea"/>
              <a:cs typeface="+mn-cs"/>
            </a:endParaRPr>
          </a:p>
          <a:p>
            <a:pPr algn="ctr" defTabSz="822960">
              <a:spcAft>
                <a:spcPts val="600"/>
              </a:spcAft>
            </a:pPr>
            <a:r>
              <a:rPr lang="en-GB" sz="2160" kern="1200">
                <a:solidFill>
                  <a:srgbClr val="374151"/>
                </a:solidFill>
                <a:latin typeface="Abadi" panose="020B0604020104020204" pitchFamily="34" charset="0"/>
                <a:ea typeface="+mn-ea"/>
                <a:cs typeface="+mn-cs"/>
              </a:rPr>
              <a:t>3. Personal reflection: Reflect on your own biases and discuss steps you can take to identify and overcome them when engaging with crime-related issues.</a:t>
            </a:r>
            <a:endParaRPr lang="en-GB" sz="2160" kern="1200">
              <a:solidFill>
                <a:schemeClr val="tx1"/>
              </a:solidFill>
              <a:latin typeface="Abadi" panose="020B0604020104020204" pitchFamily="34" charset="0"/>
              <a:ea typeface="+mn-ea"/>
              <a:cs typeface="+mn-cs"/>
            </a:endParaRPr>
          </a:p>
          <a:p>
            <a:pPr>
              <a:spcAft>
                <a:spcPts val="600"/>
              </a:spcAft>
            </a:pPr>
            <a:endParaRPr lang="en-GB"/>
          </a:p>
        </p:txBody>
      </p:sp>
      <p:sp>
        <p:nvSpPr>
          <p:cNvPr id="4" name="Content Placeholder 3">
            <a:extLst>
              <a:ext uri="{FF2B5EF4-FFF2-40B4-BE49-F238E27FC236}">
                <a16:creationId xmlns:a16="http://schemas.microsoft.com/office/drawing/2014/main" id="{F6EB619D-E8AD-5381-A238-78C96E5E8CC9}"/>
              </a:ext>
            </a:extLst>
          </p:cNvPr>
          <p:cNvSpPr>
            <a:spLocks noGrp="1"/>
          </p:cNvSpPr>
          <p:nvPr>
            <p:ph idx="1"/>
          </p:nvPr>
        </p:nvSpPr>
        <p:spPr>
          <a:xfrm>
            <a:off x="898161" y="2149545"/>
            <a:ext cx="10515600" cy="3859742"/>
          </a:xfrm>
        </p:spPr>
        <p:txBody>
          <a:bodyPr/>
          <a:lstStyle/>
          <a:p>
            <a:pPr algn="ctr"/>
            <a:r>
              <a:rPr lang="en-GB" sz="4000" i="1"/>
              <a:t>A father and son are in a car crash and are rushed to the hospital. The father dies. The boy is taken to the operating room and the surgeon says, “I can’t operate on this boy, because he’s my son.”</a:t>
            </a:r>
            <a:endParaRPr lang="en-GB" sz="4000"/>
          </a:p>
          <a:p>
            <a:endParaRPr lang="en-GB"/>
          </a:p>
        </p:txBody>
      </p:sp>
    </p:spTree>
    <p:extLst>
      <p:ext uri="{BB962C8B-B14F-4D97-AF65-F5344CB8AC3E}">
        <p14:creationId xmlns:p14="http://schemas.microsoft.com/office/powerpoint/2010/main" val="2141692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heel(1)">
                                      <p:cBhvr>
                                        <p:cTn id="15" dur="20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xEl>
                                              <p:pRg st="0" end="0"/>
                                            </p:txEl>
                                          </p:spTgt>
                                        </p:tgtEl>
                                        <p:attrNameLst>
                                          <p:attrName>style.visibility</p:attrName>
                                        </p:attrNameLst>
                                      </p:cBhvr>
                                      <p:to>
                                        <p:strVal val="visible"/>
                                      </p:to>
                                    </p:set>
                                    <p:animEffect transition="in" filter="fade">
                                      <p:cBhvr>
                                        <p:cTn id="20" dur="500"/>
                                        <p:tgtEl>
                                          <p:spTgt spid="7">
                                            <p:txEl>
                                              <p:pRg st="0" end="0"/>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animEffect transition="in" filter="fade">
                                      <p:cBhvr>
                                        <p:cTn id="23" dur="500"/>
                                        <p:tgtEl>
                                          <p:spTgt spid="7">
                                            <p:txEl>
                                              <p:pRg st="2" end="2"/>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txEl>
                                              <p:pRg st="4" end="4"/>
                                            </p:txEl>
                                          </p:spTgt>
                                        </p:tgtEl>
                                        <p:attrNameLst>
                                          <p:attrName>style.visibility</p:attrName>
                                        </p:attrNameLst>
                                      </p:cBhvr>
                                      <p:to>
                                        <p:strVal val="visible"/>
                                      </p:to>
                                    </p:set>
                                    <p:animEffect transition="in" filter="fade">
                                      <p:cBhvr>
                                        <p:cTn id="26"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build="allAtOnce"/>
      <p:bldP spid="4" grpId="0" build="p"/>
      <p:bldP spid="4" grpI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F3BF90-4196-013B-6D6A-7BA1D40FAE90}"/>
              </a:ext>
            </a:extLst>
          </p:cNvPr>
          <p:cNvSpPr>
            <a:spLocks noGrp="1"/>
          </p:cNvSpPr>
          <p:nvPr>
            <p:ph type="title"/>
          </p:nvPr>
        </p:nvSpPr>
        <p:spPr/>
        <p:txBody>
          <a:bodyPr/>
          <a:lstStyle/>
          <a:p>
            <a:r>
              <a:rPr lang="en-GB">
                <a:latin typeface="Avenir Next LT Pro" panose="020B0504020202020204" pitchFamily="34" charset="0"/>
              </a:rPr>
              <a:t>Always Be Critical </a:t>
            </a:r>
          </a:p>
        </p:txBody>
      </p:sp>
      <p:sp>
        <p:nvSpPr>
          <p:cNvPr id="3" name="Content Placeholder 2">
            <a:extLst>
              <a:ext uri="{FF2B5EF4-FFF2-40B4-BE49-F238E27FC236}">
                <a16:creationId xmlns:a16="http://schemas.microsoft.com/office/drawing/2014/main" id="{9B144573-1E4C-5BC4-94D7-D61B51E6E084}"/>
              </a:ext>
            </a:extLst>
          </p:cNvPr>
          <p:cNvSpPr>
            <a:spLocks noGrp="1"/>
          </p:cNvSpPr>
          <p:nvPr>
            <p:ph idx="1"/>
          </p:nvPr>
        </p:nvSpPr>
        <p:spPr/>
        <p:txBody>
          <a:bodyPr/>
          <a:lstStyle/>
          <a:p>
            <a:r>
              <a:rPr lang="en-GB"/>
              <a:t>Critical – be focused, deliberate and analytical </a:t>
            </a:r>
          </a:p>
          <a:p>
            <a:pPr marL="0" indent="0">
              <a:buNone/>
            </a:pPr>
            <a:endParaRPr lang="en-GB"/>
          </a:p>
          <a:p>
            <a:r>
              <a:rPr lang="en-GB"/>
              <a:t>Ensure the information you gain suits the type of learner that you are. What is the usefulness of the information to you?</a:t>
            </a:r>
          </a:p>
        </p:txBody>
      </p:sp>
      <p:pic>
        <p:nvPicPr>
          <p:cNvPr id="5" name="Picture 4">
            <a:extLst>
              <a:ext uri="{FF2B5EF4-FFF2-40B4-BE49-F238E27FC236}">
                <a16:creationId xmlns:a16="http://schemas.microsoft.com/office/drawing/2014/main" id="{A4A5065C-1AB0-4951-16D7-E5877AF0C20B}"/>
              </a:ext>
            </a:extLst>
          </p:cNvPr>
          <p:cNvPicPr>
            <a:picLocks noChangeAspect="1"/>
          </p:cNvPicPr>
          <p:nvPr/>
        </p:nvPicPr>
        <p:blipFill>
          <a:blip r:embed="rId3"/>
          <a:stretch>
            <a:fillRect/>
          </a:stretch>
        </p:blipFill>
        <p:spPr>
          <a:xfrm>
            <a:off x="412069" y="2350746"/>
            <a:ext cx="4884500" cy="3044213"/>
          </a:xfrm>
          <a:prstGeom prst="rect">
            <a:avLst/>
          </a:prstGeom>
        </p:spPr>
      </p:pic>
      <p:sp>
        <p:nvSpPr>
          <p:cNvPr id="4" name="TextBox 3">
            <a:extLst>
              <a:ext uri="{FF2B5EF4-FFF2-40B4-BE49-F238E27FC236}">
                <a16:creationId xmlns:a16="http://schemas.microsoft.com/office/drawing/2014/main" id="{C5A501DB-8727-59BC-E4B5-AE88CD8FB951}"/>
              </a:ext>
            </a:extLst>
          </p:cNvPr>
          <p:cNvSpPr txBox="1"/>
          <p:nvPr/>
        </p:nvSpPr>
        <p:spPr>
          <a:xfrm>
            <a:off x="1706880" y="5861050"/>
            <a:ext cx="2796540" cy="369332"/>
          </a:xfrm>
          <a:prstGeom prst="rect">
            <a:avLst/>
          </a:prstGeom>
          <a:noFill/>
        </p:spPr>
        <p:txBody>
          <a:bodyPr wrap="square" rtlCol="0">
            <a:spAutoFit/>
          </a:bodyPr>
          <a:lstStyle/>
          <a:p>
            <a:r>
              <a:rPr lang="en-GB"/>
              <a:t>Case et al, 2021</a:t>
            </a:r>
          </a:p>
        </p:txBody>
      </p:sp>
    </p:spTree>
    <p:extLst>
      <p:ext uri="{BB962C8B-B14F-4D97-AF65-F5344CB8AC3E}">
        <p14:creationId xmlns:p14="http://schemas.microsoft.com/office/powerpoint/2010/main" val="27448441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5D33897-4A4A-03BE-591A-9C044BE56971}"/>
              </a:ext>
            </a:extLst>
          </p:cNvPr>
          <p:cNvPicPr>
            <a:picLocks noChangeAspect="1"/>
          </p:cNvPicPr>
          <p:nvPr/>
        </p:nvPicPr>
        <p:blipFill>
          <a:blip r:embed="rId3"/>
          <a:stretch>
            <a:fillRect/>
          </a:stretch>
        </p:blipFill>
        <p:spPr>
          <a:xfrm>
            <a:off x="1987705" y="1594508"/>
            <a:ext cx="8216590" cy="3058894"/>
          </a:xfrm>
          <a:prstGeom prst="rect">
            <a:avLst/>
          </a:prstGeom>
        </p:spPr>
      </p:pic>
    </p:spTree>
    <p:extLst>
      <p:ext uri="{BB962C8B-B14F-4D97-AF65-F5344CB8AC3E}">
        <p14:creationId xmlns:p14="http://schemas.microsoft.com/office/powerpoint/2010/main" val="4152078527"/>
      </p:ext>
    </p:extLst>
  </p:cSld>
  <p:clrMapOvr>
    <a:masterClrMapping/>
  </p:clrMapOvr>
</p:sld>
</file>

<file path=ppt/theme/theme1.xml><?xml version="1.0" encoding="utf-8"?>
<a:theme xmlns:a="http://schemas.openxmlformats.org/drawingml/2006/main" name="ShapesVTI">
  <a:themeElements>
    <a:clrScheme name="Office">
      <a:dk1>
        <a:srgbClr val="000000"/>
      </a:dk1>
      <a:lt1>
        <a:srgbClr val="FFFFFF"/>
      </a:lt1>
      <a:dk2>
        <a:srgbClr val="262626"/>
      </a:dk2>
      <a:lt2>
        <a:srgbClr val="FFFFFF"/>
      </a:lt2>
      <a:accent1>
        <a:srgbClr val="F5A700"/>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Festival">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apesVTI" id="{C78D20FD-A872-4243-8597-B534C62538FF}" vid="{7CAFCCF9-7834-41D6-B6AB-7D225A18A4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7318</Words>
  <Application>Microsoft Office PowerPoint</Application>
  <PresentationFormat>Widescreen</PresentationFormat>
  <Paragraphs>292</Paragraphs>
  <Slides>26</Slides>
  <Notes>19</Notes>
  <HiddenSlides>0</HiddenSlides>
  <MMClips>1</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ShapesVTI</vt:lpstr>
      <vt:lpstr>Introduction to criminology  BMLC4004</vt:lpstr>
      <vt:lpstr>Learning objectives</vt:lpstr>
      <vt:lpstr>Introduction to the module</vt:lpstr>
      <vt:lpstr>What will we study?</vt:lpstr>
      <vt:lpstr>Moodle and reading list</vt:lpstr>
      <vt:lpstr>Assessment</vt:lpstr>
      <vt:lpstr>Assessment 1</vt:lpstr>
      <vt:lpstr>Vlog tips </vt:lpstr>
      <vt:lpstr>Let’s give it a go . . . . </vt:lpstr>
      <vt:lpstr>PowerPoint Presentation</vt:lpstr>
      <vt:lpstr>PowerPoint Presentation</vt:lpstr>
      <vt:lpstr>PowerPoint Presentation</vt:lpstr>
      <vt:lpstr>WHAT IS CRIME?</vt:lpstr>
      <vt:lpstr>What is crime?</vt:lpstr>
      <vt:lpstr>PowerPoint Presentation</vt:lpstr>
      <vt:lpstr>How does public perception shape crime?</vt:lpstr>
      <vt:lpstr>TASK: Historical variation of crime</vt:lpstr>
      <vt:lpstr>TRIAD OF CRIMINOLOGY</vt:lpstr>
      <vt:lpstr>PowerPoint Presentation</vt:lpstr>
      <vt:lpstr>INDIVIDUAL TASK </vt:lpstr>
      <vt:lpstr>PowerPoint Presentation</vt:lpstr>
      <vt:lpstr>The goal… An E3 student</vt:lpstr>
      <vt:lpstr>THINKPOINT</vt:lpstr>
      <vt:lpstr>Unconscious bias</vt:lpstr>
      <vt:lpstr>Always Be Critical </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criminology</dc:title>
  <dc:creator>Laura Knight</dc:creator>
  <cp:lastModifiedBy>Laura Knight</cp:lastModifiedBy>
  <cp:revision>6</cp:revision>
  <dcterms:created xsi:type="dcterms:W3CDTF">2023-07-13T10:33:36Z</dcterms:created>
  <dcterms:modified xsi:type="dcterms:W3CDTF">2026-09-25T12:30:03Z</dcterms:modified>
</cp:coreProperties>
</file>