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65" r:id="rId3"/>
    <p:sldId id="257" r:id="rId4"/>
    <p:sldId id="258" r:id="rId5"/>
    <p:sldId id="259" r:id="rId6"/>
    <p:sldId id="260" r:id="rId7"/>
    <p:sldId id="266" r:id="rId8"/>
    <p:sldId id="267" r:id="rId9"/>
    <p:sldId id="268" r:id="rId10"/>
    <p:sldId id="261" r:id="rId11"/>
    <p:sldId id="269" r:id="rId12"/>
    <p:sldId id="270" r:id="rId13"/>
    <p:sldId id="262" r:id="rId14"/>
    <p:sldId id="263" r:id="rId15"/>
    <p:sldId id="264" r:id="rId16"/>
    <p:sldId id="271" r:id="rId17"/>
    <p:sldId id="272" r:id="rId18"/>
    <p:sldId id="273" r:id="rId19"/>
    <p:sldId id="275" r:id="rId20"/>
    <p:sldId id="278" r:id="rId21"/>
    <p:sldId id="276" r:id="rId22"/>
    <p:sldId id="277" r:id="rId23"/>
    <p:sldId id="279" r:id="rId24"/>
    <p:sldId id="281" r:id="rId25"/>
    <p:sldId id="280" r:id="rId26"/>
    <p:sldId id="282" r:id="rId27"/>
    <p:sldId id="27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7548" autoAdjust="0"/>
  </p:normalViewPr>
  <p:slideViewPr>
    <p:cSldViewPr snapToGrid="0">
      <p:cViewPr varScale="1">
        <p:scale>
          <a:sx n="65" d="100"/>
          <a:sy n="65" d="100"/>
        </p:scale>
        <p:origin x="600"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CD5157-81F8-40BD-B0B2-6C755DE4D63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5FA9F6B-FBF4-457B-8E1F-9B91DF153D42}">
      <dgm:prSet/>
      <dgm:spPr/>
      <dgm:t>
        <a:bodyPr/>
        <a:lstStyle/>
        <a:p>
          <a:r>
            <a:rPr lang="en-GB"/>
            <a:t>Fear of continued crime</a:t>
          </a:r>
          <a:endParaRPr lang="en-US"/>
        </a:p>
      </dgm:t>
    </dgm:pt>
    <dgm:pt modelId="{EC7546A2-47FD-48A8-9E32-3EE46BD7967C}" type="parTrans" cxnId="{6E4ED9BC-6E53-4DC1-B8A0-FD49E5E40B3F}">
      <dgm:prSet/>
      <dgm:spPr/>
      <dgm:t>
        <a:bodyPr/>
        <a:lstStyle/>
        <a:p>
          <a:endParaRPr lang="en-US"/>
        </a:p>
      </dgm:t>
    </dgm:pt>
    <dgm:pt modelId="{792FB2CE-C2B1-48AE-BB09-DC2E91E7EC06}" type="sibTrans" cxnId="{6E4ED9BC-6E53-4DC1-B8A0-FD49E5E40B3F}">
      <dgm:prSet/>
      <dgm:spPr/>
      <dgm:t>
        <a:bodyPr/>
        <a:lstStyle/>
        <a:p>
          <a:endParaRPr lang="en-US"/>
        </a:p>
      </dgm:t>
    </dgm:pt>
    <dgm:pt modelId="{895F94F5-8E34-4DBF-8005-97CFE09F1363}">
      <dgm:prSet/>
      <dgm:spPr/>
      <dgm:t>
        <a:bodyPr/>
        <a:lstStyle/>
        <a:p>
          <a:r>
            <a:rPr lang="en-GB"/>
            <a:t>Vulnerability &amp; fear or a repeat attack</a:t>
          </a:r>
          <a:endParaRPr lang="en-US"/>
        </a:p>
      </dgm:t>
    </dgm:pt>
    <dgm:pt modelId="{97065EFA-DA95-4202-A15A-5FCA0C819623}" type="parTrans" cxnId="{238B0F6E-F320-4B57-9131-8F7FFFDD25DA}">
      <dgm:prSet/>
      <dgm:spPr/>
      <dgm:t>
        <a:bodyPr/>
        <a:lstStyle/>
        <a:p>
          <a:endParaRPr lang="en-US"/>
        </a:p>
      </dgm:t>
    </dgm:pt>
    <dgm:pt modelId="{F13B2F20-FB25-4D61-BE2F-0FE50B6AEA0F}" type="sibTrans" cxnId="{238B0F6E-F320-4B57-9131-8F7FFFDD25DA}">
      <dgm:prSet/>
      <dgm:spPr/>
      <dgm:t>
        <a:bodyPr/>
        <a:lstStyle/>
        <a:p>
          <a:endParaRPr lang="en-US"/>
        </a:p>
      </dgm:t>
    </dgm:pt>
    <dgm:pt modelId="{84D3D2DF-4D57-4A99-BE73-CF2289144D18}">
      <dgm:prSet/>
      <dgm:spPr/>
      <dgm:t>
        <a:bodyPr/>
        <a:lstStyle/>
        <a:p>
          <a:r>
            <a:rPr lang="en-GB"/>
            <a:t>Psychological trauma</a:t>
          </a:r>
          <a:endParaRPr lang="en-US"/>
        </a:p>
      </dgm:t>
    </dgm:pt>
    <dgm:pt modelId="{5E932AFB-13DC-440E-9F03-8D0512FEBF15}" type="parTrans" cxnId="{2E544220-F2AA-46B1-94FF-B0C2E30CF3BB}">
      <dgm:prSet/>
      <dgm:spPr/>
      <dgm:t>
        <a:bodyPr/>
        <a:lstStyle/>
        <a:p>
          <a:endParaRPr lang="en-US"/>
        </a:p>
      </dgm:t>
    </dgm:pt>
    <dgm:pt modelId="{3C422B7B-EFF7-4CF7-B9B6-94A3624905CB}" type="sibTrans" cxnId="{2E544220-F2AA-46B1-94FF-B0C2E30CF3BB}">
      <dgm:prSet/>
      <dgm:spPr/>
      <dgm:t>
        <a:bodyPr/>
        <a:lstStyle/>
        <a:p>
          <a:endParaRPr lang="en-US"/>
        </a:p>
      </dgm:t>
    </dgm:pt>
    <dgm:pt modelId="{C7D6EA92-C961-46FC-B1CD-FAD9E051071E}">
      <dgm:prSet/>
      <dgm:spPr/>
      <dgm:t>
        <a:bodyPr/>
        <a:lstStyle/>
        <a:p>
          <a:r>
            <a:rPr lang="en-GB"/>
            <a:t>Risk of ill-health</a:t>
          </a:r>
          <a:endParaRPr lang="en-US"/>
        </a:p>
      </dgm:t>
    </dgm:pt>
    <dgm:pt modelId="{DB416457-B2BE-433F-B902-F2898DB50CE7}" type="parTrans" cxnId="{11187B49-E42C-4879-9C4F-A1D6C96C7C11}">
      <dgm:prSet/>
      <dgm:spPr/>
      <dgm:t>
        <a:bodyPr/>
        <a:lstStyle/>
        <a:p>
          <a:endParaRPr lang="en-US"/>
        </a:p>
      </dgm:t>
    </dgm:pt>
    <dgm:pt modelId="{5682C55D-A783-4A98-8AC4-F5AC0A0C4468}" type="sibTrans" cxnId="{11187B49-E42C-4879-9C4F-A1D6C96C7C11}">
      <dgm:prSet/>
      <dgm:spPr/>
      <dgm:t>
        <a:bodyPr/>
        <a:lstStyle/>
        <a:p>
          <a:endParaRPr lang="en-US"/>
        </a:p>
      </dgm:t>
    </dgm:pt>
    <dgm:pt modelId="{8BB2EDD2-CECD-429D-88C8-234026909009}">
      <dgm:prSet/>
      <dgm:spPr/>
      <dgm:t>
        <a:bodyPr/>
        <a:lstStyle/>
        <a:p>
          <a:r>
            <a:rPr lang="en-GB"/>
            <a:t>Sense of powerlessness</a:t>
          </a:r>
          <a:endParaRPr lang="en-US"/>
        </a:p>
      </dgm:t>
    </dgm:pt>
    <dgm:pt modelId="{91B8A813-11FF-412C-AC07-3DC205FCD147}" type="parTrans" cxnId="{058A1A44-D084-4881-BFF3-5A24F35AD5DF}">
      <dgm:prSet/>
      <dgm:spPr/>
      <dgm:t>
        <a:bodyPr/>
        <a:lstStyle/>
        <a:p>
          <a:endParaRPr lang="en-US"/>
        </a:p>
      </dgm:t>
    </dgm:pt>
    <dgm:pt modelId="{7A059BFF-DC1A-4811-9836-BC9244453262}" type="sibTrans" cxnId="{058A1A44-D084-4881-BFF3-5A24F35AD5DF}">
      <dgm:prSet/>
      <dgm:spPr/>
      <dgm:t>
        <a:bodyPr/>
        <a:lstStyle/>
        <a:p>
          <a:endParaRPr lang="en-US"/>
        </a:p>
      </dgm:t>
    </dgm:pt>
    <dgm:pt modelId="{1C49C726-97CD-4D4E-B654-83EC5514E451}">
      <dgm:prSet/>
      <dgm:spPr/>
      <dgm:t>
        <a:bodyPr/>
        <a:lstStyle/>
        <a:p>
          <a:r>
            <a:rPr lang="en-GB"/>
            <a:t>Self-exclusion </a:t>
          </a:r>
          <a:endParaRPr lang="en-US"/>
        </a:p>
      </dgm:t>
    </dgm:pt>
    <dgm:pt modelId="{DA0AE963-3A90-4659-A413-708E0C38D5AF}" type="parTrans" cxnId="{799872C4-953D-47A1-B528-BDD5765A3C99}">
      <dgm:prSet/>
      <dgm:spPr/>
      <dgm:t>
        <a:bodyPr/>
        <a:lstStyle/>
        <a:p>
          <a:endParaRPr lang="en-US"/>
        </a:p>
      </dgm:t>
    </dgm:pt>
    <dgm:pt modelId="{4963A645-087C-4117-973E-386E76B5BDD2}" type="sibTrans" cxnId="{799872C4-953D-47A1-B528-BDD5765A3C99}">
      <dgm:prSet/>
      <dgm:spPr/>
      <dgm:t>
        <a:bodyPr/>
        <a:lstStyle/>
        <a:p>
          <a:endParaRPr lang="en-US"/>
        </a:p>
      </dgm:t>
    </dgm:pt>
    <dgm:pt modelId="{127B013C-0C58-413D-AE34-B2B3BB7D6D99}">
      <dgm:prSet/>
      <dgm:spPr/>
      <dgm:t>
        <a:bodyPr/>
        <a:lstStyle/>
        <a:p>
          <a:r>
            <a:rPr lang="en-GB"/>
            <a:t>Fear of attending court</a:t>
          </a:r>
          <a:endParaRPr lang="en-US"/>
        </a:p>
      </dgm:t>
    </dgm:pt>
    <dgm:pt modelId="{92FA807C-2A48-44CE-A768-518316A69041}" type="parTrans" cxnId="{661DC44C-4A44-4529-8D6C-97303FAE3AB3}">
      <dgm:prSet/>
      <dgm:spPr/>
      <dgm:t>
        <a:bodyPr/>
        <a:lstStyle/>
        <a:p>
          <a:endParaRPr lang="en-US"/>
        </a:p>
      </dgm:t>
    </dgm:pt>
    <dgm:pt modelId="{BCCD3B94-164B-40F2-8F3B-AD0AA73118C9}" type="sibTrans" cxnId="{661DC44C-4A44-4529-8D6C-97303FAE3AB3}">
      <dgm:prSet/>
      <dgm:spPr/>
      <dgm:t>
        <a:bodyPr/>
        <a:lstStyle/>
        <a:p>
          <a:endParaRPr lang="en-US"/>
        </a:p>
      </dgm:t>
    </dgm:pt>
    <dgm:pt modelId="{83957E96-27D8-48A3-A939-884E53279D9A}">
      <dgm:prSet/>
      <dgm:spPr/>
      <dgm:t>
        <a:bodyPr/>
        <a:lstStyle/>
        <a:p>
          <a:r>
            <a:rPr lang="en-GB"/>
            <a:t>Lack of faith in the police/ other responsible authorities</a:t>
          </a:r>
          <a:endParaRPr lang="en-US"/>
        </a:p>
      </dgm:t>
    </dgm:pt>
    <dgm:pt modelId="{8F67BD2A-17EF-44D8-B2C9-DEA840E0DCE7}" type="parTrans" cxnId="{C9B209BD-04F9-4D3A-86DE-0FE76A88106C}">
      <dgm:prSet/>
      <dgm:spPr/>
      <dgm:t>
        <a:bodyPr/>
        <a:lstStyle/>
        <a:p>
          <a:endParaRPr lang="en-US"/>
        </a:p>
      </dgm:t>
    </dgm:pt>
    <dgm:pt modelId="{A1BA3ADE-2B92-4D83-8358-DA43B56ADECB}" type="sibTrans" cxnId="{C9B209BD-04F9-4D3A-86DE-0FE76A88106C}">
      <dgm:prSet/>
      <dgm:spPr/>
      <dgm:t>
        <a:bodyPr/>
        <a:lstStyle/>
        <a:p>
          <a:endParaRPr lang="en-US"/>
        </a:p>
      </dgm:t>
    </dgm:pt>
    <dgm:pt modelId="{1E54DFD2-65A2-4AAC-A5F4-708F25501334}">
      <dgm:prSet/>
      <dgm:spPr/>
      <dgm:t>
        <a:bodyPr/>
        <a:lstStyle/>
        <a:p>
          <a:r>
            <a:rPr lang="en-GB"/>
            <a:t>Or possibly much worse…</a:t>
          </a:r>
          <a:endParaRPr lang="en-US"/>
        </a:p>
      </dgm:t>
    </dgm:pt>
    <dgm:pt modelId="{EACF7075-EB9E-4348-AB24-BAF38628B8BC}" type="parTrans" cxnId="{2E7EDBA3-8DE2-426A-83AC-D4EBA8BE171A}">
      <dgm:prSet/>
      <dgm:spPr/>
      <dgm:t>
        <a:bodyPr/>
        <a:lstStyle/>
        <a:p>
          <a:endParaRPr lang="en-US"/>
        </a:p>
      </dgm:t>
    </dgm:pt>
    <dgm:pt modelId="{CEFE0E32-7C8A-46E9-A12F-474B1DB35B2E}" type="sibTrans" cxnId="{2E7EDBA3-8DE2-426A-83AC-D4EBA8BE171A}">
      <dgm:prSet/>
      <dgm:spPr/>
      <dgm:t>
        <a:bodyPr/>
        <a:lstStyle/>
        <a:p>
          <a:endParaRPr lang="en-US"/>
        </a:p>
      </dgm:t>
    </dgm:pt>
    <dgm:pt modelId="{61C24869-54B9-485D-85EE-9C182F054F51}" type="pres">
      <dgm:prSet presAssocID="{7FCD5157-81F8-40BD-B0B2-6C755DE4D630}" presName="linear" presStyleCnt="0">
        <dgm:presLayoutVars>
          <dgm:animLvl val="lvl"/>
          <dgm:resizeHandles val="exact"/>
        </dgm:presLayoutVars>
      </dgm:prSet>
      <dgm:spPr/>
    </dgm:pt>
    <dgm:pt modelId="{4CD9630E-4022-4318-A2FB-CE4C802D92BC}" type="pres">
      <dgm:prSet presAssocID="{05FA9F6B-FBF4-457B-8E1F-9B91DF153D42}" presName="parentText" presStyleLbl="node1" presStyleIdx="0" presStyleCnt="9">
        <dgm:presLayoutVars>
          <dgm:chMax val="0"/>
          <dgm:bulletEnabled val="1"/>
        </dgm:presLayoutVars>
      </dgm:prSet>
      <dgm:spPr/>
    </dgm:pt>
    <dgm:pt modelId="{5EBB2E25-93A9-4C31-B3C5-2DAC2EDEC88F}" type="pres">
      <dgm:prSet presAssocID="{792FB2CE-C2B1-48AE-BB09-DC2E91E7EC06}" presName="spacer" presStyleCnt="0"/>
      <dgm:spPr/>
    </dgm:pt>
    <dgm:pt modelId="{BBA66A8F-A326-40BE-99F3-FDFC8F4FEA67}" type="pres">
      <dgm:prSet presAssocID="{895F94F5-8E34-4DBF-8005-97CFE09F1363}" presName="parentText" presStyleLbl="node1" presStyleIdx="1" presStyleCnt="9">
        <dgm:presLayoutVars>
          <dgm:chMax val="0"/>
          <dgm:bulletEnabled val="1"/>
        </dgm:presLayoutVars>
      </dgm:prSet>
      <dgm:spPr/>
    </dgm:pt>
    <dgm:pt modelId="{8C5169CE-421E-41B2-90E2-48F7EB570FA4}" type="pres">
      <dgm:prSet presAssocID="{F13B2F20-FB25-4D61-BE2F-0FE50B6AEA0F}" presName="spacer" presStyleCnt="0"/>
      <dgm:spPr/>
    </dgm:pt>
    <dgm:pt modelId="{E4180B8E-C318-4B3E-8E80-2268FECFF483}" type="pres">
      <dgm:prSet presAssocID="{84D3D2DF-4D57-4A99-BE73-CF2289144D18}" presName="parentText" presStyleLbl="node1" presStyleIdx="2" presStyleCnt="9">
        <dgm:presLayoutVars>
          <dgm:chMax val="0"/>
          <dgm:bulletEnabled val="1"/>
        </dgm:presLayoutVars>
      </dgm:prSet>
      <dgm:spPr/>
    </dgm:pt>
    <dgm:pt modelId="{75372801-7562-40BE-BDAD-11229E4E81F5}" type="pres">
      <dgm:prSet presAssocID="{3C422B7B-EFF7-4CF7-B9B6-94A3624905CB}" presName="spacer" presStyleCnt="0"/>
      <dgm:spPr/>
    </dgm:pt>
    <dgm:pt modelId="{C8036486-D7AC-471E-814C-996881F52CEB}" type="pres">
      <dgm:prSet presAssocID="{C7D6EA92-C961-46FC-B1CD-FAD9E051071E}" presName="parentText" presStyleLbl="node1" presStyleIdx="3" presStyleCnt="9">
        <dgm:presLayoutVars>
          <dgm:chMax val="0"/>
          <dgm:bulletEnabled val="1"/>
        </dgm:presLayoutVars>
      </dgm:prSet>
      <dgm:spPr/>
    </dgm:pt>
    <dgm:pt modelId="{D4E07316-1674-486B-AD41-A5A2ABD14CE6}" type="pres">
      <dgm:prSet presAssocID="{5682C55D-A783-4A98-8AC4-F5AC0A0C4468}" presName="spacer" presStyleCnt="0"/>
      <dgm:spPr/>
    </dgm:pt>
    <dgm:pt modelId="{BAA71348-34D5-4881-BB7D-9B9E11151094}" type="pres">
      <dgm:prSet presAssocID="{8BB2EDD2-CECD-429D-88C8-234026909009}" presName="parentText" presStyleLbl="node1" presStyleIdx="4" presStyleCnt="9">
        <dgm:presLayoutVars>
          <dgm:chMax val="0"/>
          <dgm:bulletEnabled val="1"/>
        </dgm:presLayoutVars>
      </dgm:prSet>
      <dgm:spPr/>
    </dgm:pt>
    <dgm:pt modelId="{E5BEBA58-0FE5-4A73-BB3B-954C17B461FF}" type="pres">
      <dgm:prSet presAssocID="{7A059BFF-DC1A-4811-9836-BC9244453262}" presName="spacer" presStyleCnt="0"/>
      <dgm:spPr/>
    </dgm:pt>
    <dgm:pt modelId="{28DC4CBF-C49E-47B5-8083-B2C3240A37AD}" type="pres">
      <dgm:prSet presAssocID="{1C49C726-97CD-4D4E-B654-83EC5514E451}" presName="parentText" presStyleLbl="node1" presStyleIdx="5" presStyleCnt="9">
        <dgm:presLayoutVars>
          <dgm:chMax val="0"/>
          <dgm:bulletEnabled val="1"/>
        </dgm:presLayoutVars>
      </dgm:prSet>
      <dgm:spPr/>
    </dgm:pt>
    <dgm:pt modelId="{B6D88E4C-CD2B-4C8A-9D5B-F3F84DE98890}" type="pres">
      <dgm:prSet presAssocID="{4963A645-087C-4117-973E-386E76B5BDD2}" presName="spacer" presStyleCnt="0"/>
      <dgm:spPr/>
    </dgm:pt>
    <dgm:pt modelId="{D12452AE-9A17-4C93-A784-BAC34554D643}" type="pres">
      <dgm:prSet presAssocID="{127B013C-0C58-413D-AE34-B2B3BB7D6D99}" presName="parentText" presStyleLbl="node1" presStyleIdx="6" presStyleCnt="9">
        <dgm:presLayoutVars>
          <dgm:chMax val="0"/>
          <dgm:bulletEnabled val="1"/>
        </dgm:presLayoutVars>
      </dgm:prSet>
      <dgm:spPr/>
    </dgm:pt>
    <dgm:pt modelId="{083B0E12-BD45-487D-86D5-224FEF9D58FA}" type="pres">
      <dgm:prSet presAssocID="{BCCD3B94-164B-40F2-8F3B-AD0AA73118C9}" presName="spacer" presStyleCnt="0"/>
      <dgm:spPr/>
    </dgm:pt>
    <dgm:pt modelId="{9DEABC4B-9CBE-47E8-9C67-F90E90452CF3}" type="pres">
      <dgm:prSet presAssocID="{83957E96-27D8-48A3-A939-884E53279D9A}" presName="parentText" presStyleLbl="node1" presStyleIdx="7" presStyleCnt="9">
        <dgm:presLayoutVars>
          <dgm:chMax val="0"/>
          <dgm:bulletEnabled val="1"/>
        </dgm:presLayoutVars>
      </dgm:prSet>
      <dgm:spPr/>
    </dgm:pt>
    <dgm:pt modelId="{2E673DA9-7B4F-4F74-93C5-1488FE0D12FE}" type="pres">
      <dgm:prSet presAssocID="{A1BA3ADE-2B92-4D83-8358-DA43B56ADECB}" presName="spacer" presStyleCnt="0"/>
      <dgm:spPr/>
    </dgm:pt>
    <dgm:pt modelId="{36FB2E39-74F9-4BDE-86D5-40B73337A026}" type="pres">
      <dgm:prSet presAssocID="{1E54DFD2-65A2-4AAC-A5F4-708F25501334}" presName="parentText" presStyleLbl="node1" presStyleIdx="8" presStyleCnt="9">
        <dgm:presLayoutVars>
          <dgm:chMax val="0"/>
          <dgm:bulletEnabled val="1"/>
        </dgm:presLayoutVars>
      </dgm:prSet>
      <dgm:spPr/>
    </dgm:pt>
  </dgm:ptLst>
  <dgm:cxnLst>
    <dgm:cxn modelId="{6122690B-8580-485F-A291-006ED7AB2554}" type="presOf" srcId="{1E54DFD2-65A2-4AAC-A5F4-708F25501334}" destId="{36FB2E39-74F9-4BDE-86D5-40B73337A026}" srcOrd="0" destOrd="0" presId="urn:microsoft.com/office/officeart/2005/8/layout/vList2"/>
    <dgm:cxn modelId="{15E57F19-CFA8-4CE6-A05B-C438789C091A}" type="presOf" srcId="{C7D6EA92-C961-46FC-B1CD-FAD9E051071E}" destId="{C8036486-D7AC-471E-814C-996881F52CEB}" srcOrd="0" destOrd="0" presId="urn:microsoft.com/office/officeart/2005/8/layout/vList2"/>
    <dgm:cxn modelId="{EE90A61F-17A5-4829-AAEF-BC569BEF7435}" type="presOf" srcId="{8BB2EDD2-CECD-429D-88C8-234026909009}" destId="{BAA71348-34D5-4881-BB7D-9B9E11151094}" srcOrd="0" destOrd="0" presId="urn:microsoft.com/office/officeart/2005/8/layout/vList2"/>
    <dgm:cxn modelId="{2E544220-F2AA-46B1-94FF-B0C2E30CF3BB}" srcId="{7FCD5157-81F8-40BD-B0B2-6C755DE4D630}" destId="{84D3D2DF-4D57-4A99-BE73-CF2289144D18}" srcOrd="2" destOrd="0" parTransId="{5E932AFB-13DC-440E-9F03-8D0512FEBF15}" sibTransId="{3C422B7B-EFF7-4CF7-B9B6-94A3624905CB}"/>
    <dgm:cxn modelId="{2A106C5C-DA6F-4236-8146-4C0B1F2CA62D}" type="presOf" srcId="{127B013C-0C58-413D-AE34-B2B3BB7D6D99}" destId="{D12452AE-9A17-4C93-A784-BAC34554D643}" srcOrd="0" destOrd="0" presId="urn:microsoft.com/office/officeart/2005/8/layout/vList2"/>
    <dgm:cxn modelId="{058A1A44-D084-4881-BFF3-5A24F35AD5DF}" srcId="{7FCD5157-81F8-40BD-B0B2-6C755DE4D630}" destId="{8BB2EDD2-CECD-429D-88C8-234026909009}" srcOrd="4" destOrd="0" parTransId="{91B8A813-11FF-412C-AC07-3DC205FCD147}" sibTransId="{7A059BFF-DC1A-4811-9836-BC9244453262}"/>
    <dgm:cxn modelId="{11187B49-E42C-4879-9C4F-A1D6C96C7C11}" srcId="{7FCD5157-81F8-40BD-B0B2-6C755DE4D630}" destId="{C7D6EA92-C961-46FC-B1CD-FAD9E051071E}" srcOrd="3" destOrd="0" parTransId="{DB416457-B2BE-433F-B902-F2898DB50CE7}" sibTransId="{5682C55D-A783-4A98-8AC4-F5AC0A0C4468}"/>
    <dgm:cxn modelId="{661DC44C-4A44-4529-8D6C-97303FAE3AB3}" srcId="{7FCD5157-81F8-40BD-B0B2-6C755DE4D630}" destId="{127B013C-0C58-413D-AE34-B2B3BB7D6D99}" srcOrd="6" destOrd="0" parTransId="{92FA807C-2A48-44CE-A768-518316A69041}" sibTransId="{BCCD3B94-164B-40F2-8F3B-AD0AA73118C9}"/>
    <dgm:cxn modelId="{238B0F6E-F320-4B57-9131-8F7FFFDD25DA}" srcId="{7FCD5157-81F8-40BD-B0B2-6C755DE4D630}" destId="{895F94F5-8E34-4DBF-8005-97CFE09F1363}" srcOrd="1" destOrd="0" parTransId="{97065EFA-DA95-4202-A15A-5FCA0C819623}" sibTransId="{F13B2F20-FB25-4D61-BE2F-0FE50B6AEA0F}"/>
    <dgm:cxn modelId="{06544977-E858-45FA-9EB0-7AA3C7952867}" type="presOf" srcId="{84D3D2DF-4D57-4A99-BE73-CF2289144D18}" destId="{E4180B8E-C318-4B3E-8E80-2268FECFF483}" srcOrd="0" destOrd="0" presId="urn:microsoft.com/office/officeart/2005/8/layout/vList2"/>
    <dgm:cxn modelId="{00CC5077-76FB-4D1A-875E-8A00C2910230}" type="presOf" srcId="{1C49C726-97CD-4D4E-B654-83EC5514E451}" destId="{28DC4CBF-C49E-47B5-8083-B2C3240A37AD}" srcOrd="0" destOrd="0" presId="urn:microsoft.com/office/officeart/2005/8/layout/vList2"/>
    <dgm:cxn modelId="{9720BC9F-70E7-4F3D-9A43-570F92944A04}" type="presOf" srcId="{05FA9F6B-FBF4-457B-8E1F-9B91DF153D42}" destId="{4CD9630E-4022-4318-A2FB-CE4C802D92BC}" srcOrd="0" destOrd="0" presId="urn:microsoft.com/office/officeart/2005/8/layout/vList2"/>
    <dgm:cxn modelId="{2E7EDBA3-8DE2-426A-83AC-D4EBA8BE171A}" srcId="{7FCD5157-81F8-40BD-B0B2-6C755DE4D630}" destId="{1E54DFD2-65A2-4AAC-A5F4-708F25501334}" srcOrd="8" destOrd="0" parTransId="{EACF7075-EB9E-4348-AB24-BAF38628B8BC}" sibTransId="{CEFE0E32-7C8A-46E9-A12F-474B1DB35B2E}"/>
    <dgm:cxn modelId="{AAD738B8-86A7-4DB9-B8D1-4AF60E7F6390}" type="presOf" srcId="{83957E96-27D8-48A3-A939-884E53279D9A}" destId="{9DEABC4B-9CBE-47E8-9C67-F90E90452CF3}" srcOrd="0" destOrd="0" presId="urn:microsoft.com/office/officeart/2005/8/layout/vList2"/>
    <dgm:cxn modelId="{6E4ED9BC-6E53-4DC1-B8A0-FD49E5E40B3F}" srcId="{7FCD5157-81F8-40BD-B0B2-6C755DE4D630}" destId="{05FA9F6B-FBF4-457B-8E1F-9B91DF153D42}" srcOrd="0" destOrd="0" parTransId="{EC7546A2-47FD-48A8-9E32-3EE46BD7967C}" sibTransId="{792FB2CE-C2B1-48AE-BB09-DC2E91E7EC06}"/>
    <dgm:cxn modelId="{C9B209BD-04F9-4D3A-86DE-0FE76A88106C}" srcId="{7FCD5157-81F8-40BD-B0B2-6C755DE4D630}" destId="{83957E96-27D8-48A3-A939-884E53279D9A}" srcOrd="7" destOrd="0" parTransId="{8F67BD2A-17EF-44D8-B2C9-DEA840E0DCE7}" sibTransId="{A1BA3ADE-2B92-4D83-8358-DA43B56ADECB}"/>
    <dgm:cxn modelId="{799872C4-953D-47A1-B528-BDD5765A3C99}" srcId="{7FCD5157-81F8-40BD-B0B2-6C755DE4D630}" destId="{1C49C726-97CD-4D4E-B654-83EC5514E451}" srcOrd="5" destOrd="0" parTransId="{DA0AE963-3A90-4659-A413-708E0C38D5AF}" sibTransId="{4963A645-087C-4117-973E-386E76B5BDD2}"/>
    <dgm:cxn modelId="{B6EA6BE7-73BE-4184-8E40-603D62425994}" type="presOf" srcId="{7FCD5157-81F8-40BD-B0B2-6C755DE4D630}" destId="{61C24869-54B9-485D-85EE-9C182F054F51}" srcOrd="0" destOrd="0" presId="urn:microsoft.com/office/officeart/2005/8/layout/vList2"/>
    <dgm:cxn modelId="{CC6FDAF8-D759-4C33-830F-9F445DF3B52D}" type="presOf" srcId="{895F94F5-8E34-4DBF-8005-97CFE09F1363}" destId="{BBA66A8F-A326-40BE-99F3-FDFC8F4FEA67}" srcOrd="0" destOrd="0" presId="urn:microsoft.com/office/officeart/2005/8/layout/vList2"/>
    <dgm:cxn modelId="{D1860AAF-8860-489E-A129-A2E65FA325C7}" type="presParOf" srcId="{61C24869-54B9-485D-85EE-9C182F054F51}" destId="{4CD9630E-4022-4318-A2FB-CE4C802D92BC}" srcOrd="0" destOrd="0" presId="urn:microsoft.com/office/officeart/2005/8/layout/vList2"/>
    <dgm:cxn modelId="{3CB7463B-F062-4B56-BB6A-B7BB99FE9BCC}" type="presParOf" srcId="{61C24869-54B9-485D-85EE-9C182F054F51}" destId="{5EBB2E25-93A9-4C31-B3C5-2DAC2EDEC88F}" srcOrd="1" destOrd="0" presId="urn:microsoft.com/office/officeart/2005/8/layout/vList2"/>
    <dgm:cxn modelId="{BD6F6B14-1EBF-409F-A478-36A5F0081E70}" type="presParOf" srcId="{61C24869-54B9-485D-85EE-9C182F054F51}" destId="{BBA66A8F-A326-40BE-99F3-FDFC8F4FEA67}" srcOrd="2" destOrd="0" presId="urn:microsoft.com/office/officeart/2005/8/layout/vList2"/>
    <dgm:cxn modelId="{D71CFB65-7F25-4DA1-ADF7-3ADDF458C991}" type="presParOf" srcId="{61C24869-54B9-485D-85EE-9C182F054F51}" destId="{8C5169CE-421E-41B2-90E2-48F7EB570FA4}" srcOrd="3" destOrd="0" presId="urn:microsoft.com/office/officeart/2005/8/layout/vList2"/>
    <dgm:cxn modelId="{E39E53E0-EEC6-4220-A24D-F9315232301A}" type="presParOf" srcId="{61C24869-54B9-485D-85EE-9C182F054F51}" destId="{E4180B8E-C318-4B3E-8E80-2268FECFF483}" srcOrd="4" destOrd="0" presId="urn:microsoft.com/office/officeart/2005/8/layout/vList2"/>
    <dgm:cxn modelId="{4CC79B00-1DEF-48F9-836E-7AFC84C8C171}" type="presParOf" srcId="{61C24869-54B9-485D-85EE-9C182F054F51}" destId="{75372801-7562-40BE-BDAD-11229E4E81F5}" srcOrd="5" destOrd="0" presId="urn:microsoft.com/office/officeart/2005/8/layout/vList2"/>
    <dgm:cxn modelId="{50F04FF4-070A-40CA-BA0C-B23577D3AEA3}" type="presParOf" srcId="{61C24869-54B9-485D-85EE-9C182F054F51}" destId="{C8036486-D7AC-471E-814C-996881F52CEB}" srcOrd="6" destOrd="0" presId="urn:microsoft.com/office/officeart/2005/8/layout/vList2"/>
    <dgm:cxn modelId="{05C0CBDD-A028-43F2-87E5-5DC18A6AC1D0}" type="presParOf" srcId="{61C24869-54B9-485D-85EE-9C182F054F51}" destId="{D4E07316-1674-486B-AD41-A5A2ABD14CE6}" srcOrd="7" destOrd="0" presId="urn:microsoft.com/office/officeart/2005/8/layout/vList2"/>
    <dgm:cxn modelId="{B79E01BB-C39C-468F-B73E-3F35F1E0E5EC}" type="presParOf" srcId="{61C24869-54B9-485D-85EE-9C182F054F51}" destId="{BAA71348-34D5-4881-BB7D-9B9E11151094}" srcOrd="8" destOrd="0" presId="urn:microsoft.com/office/officeart/2005/8/layout/vList2"/>
    <dgm:cxn modelId="{F4E0E227-0EEC-4766-B469-7DF0AC96204E}" type="presParOf" srcId="{61C24869-54B9-485D-85EE-9C182F054F51}" destId="{E5BEBA58-0FE5-4A73-BB3B-954C17B461FF}" srcOrd="9" destOrd="0" presId="urn:microsoft.com/office/officeart/2005/8/layout/vList2"/>
    <dgm:cxn modelId="{5D2C3288-8CE1-4830-AD6B-076BDD2FF995}" type="presParOf" srcId="{61C24869-54B9-485D-85EE-9C182F054F51}" destId="{28DC4CBF-C49E-47B5-8083-B2C3240A37AD}" srcOrd="10" destOrd="0" presId="urn:microsoft.com/office/officeart/2005/8/layout/vList2"/>
    <dgm:cxn modelId="{487ADE54-D5DC-4375-A9A2-0AC874A2A975}" type="presParOf" srcId="{61C24869-54B9-485D-85EE-9C182F054F51}" destId="{B6D88E4C-CD2B-4C8A-9D5B-F3F84DE98890}" srcOrd="11" destOrd="0" presId="urn:microsoft.com/office/officeart/2005/8/layout/vList2"/>
    <dgm:cxn modelId="{170EB459-BA93-4C6B-A8E5-EFBF71513977}" type="presParOf" srcId="{61C24869-54B9-485D-85EE-9C182F054F51}" destId="{D12452AE-9A17-4C93-A784-BAC34554D643}" srcOrd="12" destOrd="0" presId="urn:microsoft.com/office/officeart/2005/8/layout/vList2"/>
    <dgm:cxn modelId="{2A893176-6BBC-4EC1-B44C-6B00DB1C2529}" type="presParOf" srcId="{61C24869-54B9-485D-85EE-9C182F054F51}" destId="{083B0E12-BD45-487D-86D5-224FEF9D58FA}" srcOrd="13" destOrd="0" presId="urn:microsoft.com/office/officeart/2005/8/layout/vList2"/>
    <dgm:cxn modelId="{C0E52A0F-7E25-4A13-B2AC-78A997C364EB}" type="presParOf" srcId="{61C24869-54B9-485D-85EE-9C182F054F51}" destId="{9DEABC4B-9CBE-47E8-9C67-F90E90452CF3}" srcOrd="14" destOrd="0" presId="urn:microsoft.com/office/officeart/2005/8/layout/vList2"/>
    <dgm:cxn modelId="{0548AB36-FDEF-4DA6-9D50-FFBC2CD4DD09}" type="presParOf" srcId="{61C24869-54B9-485D-85EE-9C182F054F51}" destId="{2E673DA9-7B4F-4F74-93C5-1488FE0D12FE}" srcOrd="15" destOrd="0" presId="urn:microsoft.com/office/officeart/2005/8/layout/vList2"/>
    <dgm:cxn modelId="{80309138-227C-4C9D-AD8D-730991EE7050}" type="presParOf" srcId="{61C24869-54B9-485D-85EE-9C182F054F51}" destId="{36FB2E39-74F9-4BDE-86D5-40B73337A026}"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2E06DA-C91E-45EE-98F7-2BEC8C01086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40E7376-B063-4855-B95F-75BC3B97242C}">
      <dgm:prSet/>
      <dgm:spPr/>
      <dgm:t>
        <a:bodyPr/>
        <a:lstStyle/>
        <a:p>
          <a:r>
            <a:rPr lang="en-GB"/>
            <a:t>The Crime and Disorder Act 1998 introduced key measures to address crime and disorder in the UK. </a:t>
          </a:r>
          <a:endParaRPr lang="en-US"/>
        </a:p>
      </dgm:t>
    </dgm:pt>
    <dgm:pt modelId="{E8A74B4D-E51F-4FA7-A982-C00E2B8D56C9}" type="parTrans" cxnId="{A677C908-E2C4-4C84-B2C8-ABEDEC72F5A2}">
      <dgm:prSet/>
      <dgm:spPr/>
      <dgm:t>
        <a:bodyPr/>
        <a:lstStyle/>
        <a:p>
          <a:endParaRPr lang="en-US"/>
        </a:p>
      </dgm:t>
    </dgm:pt>
    <dgm:pt modelId="{606BFB87-ABB9-4FEC-8398-5410956F0164}" type="sibTrans" cxnId="{A677C908-E2C4-4C84-B2C8-ABEDEC72F5A2}">
      <dgm:prSet/>
      <dgm:spPr/>
      <dgm:t>
        <a:bodyPr/>
        <a:lstStyle/>
        <a:p>
          <a:endParaRPr lang="en-US"/>
        </a:p>
      </dgm:t>
    </dgm:pt>
    <dgm:pt modelId="{A7FD8B8F-E54C-49FE-9578-C58F786E7B67}">
      <dgm:prSet/>
      <dgm:spPr/>
      <dgm:t>
        <a:bodyPr/>
        <a:lstStyle/>
        <a:p>
          <a:r>
            <a:rPr lang="en-GB"/>
            <a:t>The included the introduction of Anti-Social Behaviour Orders…These are NO LONGER IN USE. </a:t>
          </a:r>
          <a:endParaRPr lang="en-US"/>
        </a:p>
      </dgm:t>
    </dgm:pt>
    <dgm:pt modelId="{DBB32AA1-DF00-4873-BBBF-0C51D375AD25}" type="parTrans" cxnId="{B8262ED0-B0D8-4E96-8895-7AAE14BBABDD}">
      <dgm:prSet/>
      <dgm:spPr/>
      <dgm:t>
        <a:bodyPr/>
        <a:lstStyle/>
        <a:p>
          <a:endParaRPr lang="en-US"/>
        </a:p>
      </dgm:t>
    </dgm:pt>
    <dgm:pt modelId="{A3EF22C8-344F-4C65-B6ED-4EEB6A9E705F}" type="sibTrans" cxnId="{B8262ED0-B0D8-4E96-8895-7AAE14BBABDD}">
      <dgm:prSet/>
      <dgm:spPr/>
      <dgm:t>
        <a:bodyPr/>
        <a:lstStyle/>
        <a:p>
          <a:endParaRPr lang="en-US"/>
        </a:p>
      </dgm:t>
    </dgm:pt>
    <dgm:pt modelId="{DE673B39-98FA-4A29-8A79-17759DA20AE5}">
      <dgm:prSet/>
      <dgm:spPr/>
      <dgm:t>
        <a:bodyPr/>
        <a:lstStyle/>
        <a:p>
          <a:r>
            <a:rPr lang="en-GB"/>
            <a:t>Replaced by Criminal Behaviour Orders. </a:t>
          </a:r>
          <a:endParaRPr lang="en-US"/>
        </a:p>
      </dgm:t>
    </dgm:pt>
    <dgm:pt modelId="{2D0633E4-7629-43F1-A996-40FF7DC72FB5}" type="parTrans" cxnId="{E20171BB-D784-4CD8-B016-0A7D2864A285}">
      <dgm:prSet/>
      <dgm:spPr/>
      <dgm:t>
        <a:bodyPr/>
        <a:lstStyle/>
        <a:p>
          <a:endParaRPr lang="en-US"/>
        </a:p>
      </dgm:t>
    </dgm:pt>
    <dgm:pt modelId="{EE3E2B92-2606-406F-B8A5-29BA3B304C21}" type="sibTrans" cxnId="{E20171BB-D784-4CD8-B016-0A7D2864A285}">
      <dgm:prSet/>
      <dgm:spPr/>
      <dgm:t>
        <a:bodyPr/>
        <a:lstStyle/>
        <a:p>
          <a:endParaRPr lang="en-US"/>
        </a:p>
      </dgm:t>
    </dgm:pt>
    <dgm:pt modelId="{41630095-7F78-4C28-B773-8134A230348D}" type="pres">
      <dgm:prSet presAssocID="{5D2E06DA-C91E-45EE-98F7-2BEC8C010869}" presName="hierChild1" presStyleCnt="0">
        <dgm:presLayoutVars>
          <dgm:chPref val="1"/>
          <dgm:dir/>
          <dgm:animOne val="branch"/>
          <dgm:animLvl val="lvl"/>
          <dgm:resizeHandles/>
        </dgm:presLayoutVars>
      </dgm:prSet>
      <dgm:spPr/>
    </dgm:pt>
    <dgm:pt modelId="{90BD0257-B289-486B-B745-A2A2139FE655}" type="pres">
      <dgm:prSet presAssocID="{B40E7376-B063-4855-B95F-75BC3B97242C}" presName="hierRoot1" presStyleCnt="0"/>
      <dgm:spPr/>
    </dgm:pt>
    <dgm:pt modelId="{7C95E314-6944-462B-9CF2-309C9A183D1D}" type="pres">
      <dgm:prSet presAssocID="{B40E7376-B063-4855-B95F-75BC3B97242C}" presName="composite" presStyleCnt="0"/>
      <dgm:spPr/>
    </dgm:pt>
    <dgm:pt modelId="{DDBEC2E9-0EC2-4643-BA79-8685E367A8E4}" type="pres">
      <dgm:prSet presAssocID="{B40E7376-B063-4855-B95F-75BC3B97242C}" presName="background" presStyleLbl="node0" presStyleIdx="0" presStyleCnt="3"/>
      <dgm:spPr/>
    </dgm:pt>
    <dgm:pt modelId="{3C237B14-3283-42BE-8B20-2F45CB34B7BD}" type="pres">
      <dgm:prSet presAssocID="{B40E7376-B063-4855-B95F-75BC3B97242C}" presName="text" presStyleLbl="fgAcc0" presStyleIdx="0" presStyleCnt="3">
        <dgm:presLayoutVars>
          <dgm:chPref val="3"/>
        </dgm:presLayoutVars>
      </dgm:prSet>
      <dgm:spPr/>
    </dgm:pt>
    <dgm:pt modelId="{04F1CF2F-F59E-486E-97F2-1A4D207EF491}" type="pres">
      <dgm:prSet presAssocID="{B40E7376-B063-4855-B95F-75BC3B97242C}" presName="hierChild2" presStyleCnt="0"/>
      <dgm:spPr/>
    </dgm:pt>
    <dgm:pt modelId="{BC1FCE5B-D4C1-4850-AAD0-1550191319D6}" type="pres">
      <dgm:prSet presAssocID="{A7FD8B8F-E54C-49FE-9578-C58F786E7B67}" presName="hierRoot1" presStyleCnt="0"/>
      <dgm:spPr/>
    </dgm:pt>
    <dgm:pt modelId="{5343950F-B584-44E1-A3C5-C9E7826DFE29}" type="pres">
      <dgm:prSet presAssocID="{A7FD8B8F-E54C-49FE-9578-C58F786E7B67}" presName="composite" presStyleCnt="0"/>
      <dgm:spPr/>
    </dgm:pt>
    <dgm:pt modelId="{79A5C561-4BBC-453C-B53C-0A1FE697D9C6}" type="pres">
      <dgm:prSet presAssocID="{A7FD8B8F-E54C-49FE-9578-C58F786E7B67}" presName="background" presStyleLbl="node0" presStyleIdx="1" presStyleCnt="3"/>
      <dgm:spPr/>
    </dgm:pt>
    <dgm:pt modelId="{3CCB8B34-A932-497A-8DF2-1073BBA6079B}" type="pres">
      <dgm:prSet presAssocID="{A7FD8B8F-E54C-49FE-9578-C58F786E7B67}" presName="text" presStyleLbl="fgAcc0" presStyleIdx="1" presStyleCnt="3">
        <dgm:presLayoutVars>
          <dgm:chPref val="3"/>
        </dgm:presLayoutVars>
      </dgm:prSet>
      <dgm:spPr/>
    </dgm:pt>
    <dgm:pt modelId="{2C767F10-C5B0-44D7-8C7C-0818E857C04B}" type="pres">
      <dgm:prSet presAssocID="{A7FD8B8F-E54C-49FE-9578-C58F786E7B67}" presName="hierChild2" presStyleCnt="0"/>
      <dgm:spPr/>
    </dgm:pt>
    <dgm:pt modelId="{30EE869D-61A4-4F6E-BE79-8AE9B5D090CB}" type="pres">
      <dgm:prSet presAssocID="{DE673B39-98FA-4A29-8A79-17759DA20AE5}" presName="hierRoot1" presStyleCnt="0"/>
      <dgm:spPr/>
    </dgm:pt>
    <dgm:pt modelId="{61C40F79-43B1-4D26-852B-5014E66959E2}" type="pres">
      <dgm:prSet presAssocID="{DE673B39-98FA-4A29-8A79-17759DA20AE5}" presName="composite" presStyleCnt="0"/>
      <dgm:spPr/>
    </dgm:pt>
    <dgm:pt modelId="{A53E77A6-FFAC-4DF8-9E4B-810419295D3D}" type="pres">
      <dgm:prSet presAssocID="{DE673B39-98FA-4A29-8A79-17759DA20AE5}" presName="background" presStyleLbl="node0" presStyleIdx="2" presStyleCnt="3"/>
      <dgm:spPr/>
    </dgm:pt>
    <dgm:pt modelId="{073B3FD1-79EA-4966-9F2F-22AAF9AB915E}" type="pres">
      <dgm:prSet presAssocID="{DE673B39-98FA-4A29-8A79-17759DA20AE5}" presName="text" presStyleLbl="fgAcc0" presStyleIdx="2" presStyleCnt="3">
        <dgm:presLayoutVars>
          <dgm:chPref val="3"/>
        </dgm:presLayoutVars>
      </dgm:prSet>
      <dgm:spPr/>
    </dgm:pt>
    <dgm:pt modelId="{7F7CC32B-A715-4CB3-A637-4EA1DDDFBDEF}" type="pres">
      <dgm:prSet presAssocID="{DE673B39-98FA-4A29-8A79-17759DA20AE5}" presName="hierChild2" presStyleCnt="0"/>
      <dgm:spPr/>
    </dgm:pt>
  </dgm:ptLst>
  <dgm:cxnLst>
    <dgm:cxn modelId="{A677C908-E2C4-4C84-B2C8-ABEDEC72F5A2}" srcId="{5D2E06DA-C91E-45EE-98F7-2BEC8C010869}" destId="{B40E7376-B063-4855-B95F-75BC3B97242C}" srcOrd="0" destOrd="0" parTransId="{E8A74B4D-E51F-4FA7-A982-C00E2B8D56C9}" sibTransId="{606BFB87-ABB9-4FEC-8398-5410956F0164}"/>
    <dgm:cxn modelId="{766C8A1F-2B86-4522-80B4-A88C3E11C889}" type="presOf" srcId="{A7FD8B8F-E54C-49FE-9578-C58F786E7B67}" destId="{3CCB8B34-A932-497A-8DF2-1073BBA6079B}" srcOrd="0" destOrd="0" presId="urn:microsoft.com/office/officeart/2005/8/layout/hierarchy1"/>
    <dgm:cxn modelId="{99400629-C445-4380-908D-A41D1109B167}" type="presOf" srcId="{5D2E06DA-C91E-45EE-98F7-2BEC8C010869}" destId="{41630095-7F78-4C28-B773-8134A230348D}" srcOrd="0" destOrd="0" presId="urn:microsoft.com/office/officeart/2005/8/layout/hierarchy1"/>
    <dgm:cxn modelId="{35400234-3B08-4199-A243-FEC40CB04BAD}" type="presOf" srcId="{DE673B39-98FA-4A29-8A79-17759DA20AE5}" destId="{073B3FD1-79EA-4966-9F2F-22AAF9AB915E}" srcOrd="0" destOrd="0" presId="urn:microsoft.com/office/officeart/2005/8/layout/hierarchy1"/>
    <dgm:cxn modelId="{E20171BB-D784-4CD8-B016-0A7D2864A285}" srcId="{5D2E06DA-C91E-45EE-98F7-2BEC8C010869}" destId="{DE673B39-98FA-4A29-8A79-17759DA20AE5}" srcOrd="2" destOrd="0" parTransId="{2D0633E4-7629-43F1-A996-40FF7DC72FB5}" sibTransId="{EE3E2B92-2606-406F-B8A5-29BA3B304C21}"/>
    <dgm:cxn modelId="{B8262ED0-B0D8-4E96-8895-7AAE14BBABDD}" srcId="{5D2E06DA-C91E-45EE-98F7-2BEC8C010869}" destId="{A7FD8B8F-E54C-49FE-9578-C58F786E7B67}" srcOrd="1" destOrd="0" parTransId="{DBB32AA1-DF00-4873-BBBF-0C51D375AD25}" sibTransId="{A3EF22C8-344F-4C65-B6ED-4EEB6A9E705F}"/>
    <dgm:cxn modelId="{D29B17EA-B2E2-45DC-801A-9BB94A39A607}" type="presOf" srcId="{B40E7376-B063-4855-B95F-75BC3B97242C}" destId="{3C237B14-3283-42BE-8B20-2F45CB34B7BD}" srcOrd="0" destOrd="0" presId="urn:microsoft.com/office/officeart/2005/8/layout/hierarchy1"/>
    <dgm:cxn modelId="{1A0B1477-862F-4A12-89C5-68D8E15AFB30}" type="presParOf" srcId="{41630095-7F78-4C28-B773-8134A230348D}" destId="{90BD0257-B289-486B-B745-A2A2139FE655}" srcOrd="0" destOrd="0" presId="urn:microsoft.com/office/officeart/2005/8/layout/hierarchy1"/>
    <dgm:cxn modelId="{B17ADF0C-FC4F-47E0-BB27-BCDC50E09BA6}" type="presParOf" srcId="{90BD0257-B289-486B-B745-A2A2139FE655}" destId="{7C95E314-6944-462B-9CF2-309C9A183D1D}" srcOrd="0" destOrd="0" presId="urn:microsoft.com/office/officeart/2005/8/layout/hierarchy1"/>
    <dgm:cxn modelId="{86BD8720-CED1-4FF7-8C97-D25685716516}" type="presParOf" srcId="{7C95E314-6944-462B-9CF2-309C9A183D1D}" destId="{DDBEC2E9-0EC2-4643-BA79-8685E367A8E4}" srcOrd="0" destOrd="0" presId="urn:microsoft.com/office/officeart/2005/8/layout/hierarchy1"/>
    <dgm:cxn modelId="{B9BC4E13-2A63-4D5C-BC3E-DB6AE6C3B63B}" type="presParOf" srcId="{7C95E314-6944-462B-9CF2-309C9A183D1D}" destId="{3C237B14-3283-42BE-8B20-2F45CB34B7BD}" srcOrd="1" destOrd="0" presId="urn:microsoft.com/office/officeart/2005/8/layout/hierarchy1"/>
    <dgm:cxn modelId="{5687435A-11EF-4313-96F6-167769557555}" type="presParOf" srcId="{90BD0257-B289-486B-B745-A2A2139FE655}" destId="{04F1CF2F-F59E-486E-97F2-1A4D207EF491}" srcOrd="1" destOrd="0" presId="urn:microsoft.com/office/officeart/2005/8/layout/hierarchy1"/>
    <dgm:cxn modelId="{B64CD0AA-EF18-4954-8DB6-045571A299D5}" type="presParOf" srcId="{41630095-7F78-4C28-B773-8134A230348D}" destId="{BC1FCE5B-D4C1-4850-AAD0-1550191319D6}" srcOrd="1" destOrd="0" presId="urn:microsoft.com/office/officeart/2005/8/layout/hierarchy1"/>
    <dgm:cxn modelId="{96A499E2-C4C7-4001-9C6C-37B032031DCE}" type="presParOf" srcId="{BC1FCE5B-D4C1-4850-AAD0-1550191319D6}" destId="{5343950F-B584-44E1-A3C5-C9E7826DFE29}" srcOrd="0" destOrd="0" presId="urn:microsoft.com/office/officeart/2005/8/layout/hierarchy1"/>
    <dgm:cxn modelId="{D78E0861-DCBC-4100-8A72-AC27859CFF96}" type="presParOf" srcId="{5343950F-B584-44E1-A3C5-C9E7826DFE29}" destId="{79A5C561-4BBC-453C-B53C-0A1FE697D9C6}" srcOrd="0" destOrd="0" presId="urn:microsoft.com/office/officeart/2005/8/layout/hierarchy1"/>
    <dgm:cxn modelId="{EE74CC73-DA13-4D5F-98FB-96EB93BAFF02}" type="presParOf" srcId="{5343950F-B584-44E1-A3C5-C9E7826DFE29}" destId="{3CCB8B34-A932-497A-8DF2-1073BBA6079B}" srcOrd="1" destOrd="0" presId="urn:microsoft.com/office/officeart/2005/8/layout/hierarchy1"/>
    <dgm:cxn modelId="{B1F4F6CF-DFA0-4064-9426-C1200AE29522}" type="presParOf" srcId="{BC1FCE5B-D4C1-4850-AAD0-1550191319D6}" destId="{2C767F10-C5B0-44D7-8C7C-0818E857C04B}" srcOrd="1" destOrd="0" presId="urn:microsoft.com/office/officeart/2005/8/layout/hierarchy1"/>
    <dgm:cxn modelId="{A4DAAE77-5776-42F8-933A-28F3B72E22B5}" type="presParOf" srcId="{41630095-7F78-4C28-B773-8134A230348D}" destId="{30EE869D-61A4-4F6E-BE79-8AE9B5D090CB}" srcOrd="2" destOrd="0" presId="urn:microsoft.com/office/officeart/2005/8/layout/hierarchy1"/>
    <dgm:cxn modelId="{A9DA3A44-DC70-41F3-8F7B-8D242195B096}" type="presParOf" srcId="{30EE869D-61A4-4F6E-BE79-8AE9B5D090CB}" destId="{61C40F79-43B1-4D26-852B-5014E66959E2}" srcOrd="0" destOrd="0" presId="urn:microsoft.com/office/officeart/2005/8/layout/hierarchy1"/>
    <dgm:cxn modelId="{C82BF0F7-CD4E-4F70-AE2A-494B4C7F64CA}" type="presParOf" srcId="{61C40F79-43B1-4D26-852B-5014E66959E2}" destId="{A53E77A6-FFAC-4DF8-9E4B-810419295D3D}" srcOrd="0" destOrd="0" presId="urn:microsoft.com/office/officeart/2005/8/layout/hierarchy1"/>
    <dgm:cxn modelId="{BD52F430-7571-4B5D-B703-973DF970CE4B}" type="presParOf" srcId="{61C40F79-43B1-4D26-852B-5014E66959E2}" destId="{073B3FD1-79EA-4966-9F2F-22AAF9AB915E}" srcOrd="1" destOrd="0" presId="urn:microsoft.com/office/officeart/2005/8/layout/hierarchy1"/>
    <dgm:cxn modelId="{64877A8F-8BC6-432F-B628-3DC9812F98F7}" type="presParOf" srcId="{30EE869D-61A4-4F6E-BE79-8AE9B5D090CB}" destId="{7F7CC32B-A715-4CB3-A637-4EA1DDDFBDEF}"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D9630E-4022-4318-A2FB-CE4C802D92BC}">
      <dsp:nvSpPr>
        <dsp:cNvPr id="0" name=""/>
        <dsp:cNvSpPr/>
      </dsp:nvSpPr>
      <dsp:spPr>
        <a:xfrm>
          <a:off x="0" y="2552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Fear of continued crime</a:t>
          </a:r>
          <a:endParaRPr lang="en-US" sz="1800" kern="1200"/>
        </a:p>
      </dsp:txBody>
      <dsp:txXfrm>
        <a:off x="21075" y="46598"/>
        <a:ext cx="10473450" cy="389580"/>
      </dsp:txXfrm>
    </dsp:sp>
    <dsp:sp modelId="{BBA66A8F-A326-40BE-99F3-FDFC8F4FEA67}">
      <dsp:nvSpPr>
        <dsp:cNvPr id="0" name=""/>
        <dsp:cNvSpPr/>
      </dsp:nvSpPr>
      <dsp:spPr>
        <a:xfrm>
          <a:off x="0" y="50909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Vulnerability &amp; fear or a repeat attack</a:t>
          </a:r>
          <a:endParaRPr lang="en-US" sz="1800" kern="1200"/>
        </a:p>
      </dsp:txBody>
      <dsp:txXfrm>
        <a:off x="21075" y="530168"/>
        <a:ext cx="10473450" cy="389580"/>
      </dsp:txXfrm>
    </dsp:sp>
    <dsp:sp modelId="{E4180B8E-C318-4B3E-8E80-2268FECFF483}">
      <dsp:nvSpPr>
        <dsp:cNvPr id="0" name=""/>
        <dsp:cNvSpPr/>
      </dsp:nvSpPr>
      <dsp:spPr>
        <a:xfrm>
          <a:off x="0" y="99266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Psychological trauma</a:t>
          </a:r>
          <a:endParaRPr lang="en-US" sz="1800" kern="1200"/>
        </a:p>
      </dsp:txBody>
      <dsp:txXfrm>
        <a:off x="21075" y="1013739"/>
        <a:ext cx="10473450" cy="389580"/>
      </dsp:txXfrm>
    </dsp:sp>
    <dsp:sp modelId="{C8036486-D7AC-471E-814C-996881F52CEB}">
      <dsp:nvSpPr>
        <dsp:cNvPr id="0" name=""/>
        <dsp:cNvSpPr/>
      </dsp:nvSpPr>
      <dsp:spPr>
        <a:xfrm>
          <a:off x="0" y="147623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Risk of ill-health</a:t>
          </a:r>
          <a:endParaRPr lang="en-US" sz="1800" kern="1200"/>
        </a:p>
      </dsp:txBody>
      <dsp:txXfrm>
        <a:off x="21075" y="1497308"/>
        <a:ext cx="10473450" cy="389580"/>
      </dsp:txXfrm>
    </dsp:sp>
    <dsp:sp modelId="{BAA71348-34D5-4881-BB7D-9B9E11151094}">
      <dsp:nvSpPr>
        <dsp:cNvPr id="0" name=""/>
        <dsp:cNvSpPr/>
      </dsp:nvSpPr>
      <dsp:spPr>
        <a:xfrm>
          <a:off x="0" y="1959803"/>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Sense of powerlessness</a:t>
          </a:r>
          <a:endParaRPr lang="en-US" sz="1800" kern="1200"/>
        </a:p>
      </dsp:txBody>
      <dsp:txXfrm>
        <a:off x="21075" y="1980878"/>
        <a:ext cx="10473450" cy="389580"/>
      </dsp:txXfrm>
    </dsp:sp>
    <dsp:sp modelId="{28DC4CBF-C49E-47B5-8083-B2C3240A37AD}">
      <dsp:nvSpPr>
        <dsp:cNvPr id="0" name=""/>
        <dsp:cNvSpPr/>
      </dsp:nvSpPr>
      <dsp:spPr>
        <a:xfrm>
          <a:off x="0" y="244337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Self-exclusion </a:t>
          </a:r>
          <a:endParaRPr lang="en-US" sz="1800" kern="1200"/>
        </a:p>
      </dsp:txBody>
      <dsp:txXfrm>
        <a:off x="21075" y="2464449"/>
        <a:ext cx="10473450" cy="389580"/>
      </dsp:txXfrm>
    </dsp:sp>
    <dsp:sp modelId="{D12452AE-9A17-4C93-A784-BAC34554D643}">
      <dsp:nvSpPr>
        <dsp:cNvPr id="0" name=""/>
        <dsp:cNvSpPr/>
      </dsp:nvSpPr>
      <dsp:spPr>
        <a:xfrm>
          <a:off x="0" y="292694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Fear of attending court</a:t>
          </a:r>
          <a:endParaRPr lang="en-US" sz="1800" kern="1200"/>
        </a:p>
      </dsp:txBody>
      <dsp:txXfrm>
        <a:off x="21075" y="2948019"/>
        <a:ext cx="10473450" cy="389580"/>
      </dsp:txXfrm>
    </dsp:sp>
    <dsp:sp modelId="{9DEABC4B-9CBE-47E8-9C67-F90E90452CF3}">
      <dsp:nvSpPr>
        <dsp:cNvPr id="0" name=""/>
        <dsp:cNvSpPr/>
      </dsp:nvSpPr>
      <dsp:spPr>
        <a:xfrm>
          <a:off x="0" y="341051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Lack of faith in the police/ other responsible authorities</a:t>
          </a:r>
          <a:endParaRPr lang="en-US" sz="1800" kern="1200"/>
        </a:p>
      </dsp:txBody>
      <dsp:txXfrm>
        <a:off x="21075" y="3431589"/>
        <a:ext cx="10473450" cy="389580"/>
      </dsp:txXfrm>
    </dsp:sp>
    <dsp:sp modelId="{36FB2E39-74F9-4BDE-86D5-40B73337A026}">
      <dsp:nvSpPr>
        <dsp:cNvPr id="0" name=""/>
        <dsp:cNvSpPr/>
      </dsp:nvSpPr>
      <dsp:spPr>
        <a:xfrm>
          <a:off x="0" y="3894084"/>
          <a:ext cx="10515600" cy="43173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Or possibly much worse…</a:t>
          </a:r>
          <a:endParaRPr lang="en-US" sz="1800" kern="1200"/>
        </a:p>
      </dsp:txBody>
      <dsp:txXfrm>
        <a:off x="21075" y="3915159"/>
        <a:ext cx="10473450" cy="3895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BEC2E9-0EC2-4643-BA79-8685E367A8E4}">
      <dsp:nvSpPr>
        <dsp:cNvPr id="0" name=""/>
        <dsp:cNvSpPr/>
      </dsp:nvSpPr>
      <dsp:spPr>
        <a:xfrm>
          <a:off x="0"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237B14-3283-42BE-8B20-2F45CB34B7BD}">
      <dsp:nvSpPr>
        <dsp:cNvPr id="0" name=""/>
        <dsp:cNvSpPr/>
      </dsp:nvSpPr>
      <dsp:spPr>
        <a:xfrm>
          <a:off x="341494"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Crime and Disorder Act 1998 introduced key measures to address crime and disorder in the UK. </a:t>
          </a:r>
          <a:endParaRPr lang="en-US" sz="2200" kern="1200"/>
        </a:p>
      </dsp:txBody>
      <dsp:txXfrm>
        <a:off x="398656" y="1088253"/>
        <a:ext cx="2959127" cy="1837317"/>
      </dsp:txXfrm>
    </dsp:sp>
    <dsp:sp modelId="{79A5C561-4BBC-453C-B53C-0A1FE697D9C6}">
      <dsp:nvSpPr>
        <dsp:cNvPr id="0" name=""/>
        <dsp:cNvSpPr/>
      </dsp:nvSpPr>
      <dsp:spPr>
        <a:xfrm>
          <a:off x="3756441"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CB8B34-A932-497A-8DF2-1073BBA6079B}">
      <dsp:nvSpPr>
        <dsp:cNvPr id="0" name=""/>
        <dsp:cNvSpPr/>
      </dsp:nvSpPr>
      <dsp:spPr>
        <a:xfrm>
          <a:off x="4097935"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included the introduction of Anti-Social Behaviour Orders…These are NO LONGER IN USE. </a:t>
          </a:r>
          <a:endParaRPr lang="en-US" sz="2200" kern="1200"/>
        </a:p>
      </dsp:txBody>
      <dsp:txXfrm>
        <a:off x="4155097" y="1088253"/>
        <a:ext cx="2959127" cy="1837317"/>
      </dsp:txXfrm>
    </dsp:sp>
    <dsp:sp modelId="{A53E77A6-FFAC-4DF8-9E4B-810419295D3D}">
      <dsp:nvSpPr>
        <dsp:cNvPr id="0" name=""/>
        <dsp:cNvSpPr/>
      </dsp:nvSpPr>
      <dsp:spPr>
        <a:xfrm>
          <a:off x="7512882" y="706671"/>
          <a:ext cx="3073451" cy="19516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3B3FD1-79EA-4966-9F2F-22AAF9AB915E}">
      <dsp:nvSpPr>
        <dsp:cNvPr id="0" name=""/>
        <dsp:cNvSpPr/>
      </dsp:nvSpPr>
      <dsp:spPr>
        <a:xfrm>
          <a:off x="7854377" y="1031091"/>
          <a:ext cx="3073451" cy="1951641"/>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Replaced by Criminal Behaviour Orders. </a:t>
          </a:r>
          <a:endParaRPr lang="en-US" sz="2200" kern="1200"/>
        </a:p>
      </dsp:txBody>
      <dsp:txXfrm>
        <a:off x="7911539" y="1088253"/>
        <a:ext cx="2959127" cy="183731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5FBAB8-01FC-4A39-B609-06DF3C35E87D}" type="datetimeFigureOut">
              <a:rPr lang="en-GB" smtClean="0"/>
              <a:t>30/08/2024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99C41B-544A-4031-884F-76774CB2E282}" type="slidenum">
              <a:rPr lang="en-GB" smtClean="0"/>
              <a:t>‹#›</a:t>
            </a:fld>
            <a:endParaRPr lang="en-GB"/>
          </a:p>
        </p:txBody>
      </p:sp>
    </p:spTree>
    <p:extLst>
      <p:ext uri="{BB962C8B-B14F-4D97-AF65-F5344CB8AC3E}">
        <p14:creationId xmlns:p14="http://schemas.microsoft.com/office/powerpoint/2010/main" val="25635593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effective management of ASB repeat and vulnerable victims need to be identified</a:t>
            </a:r>
          </a:p>
        </p:txBody>
      </p:sp>
      <p:sp>
        <p:nvSpPr>
          <p:cNvPr id="4" name="Slide Number Placeholder 3"/>
          <p:cNvSpPr>
            <a:spLocks noGrp="1"/>
          </p:cNvSpPr>
          <p:nvPr>
            <p:ph type="sldNum" sz="quarter" idx="5"/>
          </p:nvPr>
        </p:nvSpPr>
        <p:spPr/>
        <p:txBody>
          <a:bodyPr/>
          <a:lstStyle/>
          <a:p>
            <a:fld id="{CE99C41B-544A-4031-884F-76774CB2E282}" type="slidenum">
              <a:rPr lang="en-GB" smtClean="0"/>
              <a:t>7</a:t>
            </a:fld>
            <a:endParaRPr lang="en-GB"/>
          </a:p>
        </p:txBody>
      </p:sp>
    </p:spTree>
    <p:extLst>
      <p:ext uri="{BB962C8B-B14F-4D97-AF65-F5344CB8AC3E}">
        <p14:creationId xmlns:p14="http://schemas.microsoft.com/office/powerpoint/2010/main" val="1936498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bodies of Fiona Pilkington, 38, and her daughter </a:t>
            </a:r>
            <a:r>
              <a:rPr lang="en-GB" dirty="0" err="1"/>
              <a:t>Francecca</a:t>
            </a:r>
            <a:r>
              <a:rPr lang="en-GB" dirty="0"/>
              <a:t> Hardwick, 18, were found in a burnt-out car in a lay-by on the A47 near Earl Shilton in Leicestershire on 23 October 2007. An inquest into their deaths in September 2009 concluded Fiona committed suicide and unlawfully killed her daughter. Fiona and her disabled daughter - </a:t>
            </a:r>
            <a:r>
              <a:rPr lang="en-GB" dirty="0" err="1"/>
              <a:t>Francecca</a:t>
            </a:r>
            <a:r>
              <a:rPr lang="en-GB" dirty="0"/>
              <a:t> Hardwick, who was 18 but had a mental age of about 4 lived with her son Anthony, who was 15 when they died. ‘A mother died alongside her mentally disabled daughter in a blazing car after suffering nearly ten years of abuse from yobs’ Fiona Pilkington, 38, made 21 calls to police in a bid to stop the gang abusing her daughter </a:t>
            </a:r>
            <a:r>
              <a:rPr lang="en-GB" dirty="0" err="1"/>
              <a:t>Francecca</a:t>
            </a:r>
            <a:r>
              <a:rPr lang="en-GB" dirty="0"/>
              <a:t> Hardwick, but they failed to act. She had even written to her local MP. On the day of her death she called police to complain of children trampling her garden hedge but was told to ignore them. The youths would also urinate in the garden and throw stones and eggs at the house. The council imposed a 300-yard exclusion zone for the youths around the family's house but that had failed to enforce it. Nobody was doing anything to help her, not the police, the council or the Neighbourhood Watch were doing anything. At some point the entire family was subject to ASB and bullying – but the police never put the pieces together – they treated all incidents separately – there was no application of any of the processes such as NDM, NIM, Problem Analysis Triangle. This incident was the one that prompted a significant change in how the police deal with ASB and in particular repeat and vulnerable victims.</a:t>
            </a:r>
          </a:p>
        </p:txBody>
      </p:sp>
      <p:sp>
        <p:nvSpPr>
          <p:cNvPr id="4" name="Slide Number Placeholder 3"/>
          <p:cNvSpPr>
            <a:spLocks noGrp="1"/>
          </p:cNvSpPr>
          <p:nvPr>
            <p:ph type="sldNum" sz="quarter" idx="5"/>
          </p:nvPr>
        </p:nvSpPr>
        <p:spPr/>
        <p:txBody>
          <a:bodyPr/>
          <a:lstStyle/>
          <a:p>
            <a:fld id="{CE99C41B-544A-4031-884F-76774CB2E282}" type="slidenum">
              <a:rPr lang="en-GB" smtClean="0"/>
              <a:t>11</a:t>
            </a:fld>
            <a:endParaRPr lang="en-GB"/>
          </a:p>
        </p:txBody>
      </p:sp>
    </p:spTree>
    <p:extLst>
      <p:ext uri="{BB962C8B-B14F-4D97-AF65-F5344CB8AC3E}">
        <p14:creationId xmlns:p14="http://schemas.microsoft.com/office/powerpoint/2010/main" val="3370575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Anti-social Behaviour, Crime and Policing Act 2014 includes two new measures which are designed to give victims and communities a say in the way anti-social behaviour is dealt with The Community Trigger, gives victims the ability to demand action, starting with a review of their case, where the locally defined threshold is met. They will determine whether a certain threshold has been reached, which is usually 3 complaints over a six month period. The persistence and harm caused by the ASB will also be taken into account Agencies inform the victim if the threshold has been met, and if it has not, a case review will take place with a problem solving approach. If an action plan is required it will be discussed wit the victim and a timeline for action will be agreed. Gives victims and communities the right to request a review of their case and bring agencies together to take a joined up, problem-solving approach to find a solution. </a:t>
            </a:r>
          </a:p>
        </p:txBody>
      </p:sp>
      <p:sp>
        <p:nvSpPr>
          <p:cNvPr id="4" name="Slide Number Placeholder 3"/>
          <p:cNvSpPr>
            <a:spLocks noGrp="1"/>
          </p:cNvSpPr>
          <p:nvPr>
            <p:ph type="sldNum" sz="quarter" idx="5"/>
          </p:nvPr>
        </p:nvSpPr>
        <p:spPr/>
        <p:txBody>
          <a:bodyPr/>
          <a:lstStyle/>
          <a:p>
            <a:fld id="{CE99C41B-544A-4031-884F-76774CB2E282}" type="slidenum">
              <a:rPr lang="en-GB" smtClean="0"/>
              <a:t>16</a:t>
            </a:fld>
            <a:endParaRPr lang="en-GB"/>
          </a:p>
        </p:txBody>
      </p:sp>
    </p:spTree>
    <p:extLst>
      <p:ext uri="{BB962C8B-B14F-4D97-AF65-F5344CB8AC3E}">
        <p14:creationId xmlns:p14="http://schemas.microsoft.com/office/powerpoint/2010/main" val="27442493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Community Remedy, gives victims a say in the out-of-court punishment of perpetrators for low-level crime and anti-social behaviour. The Community Remedy document is a list of actions which may be chosen by the victim for the perpetrator to undertake in consequence of their behaviour or offending. Some examples of community resolutions are: cleaning of graffiti, repairing damage, written apology, ABC contract, mediation, payment, unpaid work etc. To invoke a Community Remedy there will need to be: • Evidence indicating that there person has committed an offence or ASB that would warrant the use of a caution or court proceedings or civil injunction • An admission from the perpetrator of the behaviour of the offence and agreement to participate in the community remedy If the perpetrator fails to comply a youth or conditional caution /court proceedings can commence A community resolution can only be agreed when an officer has obtained details about both the offence and the offender. The officer consults with the victim of the crime to reach a fair decision, in most cases endorsing the victim’s wishes, and, if the offender agrees to comply, the matter is regarded as resolved. If the resolution is not fulfilled by the offender the case goes to court.</a:t>
            </a:r>
          </a:p>
        </p:txBody>
      </p:sp>
      <p:sp>
        <p:nvSpPr>
          <p:cNvPr id="4" name="Slide Number Placeholder 3"/>
          <p:cNvSpPr>
            <a:spLocks noGrp="1"/>
          </p:cNvSpPr>
          <p:nvPr>
            <p:ph type="sldNum" sz="quarter" idx="5"/>
          </p:nvPr>
        </p:nvSpPr>
        <p:spPr/>
        <p:txBody>
          <a:bodyPr/>
          <a:lstStyle/>
          <a:p>
            <a:fld id="{CE99C41B-544A-4031-884F-76774CB2E282}" type="slidenum">
              <a:rPr lang="en-GB" smtClean="0"/>
              <a:t>17</a:t>
            </a:fld>
            <a:endParaRPr lang="en-GB"/>
          </a:p>
        </p:txBody>
      </p:sp>
    </p:spTree>
    <p:extLst>
      <p:ext uri="{BB962C8B-B14F-4D97-AF65-F5344CB8AC3E}">
        <p14:creationId xmlns:p14="http://schemas.microsoft.com/office/powerpoint/2010/main" val="20924367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Early and informal interventions can establish clear standards of behaviour and reinforce the message that anti-social behaviour will not be tolerated. In many cases, awareness of the impact of their behaviour on victims, and the threat of more formal enforcement tools, can be a sufficient incentive for an individual to change their behaviour. The problem with previous ASB legislation was that there were few options other than applying for a full-blown ASBO, which often meant they were issued for </a:t>
            </a:r>
            <a:r>
              <a:rPr lang="en-GB" dirty="0" err="1"/>
              <a:t>lowlevel</a:t>
            </a:r>
            <a:r>
              <a:rPr lang="en-GB" dirty="0"/>
              <a:t> behaviour and were overturned by higher courts. The emphasis with the new legislation is to deal with incidents, where possible, with a proportionate response at the lowest possible level. Issues should only go to court where the behaviour is so unacceptable that there is no other way of dealing with it.</a:t>
            </a:r>
          </a:p>
          <a:p>
            <a:endParaRPr lang="en-GB" dirty="0"/>
          </a:p>
          <a:p>
            <a:r>
              <a:rPr lang="en-GB" dirty="0"/>
              <a:t>Acceptable behaviour contract – Acceptable behaviour contracts (ABCs), sometimes called acceptable behaviour agreements, can be an effective way of dealing with antisocial individuals, especially where there are a number of problem behaviours. They can also be very effective at dealing with young people early, to nip problem behaviours in the bud before they escalate. ABCs are a written agreement between a perpetrator of anti-social behaviour and the agency or agencies acting locally to prevent that behaviour. The terms of an ABC can be discussed with the perpetrator before they are drafted and signed to encourage compliance. However, there is no formal sanction associated with refusing to sign an ABC, so if an individual does not wish to sign, they cannot be forced to do so. However, refusal to sign an ABC may persuade a court that only a civil injunction or a criminal behaviour order will prevent the anti-social behaviour. While there are no formal sanctions associated with breaching the conditions of an ABC, agencies should consider further steps if the individual does not change their behaviour. Potential further action should be made clear in the ABC so that the perpetrator is aware of the consequences of failing to comply. In the case of graffiti, for example, this could be the issue of a community protection notice or an application for a civil injunction. In cases where court proceedings are subsequently deemed necessary, the work undertaken as part of drafting an ABC can form part of the evidence pack. For instance, any discussion with victims and communities to assess the impact of the behaviour could form the basis of a community impact statement for the court. </a:t>
            </a:r>
            <a:endParaRPr lang="en-GB" b="1" dirty="0"/>
          </a:p>
        </p:txBody>
      </p:sp>
      <p:sp>
        <p:nvSpPr>
          <p:cNvPr id="4" name="Slide Number Placeholder 3"/>
          <p:cNvSpPr>
            <a:spLocks noGrp="1"/>
          </p:cNvSpPr>
          <p:nvPr>
            <p:ph type="sldNum" sz="quarter" idx="5"/>
          </p:nvPr>
        </p:nvSpPr>
        <p:spPr/>
        <p:txBody>
          <a:bodyPr/>
          <a:lstStyle/>
          <a:p>
            <a:fld id="{CE99C41B-544A-4031-884F-76774CB2E282}" type="slidenum">
              <a:rPr lang="en-GB" smtClean="0"/>
              <a:t>19</a:t>
            </a:fld>
            <a:endParaRPr lang="en-GB"/>
          </a:p>
        </p:txBody>
      </p:sp>
    </p:spTree>
    <p:extLst>
      <p:ext uri="{BB962C8B-B14F-4D97-AF65-F5344CB8AC3E}">
        <p14:creationId xmlns:p14="http://schemas.microsoft.com/office/powerpoint/2010/main" val="297002427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Dispersal Power can be used by police officers in uniform. Police Community Support Officers (PCSOs) can also use this power if designated by their chief constable. Use of the dispersal power must be authorised by an officer of at least the rank of inspector before use. The officer must have reasonable grounds to suspect that the behaviour of the person has contributed, or is likely to contribute, to: • members of the public in the locality being harassed, alarmed or distressed; or • crime and disorder occurring in the locality. The direction must be given in writing, unless that is not reasonably practicable and will specify for how long the person must leave the area. The officer must first get the permission of an inspector or above. The officer must specify the area and they can determine time and route to take when leaving the area. The legislation says that anyone over 10 can be issued with section 35, however SWP have decided 16 years and over is applicable. Examples of items that could be confiscated are spray cans, speakers, </a:t>
            </a:r>
            <a:r>
              <a:rPr lang="en-GB" dirty="0" err="1"/>
              <a:t>lazer</a:t>
            </a:r>
            <a:r>
              <a:rPr lang="en-GB" dirty="0"/>
              <a:t> pens etc</a:t>
            </a:r>
          </a:p>
        </p:txBody>
      </p:sp>
      <p:sp>
        <p:nvSpPr>
          <p:cNvPr id="4" name="Slide Number Placeholder 3"/>
          <p:cNvSpPr>
            <a:spLocks noGrp="1"/>
          </p:cNvSpPr>
          <p:nvPr>
            <p:ph type="sldNum" sz="quarter" idx="5"/>
          </p:nvPr>
        </p:nvSpPr>
        <p:spPr/>
        <p:txBody>
          <a:bodyPr/>
          <a:lstStyle/>
          <a:p>
            <a:fld id="{CE99C41B-544A-4031-884F-76774CB2E282}" type="slidenum">
              <a:rPr lang="en-GB" smtClean="0"/>
              <a:t>20</a:t>
            </a:fld>
            <a:endParaRPr lang="en-GB"/>
          </a:p>
        </p:txBody>
      </p:sp>
    </p:spTree>
    <p:extLst>
      <p:ext uri="{BB962C8B-B14F-4D97-AF65-F5344CB8AC3E}">
        <p14:creationId xmlns:p14="http://schemas.microsoft.com/office/powerpoint/2010/main" val="29979370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Closure Power The closure notice can be issued by the council or a police inspector to close a premises down. Following the issuing of a closure notice, an application must be made to the magistrates’ court for a closure order within 24 hours (or 48 if on the weekend). There is now only one closure order, to deal with premises associated with nuisance and/or disorder (previously there were 3 – ASB/Drugs/Licensing). The closure notice/order will state that no-one can enter the premises for a specified period of time (usually to allow the police or local authority to enter and deal with any issues. It effectively evicts the person on the premises and they can’t return during the duration of the order… Closure notice can be issued for 24 hours if the council or police officer (of at least the rank of inspector) is satisfied on reasonable grounds. It can be issued out of court. The closure notice can be extended from 24 to 48 hours by police superintendent or above or council’s chief executive officer Following the issue of the notice, an application must be made to the magistrates court for closure order, unless the closure notice has been cancelled. Breach can lead to imprisonment or a unlimited fine. Examples: premises where ASB is causing nuisance or disorder such as noisy premises, environmental pollution, drug/alcohol-related ASB etc.</a:t>
            </a:r>
          </a:p>
        </p:txBody>
      </p:sp>
      <p:sp>
        <p:nvSpPr>
          <p:cNvPr id="4" name="Slide Number Placeholder 3"/>
          <p:cNvSpPr>
            <a:spLocks noGrp="1"/>
          </p:cNvSpPr>
          <p:nvPr>
            <p:ph type="sldNum" sz="quarter" idx="5"/>
          </p:nvPr>
        </p:nvSpPr>
        <p:spPr/>
        <p:txBody>
          <a:bodyPr/>
          <a:lstStyle/>
          <a:p>
            <a:fld id="{CE99C41B-544A-4031-884F-76774CB2E282}" type="slidenum">
              <a:rPr lang="en-GB" smtClean="0"/>
              <a:t>21</a:t>
            </a:fld>
            <a:endParaRPr lang="en-GB"/>
          </a:p>
        </p:txBody>
      </p:sp>
    </p:spTree>
    <p:extLst>
      <p:ext uri="{BB962C8B-B14F-4D97-AF65-F5344CB8AC3E}">
        <p14:creationId xmlns:p14="http://schemas.microsoft.com/office/powerpoint/2010/main" val="7878864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Community Protection Notice (CPN) – Is designed to stop ASB by an individual aged over 16 years and also by businesses and organisations. The ASB would need to have a detrimental effect on the quality of life for people in the locality and be unreasonable and persistent. Who can issue a CPN? - Local Authority, Social Landlords and the police (including PCSOs). Decisions on whether behaviour is persistent should be taken on a case by case basis by issuing officers. Where an individual is storing rubbish in their garden for many months, proving persistence may be simple, but there may be cases where behaviour is continuing over a very short time period. A written warning must be given first, stating the behaviour and the consequences if it continues. Breaching a CPN is a criminal offence which may include the issue of a FPN of £100 on the spot fine, If the offender is found guilty at court, the court can impose remedial action for example to clear up rubbish from their front garden and items used to cause the ASB may be sized (e.g. spray painting equipment) Notice to stop persistent ASB individuals/businesses/organisations whose behaviour is having a detrimental effect on the quality of life of others within the community and that behaviour is unreasonable, persistent and continuing. Example – Overflowing skip, looks unsightly - issued notice - 28 days to rectify problem. Other examples of where CPN’s are used are dog fouling, graffiti , persistent begging Breach of CPN is a criminal offence – Arrest/PND apply</a:t>
            </a:r>
          </a:p>
        </p:txBody>
      </p:sp>
      <p:sp>
        <p:nvSpPr>
          <p:cNvPr id="4" name="Slide Number Placeholder 3"/>
          <p:cNvSpPr>
            <a:spLocks noGrp="1"/>
          </p:cNvSpPr>
          <p:nvPr>
            <p:ph type="sldNum" sz="quarter" idx="5"/>
          </p:nvPr>
        </p:nvSpPr>
        <p:spPr/>
        <p:txBody>
          <a:bodyPr/>
          <a:lstStyle/>
          <a:p>
            <a:fld id="{CE99C41B-544A-4031-884F-76774CB2E282}" type="slidenum">
              <a:rPr lang="en-GB" smtClean="0"/>
              <a:t>22</a:t>
            </a:fld>
            <a:endParaRPr lang="en-GB"/>
          </a:p>
        </p:txBody>
      </p:sp>
    </p:spTree>
    <p:extLst>
      <p:ext uri="{BB962C8B-B14F-4D97-AF65-F5344CB8AC3E}">
        <p14:creationId xmlns:p14="http://schemas.microsoft.com/office/powerpoint/2010/main" val="34311437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Public Spaces Protection Order – Issues by the council and is designed to manage a specific problem that effects the local community and caused within a public space. Restrictions can be made to public spaces such as: dog walkers to keep dogs on leads, prohibiting the consumption of alcohol, alley ways to close to public except for residents only. Designed to protect public spaces from persistent anti-social individuals and/or groups. Behaviour has to be unreasonable, continuing and having a detrimental effect on others within the community. Issued by the Council/Local Authority</a:t>
            </a:r>
          </a:p>
        </p:txBody>
      </p:sp>
      <p:sp>
        <p:nvSpPr>
          <p:cNvPr id="4" name="Slide Number Placeholder 3"/>
          <p:cNvSpPr>
            <a:spLocks noGrp="1"/>
          </p:cNvSpPr>
          <p:nvPr>
            <p:ph type="sldNum" sz="quarter" idx="5"/>
          </p:nvPr>
        </p:nvSpPr>
        <p:spPr/>
        <p:txBody>
          <a:bodyPr/>
          <a:lstStyle/>
          <a:p>
            <a:fld id="{CE99C41B-544A-4031-884F-76774CB2E282}" type="slidenum">
              <a:rPr lang="en-GB" smtClean="0"/>
              <a:t>23</a:t>
            </a:fld>
            <a:endParaRPr lang="en-GB"/>
          </a:p>
        </p:txBody>
      </p:sp>
    </p:spTree>
    <p:extLst>
      <p:ext uri="{BB962C8B-B14F-4D97-AF65-F5344CB8AC3E}">
        <p14:creationId xmlns:p14="http://schemas.microsoft.com/office/powerpoint/2010/main" val="349271397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E99C41B-544A-4031-884F-76774CB2E282}" type="slidenum">
              <a:rPr lang="en-GB" smtClean="0"/>
              <a:t>24</a:t>
            </a:fld>
            <a:endParaRPr lang="en-GB"/>
          </a:p>
        </p:txBody>
      </p:sp>
    </p:spTree>
    <p:extLst>
      <p:ext uri="{BB962C8B-B14F-4D97-AF65-F5344CB8AC3E}">
        <p14:creationId xmlns:p14="http://schemas.microsoft.com/office/powerpoint/2010/main" val="1391056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Criminal Behaviour Order (CBO) – Used to deal with the most persistent offenders of ASB. Issued by a criminal court on conviction for any criminal offence. EG: The offender may be found guilty at court for causing criminal damage and providing additional evidence was available to show ASB had also occurred, the court may be asked to make a CBO. This may make the offender address the causes of their behaviour Breaching a CBO is a criminal offence – summary only up to 6 moths imprisonment/fine – Indictable up to 5 years imprisonment/fine General principles • A CBO application differs from a post-conviction ASBO application in that the prosecution can apply for a CBO at its own initiative or following a request from the local authority or the police. </a:t>
            </a:r>
          </a:p>
        </p:txBody>
      </p:sp>
      <p:sp>
        <p:nvSpPr>
          <p:cNvPr id="4" name="Slide Number Placeholder 3"/>
          <p:cNvSpPr>
            <a:spLocks noGrp="1"/>
          </p:cNvSpPr>
          <p:nvPr>
            <p:ph type="sldNum" sz="quarter" idx="5"/>
          </p:nvPr>
        </p:nvSpPr>
        <p:spPr/>
        <p:txBody>
          <a:bodyPr/>
          <a:lstStyle/>
          <a:p>
            <a:fld id="{CE99C41B-544A-4031-884F-76774CB2E282}" type="slidenum">
              <a:rPr lang="en-GB" smtClean="0"/>
              <a:t>25</a:t>
            </a:fld>
            <a:endParaRPr lang="en-GB"/>
          </a:p>
        </p:txBody>
      </p:sp>
    </p:spTree>
    <p:extLst>
      <p:ext uri="{BB962C8B-B14F-4D97-AF65-F5344CB8AC3E}">
        <p14:creationId xmlns:p14="http://schemas.microsoft.com/office/powerpoint/2010/main" val="42876578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Absolute Ground For Possession – this can be used by landlords to evict tenants where ASB or criminality has already been proven by another court. In can be used for tenancies both in the social and private sector. The landlord does not need to prove that it is reasonable to grant him possession of the property if the property has: • Been closed for more than 48hrs under a closure order for ASB • The tenant, a member of the tenants family or person visiting the property has been found guilty at court for a serious offence or have breached a civil injunction or CBO • The breach needs to have occurred in the locality of the property or affected a person who lives within the locality.</a:t>
            </a:r>
          </a:p>
        </p:txBody>
      </p:sp>
      <p:sp>
        <p:nvSpPr>
          <p:cNvPr id="4" name="Slide Number Placeholder 3"/>
          <p:cNvSpPr>
            <a:spLocks noGrp="1"/>
          </p:cNvSpPr>
          <p:nvPr>
            <p:ph type="sldNum" sz="quarter" idx="5"/>
          </p:nvPr>
        </p:nvSpPr>
        <p:spPr/>
        <p:txBody>
          <a:bodyPr/>
          <a:lstStyle/>
          <a:p>
            <a:fld id="{CE99C41B-544A-4031-884F-76774CB2E282}" type="slidenum">
              <a:rPr lang="en-GB" smtClean="0"/>
              <a:t>26</a:t>
            </a:fld>
            <a:endParaRPr lang="en-GB"/>
          </a:p>
        </p:txBody>
      </p:sp>
    </p:spTree>
    <p:extLst>
      <p:ext uri="{BB962C8B-B14F-4D97-AF65-F5344CB8AC3E}">
        <p14:creationId xmlns:p14="http://schemas.microsoft.com/office/powerpoint/2010/main" val="6346968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AF956-D79B-36A6-41FD-7CB7702C02F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A07FFE-2D0C-2882-4647-478E94FAC6E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78EEE3-DED0-901E-B12D-77BE8F887784}"/>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2CA7A5F8-23FF-45E6-9C5E-A4BC7926BF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DBA4E6-34D6-197A-03DD-0FC9B69A6B99}"/>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18450051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AD24DA-FC44-F878-D038-D1CA36AEC16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A52CA42-2663-30A3-194A-9A878FE597C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BE1197-7199-5D86-E7F2-99BC3C9C83C9}"/>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00532D51-4604-BC6B-7E91-F900DAE145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7A4BD0-7DCA-9E39-2986-904198FDB5DC}"/>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32323492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00DC0-F971-84D0-3C95-157B11D8578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BB419A-12A9-2BA0-389F-CC83DF8C6B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0F3DC1D-D0B3-991D-B3DE-8172EA1010E6}"/>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8702A445-52E6-3D0C-67F9-3C848C4C86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086BE0-BA82-BC30-4FF3-5F4DE86C4BAC}"/>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3171241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24F75-95E3-B529-BB69-07256F0519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0E88EB-7C35-21A8-2710-8BA1A807414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0792BF4-9A83-A330-0522-474BA22DB11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E7B5D95-494B-FDFB-4057-23F126BEDC3E}"/>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6" name="Footer Placeholder 5">
            <a:extLst>
              <a:ext uri="{FF2B5EF4-FFF2-40B4-BE49-F238E27FC236}">
                <a16:creationId xmlns:a16="http://schemas.microsoft.com/office/drawing/2014/main" id="{FA989550-6814-D29A-28BA-EBF4D020AD4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92548-D084-0E5A-6066-C02CAF67DB21}"/>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12701639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DD96-2D6E-94E5-4206-4802545A2A1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0902D0A-ADCF-646C-3FE6-C2A405CDB1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E8A0454-3701-2958-6F85-B81457F457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8F237AD-7FFA-EE15-1A53-DB348EFDF1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4FEDB43-42DE-A19D-98FD-DB977FF307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A2877B-95B4-80EF-0715-91D0103C5D06}"/>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8" name="Footer Placeholder 7">
            <a:extLst>
              <a:ext uri="{FF2B5EF4-FFF2-40B4-BE49-F238E27FC236}">
                <a16:creationId xmlns:a16="http://schemas.microsoft.com/office/drawing/2014/main" id="{A1B65925-BEAE-41FE-DFBB-A680728EF8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D9E32C-B29C-9C48-0ED6-C7ED101978C7}"/>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9897702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2CA10-13F1-05C3-5B87-23A8AD64D3A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25B0169-C41F-3695-C1B5-9B1F0E7A5F67}"/>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4" name="Footer Placeholder 3">
            <a:extLst>
              <a:ext uri="{FF2B5EF4-FFF2-40B4-BE49-F238E27FC236}">
                <a16:creationId xmlns:a16="http://schemas.microsoft.com/office/drawing/2014/main" id="{FB73B0A2-853B-A92A-9D26-29BA5CCF415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D30913-7633-64FB-A6AF-F866577985DA}"/>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16280910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221583-7995-A6BE-0119-19F61B9DE005}"/>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3" name="Footer Placeholder 2">
            <a:extLst>
              <a:ext uri="{FF2B5EF4-FFF2-40B4-BE49-F238E27FC236}">
                <a16:creationId xmlns:a16="http://schemas.microsoft.com/office/drawing/2014/main" id="{CB2AA0F4-FBB1-98C1-D092-53F554EE18B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7340399-84F9-87C5-8BBE-925ACD8A6608}"/>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3285983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DC9A3-4F1D-1BBF-85B2-DF6A7A8B14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2F5DBB-5F02-3F66-68ED-9501B73A2A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FDB397-1FB6-8026-F9B2-73422CB717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319FE9B-0356-0AF6-AA4D-B6B98995D06C}"/>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6" name="Footer Placeholder 5">
            <a:extLst>
              <a:ext uri="{FF2B5EF4-FFF2-40B4-BE49-F238E27FC236}">
                <a16:creationId xmlns:a16="http://schemas.microsoft.com/office/drawing/2014/main" id="{3F539BF4-D618-91DF-30A0-8480BE8B17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65A11D-3857-ED55-AC5D-E18C0EAF4477}"/>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4171328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4EBE5-B8B4-ABEC-EBA7-2382F323D27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29BA93-04BA-0478-87BD-1C22189EBA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7A0EA37-2D14-444F-5D8A-216BCAA32D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6EE828-F42C-232A-4172-28042E80CF04}"/>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6" name="Footer Placeholder 5">
            <a:extLst>
              <a:ext uri="{FF2B5EF4-FFF2-40B4-BE49-F238E27FC236}">
                <a16:creationId xmlns:a16="http://schemas.microsoft.com/office/drawing/2014/main" id="{CEA93CB7-E785-3255-CD34-E25199524A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9D8B93-A3A8-E5B5-7319-4A86849B7A7C}"/>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7087735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949BA-68D1-E0C7-CB5F-D835C4A7E7D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C20C84-3ABC-0AD8-FD60-68152CAEC4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DF0848-0131-D8C4-3B86-FED475CA5961}"/>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2E2AE7BA-0733-863A-78EF-853E26BF21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5CA411-7AC8-778B-E7BF-03BCB20CA9A0}"/>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2507498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BC64AD-056F-4A3F-60EC-5BA7924A85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357F07-5738-9D06-7E3A-302EA57793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27B4F7-ED75-D807-60E7-3465ADFEDFD9}"/>
              </a:ext>
            </a:extLst>
          </p:cNvPr>
          <p:cNvSpPr>
            <a:spLocks noGrp="1"/>
          </p:cNvSpPr>
          <p:nvPr>
            <p:ph type="dt" sz="half" idx="10"/>
          </p:nvPr>
        </p:nvSpPr>
        <p:spPr/>
        <p:txBody>
          <a:body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C11A1BD9-1FAF-07E6-DD63-1A843DDF86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5D48E7-2429-A078-8E51-BD5106BB2128}"/>
              </a:ext>
            </a:extLst>
          </p:cNvPr>
          <p:cNvSpPr>
            <a:spLocks noGrp="1"/>
          </p:cNvSpPr>
          <p:nvPr>
            <p:ph type="sldNum" sz="quarter" idx="12"/>
          </p:nvPr>
        </p:nvSpPr>
        <p:spPr/>
        <p:txBody>
          <a:bodyPr/>
          <a:lstStyle/>
          <a:p>
            <a:fld id="{12480231-93A2-407A-845B-A9D69941E9B8}" type="slidenum">
              <a:rPr lang="en-GB" smtClean="0"/>
              <a:t>‹#›</a:t>
            </a:fld>
            <a:endParaRPr lang="en-GB"/>
          </a:p>
        </p:txBody>
      </p:sp>
    </p:spTree>
    <p:extLst>
      <p:ext uri="{BB962C8B-B14F-4D97-AF65-F5344CB8AC3E}">
        <p14:creationId xmlns:p14="http://schemas.microsoft.com/office/powerpoint/2010/main" val="41933027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B1EAEF-42DA-3267-190E-1BC4135912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357EC4-4198-9243-03FB-FFD1543DFC2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2E83C9A-DDE9-21E2-1AB5-289C2770716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46A8B0F-EBF2-4961-9488-A41910E9FCE5}" type="datetimeFigureOut">
              <a:rPr lang="en-GB" smtClean="0"/>
              <a:t>30/08/2024</a:t>
            </a:fld>
            <a:endParaRPr lang="en-GB"/>
          </a:p>
        </p:txBody>
      </p:sp>
      <p:sp>
        <p:nvSpPr>
          <p:cNvPr id="5" name="Footer Placeholder 4">
            <a:extLst>
              <a:ext uri="{FF2B5EF4-FFF2-40B4-BE49-F238E27FC236}">
                <a16:creationId xmlns:a16="http://schemas.microsoft.com/office/drawing/2014/main" id="{E488089E-BBEA-02D1-D8E6-26F1467BEB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CE2560-D4C5-0C3C-8FF9-D0268ADFADE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480231-93A2-407A-845B-A9D69941E9B8}" type="slidenum">
              <a:rPr lang="en-GB" smtClean="0"/>
              <a:t>‹#›</a:t>
            </a:fld>
            <a:endParaRPr lang="en-GB"/>
          </a:p>
        </p:txBody>
      </p:sp>
    </p:spTree>
    <p:extLst>
      <p:ext uri="{BB962C8B-B14F-4D97-AF65-F5344CB8AC3E}">
        <p14:creationId xmlns:p14="http://schemas.microsoft.com/office/powerpoint/2010/main" val="5732440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2.xml"/><Relationship Id="rId1" Type="http://schemas.openxmlformats.org/officeDocument/2006/relationships/video" Target="https://www.youtube.com/embed/yS6nWXrPDNk?start=154&amp;feature=oembed"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861F9BE-1A64-986B-F748-D03851A13C38}"/>
              </a:ext>
            </a:extLst>
          </p:cNvPr>
          <p:cNvPicPr>
            <a:picLocks noChangeAspect="1"/>
          </p:cNvPicPr>
          <p:nvPr/>
        </p:nvPicPr>
        <p:blipFill rotWithShape="1">
          <a:blip r:embed="rId2">
            <a:alphaModFix amt="50000"/>
          </a:blip>
          <a:srcRect l="8925" r="15538"/>
          <a:stretch/>
        </p:blipFill>
        <p:spPr>
          <a:xfrm>
            <a:off x="20" y="10"/>
            <a:ext cx="12188930" cy="6857990"/>
          </a:xfrm>
          <a:prstGeom prst="rect">
            <a:avLst/>
          </a:prstGeom>
        </p:spPr>
      </p:pic>
      <p:sp>
        <p:nvSpPr>
          <p:cNvPr id="2" name="Title 1">
            <a:extLst>
              <a:ext uri="{FF2B5EF4-FFF2-40B4-BE49-F238E27FC236}">
                <a16:creationId xmlns:a16="http://schemas.microsoft.com/office/drawing/2014/main" id="{716FD9A4-B604-5678-A143-075974803006}"/>
              </a:ext>
            </a:extLst>
          </p:cNvPr>
          <p:cNvSpPr>
            <a:spLocks noGrp="1"/>
          </p:cNvSpPr>
          <p:nvPr>
            <p:ph type="ctrTitle"/>
          </p:nvPr>
        </p:nvSpPr>
        <p:spPr>
          <a:xfrm>
            <a:off x="1524000" y="1122363"/>
            <a:ext cx="9144000" cy="3063240"/>
          </a:xfrm>
        </p:spPr>
        <p:txBody>
          <a:bodyPr>
            <a:normAutofit/>
          </a:bodyPr>
          <a:lstStyle/>
          <a:p>
            <a:r>
              <a:rPr lang="en-GB" sz="6600" dirty="0">
                <a:solidFill>
                  <a:schemeClr val="bg1"/>
                </a:solidFill>
              </a:rPr>
              <a:t>Anti-social behaviour </a:t>
            </a:r>
          </a:p>
        </p:txBody>
      </p:sp>
      <p:sp>
        <p:nvSpPr>
          <p:cNvPr id="3" name="Subtitle 2">
            <a:extLst>
              <a:ext uri="{FF2B5EF4-FFF2-40B4-BE49-F238E27FC236}">
                <a16:creationId xmlns:a16="http://schemas.microsoft.com/office/drawing/2014/main" id="{33F71902-51C7-447E-FA64-32A3829BF6A1}"/>
              </a:ext>
            </a:extLst>
          </p:cNvPr>
          <p:cNvSpPr>
            <a:spLocks noGrp="1"/>
          </p:cNvSpPr>
          <p:nvPr>
            <p:ph type="subTitle" idx="1"/>
          </p:nvPr>
        </p:nvSpPr>
        <p:spPr>
          <a:xfrm>
            <a:off x="1527048" y="4599432"/>
            <a:ext cx="9144000" cy="1536192"/>
          </a:xfrm>
        </p:spPr>
        <p:txBody>
          <a:bodyPr>
            <a:normAutofit/>
          </a:bodyPr>
          <a:lstStyle/>
          <a:p>
            <a:endParaRPr lang="en-GB" dirty="0">
              <a:solidFill>
                <a:schemeClr val="bg1"/>
              </a:solidFill>
            </a:endParaRPr>
          </a:p>
        </p:txBody>
      </p:sp>
      <p:sp>
        <p:nvSpPr>
          <p:cNvPr id="12"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77338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796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23750732-EB78-8CA3-EFF6-EE07455364E1}"/>
              </a:ext>
            </a:extLst>
          </p:cNvPr>
          <p:cNvPicPr>
            <a:picLocks noGrp="1" noChangeAspect="1"/>
          </p:cNvPicPr>
          <p:nvPr>
            <p:ph idx="1"/>
          </p:nvPr>
        </p:nvPicPr>
        <p:blipFill>
          <a:blip r:embed="rId2"/>
          <a:stretch>
            <a:fillRect/>
          </a:stretch>
        </p:blipFill>
        <p:spPr>
          <a:xfrm>
            <a:off x="2357029" y="643467"/>
            <a:ext cx="7477941" cy="5571066"/>
          </a:xfrm>
          <a:prstGeom prst="rect">
            <a:avLst/>
          </a:prstGeom>
        </p:spPr>
      </p:pic>
    </p:spTree>
    <p:extLst>
      <p:ext uri="{BB962C8B-B14F-4D97-AF65-F5344CB8AC3E}">
        <p14:creationId xmlns:p14="http://schemas.microsoft.com/office/powerpoint/2010/main" val="40232997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een speech bubble with black text&#10;&#10;Description automatically generated">
            <a:extLst>
              <a:ext uri="{FF2B5EF4-FFF2-40B4-BE49-F238E27FC236}">
                <a16:creationId xmlns:a16="http://schemas.microsoft.com/office/drawing/2014/main" id="{78B87721-BCAF-B2A6-9BEB-81C8A8713F99}"/>
              </a:ext>
            </a:extLst>
          </p:cNvPr>
          <p:cNvPicPr>
            <a:picLocks noChangeAspect="1"/>
          </p:cNvPicPr>
          <p:nvPr/>
        </p:nvPicPr>
        <p:blipFill rotWithShape="1">
          <a:blip r:embed="rId2"/>
          <a:srcRect t="9446" b="19095"/>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A0B7B7-BFF8-500E-EE7C-C60CEE1DCCCF}"/>
              </a:ext>
            </a:extLst>
          </p:cNvPr>
          <p:cNvSpPr>
            <a:spLocks noGrp="1"/>
          </p:cNvSpPr>
          <p:nvPr>
            <p:ph type="title"/>
          </p:nvPr>
        </p:nvSpPr>
        <p:spPr>
          <a:xfrm>
            <a:off x="838200" y="365125"/>
            <a:ext cx="3822189" cy="1899912"/>
          </a:xfrm>
        </p:spPr>
        <p:txBody>
          <a:bodyPr>
            <a:normAutofit/>
          </a:bodyPr>
          <a:lstStyle/>
          <a:p>
            <a:r>
              <a:rPr lang="en-GB" sz="4000"/>
              <a:t>What is anti-social behaviour</a:t>
            </a:r>
          </a:p>
        </p:txBody>
      </p:sp>
    </p:spTree>
    <p:extLst>
      <p:ext uri="{BB962C8B-B14F-4D97-AF65-F5344CB8AC3E}">
        <p14:creationId xmlns:p14="http://schemas.microsoft.com/office/powerpoint/2010/main" val="9502124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F41EFB7-8866-EBA5-E269-C80D8A810476}"/>
              </a:ext>
            </a:extLst>
          </p:cNvPr>
          <p:cNvSpPr>
            <a:spLocks noGrp="1"/>
          </p:cNvSpPr>
          <p:nvPr>
            <p:ph type="title"/>
          </p:nvPr>
        </p:nvSpPr>
        <p:spPr>
          <a:xfrm>
            <a:off x="1137034" y="609597"/>
            <a:ext cx="9392421" cy="1330841"/>
          </a:xfrm>
        </p:spPr>
        <p:txBody>
          <a:bodyPr>
            <a:normAutofit/>
          </a:bodyPr>
          <a:lstStyle/>
          <a:p>
            <a:r>
              <a:rPr lang="en-GB"/>
              <a:t>What is Anti-social Behaviour?</a:t>
            </a:r>
            <a:endParaRPr lang="en-GB" dirty="0"/>
          </a:p>
        </p:txBody>
      </p:sp>
      <p:sp>
        <p:nvSpPr>
          <p:cNvPr id="3" name="Content Placeholder 2">
            <a:extLst>
              <a:ext uri="{FF2B5EF4-FFF2-40B4-BE49-F238E27FC236}">
                <a16:creationId xmlns:a16="http://schemas.microsoft.com/office/drawing/2014/main" id="{8DC67D9D-BBA9-CFFA-55B5-20E9A134DEAB}"/>
              </a:ext>
            </a:extLst>
          </p:cNvPr>
          <p:cNvSpPr>
            <a:spLocks noGrp="1"/>
          </p:cNvSpPr>
          <p:nvPr>
            <p:ph idx="1"/>
          </p:nvPr>
        </p:nvSpPr>
        <p:spPr>
          <a:xfrm>
            <a:off x="1137034" y="2198362"/>
            <a:ext cx="4958966" cy="3917773"/>
          </a:xfrm>
        </p:spPr>
        <p:txBody>
          <a:bodyPr>
            <a:normAutofit/>
          </a:bodyPr>
          <a:lstStyle/>
          <a:p>
            <a:r>
              <a:rPr lang="en-GB" sz="2000"/>
              <a:t>Conduct that has caused, or is likely to cause, harassment, alarm or distress to any person</a:t>
            </a:r>
          </a:p>
          <a:p>
            <a:endParaRPr lang="en-GB" sz="2000"/>
          </a:p>
          <a:p>
            <a:r>
              <a:rPr lang="en-GB" sz="2000"/>
              <a:t>In a housing related context, it is: Conduct capable of causing nuisance or annoyance to a person in relation to that person’s occupation of residential premises Or Conduct capable of causing housing-related nuisance or annoyance to any person</a:t>
            </a:r>
          </a:p>
          <a:p>
            <a:endParaRPr lang="en-GB" sz="2000"/>
          </a:p>
        </p:txBody>
      </p:sp>
      <p:pic>
        <p:nvPicPr>
          <p:cNvPr id="4" name="Picture 3">
            <a:extLst>
              <a:ext uri="{FF2B5EF4-FFF2-40B4-BE49-F238E27FC236}">
                <a16:creationId xmlns:a16="http://schemas.microsoft.com/office/drawing/2014/main" id="{A5A5BB37-EB8C-879F-449B-1CFFAB2E8472}"/>
              </a:ext>
            </a:extLst>
          </p:cNvPr>
          <p:cNvPicPr>
            <a:picLocks noChangeAspect="1"/>
          </p:cNvPicPr>
          <p:nvPr/>
        </p:nvPicPr>
        <p:blipFill>
          <a:blip r:embed="rId2"/>
          <a:stretch>
            <a:fillRect/>
          </a:stretch>
        </p:blipFill>
        <p:spPr>
          <a:xfrm>
            <a:off x="6719367" y="2901659"/>
            <a:ext cx="4788505" cy="2322424"/>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527628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C6DD195-95C6-1C02-D6FC-0F38336D49D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Categories of Anti-social Behaviour</a:t>
            </a:r>
          </a:p>
        </p:txBody>
      </p:sp>
      <p:sp>
        <p:nvSpPr>
          <p:cNvPr id="3" name="Content Placeholder 2">
            <a:extLst>
              <a:ext uri="{FF2B5EF4-FFF2-40B4-BE49-F238E27FC236}">
                <a16:creationId xmlns:a16="http://schemas.microsoft.com/office/drawing/2014/main" id="{C04B1103-B262-9551-9425-07013C0F59ED}"/>
              </a:ext>
            </a:extLst>
          </p:cNvPr>
          <p:cNvSpPr>
            <a:spLocks noGrp="1"/>
          </p:cNvSpPr>
          <p:nvPr>
            <p:ph idx="1"/>
          </p:nvPr>
        </p:nvSpPr>
        <p:spPr>
          <a:xfrm>
            <a:off x="4810259" y="649480"/>
            <a:ext cx="6555347" cy="5546047"/>
          </a:xfrm>
        </p:spPr>
        <p:txBody>
          <a:bodyPr anchor="ctr">
            <a:normAutofit/>
          </a:bodyPr>
          <a:lstStyle/>
          <a:p>
            <a:r>
              <a:rPr lang="en-GB" sz="2000" dirty="0"/>
              <a:t>Anti-social behaviour is a broad term used to describe the day-to-day incidents of crime, nuisance and disorder that make many people’s lives a misery – from</a:t>
            </a:r>
          </a:p>
          <a:p>
            <a:pPr marL="0" indent="0">
              <a:buNone/>
            </a:pPr>
            <a:r>
              <a:rPr lang="en-GB" sz="2000" dirty="0"/>
              <a:t>• litter and vandalism, to</a:t>
            </a:r>
          </a:p>
          <a:p>
            <a:pPr marL="0" indent="0">
              <a:buNone/>
            </a:pPr>
            <a:r>
              <a:rPr lang="en-GB" sz="2000" dirty="0"/>
              <a:t>• public drunkenness or </a:t>
            </a:r>
          </a:p>
          <a:p>
            <a:pPr marL="0" indent="0">
              <a:buNone/>
            </a:pPr>
            <a:r>
              <a:rPr lang="en-GB" sz="2000" dirty="0"/>
              <a:t>• aggressive dogs, </a:t>
            </a:r>
          </a:p>
          <a:p>
            <a:pPr marL="0" indent="0">
              <a:buNone/>
            </a:pPr>
            <a:r>
              <a:rPr lang="en-GB" sz="2000" dirty="0"/>
              <a:t>• to noisy or abusive neighbours</a:t>
            </a:r>
          </a:p>
          <a:p>
            <a:pPr marL="0" indent="0">
              <a:buNone/>
            </a:pPr>
            <a:r>
              <a:rPr lang="en-GB" sz="2000" dirty="0"/>
              <a:t>Such a wide range of behaviours means that responsibility for dealing with anti-social behaviour is shared between several agencies, particularly the Police, Local Authorities (or Councils) and Social Landlords (or Housing Associations)</a:t>
            </a:r>
          </a:p>
          <a:p>
            <a:endParaRPr lang="en-GB" sz="2000" dirty="0"/>
          </a:p>
        </p:txBody>
      </p:sp>
    </p:spTree>
    <p:extLst>
      <p:ext uri="{BB962C8B-B14F-4D97-AF65-F5344CB8AC3E}">
        <p14:creationId xmlns:p14="http://schemas.microsoft.com/office/powerpoint/2010/main" val="2873219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9"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31112C1-EBB2-A2B6-A5F0-FCD6D131DCED}"/>
              </a:ext>
            </a:extLst>
          </p:cNvPr>
          <p:cNvSpPr>
            <a:spLocks noGrp="1"/>
          </p:cNvSpPr>
          <p:nvPr>
            <p:ph type="title"/>
          </p:nvPr>
        </p:nvSpPr>
        <p:spPr>
          <a:xfrm>
            <a:off x="1137034" y="609600"/>
            <a:ext cx="4784796" cy="1330840"/>
          </a:xfrm>
        </p:spPr>
        <p:txBody>
          <a:bodyPr>
            <a:normAutofit/>
          </a:bodyPr>
          <a:lstStyle/>
          <a:p>
            <a:r>
              <a:rPr lang="en-GB" dirty="0"/>
              <a:t>Categories of Anti-social Behaviour</a:t>
            </a:r>
          </a:p>
        </p:txBody>
      </p:sp>
      <p:sp>
        <p:nvSpPr>
          <p:cNvPr id="3" name="Content Placeholder 2">
            <a:extLst>
              <a:ext uri="{FF2B5EF4-FFF2-40B4-BE49-F238E27FC236}">
                <a16:creationId xmlns:a16="http://schemas.microsoft.com/office/drawing/2014/main" id="{29105069-0874-3BCB-5F52-3851F526C447}"/>
              </a:ext>
            </a:extLst>
          </p:cNvPr>
          <p:cNvSpPr>
            <a:spLocks noGrp="1"/>
          </p:cNvSpPr>
          <p:nvPr>
            <p:ph idx="1"/>
          </p:nvPr>
        </p:nvSpPr>
        <p:spPr>
          <a:xfrm>
            <a:off x="1137034" y="2194102"/>
            <a:ext cx="4438036" cy="3908585"/>
          </a:xfrm>
        </p:spPr>
        <p:txBody>
          <a:bodyPr>
            <a:normAutofit/>
          </a:bodyPr>
          <a:lstStyle/>
          <a:p>
            <a:r>
              <a:rPr lang="en-GB" sz="2400" dirty="0"/>
              <a:t>Misuse of Public Spaces – including</a:t>
            </a:r>
          </a:p>
          <a:p>
            <a:r>
              <a:rPr lang="en-GB" sz="2400" dirty="0"/>
              <a:t>Drug misuse</a:t>
            </a:r>
          </a:p>
          <a:p>
            <a:r>
              <a:rPr lang="en-GB" sz="2400" dirty="0"/>
              <a:t>Sexual Acts</a:t>
            </a:r>
          </a:p>
          <a:p>
            <a:r>
              <a:rPr lang="en-GB" sz="2400" dirty="0"/>
              <a:t>Drinking/begging</a:t>
            </a:r>
          </a:p>
          <a:p>
            <a:r>
              <a:rPr lang="en-GB" sz="2400" dirty="0"/>
              <a:t>Prostitution</a:t>
            </a:r>
          </a:p>
          <a:p>
            <a:r>
              <a:rPr lang="en-GB" sz="2400" dirty="0"/>
              <a:t>Acts directed towards people – including harassment, verbal abuse</a:t>
            </a:r>
          </a:p>
          <a:p>
            <a:endParaRPr lang="en-GB" sz="2000" dirty="0"/>
          </a:p>
        </p:txBody>
      </p:sp>
      <p:pic>
        <p:nvPicPr>
          <p:cNvPr id="5" name="Picture 4">
            <a:extLst>
              <a:ext uri="{FF2B5EF4-FFF2-40B4-BE49-F238E27FC236}">
                <a16:creationId xmlns:a16="http://schemas.microsoft.com/office/drawing/2014/main" id="{D9701F81-021B-FF8A-95BC-232079952BC1}"/>
              </a:ext>
            </a:extLst>
          </p:cNvPr>
          <p:cNvPicPr>
            <a:picLocks noChangeAspect="1"/>
          </p:cNvPicPr>
          <p:nvPr/>
        </p:nvPicPr>
        <p:blipFill>
          <a:blip r:embed="rId2"/>
          <a:stretch>
            <a:fillRect/>
          </a:stretch>
        </p:blipFill>
        <p:spPr>
          <a:xfrm>
            <a:off x="6880610" y="725122"/>
            <a:ext cx="4737650" cy="5429971"/>
          </a:xfrm>
          <a:prstGeom prst="rect">
            <a:avLst/>
          </a:prstGeom>
        </p:spPr>
      </p:pic>
    </p:spTree>
    <p:extLst>
      <p:ext uri="{BB962C8B-B14F-4D97-AF65-F5344CB8AC3E}">
        <p14:creationId xmlns:p14="http://schemas.microsoft.com/office/powerpoint/2010/main" val="3405987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494C4958-E825-7FF2-B0C1-5DFDE6396E77}"/>
              </a:ext>
            </a:extLst>
          </p:cNvPr>
          <p:cNvPicPr>
            <a:picLocks noGrp="1" noChangeAspect="1"/>
          </p:cNvPicPr>
          <p:nvPr>
            <p:ph idx="1"/>
          </p:nvPr>
        </p:nvPicPr>
        <p:blipFill>
          <a:blip r:embed="rId3"/>
          <a:stretch>
            <a:fillRect/>
          </a:stretch>
        </p:blipFill>
        <p:spPr>
          <a:xfrm>
            <a:off x="2093576" y="457200"/>
            <a:ext cx="8004848" cy="5943600"/>
          </a:xfrm>
          <a:prstGeom prst="rect">
            <a:avLst/>
          </a:prstGeom>
        </p:spPr>
      </p:pic>
    </p:spTree>
    <p:extLst>
      <p:ext uri="{BB962C8B-B14F-4D97-AF65-F5344CB8AC3E}">
        <p14:creationId xmlns:p14="http://schemas.microsoft.com/office/powerpoint/2010/main" val="3753600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hite and blue text on a white background&#10;&#10;Description automatically generated">
            <a:extLst>
              <a:ext uri="{FF2B5EF4-FFF2-40B4-BE49-F238E27FC236}">
                <a16:creationId xmlns:a16="http://schemas.microsoft.com/office/drawing/2014/main" id="{C312279F-0FB6-D218-128F-A77820275225}"/>
              </a:ext>
            </a:extLst>
          </p:cNvPr>
          <p:cNvPicPr>
            <a:picLocks noGrp="1" noChangeAspect="1"/>
          </p:cNvPicPr>
          <p:nvPr>
            <p:ph idx="1"/>
          </p:nvPr>
        </p:nvPicPr>
        <p:blipFill>
          <a:blip r:embed="rId2"/>
          <a:stretch>
            <a:fillRect/>
          </a:stretch>
        </p:blipFill>
        <p:spPr>
          <a:xfrm>
            <a:off x="2146764" y="457200"/>
            <a:ext cx="7898472" cy="5943600"/>
          </a:xfrm>
          <a:prstGeom prst="rect">
            <a:avLst/>
          </a:prstGeom>
        </p:spPr>
      </p:pic>
    </p:spTree>
    <p:extLst>
      <p:ext uri="{BB962C8B-B14F-4D97-AF65-F5344CB8AC3E}">
        <p14:creationId xmlns:p14="http://schemas.microsoft.com/office/powerpoint/2010/main" val="15309191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questionnaire with a pen&#10;&#10;Description automatically generated">
            <a:extLst>
              <a:ext uri="{FF2B5EF4-FFF2-40B4-BE49-F238E27FC236}">
                <a16:creationId xmlns:a16="http://schemas.microsoft.com/office/drawing/2014/main" id="{F854B7E1-4D0F-8FCB-F4B4-AA4A86E1E384}"/>
              </a:ext>
            </a:extLst>
          </p:cNvPr>
          <p:cNvPicPr>
            <a:picLocks noGrp="1" noChangeAspect="1"/>
          </p:cNvPicPr>
          <p:nvPr>
            <p:ph idx="1"/>
          </p:nvPr>
        </p:nvPicPr>
        <p:blipFill>
          <a:blip r:embed="rId2"/>
          <a:stretch>
            <a:fillRect/>
          </a:stretch>
        </p:blipFill>
        <p:spPr>
          <a:xfrm>
            <a:off x="2120348" y="457200"/>
            <a:ext cx="7951303" cy="5943600"/>
          </a:xfrm>
          <a:prstGeom prst="rect">
            <a:avLst/>
          </a:prstGeom>
        </p:spPr>
      </p:pic>
    </p:spTree>
    <p:extLst>
      <p:ext uri="{BB962C8B-B14F-4D97-AF65-F5344CB8AC3E}">
        <p14:creationId xmlns:p14="http://schemas.microsoft.com/office/powerpoint/2010/main" val="460871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2DA99-B2AB-525D-DA35-3CB283D4DCFC}"/>
              </a:ext>
            </a:extLst>
          </p:cNvPr>
          <p:cNvSpPr>
            <a:spLocks noGrp="1"/>
          </p:cNvSpPr>
          <p:nvPr>
            <p:ph type="title"/>
          </p:nvPr>
        </p:nvSpPr>
        <p:spPr/>
        <p:txBody>
          <a:bodyPr/>
          <a:lstStyle/>
          <a:p>
            <a:r>
              <a:rPr lang="en-GB" dirty="0"/>
              <a:t>Potential Impact of Anti-social Behaviour</a:t>
            </a:r>
          </a:p>
        </p:txBody>
      </p:sp>
      <p:graphicFrame>
        <p:nvGraphicFramePr>
          <p:cNvPr id="5" name="Content Placeholder 2">
            <a:extLst>
              <a:ext uri="{FF2B5EF4-FFF2-40B4-BE49-F238E27FC236}">
                <a16:creationId xmlns:a16="http://schemas.microsoft.com/office/drawing/2014/main" id="{290325B3-73EE-C4F0-BC7A-C4C82F0D35E7}"/>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778268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9E6D537-792E-4D6E-3972-B1BF40DFF3B4}"/>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Fiona Pilkington Case Study 2009</a:t>
            </a:r>
          </a:p>
        </p:txBody>
      </p:sp>
      <p:pic>
        <p:nvPicPr>
          <p:cNvPr id="5" name="Content Placeholder 4" descr="A collage of two people&#10;&#10;Description automatically generated">
            <a:extLst>
              <a:ext uri="{FF2B5EF4-FFF2-40B4-BE49-F238E27FC236}">
                <a16:creationId xmlns:a16="http://schemas.microsoft.com/office/drawing/2014/main" id="{BE4DF465-8CE7-C54E-C0E3-25C0D0E78B17}"/>
              </a:ext>
            </a:extLst>
          </p:cNvPr>
          <p:cNvPicPr>
            <a:picLocks noGrp="1" noChangeAspect="1"/>
          </p:cNvPicPr>
          <p:nvPr>
            <p:ph idx="1"/>
          </p:nvPr>
        </p:nvPicPr>
        <p:blipFill>
          <a:blip r:embed="rId3"/>
          <a:stretch>
            <a:fillRect/>
          </a:stretch>
        </p:blipFill>
        <p:spPr>
          <a:xfrm>
            <a:off x="4502428" y="990310"/>
            <a:ext cx="7225748" cy="4877379"/>
          </a:xfrm>
          <a:prstGeom prst="rect">
            <a:avLst/>
          </a:prstGeom>
        </p:spPr>
      </p:pic>
    </p:spTree>
    <p:extLst>
      <p:ext uri="{BB962C8B-B14F-4D97-AF65-F5344CB8AC3E}">
        <p14:creationId xmlns:p14="http://schemas.microsoft.com/office/powerpoint/2010/main" val="453650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658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Online Media 3" title="Fiona Pilkington: Anti-social Behaviour">
            <a:hlinkClick r:id="" action="ppaction://media"/>
            <a:extLst>
              <a:ext uri="{FF2B5EF4-FFF2-40B4-BE49-F238E27FC236}">
                <a16:creationId xmlns:a16="http://schemas.microsoft.com/office/drawing/2014/main" id="{108835DD-D4A4-FD74-C135-0D0272BBB20B}"/>
              </a:ext>
            </a:extLst>
          </p:cNvPr>
          <p:cNvPicPr>
            <a:picLocks noGrp="1" noRot="1" noChangeAspect="1"/>
          </p:cNvPicPr>
          <p:nvPr>
            <p:ph idx="1"/>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9623853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broken window in a brick building&#10;&#10;Description automatically generated">
            <a:extLst>
              <a:ext uri="{FF2B5EF4-FFF2-40B4-BE49-F238E27FC236}">
                <a16:creationId xmlns:a16="http://schemas.microsoft.com/office/drawing/2014/main" id="{E0F4135B-CB37-F44C-640B-4351C79575DD}"/>
              </a:ext>
            </a:extLst>
          </p:cNvPr>
          <p:cNvPicPr>
            <a:picLocks noChangeAspect="1"/>
          </p:cNvPicPr>
          <p:nvPr/>
        </p:nvPicPr>
        <p:blipFill rotWithShape="1">
          <a:blip r:embed="rId2"/>
          <a:srcRect b="1152"/>
          <a:stretch/>
        </p:blipFill>
        <p:spPr>
          <a:xfrm>
            <a:off x="1"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6968B15-8216-2AA7-E929-0C8D796A926B}"/>
              </a:ext>
            </a:extLst>
          </p:cNvPr>
          <p:cNvSpPr>
            <a:spLocks noGrp="1"/>
          </p:cNvSpPr>
          <p:nvPr>
            <p:ph type="title"/>
          </p:nvPr>
        </p:nvSpPr>
        <p:spPr>
          <a:xfrm>
            <a:off x="7531610" y="365125"/>
            <a:ext cx="3822189" cy="1899912"/>
          </a:xfrm>
        </p:spPr>
        <p:txBody>
          <a:bodyPr>
            <a:normAutofit/>
          </a:bodyPr>
          <a:lstStyle/>
          <a:p>
            <a:r>
              <a:rPr lang="en-GB" sz="4000"/>
              <a:t>Broken Window Theory</a:t>
            </a:r>
          </a:p>
        </p:txBody>
      </p:sp>
      <p:sp>
        <p:nvSpPr>
          <p:cNvPr id="3" name="Content Placeholder 2">
            <a:extLst>
              <a:ext uri="{FF2B5EF4-FFF2-40B4-BE49-F238E27FC236}">
                <a16:creationId xmlns:a16="http://schemas.microsoft.com/office/drawing/2014/main" id="{8131F3F1-9F9D-0A35-2F44-91AAD7247A27}"/>
              </a:ext>
            </a:extLst>
          </p:cNvPr>
          <p:cNvSpPr>
            <a:spLocks noGrp="1"/>
          </p:cNvSpPr>
          <p:nvPr>
            <p:ph idx="1"/>
          </p:nvPr>
        </p:nvSpPr>
        <p:spPr>
          <a:xfrm>
            <a:off x="7531610" y="2434201"/>
            <a:ext cx="3822189" cy="3742762"/>
          </a:xfrm>
        </p:spPr>
        <p:txBody>
          <a:bodyPr>
            <a:normAutofit/>
          </a:bodyPr>
          <a:lstStyle/>
          <a:p>
            <a:pPr marL="0" indent="0">
              <a:buNone/>
            </a:pPr>
            <a:r>
              <a:rPr lang="en-GB" sz="2000"/>
              <a:t>Over to you</a:t>
            </a:r>
          </a:p>
          <a:p>
            <a:pPr marL="0" indent="0">
              <a:buNone/>
            </a:pPr>
            <a:endParaRPr lang="en-GB" sz="2000"/>
          </a:p>
        </p:txBody>
      </p:sp>
    </p:spTree>
    <p:extLst>
      <p:ext uri="{BB962C8B-B14F-4D97-AF65-F5344CB8AC3E}">
        <p14:creationId xmlns:p14="http://schemas.microsoft.com/office/powerpoint/2010/main" val="11952052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487C4E-01D7-A225-3380-CFB90B1BA488}"/>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Kelling and Wilson 1982</a:t>
            </a:r>
          </a:p>
        </p:txBody>
      </p:sp>
      <p:sp>
        <p:nvSpPr>
          <p:cNvPr id="15" name="Content Placeholder 2">
            <a:extLst>
              <a:ext uri="{FF2B5EF4-FFF2-40B4-BE49-F238E27FC236}">
                <a16:creationId xmlns:a16="http://schemas.microsoft.com/office/drawing/2014/main" id="{D4D7E6F3-E7EB-B1E8-CFCB-109FA1E53361}"/>
              </a:ext>
            </a:extLst>
          </p:cNvPr>
          <p:cNvSpPr>
            <a:spLocks noGrp="1"/>
          </p:cNvSpPr>
          <p:nvPr>
            <p:ph idx="1"/>
          </p:nvPr>
        </p:nvSpPr>
        <p:spPr>
          <a:xfrm>
            <a:off x="4810259" y="649480"/>
            <a:ext cx="6555347" cy="5546047"/>
          </a:xfrm>
        </p:spPr>
        <p:txBody>
          <a:bodyPr anchor="ctr">
            <a:normAutofit/>
          </a:bodyPr>
          <a:lstStyle/>
          <a:p>
            <a:r>
              <a:rPr lang="en-GB" sz="2400" dirty="0"/>
              <a:t>This theory suggests that low level disorder must be tackled</a:t>
            </a:r>
          </a:p>
          <a:p>
            <a:r>
              <a:rPr lang="en-GB" sz="2400" dirty="0"/>
              <a:t>Or the issues in the area will escalate</a:t>
            </a:r>
          </a:p>
          <a:p>
            <a:r>
              <a:rPr lang="en-GB" sz="2400" dirty="0"/>
              <a:t>The community will become anxious and concerned</a:t>
            </a:r>
          </a:p>
          <a:p>
            <a:endParaRPr lang="en-GB" sz="2400" dirty="0"/>
          </a:p>
          <a:p>
            <a:r>
              <a:rPr lang="en-GB" sz="2400" dirty="0"/>
              <a:t>However: </a:t>
            </a:r>
          </a:p>
          <a:p>
            <a:r>
              <a:rPr lang="en-GB" sz="2400" dirty="0"/>
              <a:t>Although if not addressed disorder will increase</a:t>
            </a:r>
          </a:p>
          <a:p>
            <a:r>
              <a:rPr lang="en-GB" sz="2400" dirty="0"/>
              <a:t>Research has questioned the theory</a:t>
            </a:r>
          </a:p>
          <a:p>
            <a:endParaRPr lang="en-GB" sz="2000" dirty="0"/>
          </a:p>
        </p:txBody>
      </p:sp>
    </p:spTree>
    <p:extLst>
      <p:ext uri="{BB962C8B-B14F-4D97-AF65-F5344CB8AC3E}">
        <p14:creationId xmlns:p14="http://schemas.microsoft.com/office/powerpoint/2010/main" val="21053716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E728B9D-6B81-0582-C583-1E6675787250}"/>
              </a:ext>
            </a:extLst>
          </p:cNvPr>
          <p:cNvSpPr>
            <a:spLocks noGrp="1"/>
          </p:cNvSpPr>
          <p:nvPr>
            <p:ph type="title"/>
          </p:nvPr>
        </p:nvSpPr>
        <p:spPr>
          <a:xfrm>
            <a:off x="6790414" y="640080"/>
            <a:ext cx="4758458" cy="3566160"/>
          </a:xfrm>
        </p:spPr>
        <p:txBody>
          <a:bodyPr vert="horz" lIns="91440" tIns="45720" rIns="91440" bIns="45720" rtlCol="0" anchor="b">
            <a:normAutofit/>
          </a:bodyPr>
          <a:lstStyle/>
          <a:p>
            <a:r>
              <a:rPr lang="en-US" sz="6600"/>
              <a:t>How can the issue be addressed?</a:t>
            </a:r>
          </a:p>
        </p:txBody>
      </p:sp>
      <p:pic>
        <p:nvPicPr>
          <p:cNvPr id="5" name="Picture 4" descr="Magnifying glass and question mark">
            <a:extLst>
              <a:ext uri="{FF2B5EF4-FFF2-40B4-BE49-F238E27FC236}">
                <a16:creationId xmlns:a16="http://schemas.microsoft.com/office/drawing/2014/main" id="{289C21C4-6797-BC5A-B377-90F5D871320D}"/>
              </a:ext>
            </a:extLst>
          </p:cNvPr>
          <p:cNvPicPr>
            <a:picLocks noChangeAspect="1"/>
          </p:cNvPicPr>
          <p:nvPr/>
        </p:nvPicPr>
        <p:blipFill rotWithShape="1">
          <a:blip r:embed="rId2"/>
          <a:srcRect l="26774" r="23126"/>
          <a:stretch/>
        </p:blipFill>
        <p:spPr>
          <a:xfrm>
            <a:off x="20" y="10"/>
            <a:ext cx="6108141" cy="6857990"/>
          </a:xfrm>
          <a:custGeom>
            <a:avLst/>
            <a:gdLst/>
            <a:ahLst/>
            <a:cxnLst/>
            <a:rect l="l" t="t" r="r" b="b"/>
            <a:pathLst>
              <a:path w="6108161" h="6858000">
                <a:moveTo>
                  <a:pt x="0" y="0"/>
                </a:moveTo>
                <a:lnTo>
                  <a:pt x="2058355" y="0"/>
                </a:lnTo>
                <a:lnTo>
                  <a:pt x="3299791" y="0"/>
                </a:lnTo>
                <a:lnTo>
                  <a:pt x="6076880" y="0"/>
                </a:lnTo>
                <a:lnTo>
                  <a:pt x="6078171" y="10931"/>
                </a:lnTo>
                <a:cubicBezTo>
                  <a:pt x="6093300" y="94836"/>
                  <a:pt x="6090630" y="179884"/>
                  <a:pt x="6094698" y="264297"/>
                </a:cubicBezTo>
                <a:cubicBezTo>
                  <a:pt x="6099656" y="367652"/>
                  <a:pt x="6093427" y="471135"/>
                  <a:pt x="6091266" y="574617"/>
                </a:cubicBezTo>
                <a:cubicBezTo>
                  <a:pt x="6089359" y="662717"/>
                  <a:pt x="6080587" y="750690"/>
                  <a:pt x="6083384" y="838916"/>
                </a:cubicBezTo>
                <a:cubicBezTo>
                  <a:pt x="6083384" y="841968"/>
                  <a:pt x="6083384" y="845019"/>
                  <a:pt x="6083384" y="848070"/>
                </a:cubicBezTo>
                <a:cubicBezTo>
                  <a:pt x="6075375" y="945068"/>
                  <a:pt x="6075375" y="1042576"/>
                  <a:pt x="6083384" y="1139574"/>
                </a:cubicBezTo>
                <a:cubicBezTo>
                  <a:pt x="6085964" y="1179950"/>
                  <a:pt x="6085240" y="1220466"/>
                  <a:pt x="6081223" y="1260728"/>
                </a:cubicBezTo>
                <a:cubicBezTo>
                  <a:pt x="6077409" y="1311960"/>
                  <a:pt x="6065204" y="1364083"/>
                  <a:pt x="6073976" y="1414934"/>
                </a:cubicBezTo>
                <a:cubicBezTo>
                  <a:pt x="6079722" y="1456784"/>
                  <a:pt x="6082913" y="1498940"/>
                  <a:pt x="6083511" y="1541172"/>
                </a:cubicBezTo>
                <a:cubicBezTo>
                  <a:pt x="6087833" y="1635755"/>
                  <a:pt x="6083638" y="1730847"/>
                  <a:pt x="6082112" y="1825685"/>
                </a:cubicBezTo>
                <a:cubicBezTo>
                  <a:pt x="6080205" y="1936286"/>
                  <a:pt x="6083002" y="2046634"/>
                  <a:pt x="6074103" y="2157235"/>
                </a:cubicBezTo>
                <a:cubicBezTo>
                  <a:pt x="6069145" y="2246581"/>
                  <a:pt x="6069145" y="2336130"/>
                  <a:pt x="6074103" y="2425476"/>
                </a:cubicBezTo>
                <a:cubicBezTo>
                  <a:pt x="6076519" y="2507473"/>
                  <a:pt x="6088850" y="2588454"/>
                  <a:pt x="6086816" y="2671214"/>
                </a:cubicBezTo>
                <a:cubicBezTo>
                  <a:pt x="6084401" y="2767832"/>
                  <a:pt x="6072959" y="2863940"/>
                  <a:pt x="6076519" y="2960685"/>
                </a:cubicBezTo>
                <a:cubicBezTo>
                  <a:pt x="6078171" y="3006832"/>
                  <a:pt x="6078299" y="3052980"/>
                  <a:pt x="6079316" y="3099127"/>
                </a:cubicBezTo>
                <a:cubicBezTo>
                  <a:pt x="6080333" y="3154682"/>
                  <a:pt x="6090376" y="3210110"/>
                  <a:pt x="6084782" y="3265665"/>
                </a:cubicBezTo>
                <a:cubicBezTo>
                  <a:pt x="6075502" y="3358087"/>
                  <a:pt x="6051475" y="3448857"/>
                  <a:pt x="6066476" y="3543567"/>
                </a:cubicBezTo>
                <a:cubicBezTo>
                  <a:pt x="6074739" y="3595690"/>
                  <a:pt x="6084146" y="3647940"/>
                  <a:pt x="6088850" y="3700571"/>
                </a:cubicBezTo>
                <a:cubicBezTo>
                  <a:pt x="6093045" y="3747608"/>
                  <a:pt x="6103724" y="3795408"/>
                  <a:pt x="6095588" y="3842191"/>
                </a:cubicBezTo>
                <a:cubicBezTo>
                  <a:pt x="6088723" y="3882237"/>
                  <a:pt x="6092410" y="3922282"/>
                  <a:pt x="6087070" y="3962327"/>
                </a:cubicBezTo>
                <a:cubicBezTo>
                  <a:pt x="6080078" y="4014831"/>
                  <a:pt x="6076265" y="4068352"/>
                  <a:pt x="6071052" y="4121111"/>
                </a:cubicBezTo>
                <a:cubicBezTo>
                  <a:pt x="6066221" y="4169038"/>
                  <a:pt x="6062662" y="4216838"/>
                  <a:pt x="6075375" y="4261841"/>
                </a:cubicBezTo>
                <a:cubicBezTo>
                  <a:pt x="6106394" y="4375112"/>
                  <a:pt x="6089359" y="4487748"/>
                  <a:pt x="6077663" y="4600257"/>
                </a:cubicBezTo>
                <a:cubicBezTo>
                  <a:pt x="6071942" y="4655049"/>
                  <a:pt x="6063552" y="4712765"/>
                  <a:pt x="6076265" y="4762853"/>
                </a:cubicBezTo>
                <a:cubicBezTo>
                  <a:pt x="6099783" y="4851716"/>
                  <a:pt x="6081350" y="4936764"/>
                  <a:pt x="6071179" y="5021432"/>
                </a:cubicBezTo>
                <a:cubicBezTo>
                  <a:pt x="6061009" y="5106099"/>
                  <a:pt x="6058594" y="5189495"/>
                  <a:pt x="6076392" y="5272637"/>
                </a:cubicBezTo>
                <a:cubicBezTo>
                  <a:pt x="6088850" y="5331116"/>
                  <a:pt x="6088850" y="5390612"/>
                  <a:pt x="6090376" y="5449600"/>
                </a:cubicBezTo>
                <a:cubicBezTo>
                  <a:pt x="6091266" y="5486339"/>
                  <a:pt x="6077663" y="5523842"/>
                  <a:pt x="6068637" y="5560582"/>
                </a:cubicBezTo>
                <a:cubicBezTo>
                  <a:pt x="6052364" y="5626943"/>
                  <a:pt x="6046517" y="5694321"/>
                  <a:pt x="6068637" y="5759029"/>
                </a:cubicBezTo>
                <a:cubicBezTo>
                  <a:pt x="6099148" y="5848655"/>
                  <a:pt x="6116691" y="5938407"/>
                  <a:pt x="6103978" y="6033117"/>
                </a:cubicBezTo>
                <a:cubicBezTo>
                  <a:pt x="6096732" y="6091724"/>
                  <a:pt x="6094952" y="6151347"/>
                  <a:pt x="6084019" y="6209190"/>
                </a:cubicBezTo>
                <a:cubicBezTo>
                  <a:pt x="6065713" y="6304790"/>
                  <a:pt x="6072196" y="6399882"/>
                  <a:pt x="6086816" y="6494211"/>
                </a:cubicBezTo>
                <a:cubicBezTo>
                  <a:pt x="6096897" y="6573081"/>
                  <a:pt x="6097965" y="6652829"/>
                  <a:pt x="6089994" y="6731941"/>
                </a:cubicBezTo>
                <a:lnTo>
                  <a:pt x="6081268" y="6858000"/>
                </a:lnTo>
                <a:lnTo>
                  <a:pt x="3299791" y="6858000"/>
                </a:lnTo>
                <a:lnTo>
                  <a:pt x="2058355" y="6858000"/>
                </a:lnTo>
                <a:lnTo>
                  <a:pt x="0" y="6858000"/>
                </a:lnTo>
                <a:close/>
              </a:path>
            </a:pathLst>
          </a:custGeom>
        </p:spPr>
      </p:pic>
      <p:sp>
        <p:nvSpPr>
          <p:cNvPr id="11" name="sketchy line">
            <a:extLst>
              <a:ext uri="{FF2B5EF4-FFF2-40B4-BE49-F238E27FC236}">
                <a16:creationId xmlns:a16="http://schemas.microsoft.com/office/drawing/2014/main" id="{82580482-BA80-420A-8A05-C58E97F2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1142" y="4409267"/>
            <a:ext cx="4242816" cy="18288"/>
          </a:xfrm>
          <a:custGeom>
            <a:avLst/>
            <a:gdLst>
              <a:gd name="connsiteX0" fmla="*/ 0 w 4242816"/>
              <a:gd name="connsiteY0" fmla="*/ 0 h 18288"/>
              <a:gd name="connsiteX1" fmla="*/ 690973 w 4242816"/>
              <a:gd name="connsiteY1" fmla="*/ 0 h 18288"/>
              <a:gd name="connsiteX2" fmla="*/ 1212233 w 4242816"/>
              <a:gd name="connsiteY2" fmla="*/ 0 h 18288"/>
              <a:gd name="connsiteX3" fmla="*/ 1860778 w 4242816"/>
              <a:gd name="connsiteY3" fmla="*/ 0 h 18288"/>
              <a:gd name="connsiteX4" fmla="*/ 2424466 w 4242816"/>
              <a:gd name="connsiteY4" fmla="*/ 0 h 18288"/>
              <a:gd name="connsiteX5" fmla="*/ 3115439 w 4242816"/>
              <a:gd name="connsiteY5" fmla="*/ 0 h 18288"/>
              <a:gd name="connsiteX6" fmla="*/ 3636699 w 4242816"/>
              <a:gd name="connsiteY6" fmla="*/ 0 h 18288"/>
              <a:gd name="connsiteX7" fmla="*/ 4242816 w 4242816"/>
              <a:gd name="connsiteY7" fmla="*/ 0 h 18288"/>
              <a:gd name="connsiteX8" fmla="*/ 4242816 w 4242816"/>
              <a:gd name="connsiteY8" fmla="*/ 18288 h 18288"/>
              <a:gd name="connsiteX9" fmla="*/ 3636699 w 4242816"/>
              <a:gd name="connsiteY9" fmla="*/ 18288 h 18288"/>
              <a:gd name="connsiteX10" fmla="*/ 3030583 w 4242816"/>
              <a:gd name="connsiteY10" fmla="*/ 18288 h 18288"/>
              <a:gd name="connsiteX11" fmla="*/ 2466894 w 4242816"/>
              <a:gd name="connsiteY11" fmla="*/ 18288 h 18288"/>
              <a:gd name="connsiteX12" fmla="*/ 1988062 w 4242816"/>
              <a:gd name="connsiteY12" fmla="*/ 18288 h 18288"/>
              <a:gd name="connsiteX13" fmla="*/ 1466802 w 4242816"/>
              <a:gd name="connsiteY13" fmla="*/ 18288 h 18288"/>
              <a:gd name="connsiteX14" fmla="*/ 860686 w 4242816"/>
              <a:gd name="connsiteY14" fmla="*/ 18288 h 18288"/>
              <a:gd name="connsiteX15" fmla="*/ 0 w 4242816"/>
              <a:gd name="connsiteY15" fmla="*/ 18288 h 18288"/>
              <a:gd name="connsiteX16" fmla="*/ 0 w 4242816"/>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2816" h="18288" fill="none" extrusionOk="0">
                <a:moveTo>
                  <a:pt x="0" y="0"/>
                </a:moveTo>
                <a:cubicBezTo>
                  <a:pt x="249934" y="1471"/>
                  <a:pt x="379877" y="-29444"/>
                  <a:pt x="690973" y="0"/>
                </a:cubicBezTo>
                <a:cubicBezTo>
                  <a:pt x="1002069" y="29444"/>
                  <a:pt x="1021583" y="17501"/>
                  <a:pt x="1212233" y="0"/>
                </a:cubicBezTo>
                <a:cubicBezTo>
                  <a:pt x="1402883" y="-17501"/>
                  <a:pt x="1678760" y="5386"/>
                  <a:pt x="1860778" y="0"/>
                </a:cubicBezTo>
                <a:cubicBezTo>
                  <a:pt x="2042796" y="-5386"/>
                  <a:pt x="2245608" y="-22401"/>
                  <a:pt x="2424466" y="0"/>
                </a:cubicBezTo>
                <a:cubicBezTo>
                  <a:pt x="2603324" y="22401"/>
                  <a:pt x="2890020" y="33806"/>
                  <a:pt x="3115439" y="0"/>
                </a:cubicBezTo>
                <a:cubicBezTo>
                  <a:pt x="3340858" y="-33806"/>
                  <a:pt x="3428300" y="18628"/>
                  <a:pt x="3636699" y="0"/>
                </a:cubicBezTo>
                <a:cubicBezTo>
                  <a:pt x="3845098" y="-18628"/>
                  <a:pt x="4108824" y="5541"/>
                  <a:pt x="4242816" y="0"/>
                </a:cubicBezTo>
                <a:cubicBezTo>
                  <a:pt x="4242066" y="4160"/>
                  <a:pt x="4243125" y="10356"/>
                  <a:pt x="4242816" y="18288"/>
                </a:cubicBezTo>
                <a:cubicBezTo>
                  <a:pt x="4113424" y="32735"/>
                  <a:pt x="3768327" y="47567"/>
                  <a:pt x="3636699" y="18288"/>
                </a:cubicBezTo>
                <a:cubicBezTo>
                  <a:pt x="3505071" y="-10991"/>
                  <a:pt x="3294208" y="-4990"/>
                  <a:pt x="3030583" y="18288"/>
                </a:cubicBezTo>
                <a:cubicBezTo>
                  <a:pt x="2766958" y="41566"/>
                  <a:pt x="2649277" y="20974"/>
                  <a:pt x="2466894" y="18288"/>
                </a:cubicBezTo>
                <a:cubicBezTo>
                  <a:pt x="2284511" y="15602"/>
                  <a:pt x="2151277" y="1154"/>
                  <a:pt x="1988062" y="18288"/>
                </a:cubicBezTo>
                <a:cubicBezTo>
                  <a:pt x="1824847" y="35422"/>
                  <a:pt x="1691359" y="9265"/>
                  <a:pt x="1466802" y="18288"/>
                </a:cubicBezTo>
                <a:cubicBezTo>
                  <a:pt x="1242245" y="27311"/>
                  <a:pt x="1006161" y="36605"/>
                  <a:pt x="860686" y="18288"/>
                </a:cubicBezTo>
                <a:cubicBezTo>
                  <a:pt x="715211" y="-29"/>
                  <a:pt x="242774" y="46538"/>
                  <a:pt x="0" y="18288"/>
                </a:cubicBezTo>
                <a:cubicBezTo>
                  <a:pt x="-146" y="11482"/>
                  <a:pt x="-422" y="5192"/>
                  <a:pt x="0" y="0"/>
                </a:cubicBezTo>
                <a:close/>
              </a:path>
              <a:path w="4242816" h="18288" stroke="0" extrusionOk="0">
                <a:moveTo>
                  <a:pt x="0" y="0"/>
                </a:moveTo>
                <a:cubicBezTo>
                  <a:pt x="259751" y="-14018"/>
                  <a:pt x="356632" y="-15007"/>
                  <a:pt x="521260" y="0"/>
                </a:cubicBezTo>
                <a:cubicBezTo>
                  <a:pt x="685888" y="15007"/>
                  <a:pt x="885786" y="5167"/>
                  <a:pt x="1212233" y="0"/>
                </a:cubicBezTo>
                <a:cubicBezTo>
                  <a:pt x="1538680" y="-5167"/>
                  <a:pt x="1458849" y="7951"/>
                  <a:pt x="1691065" y="0"/>
                </a:cubicBezTo>
                <a:cubicBezTo>
                  <a:pt x="1923281" y="-7951"/>
                  <a:pt x="1985780" y="-16303"/>
                  <a:pt x="2169897" y="0"/>
                </a:cubicBezTo>
                <a:cubicBezTo>
                  <a:pt x="2354014" y="16303"/>
                  <a:pt x="2633054" y="-2739"/>
                  <a:pt x="2776014" y="0"/>
                </a:cubicBezTo>
                <a:cubicBezTo>
                  <a:pt x="2918974" y="2739"/>
                  <a:pt x="3112688" y="-15682"/>
                  <a:pt x="3339702" y="0"/>
                </a:cubicBezTo>
                <a:cubicBezTo>
                  <a:pt x="3566716" y="15682"/>
                  <a:pt x="4015278" y="-28467"/>
                  <a:pt x="4242816" y="0"/>
                </a:cubicBezTo>
                <a:cubicBezTo>
                  <a:pt x="4243501" y="7633"/>
                  <a:pt x="4242294" y="10002"/>
                  <a:pt x="4242816" y="18288"/>
                </a:cubicBezTo>
                <a:cubicBezTo>
                  <a:pt x="3924964" y="16283"/>
                  <a:pt x="3746362" y="-1805"/>
                  <a:pt x="3551843" y="18288"/>
                </a:cubicBezTo>
                <a:cubicBezTo>
                  <a:pt x="3357324" y="38381"/>
                  <a:pt x="3126422" y="47156"/>
                  <a:pt x="2860870" y="18288"/>
                </a:cubicBezTo>
                <a:cubicBezTo>
                  <a:pt x="2595318" y="-10580"/>
                  <a:pt x="2572437" y="11441"/>
                  <a:pt x="2297182" y="18288"/>
                </a:cubicBezTo>
                <a:cubicBezTo>
                  <a:pt x="2021927" y="25135"/>
                  <a:pt x="1916908" y="33601"/>
                  <a:pt x="1733493" y="18288"/>
                </a:cubicBezTo>
                <a:cubicBezTo>
                  <a:pt x="1550078" y="2975"/>
                  <a:pt x="1412440" y="27896"/>
                  <a:pt x="1212233" y="18288"/>
                </a:cubicBezTo>
                <a:cubicBezTo>
                  <a:pt x="1012026" y="8680"/>
                  <a:pt x="914386" y="13859"/>
                  <a:pt x="648545" y="18288"/>
                </a:cubicBezTo>
                <a:cubicBezTo>
                  <a:pt x="382704" y="22717"/>
                  <a:pt x="233522" y="39342"/>
                  <a:pt x="0" y="18288"/>
                </a:cubicBezTo>
                <a:cubicBezTo>
                  <a:pt x="-772" y="13661"/>
                  <a:pt x="-839" y="849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091820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group of people looking at each other&#10;&#10;Description automatically generated">
            <a:extLst>
              <a:ext uri="{FF2B5EF4-FFF2-40B4-BE49-F238E27FC236}">
                <a16:creationId xmlns:a16="http://schemas.microsoft.com/office/drawing/2014/main" id="{389EB118-CCD5-3348-DB7F-324C22B5EC7A}"/>
              </a:ext>
            </a:extLst>
          </p:cNvPr>
          <p:cNvPicPr>
            <a:picLocks noGrp="1" noChangeAspect="1"/>
          </p:cNvPicPr>
          <p:nvPr>
            <p:ph idx="1"/>
          </p:nvPr>
        </p:nvPicPr>
        <p:blipFill>
          <a:blip r:embed="rId3"/>
          <a:srcRect b="25014"/>
          <a:stretch/>
        </p:blipFill>
        <p:spPr>
          <a:xfrm>
            <a:off x="811813" y="457200"/>
            <a:ext cx="10568373" cy="5943600"/>
          </a:xfrm>
          <a:prstGeom prst="rect">
            <a:avLst/>
          </a:prstGeom>
        </p:spPr>
      </p:pic>
    </p:spTree>
    <p:extLst>
      <p:ext uri="{BB962C8B-B14F-4D97-AF65-F5344CB8AC3E}">
        <p14:creationId xmlns:p14="http://schemas.microsoft.com/office/powerpoint/2010/main" val="21320815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person's face&#10;&#10;Description automatically generated">
            <a:extLst>
              <a:ext uri="{FF2B5EF4-FFF2-40B4-BE49-F238E27FC236}">
                <a16:creationId xmlns:a16="http://schemas.microsoft.com/office/drawing/2014/main" id="{F76A6ED3-2099-7790-FB09-945A5157365E}"/>
              </a:ext>
            </a:extLst>
          </p:cNvPr>
          <p:cNvPicPr>
            <a:picLocks noGrp="1" noChangeAspect="1"/>
          </p:cNvPicPr>
          <p:nvPr>
            <p:ph idx="1"/>
          </p:nvPr>
        </p:nvPicPr>
        <p:blipFill>
          <a:blip r:embed="rId3"/>
          <a:stretch>
            <a:fillRect/>
          </a:stretch>
        </p:blipFill>
        <p:spPr>
          <a:xfrm>
            <a:off x="2107006" y="457200"/>
            <a:ext cx="7977987" cy="5943600"/>
          </a:xfrm>
          <a:prstGeom prst="rect">
            <a:avLst/>
          </a:prstGeom>
        </p:spPr>
      </p:pic>
    </p:spTree>
    <p:extLst>
      <p:ext uri="{BB962C8B-B14F-4D97-AF65-F5344CB8AC3E}">
        <p14:creationId xmlns:p14="http://schemas.microsoft.com/office/powerpoint/2010/main" val="3671897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83B14-9F87-0BD9-A2F6-96EC5DC1B04E}"/>
              </a:ext>
            </a:extLst>
          </p:cNvPr>
          <p:cNvSpPr>
            <a:spLocks noGrp="1"/>
          </p:cNvSpPr>
          <p:nvPr>
            <p:ph type="title"/>
          </p:nvPr>
        </p:nvSpPr>
        <p:spPr/>
        <p:txBody>
          <a:bodyPr/>
          <a:lstStyle/>
          <a:p>
            <a:r>
              <a:rPr lang="en-GB" dirty="0"/>
              <a:t>Examples of community resolutions:</a:t>
            </a:r>
          </a:p>
        </p:txBody>
      </p:sp>
      <p:sp>
        <p:nvSpPr>
          <p:cNvPr id="3" name="Content Placeholder 2">
            <a:extLst>
              <a:ext uri="{FF2B5EF4-FFF2-40B4-BE49-F238E27FC236}">
                <a16:creationId xmlns:a16="http://schemas.microsoft.com/office/drawing/2014/main" id="{4BA835CD-0564-520E-62E9-B4E5D726DF0D}"/>
              </a:ext>
            </a:extLst>
          </p:cNvPr>
          <p:cNvSpPr>
            <a:spLocks noGrp="1"/>
          </p:cNvSpPr>
          <p:nvPr>
            <p:ph idx="1"/>
          </p:nvPr>
        </p:nvSpPr>
        <p:spPr/>
        <p:txBody>
          <a:bodyPr/>
          <a:lstStyle/>
          <a:p>
            <a:pPr marL="0" indent="0">
              <a:buNone/>
            </a:pPr>
            <a:r>
              <a:rPr lang="en-GB" dirty="0"/>
              <a:t>An officer advises an offender to stop Anti-social behaviour and outlines the implications of committing further offences. </a:t>
            </a:r>
          </a:p>
          <a:p>
            <a:pPr marL="0" indent="0">
              <a:buNone/>
            </a:pPr>
            <a:endParaRPr lang="en-GB" dirty="0"/>
          </a:p>
          <a:p>
            <a:pPr marL="0" indent="0">
              <a:buNone/>
            </a:pPr>
            <a:r>
              <a:rPr lang="en-GB" dirty="0"/>
              <a:t>An offender agrees to give a formal apology to the victim.</a:t>
            </a:r>
          </a:p>
          <a:p>
            <a:pPr marL="0" indent="0">
              <a:buNone/>
            </a:pPr>
            <a:endParaRPr lang="en-GB" dirty="0"/>
          </a:p>
          <a:p>
            <a:pPr marL="0" indent="0">
              <a:buNone/>
            </a:pPr>
            <a:r>
              <a:rPr lang="en-GB" dirty="0"/>
              <a:t> An offender agreeing to provide compensation to the victim.</a:t>
            </a:r>
          </a:p>
          <a:p>
            <a:pPr marL="0" indent="0">
              <a:buNone/>
            </a:pPr>
            <a:endParaRPr lang="en-GB" dirty="0"/>
          </a:p>
          <a:p>
            <a:pPr marL="0" indent="0">
              <a:buNone/>
            </a:pPr>
            <a:r>
              <a:rPr lang="en-GB" dirty="0"/>
              <a:t>An offender undertakes to repair damage caused by a crime. </a:t>
            </a:r>
          </a:p>
        </p:txBody>
      </p:sp>
    </p:spTree>
    <p:extLst>
      <p:ext uri="{BB962C8B-B14F-4D97-AF65-F5344CB8AC3E}">
        <p14:creationId xmlns:p14="http://schemas.microsoft.com/office/powerpoint/2010/main" val="34459744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52E059F5-13CB-1AE1-E6C7-49FE5A0C7AB0}"/>
              </a:ext>
            </a:extLst>
          </p:cNvPr>
          <p:cNvPicPr>
            <a:picLocks noGrp="1" noChangeAspect="1"/>
          </p:cNvPicPr>
          <p:nvPr>
            <p:ph idx="1"/>
          </p:nvPr>
        </p:nvPicPr>
        <p:blipFill>
          <a:blip r:embed="rId3"/>
          <a:stretch>
            <a:fillRect/>
          </a:stretch>
        </p:blipFill>
        <p:spPr>
          <a:xfrm>
            <a:off x="586409" y="288234"/>
            <a:ext cx="10972800" cy="6460435"/>
          </a:xfrm>
          <a:prstGeom prst="rect">
            <a:avLst/>
          </a:prstGeom>
        </p:spPr>
      </p:pic>
    </p:spTree>
    <p:extLst>
      <p:ext uri="{BB962C8B-B14F-4D97-AF65-F5344CB8AC3E}">
        <p14:creationId xmlns:p14="http://schemas.microsoft.com/office/powerpoint/2010/main" val="12250465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olice officers in reflective jackets&#10;&#10;Description automatically generated with medium confidence">
            <a:extLst>
              <a:ext uri="{FF2B5EF4-FFF2-40B4-BE49-F238E27FC236}">
                <a16:creationId xmlns:a16="http://schemas.microsoft.com/office/drawing/2014/main" id="{97C52370-802F-12C1-F73A-CA9D3F42B994}"/>
              </a:ext>
            </a:extLst>
          </p:cNvPr>
          <p:cNvPicPr>
            <a:picLocks noGrp="1" noChangeAspect="1"/>
          </p:cNvPicPr>
          <p:nvPr>
            <p:ph idx="1"/>
          </p:nvPr>
        </p:nvPicPr>
        <p:blipFill>
          <a:blip r:embed="rId3"/>
          <a:stretch>
            <a:fillRect/>
          </a:stretch>
        </p:blipFill>
        <p:spPr>
          <a:xfrm>
            <a:off x="2133600" y="457200"/>
            <a:ext cx="7924800" cy="5943600"/>
          </a:xfrm>
          <a:prstGeom prst="rect">
            <a:avLst/>
          </a:prstGeom>
        </p:spPr>
      </p:pic>
    </p:spTree>
    <p:extLst>
      <p:ext uri="{BB962C8B-B14F-4D97-AF65-F5344CB8AC3E}">
        <p14:creationId xmlns:p14="http://schemas.microsoft.com/office/powerpoint/2010/main" val="36072331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9DA04E30-9A4B-EBD6-DF1F-6BAF8032D205}"/>
              </a:ext>
            </a:extLst>
          </p:cNvPr>
          <p:cNvPicPr>
            <a:picLocks noGrp="1" noChangeAspect="1"/>
          </p:cNvPicPr>
          <p:nvPr>
            <p:ph idx="1"/>
          </p:nvPr>
        </p:nvPicPr>
        <p:blipFill>
          <a:blip r:embed="rId3"/>
          <a:stretch>
            <a:fillRect/>
          </a:stretch>
        </p:blipFill>
        <p:spPr>
          <a:xfrm>
            <a:off x="2107006" y="457200"/>
            <a:ext cx="7977987" cy="5943600"/>
          </a:xfrm>
          <a:prstGeom prst="rect">
            <a:avLst/>
          </a:prstGeom>
        </p:spPr>
      </p:pic>
    </p:spTree>
    <p:extLst>
      <p:ext uri="{BB962C8B-B14F-4D97-AF65-F5344CB8AC3E}">
        <p14:creationId xmlns:p14="http://schemas.microsoft.com/office/powerpoint/2010/main" val="42795401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white and blue card with black text&#10;&#10;Description automatically generated">
            <a:extLst>
              <a:ext uri="{FF2B5EF4-FFF2-40B4-BE49-F238E27FC236}">
                <a16:creationId xmlns:a16="http://schemas.microsoft.com/office/drawing/2014/main" id="{A487FC3D-68F0-D875-8013-7608FA9269AD}"/>
              </a:ext>
            </a:extLst>
          </p:cNvPr>
          <p:cNvPicPr>
            <a:picLocks noGrp="1" noChangeAspect="1"/>
          </p:cNvPicPr>
          <p:nvPr>
            <p:ph idx="1"/>
          </p:nvPr>
        </p:nvPicPr>
        <p:blipFill>
          <a:blip r:embed="rId3"/>
          <a:stretch>
            <a:fillRect/>
          </a:stretch>
        </p:blipFill>
        <p:spPr>
          <a:xfrm>
            <a:off x="2159840" y="457200"/>
            <a:ext cx="7872319" cy="5943600"/>
          </a:xfrm>
          <a:prstGeom prst="rect">
            <a:avLst/>
          </a:prstGeom>
        </p:spPr>
      </p:pic>
    </p:spTree>
    <p:extLst>
      <p:ext uri="{BB962C8B-B14F-4D97-AF65-F5344CB8AC3E}">
        <p14:creationId xmlns:p14="http://schemas.microsoft.com/office/powerpoint/2010/main" val="42775649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white paper with black text&#10;&#10;Description automatically generated">
            <a:extLst>
              <a:ext uri="{FF2B5EF4-FFF2-40B4-BE49-F238E27FC236}">
                <a16:creationId xmlns:a16="http://schemas.microsoft.com/office/drawing/2014/main" id="{B3FF3AD7-7304-8315-3A67-19C5E21F75D4}"/>
              </a:ext>
            </a:extLst>
          </p:cNvPr>
          <p:cNvPicPr>
            <a:picLocks noGrp="1" noChangeAspect="1"/>
          </p:cNvPicPr>
          <p:nvPr>
            <p:ph idx="1"/>
          </p:nvPr>
        </p:nvPicPr>
        <p:blipFill>
          <a:blip r:embed="rId3"/>
          <a:stretch>
            <a:fillRect/>
          </a:stretch>
        </p:blipFill>
        <p:spPr>
          <a:xfrm>
            <a:off x="2172832" y="457200"/>
            <a:ext cx="7846336" cy="5943600"/>
          </a:xfrm>
          <a:prstGeom prst="rect">
            <a:avLst/>
          </a:prstGeom>
        </p:spPr>
      </p:pic>
    </p:spTree>
    <p:extLst>
      <p:ext uri="{BB962C8B-B14F-4D97-AF65-F5344CB8AC3E}">
        <p14:creationId xmlns:p14="http://schemas.microsoft.com/office/powerpoint/2010/main" val="4537244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9FF2971-9B28-79B0-4234-982BCA4BBB0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Crime and Disorder Act 1998</a:t>
            </a:r>
          </a:p>
        </p:txBody>
      </p:sp>
      <p:graphicFrame>
        <p:nvGraphicFramePr>
          <p:cNvPr id="5" name="Content Placeholder 2">
            <a:extLst>
              <a:ext uri="{FF2B5EF4-FFF2-40B4-BE49-F238E27FC236}">
                <a16:creationId xmlns:a16="http://schemas.microsoft.com/office/drawing/2014/main" id="{132F7688-AC3D-00B8-264D-CEB210BB5B2E}"/>
              </a:ext>
            </a:extLst>
          </p:cNvPr>
          <p:cNvGraphicFramePr>
            <a:graphicFrameLocks noGrp="1"/>
          </p:cNvGraphicFramePr>
          <p:nvPr>
            <p:ph idx="1"/>
            <p:extLst>
              <p:ext uri="{D42A27DB-BD31-4B8C-83A1-F6EECF244321}">
                <p14:modId xmlns:p14="http://schemas.microsoft.com/office/powerpoint/2010/main" val="129021596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831511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up of a criminal behaviour order&#10;&#10;Description automatically generated">
            <a:extLst>
              <a:ext uri="{FF2B5EF4-FFF2-40B4-BE49-F238E27FC236}">
                <a16:creationId xmlns:a16="http://schemas.microsoft.com/office/drawing/2014/main" id="{6BD28B26-CDE6-6DEF-5E19-C7325F539E35}"/>
              </a:ext>
            </a:extLst>
          </p:cNvPr>
          <p:cNvPicPr>
            <a:picLocks noGrp="1" noChangeAspect="1"/>
          </p:cNvPicPr>
          <p:nvPr>
            <p:ph idx="1"/>
          </p:nvPr>
        </p:nvPicPr>
        <p:blipFill>
          <a:blip r:embed="rId3"/>
          <a:stretch>
            <a:fillRect/>
          </a:stretch>
        </p:blipFill>
        <p:spPr>
          <a:xfrm>
            <a:off x="2120348" y="457200"/>
            <a:ext cx="7951303" cy="5943600"/>
          </a:xfrm>
          <a:prstGeom prst="rect">
            <a:avLst/>
          </a:prstGeom>
        </p:spPr>
      </p:pic>
    </p:spTree>
    <p:extLst>
      <p:ext uri="{BB962C8B-B14F-4D97-AF65-F5344CB8AC3E}">
        <p14:creationId xmlns:p14="http://schemas.microsoft.com/office/powerpoint/2010/main" val="28396350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olorful buildings with arrows&#10;&#10;Description automatically generated">
            <a:extLst>
              <a:ext uri="{FF2B5EF4-FFF2-40B4-BE49-F238E27FC236}">
                <a16:creationId xmlns:a16="http://schemas.microsoft.com/office/drawing/2014/main" id="{FA98FCB1-4F61-B842-89C8-169653AA745F}"/>
              </a:ext>
            </a:extLst>
          </p:cNvPr>
          <p:cNvPicPr>
            <a:picLocks noGrp="1" noChangeAspect="1"/>
          </p:cNvPicPr>
          <p:nvPr>
            <p:ph idx="1"/>
          </p:nvPr>
        </p:nvPicPr>
        <p:blipFill>
          <a:blip r:embed="rId3"/>
          <a:stretch>
            <a:fillRect/>
          </a:stretch>
        </p:blipFill>
        <p:spPr>
          <a:xfrm>
            <a:off x="2185736" y="457200"/>
            <a:ext cx="7820527" cy="5943600"/>
          </a:xfrm>
          <a:prstGeom prst="rect">
            <a:avLst/>
          </a:prstGeom>
        </p:spPr>
      </p:pic>
    </p:spTree>
    <p:extLst>
      <p:ext uri="{BB962C8B-B14F-4D97-AF65-F5344CB8AC3E}">
        <p14:creationId xmlns:p14="http://schemas.microsoft.com/office/powerpoint/2010/main" val="1307118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D7031538-EF40-DCC8-FB13-A96A957E766F}"/>
              </a:ext>
            </a:extLst>
          </p:cNvPr>
          <p:cNvPicPr>
            <a:picLocks noChangeAspect="1"/>
          </p:cNvPicPr>
          <p:nvPr/>
        </p:nvPicPr>
        <p:blipFill>
          <a:blip r:embed="rId2"/>
          <a:srcRect b="6250"/>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0B0CE5-38A9-0303-BA88-1C3499FE636E}"/>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Any Questions?</a:t>
            </a:r>
          </a:p>
        </p:txBody>
      </p:sp>
    </p:spTree>
    <p:extLst>
      <p:ext uri="{BB962C8B-B14F-4D97-AF65-F5344CB8AC3E}">
        <p14:creationId xmlns:p14="http://schemas.microsoft.com/office/powerpoint/2010/main" val="4162456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134</TotalTime>
  <Words>2703</Words>
  <Application>Microsoft Office PowerPoint</Application>
  <PresentationFormat>Widescreen</PresentationFormat>
  <Paragraphs>80</Paragraphs>
  <Slides>27</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Aptos</vt:lpstr>
      <vt:lpstr>Arial</vt:lpstr>
      <vt:lpstr>Calibri</vt:lpstr>
      <vt:lpstr>Calibri Light</vt:lpstr>
      <vt:lpstr>Office Theme</vt:lpstr>
      <vt:lpstr>Anti-social behaviour </vt:lpstr>
      <vt:lpstr>PowerPoint Presentation</vt:lpstr>
      <vt:lpstr>What is anti-social behaviour</vt:lpstr>
      <vt:lpstr>What is Anti-social Behaviour?</vt:lpstr>
      <vt:lpstr>Categories of Anti-social Behaviour</vt:lpstr>
      <vt:lpstr>Categories of Anti-social Behaviour</vt:lpstr>
      <vt:lpstr>PowerPoint Presentation</vt:lpstr>
      <vt:lpstr>PowerPoint Presentation</vt:lpstr>
      <vt:lpstr>PowerPoint Presentation</vt:lpstr>
      <vt:lpstr>Potential Impact of Anti-social Behaviour</vt:lpstr>
      <vt:lpstr>Fiona Pilkington Case Study 2009</vt:lpstr>
      <vt:lpstr>PowerPoint Presentation</vt:lpstr>
      <vt:lpstr>Broken Window Theory</vt:lpstr>
      <vt:lpstr>Kelling and Wilson 1982</vt:lpstr>
      <vt:lpstr>How can the issue be addressed?</vt:lpstr>
      <vt:lpstr>PowerPoint Presentation</vt:lpstr>
      <vt:lpstr>PowerPoint Presentation</vt:lpstr>
      <vt:lpstr>Examples of community resolutions:</vt:lpstr>
      <vt:lpstr>PowerPoint Presentation</vt:lpstr>
      <vt:lpstr>PowerPoint Presentation</vt:lpstr>
      <vt:lpstr>PowerPoint Presentation</vt:lpstr>
      <vt:lpstr>PowerPoint Presentation</vt:lpstr>
      <vt:lpstr>PowerPoint Presentation</vt:lpstr>
      <vt:lpstr>Crime and Disorder Act 1998</vt:lpstr>
      <vt:lpstr>PowerPoint Presentation</vt:lpstr>
      <vt:lpstr>PowerPoint Presentation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behaviour recap</dc:title>
  <dc:creator>Kelly Andrews</dc:creator>
  <cp:lastModifiedBy>Kelly Andrews</cp:lastModifiedBy>
  <cp:revision>2</cp:revision>
  <dcterms:created xsi:type="dcterms:W3CDTF">2023-09-11T11:44:46Z</dcterms:created>
  <dcterms:modified xsi:type="dcterms:W3CDTF">2024-08-30T10:04:12Z</dcterms:modified>
</cp:coreProperties>
</file>