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39" r:id="rId4"/>
  </p:sldMasterIdLst>
  <p:notesMasterIdLst>
    <p:notesMasterId r:id="rId21"/>
  </p:notesMasterIdLst>
  <p:sldIdLst>
    <p:sldId id="281" r:id="rId5"/>
    <p:sldId id="285" r:id="rId6"/>
    <p:sldId id="257" r:id="rId7"/>
    <p:sldId id="284" r:id="rId8"/>
    <p:sldId id="282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5" r:id="rId18"/>
    <p:sldId id="296" r:id="rId19"/>
    <p:sldId id="283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10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B3B905-5B30-44B1-AA30-C9AF8F1059D0}" type="doc">
      <dgm:prSet loTypeId="urn:microsoft.com/office/officeart/2005/8/layout/hierarchy1" loCatId="hierarchy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CFEF056-CACC-46EF-AED6-FCE49C326C17}">
      <dgm:prSet/>
      <dgm:spPr/>
      <dgm:t>
        <a:bodyPr/>
        <a:lstStyle/>
        <a:p>
          <a:r>
            <a:rPr lang="en-GB" dirty="0"/>
            <a:t>Guest services is something that Sheraton is very good at, and it has to be so, being a luxurious brand. Providing excellent guests service has paid off during time for Sheraton in various ways, such as:</a:t>
          </a:r>
          <a:endParaRPr lang="en-US" dirty="0"/>
        </a:p>
      </dgm:t>
    </dgm:pt>
    <dgm:pt modelId="{C71125DA-02BD-495D-880A-4161C16F0E28}" type="parTrans" cxnId="{7B5D074E-DB42-4477-BD77-003994B7B0F7}">
      <dgm:prSet/>
      <dgm:spPr/>
      <dgm:t>
        <a:bodyPr/>
        <a:lstStyle/>
        <a:p>
          <a:endParaRPr lang="en-US"/>
        </a:p>
      </dgm:t>
    </dgm:pt>
    <dgm:pt modelId="{D1AFA2D4-001A-419C-BD8C-BB57A286157E}" type="sibTrans" cxnId="{7B5D074E-DB42-4477-BD77-003994B7B0F7}">
      <dgm:prSet/>
      <dgm:spPr/>
      <dgm:t>
        <a:bodyPr/>
        <a:lstStyle/>
        <a:p>
          <a:endParaRPr lang="en-US"/>
        </a:p>
      </dgm:t>
    </dgm:pt>
    <dgm:pt modelId="{EFBFEB72-87BA-47CD-B063-3D7F1BA756E2}">
      <dgm:prSet/>
      <dgm:spPr/>
      <dgm:t>
        <a:bodyPr/>
        <a:lstStyle/>
        <a:p>
          <a:r>
            <a:rPr lang="en-GB" dirty="0"/>
            <a:t>- raising customer satisfaction scores (Mike Martino, 2014)</a:t>
          </a:r>
          <a:endParaRPr lang="en-US" dirty="0"/>
        </a:p>
      </dgm:t>
    </dgm:pt>
    <dgm:pt modelId="{9CF76D44-3A66-426A-A90C-DADBAE85D3C5}" type="parTrans" cxnId="{7DF988BA-2429-4DB2-ABAA-AB91589E0B86}">
      <dgm:prSet/>
      <dgm:spPr/>
      <dgm:t>
        <a:bodyPr/>
        <a:lstStyle/>
        <a:p>
          <a:endParaRPr lang="en-US"/>
        </a:p>
      </dgm:t>
    </dgm:pt>
    <dgm:pt modelId="{FB95C11E-E824-41FF-9D75-D19743A2C087}" type="sibTrans" cxnId="{7DF988BA-2429-4DB2-ABAA-AB91589E0B86}">
      <dgm:prSet/>
      <dgm:spPr/>
      <dgm:t>
        <a:bodyPr/>
        <a:lstStyle/>
        <a:p>
          <a:endParaRPr lang="en-US"/>
        </a:p>
      </dgm:t>
    </dgm:pt>
    <dgm:pt modelId="{2F56A986-6842-4843-A2AC-8A316BE6347F}">
      <dgm:prSet/>
      <dgm:spPr/>
      <dgm:t>
        <a:bodyPr/>
        <a:lstStyle/>
        <a:p>
          <a:r>
            <a:rPr lang="en-GB" dirty="0"/>
            <a:t>-revenues increased with 23.4% from stagnant stage (Grant Banner, 2017)</a:t>
          </a:r>
          <a:endParaRPr lang="en-US" dirty="0"/>
        </a:p>
      </dgm:t>
    </dgm:pt>
    <dgm:pt modelId="{E8F9B50D-6577-4A79-B6D8-0557ABCF8425}" type="parTrans" cxnId="{F8BA1F9E-41E5-4E1A-91CE-B0CEF0DB0F6B}">
      <dgm:prSet/>
      <dgm:spPr/>
      <dgm:t>
        <a:bodyPr/>
        <a:lstStyle/>
        <a:p>
          <a:endParaRPr lang="en-US"/>
        </a:p>
      </dgm:t>
    </dgm:pt>
    <dgm:pt modelId="{8D8765AA-1136-47EA-8094-719486F3EE06}" type="sibTrans" cxnId="{F8BA1F9E-41E5-4E1A-91CE-B0CEF0DB0F6B}">
      <dgm:prSet/>
      <dgm:spPr/>
      <dgm:t>
        <a:bodyPr/>
        <a:lstStyle/>
        <a:p>
          <a:endParaRPr lang="en-US"/>
        </a:p>
      </dgm:t>
    </dgm:pt>
    <dgm:pt modelId="{6D7D9143-F67C-4998-9F48-DA1D3854F64D}" type="pres">
      <dgm:prSet presAssocID="{4EB3B905-5B30-44B1-AA30-C9AF8F1059D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3F673B6-3A85-4062-B397-48C62B4F29E0}" type="pres">
      <dgm:prSet presAssocID="{ECFEF056-CACC-46EF-AED6-FCE49C326C17}" presName="hierRoot1" presStyleCnt="0"/>
      <dgm:spPr/>
    </dgm:pt>
    <dgm:pt modelId="{1F9BA64D-8382-4172-BEF2-C997D54808D7}" type="pres">
      <dgm:prSet presAssocID="{ECFEF056-CACC-46EF-AED6-FCE49C326C17}" presName="composite" presStyleCnt="0"/>
      <dgm:spPr/>
    </dgm:pt>
    <dgm:pt modelId="{1B524E3E-C5A3-4159-9172-B680B670501F}" type="pres">
      <dgm:prSet presAssocID="{ECFEF056-CACC-46EF-AED6-FCE49C326C17}" presName="background" presStyleLbl="node0" presStyleIdx="0" presStyleCnt="3"/>
      <dgm:spPr/>
    </dgm:pt>
    <dgm:pt modelId="{CF706EEF-4A1D-4A12-BA05-40C904347605}" type="pres">
      <dgm:prSet presAssocID="{ECFEF056-CACC-46EF-AED6-FCE49C326C17}" presName="text" presStyleLbl="fgAcc0" presStyleIdx="0" presStyleCnt="3" custScaleX="126992" custScaleY="397661">
        <dgm:presLayoutVars>
          <dgm:chPref val="3"/>
        </dgm:presLayoutVars>
      </dgm:prSet>
      <dgm:spPr/>
    </dgm:pt>
    <dgm:pt modelId="{1A2A3BE8-FF33-4E49-BF01-9BB7055639BA}" type="pres">
      <dgm:prSet presAssocID="{ECFEF056-CACC-46EF-AED6-FCE49C326C17}" presName="hierChild2" presStyleCnt="0"/>
      <dgm:spPr/>
    </dgm:pt>
    <dgm:pt modelId="{42C45852-338D-4CE7-A1B1-DDCE218FE0B1}" type="pres">
      <dgm:prSet presAssocID="{EFBFEB72-87BA-47CD-B063-3D7F1BA756E2}" presName="hierRoot1" presStyleCnt="0"/>
      <dgm:spPr/>
    </dgm:pt>
    <dgm:pt modelId="{68902A69-211A-488A-BFF7-9DDE6C7A01BB}" type="pres">
      <dgm:prSet presAssocID="{EFBFEB72-87BA-47CD-B063-3D7F1BA756E2}" presName="composite" presStyleCnt="0"/>
      <dgm:spPr/>
    </dgm:pt>
    <dgm:pt modelId="{3FE996BE-6F59-4EF1-98E8-54CB27B95D96}" type="pres">
      <dgm:prSet presAssocID="{EFBFEB72-87BA-47CD-B063-3D7F1BA756E2}" presName="background" presStyleLbl="node0" presStyleIdx="1" presStyleCnt="3"/>
      <dgm:spPr/>
    </dgm:pt>
    <dgm:pt modelId="{0D19293D-AB42-4D80-AF44-97F63C5FB294}" type="pres">
      <dgm:prSet presAssocID="{EFBFEB72-87BA-47CD-B063-3D7F1BA756E2}" presName="text" presStyleLbl="fgAcc0" presStyleIdx="1" presStyleCnt="3" custScaleY="276253">
        <dgm:presLayoutVars>
          <dgm:chPref val="3"/>
        </dgm:presLayoutVars>
      </dgm:prSet>
      <dgm:spPr/>
    </dgm:pt>
    <dgm:pt modelId="{0A8A62AC-BEDE-4F7F-8A1C-33AC0DEABA67}" type="pres">
      <dgm:prSet presAssocID="{EFBFEB72-87BA-47CD-B063-3D7F1BA756E2}" presName="hierChild2" presStyleCnt="0"/>
      <dgm:spPr/>
    </dgm:pt>
    <dgm:pt modelId="{04B6BB2F-0ACB-4D89-95D1-4C213A86D3C2}" type="pres">
      <dgm:prSet presAssocID="{2F56A986-6842-4843-A2AC-8A316BE6347F}" presName="hierRoot1" presStyleCnt="0"/>
      <dgm:spPr/>
    </dgm:pt>
    <dgm:pt modelId="{1A4DEA62-7DF6-4E3C-9ECB-245E45FA82B0}" type="pres">
      <dgm:prSet presAssocID="{2F56A986-6842-4843-A2AC-8A316BE6347F}" presName="composite" presStyleCnt="0"/>
      <dgm:spPr/>
    </dgm:pt>
    <dgm:pt modelId="{496E4CAB-7104-4C02-8F9A-70DC9527F4DA}" type="pres">
      <dgm:prSet presAssocID="{2F56A986-6842-4843-A2AC-8A316BE6347F}" presName="background" presStyleLbl="node0" presStyleIdx="2" presStyleCnt="3"/>
      <dgm:spPr/>
    </dgm:pt>
    <dgm:pt modelId="{F4EE8FD6-C0D3-4126-B190-D0EAE486C217}" type="pres">
      <dgm:prSet presAssocID="{2F56A986-6842-4843-A2AC-8A316BE6347F}" presName="text" presStyleLbl="fgAcc0" presStyleIdx="2" presStyleCnt="3" custScaleY="293710">
        <dgm:presLayoutVars>
          <dgm:chPref val="3"/>
        </dgm:presLayoutVars>
      </dgm:prSet>
      <dgm:spPr/>
    </dgm:pt>
    <dgm:pt modelId="{4BA14F95-8DC9-4102-A855-9C621ADA5625}" type="pres">
      <dgm:prSet presAssocID="{2F56A986-6842-4843-A2AC-8A316BE6347F}" presName="hierChild2" presStyleCnt="0"/>
      <dgm:spPr/>
    </dgm:pt>
  </dgm:ptLst>
  <dgm:cxnLst>
    <dgm:cxn modelId="{44937F2B-36D0-4C3E-B52D-488CEF982A39}" type="presOf" srcId="{2F56A986-6842-4843-A2AC-8A316BE6347F}" destId="{F4EE8FD6-C0D3-4126-B190-D0EAE486C217}" srcOrd="0" destOrd="0" presId="urn:microsoft.com/office/officeart/2005/8/layout/hierarchy1"/>
    <dgm:cxn modelId="{4AECDB3A-606D-4A51-B7B3-0F80CD1502CB}" type="presOf" srcId="{EFBFEB72-87BA-47CD-B063-3D7F1BA756E2}" destId="{0D19293D-AB42-4D80-AF44-97F63C5FB294}" srcOrd="0" destOrd="0" presId="urn:microsoft.com/office/officeart/2005/8/layout/hierarchy1"/>
    <dgm:cxn modelId="{7B5D074E-DB42-4477-BD77-003994B7B0F7}" srcId="{4EB3B905-5B30-44B1-AA30-C9AF8F1059D0}" destId="{ECFEF056-CACC-46EF-AED6-FCE49C326C17}" srcOrd="0" destOrd="0" parTransId="{C71125DA-02BD-495D-880A-4161C16F0E28}" sibTransId="{D1AFA2D4-001A-419C-BD8C-BB57A286157E}"/>
    <dgm:cxn modelId="{412BC577-958B-4C4E-AC66-784D0C7A8823}" type="presOf" srcId="{4EB3B905-5B30-44B1-AA30-C9AF8F1059D0}" destId="{6D7D9143-F67C-4998-9F48-DA1D3854F64D}" srcOrd="0" destOrd="0" presId="urn:microsoft.com/office/officeart/2005/8/layout/hierarchy1"/>
    <dgm:cxn modelId="{F8BA1F9E-41E5-4E1A-91CE-B0CEF0DB0F6B}" srcId="{4EB3B905-5B30-44B1-AA30-C9AF8F1059D0}" destId="{2F56A986-6842-4843-A2AC-8A316BE6347F}" srcOrd="2" destOrd="0" parTransId="{E8F9B50D-6577-4A79-B6D8-0557ABCF8425}" sibTransId="{8D8765AA-1136-47EA-8094-719486F3EE06}"/>
    <dgm:cxn modelId="{7DF988BA-2429-4DB2-ABAA-AB91589E0B86}" srcId="{4EB3B905-5B30-44B1-AA30-C9AF8F1059D0}" destId="{EFBFEB72-87BA-47CD-B063-3D7F1BA756E2}" srcOrd="1" destOrd="0" parTransId="{9CF76D44-3A66-426A-A90C-DADBAE85D3C5}" sibTransId="{FB95C11E-E824-41FF-9D75-D19743A2C087}"/>
    <dgm:cxn modelId="{C938DACD-1EF7-4C25-AB08-F6AEE5BD468F}" type="presOf" srcId="{ECFEF056-CACC-46EF-AED6-FCE49C326C17}" destId="{CF706EEF-4A1D-4A12-BA05-40C904347605}" srcOrd="0" destOrd="0" presId="urn:microsoft.com/office/officeart/2005/8/layout/hierarchy1"/>
    <dgm:cxn modelId="{7890574D-29F4-4D4A-AA4E-2446EA575B43}" type="presParOf" srcId="{6D7D9143-F67C-4998-9F48-DA1D3854F64D}" destId="{A3F673B6-3A85-4062-B397-48C62B4F29E0}" srcOrd="0" destOrd="0" presId="urn:microsoft.com/office/officeart/2005/8/layout/hierarchy1"/>
    <dgm:cxn modelId="{F41653D0-5DE1-46D9-8FA1-5645F7CDFFF1}" type="presParOf" srcId="{A3F673B6-3A85-4062-B397-48C62B4F29E0}" destId="{1F9BA64D-8382-4172-BEF2-C997D54808D7}" srcOrd="0" destOrd="0" presId="urn:microsoft.com/office/officeart/2005/8/layout/hierarchy1"/>
    <dgm:cxn modelId="{730AA991-7ED4-472D-B1BC-8C6FEC3AED97}" type="presParOf" srcId="{1F9BA64D-8382-4172-BEF2-C997D54808D7}" destId="{1B524E3E-C5A3-4159-9172-B680B670501F}" srcOrd="0" destOrd="0" presId="urn:microsoft.com/office/officeart/2005/8/layout/hierarchy1"/>
    <dgm:cxn modelId="{F2A458D1-C8B2-4083-BAEB-5AD69D997937}" type="presParOf" srcId="{1F9BA64D-8382-4172-BEF2-C997D54808D7}" destId="{CF706EEF-4A1D-4A12-BA05-40C904347605}" srcOrd="1" destOrd="0" presId="urn:microsoft.com/office/officeart/2005/8/layout/hierarchy1"/>
    <dgm:cxn modelId="{07DCEAD4-9CCF-4FA1-9F54-0EB40A1FE908}" type="presParOf" srcId="{A3F673B6-3A85-4062-B397-48C62B4F29E0}" destId="{1A2A3BE8-FF33-4E49-BF01-9BB7055639BA}" srcOrd="1" destOrd="0" presId="urn:microsoft.com/office/officeart/2005/8/layout/hierarchy1"/>
    <dgm:cxn modelId="{AC245375-77D0-44EA-B84E-9D5BE77446E1}" type="presParOf" srcId="{6D7D9143-F67C-4998-9F48-DA1D3854F64D}" destId="{42C45852-338D-4CE7-A1B1-DDCE218FE0B1}" srcOrd="1" destOrd="0" presId="urn:microsoft.com/office/officeart/2005/8/layout/hierarchy1"/>
    <dgm:cxn modelId="{DED04CA8-41F7-47D8-BBAD-DEAF055B8613}" type="presParOf" srcId="{42C45852-338D-4CE7-A1B1-DDCE218FE0B1}" destId="{68902A69-211A-488A-BFF7-9DDE6C7A01BB}" srcOrd="0" destOrd="0" presId="urn:microsoft.com/office/officeart/2005/8/layout/hierarchy1"/>
    <dgm:cxn modelId="{C8E6B976-E155-4DFB-91FA-A8A4A9FDDD53}" type="presParOf" srcId="{68902A69-211A-488A-BFF7-9DDE6C7A01BB}" destId="{3FE996BE-6F59-4EF1-98E8-54CB27B95D96}" srcOrd="0" destOrd="0" presId="urn:microsoft.com/office/officeart/2005/8/layout/hierarchy1"/>
    <dgm:cxn modelId="{8280853F-A385-42B2-BD1C-D403B9037CD2}" type="presParOf" srcId="{68902A69-211A-488A-BFF7-9DDE6C7A01BB}" destId="{0D19293D-AB42-4D80-AF44-97F63C5FB294}" srcOrd="1" destOrd="0" presId="urn:microsoft.com/office/officeart/2005/8/layout/hierarchy1"/>
    <dgm:cxn modelId="{865F13C1-B771-407D-A7E3-C23319CCEC28}" type="presParOf" srcId="{42C45852-338D-4CE7-A1B1-DDCE218FE0B1}" destId="{0A8A62AC-BEDE-4F7F-8A1C-33AC0DEABA67}" srcOrd="1" destOrd="0" presId="urn:microsoft.com/office/officeart/2005/8/layout/hierarchy1"/>
    <dgm:cxn modelId="{CDD34938-9C57-4BFD-A28B-F4ACA2F37B8F}" type="presParOf" srcId="{6D7D9143-F67C-4998-9F48-DA1D3854F64D}" destId="{04B6BB2F-0ACB-4D89-95D1-4C213A86D3C2}" srcOrd="2" destOrd="0" presId="urn:microsoft.com/office/officeart/2005/8/layout/hierarchy1"/>
    <dgm:cxn modelId="{9C27023E-4CA0-4902-9909-9F5CA5F4F60D}" type="presParOf" srcId="{04B6BB2F-0ACB-4D89-95D1-4C213A86D3C2}" destId="{1A4DEA62-7DF6-4E3C-9ECB-245E45FA82B0}" srcOrd="0" destOrd="0" presId="urn:microsoft.com/office/officeart/2005/8/layout/hierarchy1"/>
    <dgm:cxn modelId="{DA4C7F68-D6B9-4A97-AA8E-E96A24CB7D2B}" type="presParOf" srcId="{1A4DEA62-7DF6-4E3C-9ECB-245E45FA82B0}" destId="{496E4CAB-7104-4C02-8F9A-70DC9527F4DA}" srcOrd="0" destOrd="0" presId="urn:microsoft.com/office/officeart/2005/8/layout/hierarchy1"/>
    <dgm:cxn modelId="{D4D081B9-A0C5-466F-BF53-E58834DA2CBE}" type="presParOf" srcId="{1A4DEA62-7DF6-4E3C-9ECB-245E45FA82B0}" destId="{F4EE8FD6-C0D3-4126-B190-D0EAE486C217}" srcOrd="1" destOrd="0" presId="urn:microsoft.com/office/officeart/2005/8/layout/hierarchy1"/>
    <dgm:cxn modelId="{D6A3DBA5-2FBB-40B0-8F00-505B6F3FDF5E}" type="presParOf" srcId="{04B6BB2F-0ACB-4D89-95D1-4C213A86D3C2}" destId="{4BA14F95-8DC9-4102-A855-9C621ADA562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524E3E-C5A3-4159-9172-B680B670501F}">
      <dsp:nvSpPr>
        <dsp:cNvPr id="0" name=""/>
        <dsp:cNvSpPr/>
      </dsp:nvSpPr>
      <dsp:spPr>
        <a:xfrm>
          <a:off x="182751" y="2664"/>
          <a:ext cx="2076261" cy="41285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F706EEF-4A1D-4A12-BA05-40C904347605}">
      <dsp:nvSpPr>
        <dsp:cNvPr id="0" name=""/>
        <dsp:cNvSpPr/>
      </dsp:nvSpPr>
      <dsp:spPr>
        <a:xfrm>
          <a:off x="364413" y="175242"/>
          <a:ext cx="2076261" cy="4128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Guest services is something that Sheraton is very good at, and it has to be so, being a luxurious brand. Providing excellent guests service has paid off during time for Sheraton in various ways, such as:</a:t>
          </a:r>
          <a:endParaRPr lang="en-US" sz="1800" kern="1200" dirty="0"/>
        </a:p>
      </dsp:txBody>
      <dsp:txXfrm>
        <a:off x="425225" y="236054"/>
        <a:ext cx="1954637" cy="4006877"/>
      </dsp:txXfrm>
    </dsp:sp>
    <dsp:sp modelId="{3FE996BE-6F59-4EF1-98E8-54CB27B95D96}">
      <dsp:nvSpPr>
        <dsp:cNvPr id="0" name=""/>
        <dsp:cNvSpPr/>
      </dsp:nvSpPr>
      <dsp:spPr>
        <a:xfrm>
          <a:off x="2622336" y="2664"/>
          <a:ext cx="1634954" cy="286804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D19293D-AB42-4D80-AF44-97F63C5FB294}">
      <dsp:nvSpPr>
        <dsp:cNvPr id="0" name=""/>
        <dsp:cNvSpPr/>
      </dsp:nvSpPr>
      <dsp:spPr>
        <a:xfrm>
          <a:off x="2803998" y="175242"/>
          <a:ext cx="1634954" cy="28680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- raising customer satisfaction scores (Mike Martino, 2014)</a:t>
          </a:r>
          <a:endParaRPr lang="en-US" sz="1800" kern="1200" dirty="0"/>
        </a:p>
      </dsp:txBody>
      <dsp:txXfrm>
        <a:off x="2851884" y="223128"/>
        <a:ext cx="1539182" cy="2772275"/>
      </dsp:txXfrm>
    </dsp:sp>
    <dsp:sp modelId="{496E4CAB-7104-4C02-8F9A-70DC9527F4DA}">
      <dsp:nvSpPr>
        <dsp:cNvPr id="0" name=""/>
        <dsp:cNvSpPr/>
      </dsp:nvSpPr>
      <dsp:spPr>
        <a:xfrm>
          <a:off x="4620614" y="2664"/>
          <a:ext cx="1634954" cy="304928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4EE8FD6-C0D3-4126-B190-D0EAE486C217}">
      <dsp:nvSpPr>
        <dsp:cNvPr id="0" name=""/>
        <dsp:cNvSpPr/>
      </dsp:nvSpPr>
      <dsp:spPr>
        <a:xfrm>
          <a:off x="4802275" y="175242"/>
          <a:ext cx="1634954" cy="30492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-revenues increased with 23.4% from stagnant stage (Grant Banner, 2017)</a:t>
          </a:r>
          <a:endParaRPr lang="en-US" sz="1800" kern="1200" dirty="0"/>
        </a:p>
      </dsp:txBody>
      <dsp:txXfrm>
        <a:off x="4850161" y="223128"/>
        <a:ext cx="1539182" cy="29535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B94D2E-832E-4454-88B1-C6C215C9E55C}" type="datetimeFigureOut">
              <a:rPr lang="en-US" smtClean="0"/>
              <a:t>2/9/2023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0A0A09-6FA2-432A-878F-290AC51C72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49366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731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158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15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3537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711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8018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146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9139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347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140101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679918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14969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02871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85927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64754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2323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2574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212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  <p:sldLayoutId id="2147483752" r:id="rId13"/>
    <p:sldLayoutId id="2147483753" r:id="rId14"/>
    <p:sldLayoutId id="2147483754" r:id="rId15"/>
    <p:sldLayoutId id="2147483755" r:id="rId16"/>
    <p:sldLayoutId id="2147483756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1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5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p4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sheraton.marriott.com/experience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heraton.marriott.com/experience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heraton.marriott.com/experience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hyperlink" Target="https://visitabudhabi.ae/en/where-to-go/spa-and-wellness/sheraton-fitness-centre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hyperlink" Target="https://sheraton.marriott.com/experience/" TargetMode="External"/><Relationship Id="rId4" Type="http://schemas.openxmlformats.org/officeDocument/2006/relationships/hyperlink" Target="https://www.bing.com/aclick?ld=e8zyhaAZJcEqVdd-HS8xhlHjVUCUxLX_esQ4_PRkufGS0FfgJi4BAaoBWtDQB5XFS5JdZhqcFXXRNBUOEIkIwR7pAgjTHPj4Cc7fk7-Q7FOKxdDAzmfEiOSzl3B0_pFyXqJDTExsIXr6SMrpKKIKsS6gI_ahu873RLf0ggJy1wtNYSoAWQ&amp;u=aHR0cHMlM2ElMmYlMmZjbGlja3NlcnZlLmRhcnRzZWFyY2gubmV0JTJmbGluayUyZmNsaWNrJTNmbGlkJTNkNDM3MDAwNjEzNTA3ODczNzAlMjZkc19zX2t3Z2lkJTNkNTg3MDAwMDY3NzkzMjk0OTYlMjZkc19hX2NpZCUzZDQwNTUyNTUwMyUyNmRzX2FfY2FpZCUzZDkyMjQ1NTA5MDElMjZkc19hX2FnaWQlM2QxMTk5MTA4NzMyODIlMjZkc19hX2xpZCUzZGt3ZC0yOTcxNDgxODM4MDYlMjYlMjZkc19lX2FkaWQlM2Q3OTM3MTE3MzUwOTQ0MCUyNmRzX2VfdGFyZ2V0X2lkJTNka3dkLTc5MzcxNDIzNzM5ODEzJTI2JTI2ZHNfZV9uZXR3b3JrJTNkbyUyNmRzX3VybF92JTNkMiUyNmRzX2Rlc3RfdXJsJTNkaHR0cHMlM2ElMmYlMmZ3d3cuamV0MmhvbGlkYXlzLmNvbSUyZmNyb2F0aWElMmZkdWJyb3ZuaWstYXJlYS1vZiUyZnNyZWJyZW5vJTJmc2hlcmF0b24tZHVicm92bmlrLXJpdmllcmEtaG90ZWwlM2ZnY2xpZCUzZDE5MmEzMzZhMTE0MTEyMjQ5MGI5NTA4OThmYjNlMDY4JTI2Z2Nsc3JjJTNkM3AuZHMlMjZkc19ybCUzZDEyMDY0ODElMjZkc19ybCUzZDEyOTYzOTclMjZtc2Nsa2lkJTNkMTkyYTMzNmExMTQxMTIyNDkwYjk1MDg5OGZiM2UwNjglMjZ1dG1fc291cmNlJTNkYmluZyUyNnV0bV9tZWRpdW0lM2RjcGMlMjZ1dG1fY2FtcGFpZ24lM2RKZXQyaG9saWRheXNfQ29yZV9HZW5lcmljXyUyNTVFX0hvdGVsc19CZWFjaF9Dcm9hdGlhX0R1YnJvdm5pa18lMjU1RV9FeGFjdCUyNnV0bV90ZXJtJTNkc2hlcmF0b24lMjUyMGR1YnJvdm5payUyNTIwcml2aWVyYSUyNTIwaG90ZWwlMjZ1dG1fY29udGVudCUzZEdlbmVyaWNfJTI1NUVfSG90ZWxzX0JlYWNoXyUyNTVFXyUyNTVFXyUyNTVFXyUyNTVFX1NyZWJyZW5vXyUyNTVFXyUyNTVFX1NoZXJhdG9uJTI1MjBEdWJyb3ZuaWslMjUyMFJpdmllcmElMjUyMEhvdGVsXzcyNjA5XyUyNTVFX0V4YWN0&amp;rlid=192a336a1141122490b950898fb3e068&amp;ntb=1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jet2holidays.com/Srebreno/Hotels" TargetMode="External"/><Relationship Id="rId3" Type="http://schemas.openxmlformats.org/officeDocument/2006/relationships/hyperlink" Target="https://www.hotel-development.marriott.com/brands/premium-brands" TargetMode="External"/><Relationship Id="rId7" Type="http://schemas.openxmlformats.org/officeDocument/2006/relationships/hyperlink" Target="https://sheraton.marriott.com/experience/" TargetMode="External"/><Relationship Id="rId2" Type="http://schemas.openxmlformats.org/officeDocument/2006/relationships/hyperlink" Target="https://sheraton.marriott.com/destination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6seconds.org/cases/sheraton/" TargetMode="External"/><Relationship Id="rId5" Type="http://schemas.openxmlformats.org/officeDocument/2006/relationships/hyperlink" Target="https://hospitalitytech.com/sheraton-raises-customer-satisfaction-scores-high-def-tv-offerings" TargetMode="External"/><Relationship Id="rId10" Type="http://schemas.openxmlformats.org/officeDocument/2006/relationships/hyperlink" Target="https://www.mckinsey.com/capabilities/people-and-organizational-performance/our-insights/the-moment-of-truth-in-customer-service" TargetMode="External"/><Relationship Id="rId4" Type="http://schemas.openxmlformats.org/officeDocument/2006/relationships/hyperlink" Target="https://www.referenceforbusiness.com/history2/21/ITT-SHERATON-CORPORATION.html" TargetMode="External"/><Relationship Id="rId9" Type="http://schemas.openxmlformats.org/officeDocument/2006/relationships/hyperlink" Target="https://visitabudhabi.ae/en/where-to-go/spa-and-wellness/sheraton-fitness-cent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purple tinted chalkboard">
            <a:extLst>
              <a:ext uri="{FF2B5EF4-FFF2-40B4-BE49-F238E27FC236}">
                <a16:creationId xmlns:a16="http://schemas.microsoft.com/office/drawing/2014/main" id="{12751E25-7490-4E9F-B6B6-99147D39E6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</a:blip>
          <a:srcRect r="-1" b="21257"/>
          <a:stretch/>
        </p:blipFill>
        <p:spPr>
          <a:xfrm>
            <a:off x="474133" y="474133"/>
            <a:ext cx="11243734" cy="5909733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5B1457-35E0-409B-98CD-F11D19CA6F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4" y="2099733"/>
            <a:ext cx="8827245" cy="267764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role and the importance of quality service and guest service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BDD245-17CD-4FBE-A9CF-AC997273DF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4" y="4777380"/>
            <a:ext cx="8827245" cy="861420"/>
          </a:xfrm>
        </p:spPr>
        <p:txBody>
          <a:bodyPr>
            <a:normAutofit/>
          </a:bodyPr>
          <a:lstStyle/>
          <a:p>
            <a:r>
              <a:rPr lang="en-US" sz="2000" i="1" dirty="0">
                <a:solidFill>
                  <a:srgbClr val="FFFFFF"/>
                </a:solidFill>
              </a:rPr>
              <a:t>Sheraton case</a:t>
            </a:r>
          </a:p>
        </p:txBody>
      </p:sp>
    </p:spTree>
    <p:extLst>
      <p:ext uri="{BB962C8B-B14F-4D97-AF65-F5344CB8AC3E}">
        <p14:creationId xmlns:p14="http://schemas.microsoft.com/office/powerpoint/2010/main" val="2306583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7D42D-364C-3385-78D4-34DBC0CCF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228B5-0BD8-CE9C-CC3B-8E24C518A6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Main consumers</a:t>
            </a:r>
          </a:p>
          <a:p>
            <a:r>
              <a:rPr lang="en-GB" dirty="0"/>
              <a:t>Guest services</a:t>
            </a:r>
          </a:p>
          <a:p>
            <a:r>
              <a:rPr lang="en-GB" dirty="0"/>
              <a:t>Sheraton guests services detailed</a:t>
            </a:r>
          </a:p>
          <a:p>
            <a:r>
              <a:rPr lang="en-GB" dirty="0"/>
              <a:t>List of facilities offered by Sheraton</a:t>
            </a:r>
          </a:p>
          <a:p>
            <a:r>
              <a:rPr lang="en-GB" dirty="0"/>
              <a:t>The importance of hospitality</a:t>
            </a:r>
          </a:p>
          <a:p>
            <a:r>
              <a:rPr lang="en-GB" dirty="0"/>
              <a:t>Recap</a:t>
            </a:r>
          </a:p>
          <a:p>
            <a:r>
              <a:rPr lang="en-GB" dirty="0"/>
              <a:t>Conclusion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10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2C6E0B7-C37D-4D54-8F3E-8D9F9097F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7B653ED-BC47-4D34-B612-473D6AFAD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B93D812D-BB26-4FDD-A218-F6F71E737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EEA99C6C-BC37-4408-9F74-3DDB1060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EB573C-62B2-4B2C-B0BE-FFB8203C6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E"/>
                </a:solidFill>
              </a:rPr>
              <a:t>Introduction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24C0032-B592-45AB-AD23-5A4BD369B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89BF1F84-E7C7-42A7-911D-8E48AF671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0C3CFCFE-6522-4333-8CB1-16DB80E7E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EB52BAB-C0BC-2A34-B320-2E3713A57B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8594" y="2000301"/>
            <a:ext cx="5995606" cy="3324218"/>
          </a:xfrm>
        </p:spPr>
      </p:pic>
      <p:pic>
        <p:nvPicPr>
          <p:cNvPr id="12" name="Graphic 11" descr="Question Mark with solid fill">
            <a:extLst>
              <a:ext uri="{FF2B5EF4-FFF2-40B4-BE49-F238E27FC236}">
                <a16:creationId xmlns:a16="http://schemas.microsoft.com/office/drawing/2014/main" id="{92C0B960-2A45-3516-FE27-7DAB7465D4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5690" y="645107"/>
            <a:ext cx="2710388" cy="2710388"/>
          </a:xfrm>
          <a:prstGeom prst="rect">
            <a:avLst/>
          </a:prstGeom>
        </p:spPr>
      </p:pic>
      <p:pic>
        <p:nvPicPr>
          <p:cNvPr id="14" name="Picture 13" descr="Logo, company name&#10;&#10;Description automatically generated">
            <a:extLst>
              <a:ext uri="{FF2B5EF4-FFF2-40B4-BE49-F238E27FC236}">
                <a16:creationId xmlns:a16="http://schemas.microsoft.com/office/drawing/2014/main" id="{0F59BB76-F18F-6D5F-F9C8-382D2916DE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18226" y="3606746"/>
            <a:ext cx="4125317" cy="2537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8100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6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6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sitting on a pool&#10;&#10;Description automatically generated with low confidence">
            <a:extLst>
              <a:ext uri="{FF2B5EF4-FFF2-40B4-BE49-F238E27FC236}">
                <a16:creationId xmlns:a16="http://schemas.microsoft.com/office/drawing/2014/main" id="{633DC223-EEBE-81A6-52E0-B567594C6D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651" r="14654"/>
          <a:stretch/>
        </p:blipFill>
        <p:spPr>
          <a:xfrm>
            <a:off x="20" y="-1"/>
            <a:ext cx="4654276" cy="6858000"/>
          </a:xfrm>
          <a:prstGeom prst="rect">
            <a:avLst/>
          </a:prstGeom>
        </p:spPr>
      </p:pic>
      <p:pic>
        <p:nvPicPr>
          <p:cNvPr id="5" name="Picture 4" descr="A white bathtub in a room&#10;&#10;Description automatically generated with low confidence">
            <a:extLst>
              <a:ext uri="{FF2B5EF4-FFF2-40B4-BE49-F238E27FC236}">
                <a16:creationId xmlns:a16="http://schemas.microsoft.com/office/drawing/2014/main" id="{F4EC54D5-776A-27A1-B542-2D2F678FCF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5838"/>
          <a:stretch/>
        </p:blipFill>
        <p:spPr>
          <a:xfrm>
            <a:off x="4774005" y="10"/>
            <a:ext cx="7417994" cy="4526265"/>
          </a:xfrm>
          <a:prstGeom prst="rect">
            <a:avLst/>
          </a:prstGeom>
        </p:spPr>
      </p:pic>
      <p:pic>
        <p:nvPicPr>
          <p:cNvPr id="7" name="Picture 6" descr="A picture containing indoor, wall, bed&#10;&#10;Description automatically generated">
            <a:extLst>
              <a:ext uri="{FF2B5EF4-FFF2-40B4-BE49-F238E27FC236}">
                <a16:creationId xmlns:a16="http://schemas.microsoft.com/office/drawing/2014/main" id="{75D4ED6E-6DE6-F5F9-550A-FC8B6E67698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763" b="-5"/>
          <a:stretch/>
        </p:blipFill>
        <p:spPr>
          <a:xfrm>
            <a:off x="4774005" y="4629736"/>
            <a:ext cx="2392858" cy="2228264"/>
          </a:xfrm>
          <a:prstGeom prst="rect">
            <a:avLst/>
          </a:prstGeom>
        </p:spPr>
      </p:pic>
      <p:pic>
        <p:nvPicPr>
          <p:cNvPr id="11" name="Picture 10" descr="A picture containing table, resort, several&#10;&#10;Description automatically generated">
            <a:extLst>
              <a:ext uri="{FF2B5EF4-FFF2-40B4-BE49-F238E27FC236}">
                <a16:creationId xmlns:a16="http://schemas.microsoft.com/office/drawing/2014/main" id="{B8D6F6C9-7487-92C6-62EA-89BB92068BC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280" r="8930" b="-2"/>
          <a:stretch/>
        </p:blipFill>
        <p:spPr>
          <a:xfrm>
            <a:off x="7270322" y="4629737"/>
            <a:ext cx="2409107" cy="2228264"/>
          </a:xfrm>
          <a:prstGeom prst="rect">
            <a:avLst/>
          </a:prstGeom>
        </p:spPr>
      </p:pic>
      <p:pic>
        <p:nvPicPr>
          <p:cNvPr id="15" name="Picture 14" descr="A picture containing sky, water, pool, outdoor&#10;&#10;Description automatically generated">
            <a:extLst>
              <a:ext uri="{FF2B5EF4-FFF2-40B4-BE49-F238E27FC236}">
                <a16:creationId xmlns:a16="http://schemas.microsoft.com/office/drawing/2014/main" id="{76387D0C-8F9B-46E1-3B5E-3F28541DB83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2991" b="2"/>
          <a:stretch/>
        </p:blipFill>
        <p:spPr>
          <a:xfrm>
            <a:off x="9783443" y="4629735"/>
            <a:ext cx="2408549" cy="222826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FDFC4F85-C8DB-3F59-CB74-533AC11FEB81}"/>
              </a:ext>
            </a:extLst>
          </p:cNvPr>
          <p:cNvSpPr txBox="1"/>
          <p:nvPr/>
        </p:nvSpPr>
        <p:spPr>
          <a:xfrm>
            <a:off x="1232695" y="6349698"/>
            <a:ext cx="3431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Sheraton </a:t>
            </a:r>
            <a:r>
              <a:rPr lang="en-GB" dirty="0" err="1"/>
              <a:t>Lisboa</a:t>
            </a:r>
            <a:r>
              <a:rPr lang="en-GB" dirty="0"/>
              <a:t> Hotel &amp; Spa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3838DA9-ADAE-60F9-54FA-16E2B8623148}"/>
              </a:ext>
            </a:extLst>
          </p:cNvPr>
          <p:cNvSpPr txBox="1"/>
          <p:nvPr/>
        </p:nvSpPr>
        <p:spPr>
          <a:xfrm>
            <a:off x="9546437" y="4133446"/>
            <a:ext cx="2763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Sheraton </a:t>
            </a:r>
            <a:r>
              <a:rPr lang="en-GB" dirty="0" err="1"/>
              <a:t>Fallsview</a:t>
            </a:r>
            <a:r>
              <a:rPr lang="en-GB" dirty="0"/>
              <a:t>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679D802-9A16-D779-5B18-CC70B5956084}"/>
              </a:ext>
            </a:extLst>
          </p:cNvPr>
          <p:cNvSpPr txBox="1"/>
          <p:nvPr/>
        </p:nvSpPr>
        <p:spPr>
          <a:xfrm>
            <a:off x="5065160" y="6534364"/>
            <a:ext cx="208176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Sheraton Astana Hotel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27CFC19-2C4E-EE96-7B84-C79382434285}"/>
              </a:ext>
            </a:extLst>
          </p:cNvPr>
          <p:cNvSpPr txBox="1"/>
          <p:nvPr/>
        </p:nvSpPr>
        <p:spPr>
          <a:xfrm>
            <a:off x="7605590" y="6388641"/>
            <a:ext cx="163359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Sheraton Dubrovnik Riviera Hotel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4ACC589-E484-6BE0-5DDC-861A3AA50152}"/>
              </a:ext>
            </a:extLst>
          </p:cNvPr>
          <p:cNvSpPr txBox="1"/>
          <p:nvPr/>
        </p:nvSpPr>
        <p:spPr>
          <a:xfrm>
            <a:off x="10464766" y="6477127"/>
            <a:ext cx="176137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Sheraton Cascais Resort</a:t>
            </a:r>
          </a:p>
        </p:txBody>
      </p:sp>
    </p:spTree>
    <p:extLst>
      <p:ext uri="{BB962C8B-B14F-4D97-AF65-F5344CB8AC3E}">
        <p14:creationId xmlns:p14="http://schemas.microsoft.com/office/powerpoint/2010/main" val="2254746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2EB7D3-3AD8-4ED1-9E1A-2906E1463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D7DF9-D0B1-6354-0E0F-1101B0DF1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887" y="305848"/>
            <a:ext cx="4177867" cy="464714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/>
                </a:solidFill>
              </a:rPr>
              <a:t>Main consumers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D3DE2-E763-6922-33F7-4DD24B4EB9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5" y="1076410"/>
            <a:ext cx="4730312" cy="5376761"/>
          </a:xfrm>
        </p:spPr>
        <p:txBody>
          <a:bodyPr>
            <a:normAutofit lnSpcReduction="10000"/>
          </a:bodyPr>
          <a:lstStyle/>
          <a:p>
            <a:pPr marL="0" indent="0" algn="ctr">
              <a:lnSpc>
                <a:spcPct val="90000"/>
              </a:lnSpc>
              <a:buNone/>
            </a:pP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Sheraton as a brand addresses itself to consumers that seek up-scale accommodation and services</a:t>
            </a:r>
          </a:p>
          <a:p>
            <a:pPr>
              <a:lnSpc>
                <a:spcPct val="90000"/>
              </a:lnSpc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5" name="Picture 4" descr="A picture containing text, different, various, same&#10;&#10;Description automatically generated">
            <a:extLst>
              <a:ext uri="{FF2B5EF4-FFF2-40B4-BE49-F238E27FC236}">
                <a16:creationId xmlns:a16="http://schemas.microsoft.com/office/drawing/2014/main" id="{EECF3985-AADF-8C48-786A-5930A6830A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504" r="18354"/>
          <a:stretch/>
        </p:blipFill>
        <p:spPr>
          <a:xfrm>
            <a:off x="5120117" y="461681"/>
            <a:ext cx="6585549" cy="5934638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D63F38-9D1D-B80E-B909-714AA3C89521}"/>
              </a:ext>
            </a:extLst>
          </p:cNvPr>
          <p:cNvSpPr txBox="1"/>
          <p:nvPr/>
        </p:nvSpPr>
        <p:spPr>
          <a:xfrm>
            <a:off x="5120117" y="5802856"/>
            <a:ext cx="6585549" cy="59346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Sheraton official website (2023)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C6D6D3CF-A51A-C5AB-644E-B6F6366539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742" y="1613044"/>
            <a:ext cx="4531041" cy="3431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766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11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13">
            <a:extLst>
              <a:ext uri="{FF2B5EF4-FFF2-40B4-BE49-F238E27FC236}">
                <a16:creationId xmlns:a16="http://schemas.microsoft.com/office/drawing/2014/main" id="{D82EB7D3-3AD8-4ED1-9E1A-2906E1463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90207-7C5E-3EFA-622D-119F4F9F5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9115" y="183180"/>
            <a:ext cx="4177867" cy="13916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dirty="0">
                <a:solidFill>
                  <a:schemeClr val="tx2"/>
                </a:solidFill>
              </a:rPr>
              <a:t>Guest services- what can guests receive when choosing Sheraton?</a:t>
            </a:r>
          </a:p>
        </p:txBody>
      </p:sp>
      <p:sp>
        <p:nvSpPr>
          <p:cNvPr id="33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173E320-E096-B9A7-6781-326A8AE460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2982058"/>
              </p:ext>
            </p:extLst>
          </p:nvPr>
        </p:nvGraphicFramePr>
        <p:xfrm>
          <a:off x="273978" y="2208944"/>
          <a:ext cx="6619982" cy="4306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Chart, bar chart&#10;&#10;Description automatically generated">
            <a:extLst>
              <a:ext uri="{FF2B5EF4-FFF2-40B4-BE49-F238E27FC236}">
                <a16:creationId xmlns:a16="http://schemas.microsoft.com/office/drawing/2014/main" id="{7D86EB46-E4F5-DC22-61B4-891736B4233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27524" y="2476072"/>
            <a:ext cx="4890498" cy="37397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F1571CA-9393-C15B-554D-42F81A8030F7}"/>
              </a:ext>
            </a:extLst>
          </p:cNvPr>
          <p:cNvSpPr txBox="1"/>
          <p:nvPr/>
        </p:nvSpPr>
        <p:spPr>
          <a:xfrm>
            <a:off x="7643973" y="6308333"/>
            <a:ext cx="42740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/>
              <a:t>Source: Six Seconds International</a:t>
            </a:r>
          </a:p>
        </p:txBody>
      </p:sp>
    </p:spTree>
    <p:extLst>
      <p:ext uri="{BB962C8B-B14F-4D97-AF65-F5344CB8AC3E}">
        <p14:creationId xmlns:p14="http://schemas.microsoft.com/office/powerpoint/2010/main" val="612402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4CCFE-8051-2FE1-0388-9A139BC73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063DC-D25F-57AD-2FC5-D7A28C8A9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Video 4" title="Neon Pink Question Mark">
            <a:hlinkClick r:id="" action="ppaction://media"/>
            <a:extLst>
              <a:ext uri="{FF2B5EF4-FFF2-40B4-BE49-F238E27FC236}">
                <a16:creationId xmlns:a16="http://schemas.microsoft.com/office/drawing/2014/main" id="{B0FC82B7-DFEE-0ACB-DFCE-5A08CEAC13E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Video 6" title="Question mark speech bubbles">
            <a:hlinkClick r:id="" action="ppaction://media"/>
            <a:extLst>
              <a:ext uri="{FF2B5EF4-FFF2-40B4-BE49-F238E27FC236}">
                <a16:creationId xmlns:a16="http://schemas.microsoft.com/office/drawing/2014/main" id="{653420F1-F194-02F3-0753-9F10B7E67FF9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347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6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81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9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 mute="1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E2F88-A589-2906-1D7E-C0CC42107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Sheraton guests services detailed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72ACA-5FB5-5BC1-50CB-4719A7BD6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3030" y="2172718"/>
            <a:ext cx="8317818" cy="951358"/>
          </a:xfrm>
        </p:spPr>
        <p:txBody>
          <a:bodyPr anchor="ctr">
            <a:normAutofit/>
          </a:bodyPr>
          <a:lstStyle/>
          <a:p>
            <a:r>
              <a:rPr lang="en-GB" sz="1600" dirty="0"/>
              <a:t>Sheraton offers a personalised guest experience</a:t>
            </a:r>
          </a:p>
          <a:p>
            <a:pPr marL="0" indent="0">
              <a:buNone/>
            </a:pPr>
            <a:r>
              <a:rPr lang="en-GB" sz="1600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BCA427-6118-0853-0BC7-0862203BFB2C}"/>
              </a:ext>
            </a:extLst>
          </p:cNvPr>
          <p:cNvSpPr txBox="1"/>
          <p:nvPr/>
        </p:nvSpPr>
        <p:spPr>
          <a:xfrm>
            <a:off x="7878798" y="6427113"/>
            <a:ext cx="407513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100" dirty="0"/>
              <a:t>Source: </a:t>
            </a:r>
            <a:r>
              <a:rPr lang="en-GB" sz="1100" dirty="0">
                <a:hlinkClick r:id="rId2"/>
              </a:rPr>
              <a:t>Hotel Amenities &amp; Family Activities | Sheraton Hotels &amp; Resorts (marriott.com)</a:t>
            </a:r>
            <a:endParaRPr lang="en-GB" sz="1100" dirty="0"/>
          </a:p>
        </p:txBody>
      </p:sp>
      <p:pic>
        <p:nvPicPr>
          <p:cNvPr id="11" name="Picture 10" descr="A picture containing outdoor, sky, building, resort">
            <a:extLst>
              <a:ext uri="{FF2B5EF4-FFF2-40B4-BE49-F238E27FC236}">
                <a16:creationId xmlns:a16="http://schemas.microsoft.com/office/drawing/2014/main" id="{BF299E5F-E294-25FC-C6F9-9F706B1A9C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875" y="2728925"/>
            <a:ext cx="11603062" cy="3537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749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88DD50E-1D2D-48C6-A470-79FB7F337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F78DAAE-B0C3-49A3-8AB1-AD2FF0E36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A8A81D-3338-4B0F-A26F-A3D259D27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1100023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0155665-7CE2-4939-AE5E-020DC1D20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BD3A4885-C068-4054-8FB4-E5B0452DDC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26066" y="1644709"/>
            <a:ext cx="10035037" cy="35624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D1D59E-60DB-A354-4EFC-12C78249AEC3}"/>
              </a:ext>
            </a:extLst>
          </p:cNvPr>
          <p:cNvSpPr txBox="1"/>
          <p:nvPr/>
        </p:nvSpPr>
        <p:spPr>
          <a:xfrm>
            <a:off x="7473396" y="5413159"/>
            <a:ext cx="407513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100" dirty="0"/>
              <a:t>Source: </a:t>
            </a:r>
            <a:r>
              <a:rPr lang="en-GB" sz="1100" dirty="0">
                <a:hlinkClick r:id="rId3"/>
              </a:rPr>
              <a:t>Hotel Amenities &amp; Family Activities | Sheraton Hotels &amp; Resorts (marriott.com)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752243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88DD50E-1D2D-48C6-A470-79FB7F337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F78DAAE-B0C3-49A3-8AB1-AD2FF0E36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A8A81D-3338-4B0F-A26F-A3D259D27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1100023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0155665-7CE2-4939-AE5E-020DC1D20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room with tables and chairs&#10;&#10;Description automatically generated with medium confidence">
            <a:extLst>
              <a:ext uri="{FF2B5EF4-FFF2-40B4-BE49-F238E27FC236}">
                <a16:creationId xmlns:a16="http://schemas.microsoft.com/office/drawing/2014/main" id="{5BE92BB9-4D9B-8862-91C5-EA561B4F49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8995" y="1284394"/>
            <a:ext cx="8609179" cy="42830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2D8487-95E5-DA45-24AA-BA735B864C9C}"/>
              </a:ext>
            </a:extLst>
          </p:cNvPr>
          <p:cNvSpPr txBox="1"/>
          <p:nvPr/>
        </p:nvSpPr>
        <p:spPr>
          <a:xfrm>
            <a:off x="7473396" y="5645029"/>
            <a:ext cx="407513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100" dirty="0"/>
              <a:t>Source: </a:t>
            </a:r>
            <a:r>
              <a:rPr lang="en-GB" sz="1100" dirty="0">
                <a:hlinkClick r:id="rId3"/>
              </a:rPr>
              <a:t>Hotel Amenities &amp; Family Activities | Sheraton Hotels &amp; Resorts (marriott.com)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326913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1B126-A081-EFD9-AE3C-D3212E002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of facilities offered by Sheraton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C1202-A45B-BDBD-8312-F8E4CEF71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141" y="2603500"/>
            <a:ext cx="3681572" cy="4254500"/>
          </a:xfrm>
        </p:spPr>
        <p:txBody>
          <a:bodyPr>
            <a:normAutofit/>
          </a:bodyPr>
          <a:lstStyle/>
          <a:p>
            <a:r>
              <a:rPr lang="en-GB" dirty="0"/>
              <a:t>In-room dining</a:t>
            </a:r>
          </a:p>
          <a:p>
            <a:r>
              <a:rPr lang="en-GB" dirty="0"/>
              <a:t>Restaurants and bars with globally inspired cuisine</a:t>
            </a:r>
          </a:p>
          <a:p>
            <a:r>
              <a:rPr lang="en-GB" dirty="0"/>
              <a:t>High-tech TV</a:t>
            </a:r>
          </a:p>
          <a:p>
            <a:r>
              <a:rPr lang="en-GB" dirty="0"/>
              <a:t>Spa</a:t>
            </a:r>
          </a:p>
          <a:p>
            <a:r>
              <a:rPr lang="en-GB" dirty="0"/>
              <a:t>Free lobby Wi-Fi</a:t>
            </a:r>
          </a:p>
          <a:p>
            <a:r>
              <a:rPr lang="en-GB" dirty="0"/>
              <a:t>Full service business centres</a:t>
            </a:r>
          </a:p>
          <a:p>
            <a:r>
              <a:rPr lang="en-GB" dirty="0"/>
              <a:t>Meeting spaces</a:t>
            </a:r>
          </a:p>
          <a:p>
            <a:r>
              <a:rPr lang="en-GB" dirty="0"/>
              <a:t>Fitness spaces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room with a table and chairs&#10;&#10;Description automatically generated with low confidence">
            <a:extLst>
              <a:ext uri="{FF2B5EF4-FFF2-40B4-BE49-F238E27FC236}">
                <a16:creationId xmlns:a16="http://schemas.microsoft.com/office/drawing/2014/main" id="{D2EAA13C-A437-4B2C-F4B1-E838303C71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9339" y="2652302"/>
            <a:ext cx="2423920" cy="2129128"/>
          </a:xfrm>
          <a:prstGeom prst="rect">
            <a:avLst/>
          </a:prstGeom>
        </p:spPr>
      </p:pic>
      <p:pic>
        <p:nvPicPr>
          <p:cNvPr id="7" name="Picture 6" descr="A picture containing indoor, wall, ceiling, tub&#10;&#10;Description automatically generated">
            <a:extLst>
              <a:ext uri="{FF2B5EF4-FFF2-40B4-BE49-F238E27FC236}">
                <a16:creationId xmlns:a16="http://schemas.microsoft.com/office/drawing/2014/main" id="{7121B9B1-1EB3-A09D-17A2-3320267672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4273" y="4101747"/>
            <a:ext cx="2825394" cy="212912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5ACAE9-49F6-DC6D-0B43-330FBDE0FD4E}"/>
              </a:ext>
            </a:extLst>
          </p:cNvPr>
          <p:cNvSpPr txBox="1"/>
          <p:nvPr/>
        </p:nvSpPr>
        <p:spPr>
          <a:xfrm>
            <a:off x="9236466" y="6230875"/>
            <a:ext cx="2825393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100" dirty="0"/>
              <a:t>Source: </a:t>
            </a:r>
            <a:r>
              <a:rPr lang="en-GB" sz="1100" b="0" i="0" u="none" strike="noStrike" dirty="0">
                <a:solidFill>
                  <a:srgbClr val="9EC3AE"/>
                </a:solidFill>
                <a:effectLst/>
                <a:latin typeface="Roboto" panose="020B0604020202020204" pitchFamily="2" charset="0"/>
                <a:hlinkClick r:id="rId4"/>
              </a:rPr>
              <a:t>https://www.jet2holidays.com/Srebreno/Hotels</a:t>
            </a:r>
            <a:endParaRPr lang="en-GB" sz="11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C04126-9233-A684-6C82-30A9FB1A64D5}"/>
              </a:ext>
            </a:extLst>
          </p:cNvPr>
          <p:cNvSpPr txBox="1"/>
          <p:nvPr/>
        </p:nvSpPr>
        <p:spPr>
          <a:xfrm>
            <a:off x="3960903" y="4852812"/>
            <a:ext cx="236235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100" dirty="0"/>
              <a:t>Source: </a:t>
            </a:r>
            <a:r>
              <a:rPr lang="en-GB" sz="1100" dirty="0">
                <a:hlinkClick r:id="rId5"/>
              </a:rPr>
              <a:t>Hotel Amenities &amp; Family Activities | Sheraton Hotels &amp; Resorts (marriott.com)</a:t>
            </a:r>
            <a:endParaRPr lang="en-GB" sz="1100" dirty="0"/>
          </a:p>
        </p:txBody>
      </p:sp>
      <p:pic>
        <p:nvPicPr>
          <p:cNvPr id="12" name="Picture 11" descr="A gym with exercise equipment&#10;&#10;Description automatically generated with medium confidence">
            <a:extLst>
              <a:ext uri="{FF2B5EF4-FFF2-40B4-BE49-F238E27FC236}">
                <a16:creationId xmlns:a16="http://schemas.microsoft.com/office/drawing/2014/main" id="{B51E72A6-979A-20A1-20EF-F68B3DF9C2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3258" y="3527976"/>
            <a:ext cx="2831015" cy="195997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96B3E97-63AF-0002-F3B8-AF4265908EC4}"/>
              </a:ext>
            </a:extLst>
          </p:cNvPr>
          <p:cNvSpPr txBox="1"/>
          <p:nvPr/>
        </p:nvSpPr>
        <p:spPr>
          <a:xfrm>
            <a:off x="6709023" y="5466995"/>
            <a:ext cx="248634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100" dirty="0"/>
              <a:t>Source: </a:t>
            </a:r>
            <a:r>
              <a:rPr lang="en-GB" sz="1100" b="0" i="0" u="none" strike="noStrike" dirty="0">
                <a:solidFill>
                  <a:srgbClr val="9EC3AE"/>
                </a:solidFill>
                <a:effectLst/>
                <a:latin typeface="Roboto" panose="02000000000000000000" pitchFamily="2" charset="0"/>
                <a:hlinkClick r:id="rId7" tooltip="View page"/>
              </a:rPr>
              <a:t>visitabudhabi.ae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646969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32CDD-5A58-90C2-A21C-287E0D8E7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importance of hospitality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FDEF4-79F9-631D-77A8-FFAABA875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Businessman fist on chin">
            <a:extLst>
              <a:ext uri="{FF2B5EF4-FFF2-40B4-BE49-F238E27FC236}">
                <a16:creationId xmlns:a16="http://schemas.microsoft.com/office/drawing/2014/main" id="{6E53A080-0482-A903-B35A-FB6AC56BD5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3888" y="4311650"/>
            <a:ext cx="923543" cy="2349286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CCD4BFD5-6B23-433C-BF42-30988092B9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6319" y="2332234"/>
            <a:ext cx="9894014" cy="1979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006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8E48A-77CF-D0AD-62E1-6D535F078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6599" y="1185653"/>
            <a:ext cx="8825659" cy="986319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     The answer is GUEST EXPERIENCE is the core of hospitality (McKinsey, 2003)</a:t>
            </a:r>
          </a:p>
        </p:txBody>
      </p:sp>
      <p:pic>
        <p:nvPicPr>
          <p:cNvPr id="5" name="Picture 4" descr="Old woman cheering two hands smiling">
            <a:extLst>
              <a:ext uri="{FF2B5EF4-FFF2-40B4-BE49-F238E27FC236}">
                <a16:creationId xmlns:a16="http://schemas.microsoft.com/office/drawing/2014/main" id="{4C27C0C0-F7E8-2F2C-AFD6-20F5450515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1879" y="4774377"/>
            <a:ext cx="841036" cy="1911722"/>
          </a:xfrm>
          <a:prstGeom prst="rect">
            <a:avLst/>
          </a:prstGeom>
        </p:spPr>
      </p:pic>
      <p:pic>
        <p:nvPicPr>
          <p:cNvPr id="7" name="Picture 6" descr="Businesswoman arms crossed">
            <a:extLst>
              <a:ext uri="{FF2B5EF4-FFF2-40B4-BE49-F238E27FC236}">
                <a16:creationId xmlns:a16="http://schemas.microsoft.com/office/drawing/2014/main" id="{49941E25-A1BC-1BB3-2D3C-A684C7356F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8784" y="2276006"/>
            <a:ext cx="568959" cy="1715695"/>
          </a:xfrm>
          <a:prstGeom prst="rect">
            <a:avLst/>
          </a:prstGeom>
        </p:spPr>
      </p:pic>
      <p:pic>
        <p:nvPicPr>
          <p:cNvPr id="9" name="Picture 8" descr="Businessman thumbs up">
            <a:extLst>
              <a:ext uri="{FF2B5EF4-FFF2-40B4-BE49-F238E27FC236}">
                <a16:creationId xmlns:a16="http://schemas.microsoft.com/office/drawing/2014/main" id="{419FB76C-2967-3C42-50D2-3F77808D9E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7743" y="2301500"/>
            <a:ext cx="600141" cy="1715695"/>
          </a:xfrm>
          <a:prstGeom prst="rect">
            <a:avLst/>
          </a:prstGeom>
        </p:spPr>
      </p:pic>
      <p:pic>
        <p:nvPicPr>
          <p:cNvPr id="11" name="Picture 10" descr="Doctor thumb up">
            <a:extLst>
              <a:ext uri="{FF2B5EF4-FFF2-40B4-BE49-F238E27FC236}">
                <a16:creationId xmlns:a16="http://schemas.microsoft.com/office/drawing/2014/main" id="{B7327B65-8EC1-70A5-559A-26C65F4F76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69422" y="2276006"/>
            <a:ext cx="754489" cy="1715695"/>
          </a:xfrm>
          <a:prstGeom prst="rect">
            <a:avLst/>
          </a:prstGeom>
        </p:spPr>
      </p:pic>
      <p:pic>
        <p:nvPicPr>
          <p:cNvPr id="13" name="Picture 12" descr="Businessman thumbs up">
            <a:extLst>
              <a:ext uri="{FF2B5EF4-FFF2-40B4-BE49-F238E27FC236}">
                <a16:creationId xmlns:a16="http://schemas.microsoft.com/office/drawing/2014/main" id="{57417058-111C-3D6B-B340-E7F407EAA5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23911" y="2301500"/>
            <a:ext cx="813020" cy="1715695"/>
          </a:xfrm>
          <a:prstGeom prst="rect">
            <a:avLst/>
          </a:prstGeom>
        </p:spPr>
      </p:pic>
      <p:pic>
        <p:nvPicPr>
          <p:cNvPr id="15" name="Picture 14" descr="Young chinse boy raising a finger">
            <a:extLst>
              <a:ext uri="{FF2B5EF4-FFF2-40B4-BE49-F238E27FC236}">
                <a16:creationId xmlns:a16="http://schemas.microsoft.com/office/drawing/2014/main" id="{7752BD4C-3CE9-8A6B-C108-8853AE2DE0C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92824" y="5527497"/>
            <a:ext cx="600141" cy="1158602"/>
          </a:xfrm>
          <a:prstGeom prst="rect">
            <a:avLst/>
          </a:prstGeom>
        </p:spPr>
      </p:pic>
      <p:pic>
        <p:nvPicPr>
          <p:cNvPr id="17" name="Picture 16" descr="Woman in wheelchair cheering two hands">
            <a:extLst>
              <a:ext uri="{FF2B5EF4-FFF2-40B4-BE49-F238E27FC236}">
                <a16:creationId xmlns:a16="http://schemas.microsoft.com/office/drawing/2014/main" id="{3D30C3F6-275A-8AE4-DD81-1ABA017D5C0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52433" y="5150112"/>
            <a:ext cx="841036" cy="1535987"/>
          </a:xfrm>
          <a:prstGeom prst="rect">
            <a:avLst/>
          </a:prstGeom>
        </p:spPr>
      </p:pic>
      <p:pic>
        <p:nvPicPr>
          <p:cNvPr id="19" name="Picture 18" descr="Casual woman pointing to side">
            <a:extLst>
              <a:ext uri="{FF2B5EF4-FFF2-40B4-BE49-F238E27FC236}">
                <a16:creationId xmlns:a16="http://schemas.microsoft.com/office/drawing/2014/main" id="{1BE187E0-1F0A-3050-5E03-4942AE323F7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13974" y="4774377"/>
            <a:ext cx="1050494" cy="1911722"/>
          </a:xfrm>
          <a:prstGeom prst="rect">
            <a:avLst/>
          </a:prstGeom>
        </p:spPr>
      </p:pic>
      <p:sp>
        <p:nvSpPr>
          <p:cNvPr id="20" name="Arrow: Curved Right 19">
            <a:extLst>
              <a:ext uri="{FF2B5EF4-FFF2-40B4-BE49-F238E27FC236}">
                <a16:creationId xmlns:a16="http://schemas.microsoft.com/office/drawing/2014/main" id="{BA300CDF-31B0-D7BC-683B-66283DFC0B2B}"/>
              </a:ext>
            </a:extLst>
          </p:cNvPr>
          <p:cNvSpPr/>
          <p:nvPr/>
        </p:nvSpPr>
        <p:spPr>
          <a:xfrm>
            <a:off x="290625" y="3087575"/>
            <a:ext cx="1171254" cy="2835667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ED8D4C1-1D92-442F-DF88-D13A4377CAE5}"/>
              </a:ext>
            </a:extLst>
          </p:cNvPr>
          <p:cNvSpPr txBox="1"/>
          <p:nvPr/>
        </p:nvSpPr>
        <p:spPr>
          <a:xfrm>
            <a:off x="5629428" y="2732926"/>
            <a:ext cx="565159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Offering excellent guest experience is going to result in:</a:t>
            </a:r>
          </a:p>
          <a:p>
            <a:pPr marL="285750" indent="-285750">
              <a:buFontTx/>
              <a:buChar char="-"/>
            </a:pPr>
            <a:r>
              <a:rPr lang="en-GB" dirty="0"/>
              <a:t>Positive feedback and reviews</a:t>
            </a:r>
          </a:p>
          <a:p>
            <a:pPr marL="285750" indent="-285750">
              <a:buFontTx/>
              <a:buChar char="-"/>
            </a:pPr>
            <a:r>
              <a:rPr lang="en-GB" dirty="0"/>
              <a:t>Guests loyalty</a:t>
            </a:r>
          </a:p>
          <a:p>
            <a:pPr marL="285750" indent="-285750">
              <a:buFontTx/>
              <a:buChar char="-"/>
            </a:pPr>
            <a:r>
              <a:rPr lang="en-GB" dirty="0"/>
              <a:t>Higher profits</a:t>
            </a:r>
          </a:p>
          <a:p>
            <a:pPr marL="285750" indent="-285750">
              <a:buFontTx/>
              <a:buChar char="-"/>
            </a:pPr>
            <a:r>
              <a:rPr lang="en-GB" dirty="0"/>
              <a:t>Decrease in competitiveness</a:t>
            </a:r>
          </a:p>
          <a:p>
            <a:pPr marL="285750" indent="-285750">
              <a:buFontTx/>
              <a:buChar char="-"/>
            </a:pPr>
            <a:r>
              <a:rPr lang="en-GB" dirty="0"/>
              <a:t>Increase reputation</a:t>
            </a:r>
          </a:p>
          <a:p>
            <a:pPr marL="285750" indent="-285750">
              <a:buFontTx/>
              <a:buChar char="-"/>
            </a:pPr>
            <a:r>
              <a:rPr lang="en-GB" dirty="0"/>
              <a:t>Minimize customer complaints</a:t>
            </a:r>
          </a:p>
          <a:p>
            <a:pPr marL="285750" indent="-285750">
              <a:buFontTx/>
              <a:buChar char="-"/>
            </a:pPr>
            <a:r>
              <a:rPr lang="en-GB" dirty="0"/>
              <a:t>Decrease in staff shortage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682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8605C-4B08-7D9B-37DA-CD2426795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90599"/>
            <a:ext cx="8761413" cy="706964"/>
          </a:xfrm>
        </p:spPr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E11D1-C1B7-811A-D74E-8F43FBFD7C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0708" y="2451101"/>
            <a:ext cx="8825659" cy="341630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dirty="0"/>
              <a:t>Sheraton is an internationally successful brand </a:t>
            </a:r>
          </a:p>
          <a:p>
            <a:pPr algn="ctr"/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algn="ctr"/>
            <a:r>
              <a:rPr lang="en-GB" dirty="0"/>
              <a:t>targeting customers that look for luxury</a:t>
            </a:r>
          </a:p>
          <a:p>
            <a:endParaRPr lang="en-GB" dirty="0"/>
          </a:p>
          <a:p>
            <a:endParaRPr lang="en-GB" dirty="0"/>
          </a:p>
          <a:p>
            <a:pPr algn="ctr"/>
            <a:r>
              <a:rPr lang="en-GB" b="1" dirty="0"/>
              <a:t>Because</a:t>
            </a:r>
          </a:p>
          <a:p>
            <a:r>
              <a:rPr lang="en-GB" sz="2800" b="1" dirty="0"/>
              <a:t>It understood that guest satisfaction is the heart of hospitality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539F9ADE-9245-3B13-6B00-E51299B3CC93}"/>
              </a:ext>
            </a:extLst>
          </p:cNvPr>
          <p:cNvSpPr/>
          <p:nvPr/>
        </p:nvSpPr>
        <p:spPr>
          <a:xfrm>
            <a:off x="5503537" y="2794571"/>
            <a:ext cx="421240" cy="6344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36A09565-09A3-8EF3-585C-C9A091ACF850}"/>
              </a:ext>
            </a:extLst>
          </p:cNvPr>
          <p:cNvSpPr/>
          <p:nvPr/>
        </p:nvSpPr>
        <p:spPr>
          <a:xfrm>
            <a:off x="5535660" y="3865323"/>
            <a:ext cx="421240" cy="6344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34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E0B61-F0DF-BD07-7AC0-5A3B175F4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pic>
        <p:nvPicPr>
          <p:cNvPr id="6" name="Content Placeholder 5" descr="Text&#10;&#10;Description automatically generated">
            <a:extLst>
              <a:ext uri="{FF2B5EF4-FFF2-40B4-BE49-F238E27FC236}">
                <a16:creationId xmlns:a16="http://schemas.microsoft.com/office/drawing/2014/main" id="{2CF760ED-5B2F-65DF-60DC-40D1C79C9C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2755" y="2630184"/>
            <a:ext cx="9063612" cy="3431569"/>
          </a:xfrm>
        </p:spPr>
      </p:pic>
      <p:pic>
        <p:nvPicPr>
          <p:cNvPr id="5" name="Picture 4" descr="Thumbs Up Handy">
            <a:extLst>
              <a:ext uri="{FF2B5EF4-FFF2-40B4-BE49-F238E27FC236}">
                <a16:creationId xmlns:a16="http://schemas.microsoft.com/office/drawing/2014/main" id="{9A43DC1E-32F0-EEFF-49B4-D0128371E3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2003" y="4161796"/>
            <a:ext cx="2846798" cy="278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748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2E451E-151A-4910-BF41-6A040B659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96EFE4-A70C-4388-9A15-3F657B661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" y="473745"/>
            <a:ext cx="11227090" cy="5902829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8C458C-91E6-2D0F-0025-9758B891F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671" y="244326"/>
            <a:ext cx="8761413" cy="898674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25EBAFC-9388-432A-BCFD-EEA2F410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1D777-5952-9A8E-251D-69CFA3E28F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1" y="1003113"/>
            <a:ext cx="11227090" cy="5373461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Sheraton official website (2022) </a:t>
            </a:r>
            <a:r>
              <a:rPr lang="en-GB" sz="14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Sheraton locations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 </a:t>
            </a:r>
            <a:r>
              <a:rPr lang="en-GB" sz="1400" u="sng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https://sheraton.marriott.com/destinations/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06 of February 2023)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Marriott International (2022) </a:t>
            </a:r>
            <a:r>
              <a:rPr lang="en-GB" sz="14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Marriott Premium Brands. 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1400" u="sng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https://www.hotel-development.marriott.com/brands/premium-brands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06 of February 2023)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History of Sheraton Corporation (2022) </a:t>
            </a:r>
            <a:r>
              <a:rPr lang="en-GB" sz="14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ITT Sheraton Corporation. 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1400" u="sng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https://www.referenceforbusiness.com/history2/21/ITT-SHERATON-CORPORATION.html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06 of February 2023)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Kotler, P., Armstrong, G., Harris, L.C., He, H. (2019) </a:t>
            </a:r>
            <a:r>
              <a:rPr lang="en-GB" sz="14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Principles of Marketing, (9</a:t>
            </a:r>
            <a:r>
              <a:rPr lang="en-GB" sz="1400" i="1" baseline="30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4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Edition) 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Pearson Education Limited, Harlow, United Kingdom. 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Hospitality Technology (2014) </a:t>
            </a:r>
            <a:r>
              <a:rPr lang="en-GB" sz="1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Sheraton raises customer satisfaction scores with High-Def TV Offering. 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Sheraton Raises Customer Satisfaction Scores with High-Def TV Offerings | News | Hospitality Magazine (HT) (hospitalitytech.com) 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07 of February 2023)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Six Seconds International (2017) </a:t>
            </a:r>
            <a:r>
              <a:rPr lang="en-GB" sz="14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Sheraton Studio Hotel faced compounding challenges of high employee turnover, low guest satisfaction and stagnant sales- and decided to invest in EQ as a holistic solution. 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Creating a New Culture at Sheraton • Six Seconds (6seconds.org)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07 of February 2023).</a:t>
            </a:r>
            <a:r>
              <a:rPr lang="en-GB" sz="14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4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Sheraton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official website (2023) Experience. Available at: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Hotel Amenities &amp; Family Activities | Sheraton Hotels &amp; Resorts (marriott.com) 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 08 of February 2023).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Jet2holidays official website (2023) </a:t>
            </a:r>
            <a:r>
              <a:rPr lang="en-GB" sz="1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Sheraton Dubrovnik Riviera. 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400" b="0" i="0" u="none" strike="noStrike" dirty="0">
                <a:solidFill>
                  <a:srgbClr val="9EC3AE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https://www.jet2holidays.com/Srebreno/Hotels</a:t>
            </a:r>
            <a:r>
              <a:rPr lang="en-GB" sz="1400" b="0" i="0" u="none" strike="noStrike" dirty="0">
                <a:solidFill>
                  <a:srgbClr val="9EC3AE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 08 of February 2023)</a:t>
            </a:r>
            <a:endParaRPr lang="en-GB" sz="14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Experience 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Abu 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habi (2023) </a:t>
            </a:r>
            <a:r>
              <a:rPr lang="en-GB" sz="14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Sheraton Fitness Centre. 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Sheraton Fitness Centre | Experience Abu Dhabi (visitabudhabi.ae)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08 of February 2023)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R., C., Wood, (2015) </a:t>
            </a:r>
            <a:r>
              <a:rPr lang="en-GB" sz="1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Hospitality Management- a brief introduction, 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pg. 37</a:t>
            </a:r>
            <a:r>
              <a:rPr lang="en-GB" sz="1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SAGE Publications, London.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R., C., Wood, (2013)</a:t>
            </a:r>
            <a:r>
              <a:rPr lang="en-GB" sz="15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Concepts in Hospitality Management</a:t>
            </a:r>
            <a:r>
              <a:rPr lang="en-GB" sz="15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pg.5</a:t>
            </a:r>
            <a:r>
              <a:rPr lang="en-GB" sz="15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5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SAGE Publications, London.</a:t>
            </a:r>
          </a:p>
          <a:p>
            <a:pPr>
              <a:lnSpc>
                <a:spcPct val="90000"/>
              </a:lnSpc>
            </a:pPr>
            <a:r>
              <a:rPr lang="en-GB" sz="1400" b="0" i="0" dirty="0">
                <a:solidFill>
                  <a:srgbClr val="333333"/>
                </a:solidFill>
                <a:effectLst/>
                <a:latin typeface="McKinsey Sans"/>
              </a:rPr>
              <a:t> M., </a:t>
            </a:r>
            <a:r>
              <a:rPr lang="en-GB" sz="1400" b="0" i="0" dirty="0" err="1">
                <a:solidFill>
                  <a:srgbClr val="333333"/>
                </a:solidFill>
                <a:effectLst/>
                <a:latin typeface="McKinsey Sans"/>
              </a:rPr>
              <a:t>Beaujean</a:t>
            </a:r>
            <a:r>
              <a:rPr lang="en-GB" sz="1400" b="0" i="0" dirty="0">
                <a:solidFill>
                  <a:srgbClr val="333333"/>
                </a:solidFill>
                <a:effectLst/>
                <a:latin typeface="McKinsey Sans"/>
              </a:rPr>
              <a:t>, J., Davidson, </a:t>
            </a:r>
            <a:r>
              <a:rPr lang="en-GB" sz="1400" dirty="0">
                <a:solidFill>
                  <a:srgbClr val="333333"/>
                </a:solidFill>
                <a:latin typeface="McKinsey Sans"/>
              </a:rPr>
              <a:t>S., </a:t>
            </a:r>
            <a:r>
              <a:rPr lang="en-GB" sz="1400" b="0" i="0" dirty="0">
                <a:solidFill>
                  <a:srgbClr val="333333"/>
                </a:solidFill>
                <a:effectLst/>
                <a:latin typeface="McKinsey Sans"/>
              </a:rPr>
              <a:t>Madge, (2003) </a:t>
            </a:r>
            <a:r>
              <a:rPr lang="en-GB" sz="1400" b="0" i="1" dirty="0">
                <a:solidFill>
                  <a:srgbClr val="333333"/>
                </a:solidFill>
                <a:effectLst/>
                <a:latin typeface="McKinsey Sans"/>
              </a:rPr>
              <a:t>The ‘moment of truth’ in customer service. </a:t>
            </a:r>
            <a:r>
              <a:rPr lang="en-GB" sz="1400" b="0" dirty="0">
                <a:solidFill>
                  <a:srgbClr val="333333"/>
                </a:solidFill>
                <a:effectLst/>
                <a:latin typeface="McKinsey Sans"/>
              </a:rPr>
              <a:t>Available at: </a:t>
            </a:r>
            <a:r>
              <a:rPr lang="en-GB" sz="1400" dirty="0">
                <a:hlinkClick r:id="rId10"/>
              </a:rPr>
              <a:t>The ‘moment of truth’ in customer service | McKinsey</a:t>
            </a:r>
            <a:r>
              <a:rPr lang="en-GB" sz="1400" b="0" dirty="0">
                <a:solidFill>
                  <a:srgbClr val="333333"/>
                </a:solidFill>
                <a:effectLst/>
                <a:latin typeface="McKinsey Sans"/>
              </a:rPr>
              <a:t> (Accessed 08 of February 2023)</a:t>
            </a:r>
            <a:endParaRPr lang="en-GB" sz="14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38997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44B8C88-7AFD-4F93-AF50-E36A0AADA3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AC0CEB4-BFAC-4014-9B69-2CFFE0B783D9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5F666C14-7219-46F1-8169-9E45DA110AD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330</TotalTime>
  <Words>792</Words>
  <Application>Microsoft Office PowerPoint</Application>
  <PresentationFormat>Widescreen</PresentationFormat>
  <Paragraphs>94</Paragraphs>
  <Slides>16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Century Gothic</vt:lpstr>
      <vt:lpstr>McKinsey Sans</vt:lpstr>
      <vt:lpstr>Roboto</vt:lpstr>
      <vt:lpstr>Wingdings 3</vt:lpstr>
      <vt:lpstr>Ion Boardroom</vt:lpstr>
      <vt:lpstr>The role and the importance of quality service and guest service</vt:lpstr>
      <vt:lpstr>Content table</vt:lpstr>
      <vt:lpstr>Introduction</vt:lpstr>
      <vt:lpstr>PowerPoint Presentation</vt:lpstr>
      <vt:lpstr>Main consumers</vt:lpstr>
      <vt:lpstr>Guest services- what can guests receive when choosing Sheraton?</vt:lpstr>
      <vt:lpstr>PowerPoint Presentation</vt:lpstr>
      <vt:lpstr>Sheraton guests services detailed</vt:lpstr>
      <vt:lpstr>PowerPoint Presentation</vt:lpstr>
      <vt:lpstr>PowerPoint Presentation</vt:lpstr>
      <vt:lpstr>List of facilities offered by Sheraton</vt:lpstr>
      <vt:lpstr>The importance of hospitality</vt:lpstr>
      <vt:lpstr>PowerPoint Presentation</vt:lpstr>
      <vt:lpstr>Recap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Emilia Sipos</dc:creator>
  <cp:lastModifiedBy>Emilia Sipos</cp:lastModifiedBy>
  <cp:revision>43</cp:revision>
  <dcterms:created xsi:type="dcterms:W3CDTF">2023-02-06T22:38:10Z</dcterms:created>
  <dcterms:modified xsi:type="dcterms:W3CDTF">2023-02-09T13:01:26Z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