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1" r:id="rId5"/>
    <p:sldId id="262" r:id="rId6"/>
    <p:sldId id="263" r:id="rId7"/>
    <p:sldId id="257" r:id="rId8"/>
    <p:sldId id="258" r:id="rId9"/>
    <p:sldId id="259" r:id="rId10"/>
    <p:sldId id="26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18D60A8-B62D-41A5-9086-71EC6664D0AE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ABC8AEC-FBB8-41E3-A2B7-C12A458D2D3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Hospitality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Economic Impacts </a:t>
            </a:r>
          </a:p>
          <a:p>
            <a:r>
              <a:rPr lang="en-GB" dirty="0" smtClean="0"/>
              <a:t>Hospitality, Tourism and Events Sectors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15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Tourism</a:t>
            </a:r>
          </a:p>
          <a:p>
            <a:r>
              <a:rPr lang="en-GB" dirty="0" smtClean="0"/>
              <a:t>Travel agencies</a:t>
            </a:r>
          </a:p>
          <a:p>
            <a:r>
              <a:rPr lang="en-GB" dirty="0" smtClean="0"/>
              <a:t>Tour Ops</a:t>
            </a:r>
          </a:p>
          <a:p>
            <a:r>
              <a:rPr lang="en-GB" dirty="0" smtClean="0"/>
              <a:t>Museums and historical sites</a:t>
            </a:r>
          </a:p>
          <a:p>
            <a:r>
              <a:rPr lang="en-GB" dirty="0" smtClean="0"/>
              <a:t>Libraries</a:t>
            </a:r>
          </a:p>
          <a:p>
            <a:r>
              <a:rPr lang="en-GB" dirty="0" smtClean="0"/>
              <a:t>Botanical gardens, zoos and nature reserves</a:t>
            </a:r>
          </a:p>
          <a:p>
            <a:r>
              <a:rPr lang="en-GB" dirty="0" smtClean="0"/>
              <a:t>Sports Facilities operations</a:t>
            </a:r>
          </a:p>
          <a:p>
            <a:r>
              <a:rPr lang="en-GB" dirty="0" smtClean="0"/>
              <a:t>Amusement and rec activities</a:t>
            </a:r>
          </a:p>
          <a:p>
            <a:r>
              <a:rPr lang="en-GB" dirty="0" smtClean="0"/>
              <a:t>Hotels</a:t>
            </a:r>
          </a:p>
          <a:p>
            <a:r>
              <a:rPr lang="en-GB" dirty="0" smtClean="0"/>
              <a:t>Camping ground</a:t>
            </a:r>
          </a:p>
          <a:p>
            <a:r>
              <a:rPr lang="en-GB" dirty="0" smtClean="0"/>
              <a:t>Restaurants and other facilities</a:t>
            </a:r>
          </a:p>
          <a:p>
            <a:r>
              <a:rPr lang="en-GB" dirty="0" smtClean="0"/>
              <a:t>Public Houses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Mapping Events, Tourism and Hospitality Industry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5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Licences Clubs</a:t>
            </a:r>
          </a:p>
          <a:p>
            <a:r>
              <a:rPr lang="en-GB" dirty="0" smtClean="0"/>
              <a:t>Take </a:t>
            </a:r>
            <a:r>
              <a:rPr lang="en-GB" dirty="0" err="1"/>
              <a:t>A</a:t>
            </a:r>
            <a:r>
              <a:rPr lang="en-GB" dirty="0" err="1" smtClean="0"/>
              <a:t>ways</a:t>
            </a:r>
            <a:endParaRPr lang="en-GB" dirty="0" smtClean="0"/>
          </a:p>
          <a:p>
            <a:r>
              <a:rPr lang="en-GB" dirty="0" smtClean="0"/>
              <a:t>Event Catering Activities</a:t>
            </a:r>
          </a:p>
          <a:p>
            <a:r>
              <a:rPr lang="en-GB" dirty="0" smtClean="0"/>
              <a:t>In house Catering </a:t>
            </a:r>
          </a:p>
          <a:p>
            <a:r>
              <a:rPr lang="en-GB" dirty="0" smtClean="0"/>
              <a:t>Other food Services</a:t>
            </a:r>
          </a:p>
          <a:p>
            <a:r>
              <a:rPr lang="en-GB" dirty="0" smtClean="0"/>
              <a:t>Activities of Exhibitions and trade show organisers</a:t>
            </a:r>
          </a:p>
          <a:p>
            <a:r>
              <a:rPr lang="en-GB" dirty="0" smtClean="0"/>
              <a:t>Activities of Conference Organisers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BHA Hospitality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139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Barcelona Olympic 1992</a:t>
            </a:r>
          </a:p>
          <a:p>
            <a:r>
              <a:rPr lang="en-GB" dirty="0" smtClean="0"/>
              <a:t>Cardiff Rugby World Cup 1999</a:t>
            </a:r>
          </a:p>
          <a:p>
            <a:r>
              <a:rPr lang="en-GB" dirty="0" smtClean="0"/>
              <a:t>Development of Cardiff</a:t>
            </a:r>
          </a:p>
          <a:p>
            <a:r>
              <a:rPr lang="en-GB" dirty="0" smtClean="0"/>
              <a:t>Ryder Cup 2010 – Celtic Manor</a:t>
            </a:r>
          </a:p>
          <a:p>
            <a:r>
              <a:rPr lang="en-GB" dirty="0" smtClean="0"/>
              <a:t>London 2012</a:t>
            </a:r>
          </a:p>
          <a:p>
            <a:r>
              <a:rPr lang="en-GB" dirty="0" smtClean="0"/>
              <a:t>Rugby World Cup 2015</a:t>
            </a:r>
          </a:p>
          <a:p>
            <a:r>
              <a:rPr lang="en-GB" dirty="0" smtClean="0"/>
              <a:t>Rio 2016</a:t>
            </a:r>
          </a:p>
          <a:p>
            <a:r>
              <a:rPr lang="en-GB" dirty="0" smtClean="0"/>
              <a:t>World Travel Market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Hospitality and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63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Provision of accommodation, meals and drinks in venues that are outside of the home</a:t>
            </a:r>
          </a:p>
          <a:p>
            <a:r>
              <a:rPr lang="en-GB" dirty="0" smtClean="0"/>
              <a:t>Onsite at a venue</a:t>
            </a:r>
          </a:p>
          <a:p>
            <a:r>
              <a:rPr lang="en-GB" dirty="0" smtClean="0"/>
              <a:t>Creation of the context of consumption and management of consumption are activities that differentiate the hospitality industry from other businesses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Definition of Hospitality Economy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07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Direct</a:t>
            </a:r>
          </a:p>
          <a:p>
            <a:r>
              <a:rPr lang="en-GB" dirty="0" smtClean="0"/>
              <a:t>Hotels, restaurants, catering and Events</a:t>
            </a:r>
          </a:p>
          <a:p>
            <a:endParaRPr lang="en-GB" dirty="0"/>
          </a:p>
          <a:p>
            <a:r>
              <a:rPr lang="en-GB" dirty="0" smtClean="0"/>
              <a:t>Indirect (Supply Chain)</a:t>
            </a:r>
          </a:p>
          <a:p>
            <a:r>
              <a:rPr lang="en-GB" dirty="0" smtClean="0"/>
              <a:t>Food production and manufacture, beverage industry, tobacco, agriculture, transport, communication</a:t>
            </a:r>
          </a:p>
          <a:p>
            <a:endParaRPr lang="en-GB" dirty="0"/>
          </a:p>
          <a:p>
            <a:r>
              <a:rPr lang="en-GB" dirty="0" smtClean="0"/>
              <a:t>Induced (Direct and Indirect and persons employed)</a:t>
            </a:r>
          </a:p>
          <a:p>
            <a:r>
              <a:rPr lang="en-GB" dirty="0" smtClean="0"/>
              <a:t>Multiplier Effect</a:t>
            </a:r>
          </a:p>
          <a:p>
            <a:r>
              <a:rPr lang="en-GB" dirty="0" smtClean="0"/>
              <a:t>Retail and support services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201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Face to face Events</a:t>
            </a:r>
          </a:p>
          <a:p>
            <a:r>
              <a:rPr lang="en-GB" dirty="0" smtClean="0"/>
              <a:t>Meetings Industry</a:t>
            </a:r>
          </a:p>
          <a:p>
            <a:r>
              <a:rPr lang="en-GB" dirty="0" smtClean="0"/>
              <a:t>Weddings and Banquets</a:t>
            </a:r>
          </a:p>
          <a:p>
            <a:r>
              <a:rPr lang="en-GB" dirty="0" smtClean="0"/>
              <a:t>Role of the Hotel Sector</a:t>
            </a:r>
          </a:p>
          <a:p>
            <a:r>
              <a:rPr lang="en-GB" dirty="0" smtClean="0"/>
              <a:t>F and B = Backbone of Events</a:t>
            </a:r>
          </a:p>
          <a:p>
            <a:r>
              <a:rPr lang="en-GB" dirty="0" smtClean="0"/>
              <a:t>Secondary Spend</a:t>
            </a:r>
          </a:p>
          <a:p>
            <a:r>
              <a:rPr lang="en-GB" dirty="0" smtClean="0"/>
              <a:t>Impacts </a:t>
            </a:r>
          </a:p>
          <a:p>
            <a:r>
              <a:rPr lang="en-GB" dirty="0" smtClean="0"/>
              <a:t>Direct</a:t>
            </a:r>
          </a:p>
          <a:p>
            <a:r>
              <a:rPr lang="en-GB" dirty="0" smtClean="0"/>
              <a:t>Indirect</a:t>
            </a:r>
          </a:p>
          <a:p>
            <a:r>
              <a:rPr lang="en-GB" dirty="0" smtClean="0"/>
              <a:t>Induced</a:t>
            </a:r>
          </a:p>
          <a:p>
            <a:r>
              <a:rPr lang="en-GB" dirty="0" smtClean="0"/>
              <a:t>Invisible Benefits – 20% of benefits from London 2012 were from Business Tourism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 with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63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 infrastructure for Events</a:t>
            </a:r>
          </a:p>
          <a:p>
            <a:r>
              <a:rPr lang="en-GB" dirty="0" smtClean="0"/>
              <a:t>Support creation of World class conference , Exhibition and Event Facilities</a:t>
            </a:r>
          </a:p>
          <a:p>
            <a:r>
              <a:rPr lang="en-GB" dirty="0" smtClean="0"/>
              <a:t>Quality and Variety of Venues</a:t>
            </a:r>
          </a:p>
          <a:p>
            <a:r>
              <a:rPr lang="en-GB" dirty="0" smtClean="0"/>
              <a:t>Competitiveness</a:t>
            </a:r>
          </a:p>
          <a:p>
            <a:r>
              <a:rPr lang="en-GB" dirty="0" smtClean="0"/>
              <a:t>Trends </a:t>
            </a:r>
          </a:p>
          <a:p>
            <a:r>
              <a:rPr lang="en-GB" dirty="0" smtClean="0"/>
              <a:t>New Developments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Strategic Planning for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36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4100321"/>
              </p:ext>
            </p:extLst>
          </p:nvPr>
        </p:nvGraphicFramePr>
        <p:xfrm>
          <a:off x="457200" y="980729"/>
          <a:ext cx="8229600" cy="5760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00883">
                <a:tc>
                  <a:txBody>
                    <a:bodyPr/>
                    <a:lstStyle/>
                    <a:p>
                      <a:r>
                        <a:rPr lang="en-GB" dirty="0" smtClean="0"/>
                        <a:t>Sector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Est 2015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Est 2020</a:t>
                      </a:r>
                      <a:endParaRPr lang="en-GB" dirty="0"/>
                    </a:p>
                  </a:txBody>
                  <a:tcPr/>
                </a:tc>
              </a:tr>
              <a:tr h="691936">
                <a:tc>
                  <a:txBody>
                    <a:bodyPr/>
                    <a:lstStyle/>
                    <a:p>
                      <a:r>
                        <a:rPr lang="en-GB" dirty="0" smtClean="0"/>
                        <a:t>Conference and Meetings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£18.8b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£21.8B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£25.2b</a:t>
                      </a:r>
                      <a:endParaRPr lang="en-GB" dirty="0"/>
                    </a:p>
                  </a:txBody>
                  <a:tcPr/>
                </a:tc>
              </a:tr>
              <a:tr h="691936">
                <a:tc>
                  <a:txBody>
                    <a:bodyPr/>
                    <a:lstStyle/>
                    <a:p>
                      <a:r>
                        <a:rPr lang="en-GB" dirty="0" smtClean="0"/>
                        <a:t>Exhibitions and Trade</a:t>
                      </a:r>
                      <a:r>
                        <a:rPr lang="en-GB" baseline="0" dirty="0" smtClean="0"/>
                        <a:t> Shows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£9.3b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£10.8b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£25.2b</a:t>
                      </a:r>
                      <a:endParaRPr lang="en-GB" dirty="0"/>
                    </a:p>
                  </a:txBody>
                  <a:tcPr/>
                </a:tc>
              </a:tr>
              <a:tr h="400883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Insentive</a:t>
                      </a:r>
                      <a:r>
                        <a:rPr lang="en-GB" dirty="0" smtClean="0"/>
                        <a:t> Travel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£1.2b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£1.4b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£1.6b</a:t>
                      </a:r>
                      <a:endParaRPr lang="en-GB" dirty="0"/>
                    </a:p>
                  </a:txBody>
                  <a:tcPr/>
                </a:tc>
              </a:tr>
              <a:tr h="691936">
                <a:tc>
                  <a:txBody>
                    <a:bodyPr/>
                    <a:lstStyle/>
                    <a:p>
                      <a:r>
                        <a:rPr lang="en-GB" dirty="0" smtClean="0"/>
                        <a:t>Corporate Hospitality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£1.2b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£1.3b</a:t>
                      </a:r>
                      <a:endParaRPr lang="en-GB" dirty="0"/>
                    </a:p>
                  </a:txBody>
                  <a:tcPr/>
                </a:tc>
              </a:tr>
              <a:tr h="400883">
                <a:tc>
                  <a:txBody>
                    <a:bodyPr/>
                    <a:lstStyle/>
                    <a:p>
                      <a:r>
                        <a:rPr lang="en-GB" dirty="0" smtClean="0"/>
                        <a:t>Outdoor Events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£1.2b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£1.3b</a:t>
                      </a:r>
                      <a:endParaRPr lang="en-GB" dirty="0"/>
                    </a:p>
                  </a:txBody>
                  <a:tcPr/>
                </a:tc>
              </a:tr>
              <a:tr h="691936">
                <a:tc>
                  <a:txBody>
                    <a:bodyPr/>
                    <a:lstStyle/>
                    <a:p>
                      <a:r>
                        <a:rPr lang="en-GB" dirty="0" smtClean="0"/>
                        <a:t>Festivals and Cultural Events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£1.2b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</a:t>
                      </a:r>
                      <a:r>
                        <a:rPr lang="en-GB" dirty="0" smtClean="0"/>
                        <a:t>1.4b</a:t>
                      </a:r>
                      <a:endParaRPr lang="en-GB" dirty="0"/>
                    </a:p>
                  </a:txBody>
                  <a:tcPr/>
                </a:tc>
              </a:tr>
              <a:tr h="400883">
                <a:tc>
                  <a:txBody>
                    <a:bodyPr/>
                    <a:lstStyle/>
                    <a:p>
                      <a:r>
                        <a:rPr lang="en-GB" dirty="0" smtClean="0"/>
                        <a:t>Music Events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£1.4b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£1.7b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£2b</a:t>
                      </a:r>
                      <a:endParaRPr lang="en-GB" dirty="0"/>
                    </a:p>
                  </a:txBody>
                  <a:tcPr/>
                </a:tc>
              </a:tr>
              <a:tr h="400883">
                <a:tc>
                  <a:txBody>
                    <a:bodyPr/>
                    <a:lstStyle/>
                    <a:p>
                      <a:r>
                        <a:rPr lang="en-GB" dirty="0" smtClean="0"/>
                        <a:t>Sports Events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£2.3b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£2.8b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£3.2b</a:t>
                      </a:r>
                      <a:endParaRPr lang="en-GB" dirty="0"/>
                    </a:p>
                  </a:txBody>
                  <a:tcPr/>
                </a:tc>
              </a:tr>
              <a:tr h="988479">
                <a:tc>
                  <a:txBody>
                    <a:bodyPr/>
                    <a:lstStyle/>
                    <a:p>
                      <a:r>
                        <a:rPr lang="en-GB" dirty="0" smtClean="0"/>
                        <a:t>Total for Discretionary Events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£36.1b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£42.2b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£48.4b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77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04056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Industry estimated worth £39b -35% UK visitors </a:t>
            </a:r>
          </a:p>
          <a:p>
            <a:r>
              <a:rPr lang="en-GB" dirty="0" smtClean="0"/>
              <a:t>£7.7b Spend by those accompanying attendees</a:t>
            </a:r>
          </a:p>
          <a:p>
            <a:r>
              <a:rPr lang="en-GB" dirty="0" smtClean="0"/>
              <a:t>Conferences, meetings, </a:t>
            </a:r>
            <a:r>
              <a:rPr lang="en-GB" dirty="0" err="1" smtClean="0"/>
              <a:t>insentive</a:t>
            </a:r>
            <a:r>
              <a:rPr lang="en-GB" dirty="0" smtClean="0"/>
              <a:t> travel and exhibitions are worth £21b in tax revenue</a:t>
            </a:r>
          </a:p>
          <a:p>
            <a:r>
              <a:rPr lang="en-GB" dirty="0" smtClean="0"/>
              <a:t>25k business benefit – Hotels, attractions, transport, florists, caterers, retail and local trade</a:t>
            </a:r>
          </a:p>
          <a:p>
            <a:r>
              <a:rPr lang="en-GB" dirty="0" smtClean="0"/>
              <a:t>Events employ 530k</a:t>
            </a:r>
          </a:p>
          <a:p>
            <a:r>
              <a:rPr lang="en-GB" dirty="0" smtClean="0"/>
              <a:t>1.25m meetings – 13m visitors, £11b spend, £100b goods sold at Exhibitions and trade Shows</a:t>
            </a:r>
          </a:p>
          <a:p>
            <a:r>
              <a:rPr lang="en-GB" dirty="0" smtClean="0"/>
              <a:t>Inbound business visits = 23.5% of all visits, £4.4b and 24% of overseas sales</a:t>
            </a:r>
          </a:p>
          <a:p>
            <a:r>
              <a:rPr lang="en-GB" dirty="0" smtClean="0"/>
              <a:t>Meetings and Conventions contribute to infrastructure  development (public and private) £1b new infrastructure stimulated by events</a:t>
            </a:r>
          </a:p>
          <a:p>
            <a:r>
              <a:rPr lang="en-GB" dirty="0" smtClean="0"/>
              <a:t>Support and Serves other wealth creating industries</a:t>
            </a:r>
          </a:p>
          <a:p>
            <a:r>
              <a:rPr lang="en-GB" dirty="0" smtClean="0"/>
              <a:t>Helps develop and support diversity in local culture and heritage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76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57</TotalTime>
  <Words>479</Words>
  <Application>Microsoft Office PowerPoint</Application>
  <PresentationFormat>On-screen Show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Hospitality</vt:lpstr>
      <vt:lpstr>         Mapping Events, Tourism and Hospitality Industry </vt:lpstr>
      <vt:lpstr>BHA Hospitality</vt:lpstr>
      <vt:lpstr>Hospitality and Events</vt:lpstr>
      <vt:lpstr>Definition of Hospitality Economy</vt:lpstr>
      <vt:lpstr>Impacts</vt:lpstr>
      <vt:lpstr>Relationship with Events</vt:lpstr>
      <vt:lpstr>Strategic Planning for Events</vt:lpstr>
      <vt:lpstr>Impacts</vt:lpstr>
      <vt:lpstr>Events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</dc:title>
  <dc:creator>Administrator</dc:creator>
  <cp:lastModifiedBy>Administrator</cp:lastModifiedBy>
  <cp:revision>6</cp:revision>
  <dcterms:created xsi:type="dcterms:W3CDTF">2015-10-19T07:54:04Z</dcterms:created>
  <dcterms:modified xsi:type="dcterms:W3CDTF">2015-10-19T08:51:06Z</dcterms:modified>
</cp:coreProperties>
</file>