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63" r:id="rId4"/>
    <p:sldId id="264" r:id="rId5"/>
    <p:sldId id="257" r:id="rId6"/>
    <p:sldId id="266" r:id="rId7"/>
    <p:sldId id="267" r:id="rId8"/>
    <p:sldId id="268" r:id="rId9"/>
    <p:sldId id="258" r:id="rId10"/>
    <p:sldId id="259" r:id="rId11"/>
    <p:sldId id="265" r:id="rId12"/>
    <p:sldId id="260" r:id="rId13"/>
    <p:sldId id="269" r:id="rId14"/>
    <p:sldId id="261" r:id="rId15"/>
    <p:sldId id="270"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B34619-6472-4C1D-B82E-CC79DFD6721A}"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617AE018-CEDF-41AD-8D85-F0CA99B566D9}">
      <dgm:prSet/>
      <dgm:spPr/>
      <dgm:t>
        <a:bodyPr/>
        <a:lstStyle/>
        <a:p>
          <a:r>
            <a:rPr lang="en-GB"/>
            <a:t>Discreet topics that will cover trends.</a:t>
          </a:r>
          <a:endParaRPr lang="en-US"/>
        </a:p>
      </dgm:t>
    </dgm:pt>
    <dgm:pt modelId="{49887C38-D885-48C4-B0AF-4F6C65381D4C}" type="parTrans" cxnId="{F4EEEF15-2C38-4C37-A855-A0187A58A395}">
      <dgm:prSet/>
      <dgm:spPr/>
      <dgm:t>
        <a:bodyPr/>
        <a:lstStyle/>
        <a:p>
          <a:endParaRPr lang="en-US"/>
        </a:p>
      </dgm:t>
    </dgm:pt>
    <dgm:pt modelId="{826CE8C7-E618-4880-98BB-FD4A2ED9EFFF}" type="sibTrans" cxnId="{F4EEEF15-2C38-4C37-A855-A0187A58A395}">
      <dgm:prSet/>
      <dgm:spPr/>
      <dgm:t>
        <a:bodyPr/>
        <a:lstStyle/>
        <a:p>
          <a:endParaRPr lang="en-US"/>
        </a:p>
      </dgm:t>
    </dgm:pt>
    <dgm:pt modelId="{AC6B7E06-3383-4787-B9A2-0C9DD925E7CE}">
      <dgm:prSet/>
      <dgm:spPr/>
      <dgm:t>
        <a:bodyPr/>
        <a:lstStyle/>
        <a:p>
          <a:r>
            <a:rPr lang="en-GB"/>
            <a:t>The smart city 4.0 </a:t>
          </a:r>
          <a:endParaRPr lang="en-US"/>
        </a:p>
      </dgm:t>
    </dgm:pt>
    <dgm:pt modelId="{B054AC32-7032-47EA-BF81-6C3085E4F945}" type="parTrans" cxnId="{DD9612E2-D750-429E-AB80-D556CFC1C981}">
      <dgm:prSet/>
      <dgm:spPr/>
      <dgm:t>
        <a:bodyPr/>
        <a:lstStyle/>
        <a:p>
          <a:endParaRPr lang="en-US"/>
        </a:p>
      </dgm:t>
    </dgm:pt>
    <dgm:pt modelId="{0ECB64A0-E1F7-4F6D-9A91-2AE550B06CB4}" type="sibTrans" cxnId="{DD9612E2-D750-429E-AB80-D556CFC1C981}">
      <dgm:prSet/>
      <dgm:spPr/>
      <dgm:t>
        <a:bodyPr/>
        <a:lstStyle/>
        <a:p>
          <a:endParaRPr lang="en-US"/>
        </a:p>
      </dgm:t>
    </dgm:pt>
    <dgm:pt modelId="{CD0D6325-B388-434A-8DF1-EDDAD4E39A92}">
      <dgm:prSet/>
      <dgm:spPr/>
      <dgm:t>
        <a:bodyPr/>
        <a:lstStyle/>
        <a:p>
          <a:r>
            <a:rPr lang="en-GB"/>
            <a:t>Robots and machine learning/ AI</a:t>
          </a:r>
          <a:endParaRPr lang="en-US"/>
        </a:p>
      </dgm:t>
    </dgm:pt>
    <dgm:pt modelId="{D097B6EA-5A37-4204-A686-8D6AF0AEA682}" type="parTrans" cxnId="{E9F986E4-7D9F-4424-BA72-3B621FB438BC}">
      <dgm:prSet/>
      <dgm:spPr/>
      <dgm:t>
        <a:bodyPr/>
        <a:lstStyle/>
        <a:p>
          <a:endParaRPr lang="en-US"/>
        </a:p>
      </dgm:t>
    </dgm:pt>
    <dgm:pt modelId="{A3F326A8-92F3-4683-9A70-741679126323}" type="sibTrans" cxnId="{E9F986E4-7D9F-4424-BA72-3B621FB438BC}">
      <dgm:prSet/>
      <dgm:spPr/>
      <dgm:t>
        <a:bodyPr/>
        <a:lstStyle/>
        <a:p>
          <a:endParaRPr lang="en-US"/>
        </a:p>
      </dgm:t>
    </dgm:pt>
    <dgm:pt modelId="{5594E667-5341-45DF-9E24-83CF5B376DD4}">
      <dgm:prSet/>
      <dgm:spPr/>
      <dgm:t>
        <a:bodyPr/>
        <a:lstStyle/>
        <a:p>
          <a:r>
            <a:rPr lang="en-GB"/>
            <a:t>Security and encryption.</a:t>
          </a:r>
          <a:endParaRPr lang="en-US"/>
        </a:p>
      </dgm:t>
    </dgm:pt>
    <dgm:pt modelId="{E5557028-7214-45E2-B764-D995B8E3E2FE}" type="parTrans" cxnId="{6BE72772-716D-4DC8-BC5A-4831EF396E9E}">
      <dgm:prSet/>
      <dgm:spPr/>
      <dgm:t>
        <a:bodyPr/>
        <a:lstStyle/>
        <a:p>
          <a:endParaRPr lang="en-US"/>
        </a:p>
      </dgm:t>
    </dgm:pt>
    <dgm:pt modelId="{75B73242-221F-4D9C-AF30-2D29BB2A9C8F}" type="sibTrans" cxnId="{6BE72772-716D-4DC8-BC5A-4831EF396E9E}">
      <dgm:prSet/>
      <dgm:spPr/>
      <dgm:t>
        <a:bodyPr/>
        <a:lstStyle/>
        <a:p>
          <a:endParaRPr lang="en-US"/>
        </a:p>
      </dgm:t>
    </dgm:pt>
    <dgm:pt modelId="{C36BB7C5-1DD0-4A96-A297-0A173D5CF438}">
      <dgm:prSet/>
      <dgm:spPr/>
      <dgm:t>
        <a:bodyPr/>
        <a:lstStyle/>
        <a:p>
          <a:r>
            <a:rPr lang="en-GB"/>
            <a:t>Socket programming concepts. </a:t>
          </a:r>
          <a:endParaRPr lang="en-US"/>
        </a:p>
      </dgm:t>
    </dgm:pt>
    <dgm:pt modelId="{AD3AD04F-0C94-4865-8242-0BE3488DE5F5}" type="parTrans" cxnId="{531A852F-D279-4009-A81F-7669EAD7C203}">
      <dgm:prSet/>
      <dgm:spPr/>
      <dgm:t>
        <a:bodyPr/>
        <a:lstStyle/>
        <a:p>
          <a:endParaRPr lang="en-US"/>
        </a:p>
      </dgm:t>
    </dgm:pt>
    <dgm:pt modelId="{CBD6F676-5DE8-45D6-841D-53CB4FF0C0AA}" type="sibTrans" cxnId="{531A852F-D279-4009-A81F-7669EAD7C203}">
      <dgm:prSet/>
      <dgm:spPr/>
      <dgm:t>
        <a:bodyPr/>
        <a:lstStyle/>
        <a:p>
          <a:endParaRPr lang="en-US"/>
        </a:p>
      </dgm:t>
    </dgm:pt>
    <dgm:pt modelId="{22C35EE0-AB6B-4D82-9C02-CDDD697215A3}">
      <dgm:prSet/>
      <dgm:spPr/>
      <dgm:t>
        <a:bodyPr/>
        <a:lstStyle/>
        <a:p>
          <a:r>
            <a:rPr lang="en-GB"/>
            <a:t>Simulation and modelling. </a:t>
          </a:r>
          <a:endParaRPr lang="en-US"/>
        </a:p>
      </dgm:t>
    </dgm:pt>
    <dgm:pt modelId="{C8EFFF89-CDF9-4092-926E-45C4D8558E0D}" type="parTrans" cxnId="{3E69CEA9-8C9C-476B-93CB-0DA36628478E}">
      <dgm:prSet/>
      <dgm:spPr/>
      <dgm:t>
        <a:bodyPr/>
        <a:lstStyle/>
        <a:p>
          <a:endParaRPr lang="en-US"/>
        </a:p>
      </dgm:t>
    </dgm:pt>
    <dgm:pt modelId="{C3AE537F-939E-4335-8EDA-9A3C5F9D0C68}" type="sibTrans" cxnId="{3E69CEA9-8C9C-476B-93CB-0DA36628478E}">
      <dgm:prSet/>
      <dgm:spPr/>
      <dgm:t>
        <a:bodyPr/>
        <a:lstStyle/>
        <a:p>
          <a:endParaRPr lang="en-US"/>
        </a:p>
      </dgm:t>
    </dgm:pt>
    <dgm:pt modelId="{5C6F6085-9C63-4FF7-9FB2-2C55913147C1}">
      <dgm:prSet/>
      <dgm:spPr/>
      <dgm:t>
        <a:bodyPr/>
        <a:lstStyle/>
        <a:p>
          <a:r>
            <a:rPr lang="en-GB"/>
            <a:t>Communication theories and technologies </a:t>
          </a:r>
          <a:endParaRPr lang="en-US"/>
        </a:p>
      </dgm:t>
    </dgm:pt>
    <dgm:pt modelId="{F5FA54AE-C5C8-47E1-9B1C-EDFD279761C8}" type="parTrans" cxnId="{52063CE5-4D8D-4638-9DDC-8DFF74E83629}">
      <dgm:prSet/>
      <dgm:spPr/>
      <dgm:t>
        <a:bodyPr/>
        <a:lstStyle/>
        <a:p>
          <a:endParaRPr lang="en-US"/>
        </a:p>
      </dgm:t>
    </dgm:pt>
    <dgm:pt modelId="{1C079A8D-4E4B-4630-A894-42601FA66CB7}" type="sibTrans" cxnId="{52063CE5-4D8D-4638-9DDC-8DFF74E83629}">
      <dgm:prSet/>
      <dgm:spPr/>
      <dgm:t>
        <a:bodyPr/>
        <a:lstStyle/>
        <a:p>
          <a:endParaRPr lang="en-US"/>
        </a:p>
      </dgm:t>
    </dgm:pt>
    <dgm:pt modelId="{65E7441A-4901-48C1-9C60-A52408D2CA31}">
      <dgm:prSet/>
      <dgm:spPr/>
      <dgm:t>
        <a:bodyPr/>
        <a:lstStyle/>
        <a:p>
          <a:r>
            <a:rPr lang="en-GB"/>
            <a:t>Assignment will be in two parts:</a:t>
          </a:r>
          <a:endParaRPr lang="en-US"/>
        </a:p>
      </dgm:t>
    </dgm:pt>
    <dgm:pt modelId="{8FD34BEF-567F-4EA7-A974-E4ACBD0A74CF}" type="parTrans" cxnId="{BA59BD0B-A41E-4784-9176-935F9E114BDE}">
      <dgm:prSet/>
      <dgm:spPr/>
      <dgm:t>
        <a:bodyPr/>
        <a:lstStyle/>
        <a:p>
          <a:endParaRPr lang="en-US"/>
        </a:p>
      </dgm:t>
    </dgm:pt>
    <dgm:pt modelId="{80F5B54D-1501-401B-ABC7-E53C774A29F7}" type="sibTrans" cxnId="{BA59BD0B-A41E-4784-9176-935F9E114BDE}">
      <dgm:prSet/>
      <dgm:spPr/>
      <dgm:t>
        <a:bodyPr/>
        <a:lstStyle/>
        <a:p>
          <a:endParaRPr lang="en-US"/>
        </a:p>
      </dgm:t>
    </dgm:pt>
    <dgm:pt modelId="{1154C7AE-F720-4515-BF0E-1F883D44787A}">
      <dgm:prSet/>
      <dgm:spPr/>
      <dgm:t>
        <a:bodyPr/>
        <a:lstStyle/>
        <a:p>
          <a:r>
            <a:rPr lang="en-GB"/>
            <a:t>Research :: you will have couple of topics </a:t>
          </a:r>
          <a:endParaRPr lang="en-US"/>
        </a:p>
      </dgm:t>
    </dgm:pt>
    <dgm:pt modelId="{85279E8F-0346-4411-B890-10A3C4A55FE6}" type="parTrans" cxnId="{19914773-EE9E-4F71-96B6-0A4029C6BBEE}">
      <dgm:prSet/>
      <dgm:spPr/>
      <dgm:t>
        <a:bodyPr/>
        <a:lstStyle/>
        <a:p>
          <a:endParaRPr lang="en-US"/>
        </a:p>
      </dgm:t>
    </dgm:pt>
    <dgm:pt modelId="{F21FC91A-73CB-48F3-BAB5-51590D8CF117}" type="sibTrans" cxnId="{19914773-EE9E-4F71-96B6-0A4029C6BBEE}">
      <dgm:prSet/>
      <dgm:spPr/>
      <dgm:t>
        <a:bodyPr/>
        <a:lstStyle/>
        <a:p>
          <a:endParaRPr lang="en-US"/>
        </a:p>
      </dgm:t>
    </dgm:pt>
    <dgm:pt modelId="{ED1904C7-4575-46D2-A719-A7AAD102F45F}">
      <dgm:prSet/>
      <dgm:spPr/>
      <dgm:t>
        <a:bodyPr/>
        <a:lstStyle/>
        <a:p>
          <a:r>
            <a:rPr lang="en-GB"/>
            <a:t>Practical:: related to the research topic. </a:t>
          </a:r>
          <a:endParaRPr lang="en-US"/>
        </a:p>
      </dgm:t>
    </dgm:pt>
    <dgm:pt modelId="{19DAD98E-EB49-4A52-8ACB-7FEC4271EDD7}" type="parTrans" cxnId="{E45BA2F6-5454-4161-84A1-591F71C59448}">
      <dgm:prSet/>
      <dgm:spPr/>
      <dgm:t>
        <a:bodyPr/>
        <a:lstStyle/>
        <a:p>
          <a:endParaRPr lang="en-US"/>
        </a:p>
      </dgm:t>
    </dgm:pt>
    <dgm:pt modelId="{8AFB394A-AC1A-41E9-8BD2-601D675FEF45}" type="sibTrans" cxnId="{E45BA2F6-5454-4161-84A1-591F71C59448}">
      <dgm:prSet/>
      <dgm:spPr/>
      <dgm:t>
        <a:bodyPr/>
        <a:lstStyle/>
        <a:p>
          <a:endParaRPr lang="en-US"/>
        </a:p>
      </dgm:t>
    </dgm:pt>
    <dgm:pt modelId="{32F27B32-9F63-4CC5-B326-DF97A80B38FA}" type="pres">
      <dgm:prSet presAssocID="{12B34619-6472-4C1D-B82E-CC79DFD6721A}" presName="linear" presStyleCnt="0">
        <dgm:presLayoutVars>
          <dgm:dir/>
          <dgm:animLvl val="lvl"/>
          <dgm:resizeHandles val="exact"/>
        </dgm:presLayoutVars>
      </dgm:prSet>
      <dgm:spPr/>
    </dgm:pt>
    <dgm:pt modelId="{EE32A4B2-9067-4CF7-9EF6-BE0931D6C67B}" type="pres">
      <dgm:prSet presAssocID="{617AE018-CEDF-41AD-8D85-F0CA99B566D9}" presName="parentLin" presStyleCnt="0"/>
      <dgm:spPr/>
    </dgm:pt>
    <dgm:pt modelId="{D34EBD35-E84F-47E0-9EE7-46BB052561C8}" type="pres">
      <dgm:prSet presAssocID="{617AE018-CEDF-41AD-8D85-F0CA99B566D9}" presName="parentLeftMargin" presStyleLbl="node1" presStyleIdx="0" presStyleCnt="2"/>
      <dgm:spPr/>
    </dgm:pt>
    <dgm:pt modelId="{4D18AFFA-283F-44DF-BE29-ADE0BC2EA991}" type="pres">
      <dgm:prSet presAssocID="{617AE018-CEDF-41AD-8D85-F0CA99B566D9}" presName="parentText" presStyleLbl="node1" presStyleIdx="0" presStyleCnt="2">
        <dgm:presLayoutVars>
          <dgm:chMax val="0"/>
          <dgm:bulletEnabled val="1"/>
        </dgm:presLayoutVars>
      </dgm:prSet>
      <dgm:spPr/>
    </dgm:pt>
    <dgm:pt modelId="{2539638A-0F02-43DB-9967-0FA427C92A9E}" type="pres">
      <dgm:prSet presAssocID="{617AE018-CEDF-41AD-8D85-F0CA99B566D9}" presName="negativeSpace" presStyleCnt="0"/>
      <dgm:spPr/>
    </dgm:pt>
    <dgm:pt modelId="{6346E15C-AC98-4D18-A415-F26A245ACA9A}" type="pres">
      <dgm:prSet presAssocID="{617AE018-CEDF-41AD-8D85-F0CA99B566D9}" presName="childText" presStyleLbl="conFgAcc1" presStyleIdx="0" presStyleCnt="2">
        <dgm:presLayoutVars>
          <dgm:bulletEnabled val="1"/>
        </dgm:presLayoutVars>
      </dgm:prSet>
      <dgm:spPr/>
    </dgm:pt>
    <dgm:pt modelId="{BC98F725-2CD7-4A39-9848-C25E8C1DC27E}" type="pres">
      <dgm:prSet presAssocID="{826CE8C7-E618-4880-98BB-FD4A2ED9EFFF}" presName="spaceBetweenRectangles" presStyleCnt="0"/>
      <dgm:spPr/>
    </dgm:pt>
    <dgm:pt modelId="{3D7F26AA-27B8-4991-8810-6DD08FCEB257}" type="pres">
      <dgm:prSet presAssocID="{65E7441A-4901-48C1-9C60-A52408D2CA31}" presName="parentLin" presStyleCnt="0"/>
      <dgm:spPr/>
    </dgm:pt>
    <dgm:pt modelId="{67A2FF46-22C0-4033-BEF4-02D591402F0E}" type="pres">
      <dgm:prSet presAssocID="{65E7441A-4901-48C1-9C60-A52408D2CA31}" presName="parentLeftMargin" presStyleLbl="node1" presStyleIdx="0" presStyleCnt="2"/>
      <dgm:spPr/>
    </dgm:pt>
    <dgm:pt modelId="{41147A45-12F2-4F2C-B291-6366698B736C}" type="pres">
      <dgm:prSet presAssocID="{65E7441A-4901-48C1-9C60-A52408D2CA31}" presName="parentText" presStyleLbl="node1" presStyleIdx="1" presStyleCnt="2">
        <dgm:presLayoutVars>
          <dgm:chMax val="0"/>
          <dgm:bulletEnabled val="1"/>
        </dgm:presLayoutVars>
      </dgm:prSet>
      <dgm:spPr/>
    </dgm:pt>
    <dgm:pt modelId="{B133ADA0-9F96-4A3A-A048-6C904297F68C}" type="pres">
      <dgm:prSet presAssocID="{65E7441A-4901-48C1-9C60-A52408D2CA31}" presName="negativeSpace" presStyleCnt="0"/>
      <dgm:spPr/>
    </dgm:pt>
    <dgm:pt modelId="{AFC7A83F-DE71-4344-ADFC-0255F3BDB456}" type="pres">
      <dgm:prSet presAssocID="{65E7441A-4901-48C1-9C60-A52408D2CA31}" presName="childText" presStyleLbl="conFgAcc1" presStyleIdx="1" presStyleCnt="2">
        <dgm:presLayoutVars>
          <dgm:bulletEnabled val="1"/>
        </dgm:presLayoutVars>
      </dgm:prSet>
      <dgm:spPr/>
    </dgm:pt>
  </dgm:ptLst>
  <dgm:cxnLst>
    <dgm:cxn modelId="{BA59BD0B-A41E-4784-9176-935F9E114BDE}" srcId="{12B34619-6472-4C1D-B82E-CC79DFD6721A}" destId="{65E7441A-4901-48C1-9C60-A52408D2CA31}" srcOrd="1" destOrd="0" parTransId="{8FD34BEF-567F-4EA7-A974-E4ACBD0A74CF}" sibTransId="{80F5B54D-1501-401B-ABC7-E53C774A29F7}"/>
    <dgm:cxn modelId="{F4EEEF15-2C38-4C37-A855-A0187A58A395}" srcId="{12B34619-6472-4C1D-B82E-CC79DFD6721A}" destId="{617AE018-CEDF-41AD-8D85-F0CA99B566D9}" srcOrd="0" destOrd="0" parTransId="{49887C38-D885-48C4-B0AF-4F6C65381D4C}" sibTransId="{826CE8C7-E618-4880-98BB-FD4A2ED9EFFF}"/>
    <dgm:cxn modelId="{FFE0072F-6426-49CB-9C1B-9B67156F32DA}" type="presOf" srcId="{617AE018-CEDF-41AD-8D85-F0CA99B566D9}" destId="{D34EBD35-E84F-47E0-9EE7-46BB052561C8}" srcOrd="0" destOrd="0" presId="urn:microsoft.com/office/officeart/2005/8/layout/list1"/>
    <dgm:cxn modelId="{531A852F-D279-4009-A81F-7669EAD7C203}" srcId="{AC6B7E06-3383-4787-B9A2-0C9DD925E7CE}" destId="{C36BB7C5-1DD0-4A96-A297-0A173D5CF438}" srcOrd="2" destOrd="0" parTransId="{AD3AD04F-0C94-4865-8242-0BE3488DE5F5}" sibTransId="{CBD6F676-5DE8-45D6-841D-53CB4FF0C0AA}"/>
    <dgm:cxn modelId="{AF0D073B-4504-4D94-B81F-F8671619E1BF}" type="presOf" srcId="{22C35EE0-AB6B-4D82-9C02-CDDD697215A3}" destId="{6346E15C-AC98-4D18-A415-F26A245ACA9A}" srcOrd="0" destOrd="4" presId="urn:microsoft.com/office/officeart/2005/8/layout/list1"/>
    <dgm:cxn modelId="{AB5EEA68-0EC0-421D-9C9D-3565E2C0DD53}" type="presOf" srcId="{5594E667-5341-45DF-9E24-83CF5B376DD4}" destId="{6346E15C-AC98-4D18-A415-F26A245ACA9A}" srcOrd="0" destOrd="2" presId="urn:microsoft.com/office/officeart/2005/8/layout/list1"/>
    <dgm:cxn modelId="{6BE72772-716D-4DC8-BC5A-4831EF396E9E}" srcId="{AC6B7E06-3383-4787-B9A2-0C9DD925E7CE}" destId="{5594E667-5341-45DF-9E24-83CF5B376DD4}" srcOrd="1" destOrd="0" parTransId="{E5557028-7214-45E2-B764-D995B8E3E2FE}" sibTransId="{75B73242-221F-4D9C-AF30-2D29BB2A9C8F}"/>
    <dgm:cxn modelId="{19914773-EE9E-4F71-96B6-0A4029C6BBEE}" srcId="{65E7441A-4901-48C1-9C60-A52408D2CA31}" destId="{1154C7AE-F720-4515-BF0E-1F883D44787A}" srcOrd="0" destOrd="0" parTransId="{85279E8F-0346-4411-B890-10A3C4A55FE6}" sibTransId="{F21FC91A-73CB-48F3-BAB5-51590D8CF117}"/>
    <dgm:cxn modelId="{9F962383-E6CB-4C4F-941E-ACE27F016196}" type="presOf" srcId="{12B34619-6472-4C1D-B82E-CC79DFD6721A}" destId="{32F27B32-9F63-4CC5-B326-DF97A80B38FA}" srcOrd="0" destOrd="0" presId="urn:microsoft.com/office/officeart/2005/8/layout/list1"/>
    <dgm:cxn modelId="{4B774488-AB3A-46A4-BCFC-53AD35A15984}" type="presOf" srcId="{1154C7AE-F720-4515-BF0E-1F883D44787A}" destId="{AFC7A83F-DE71-4344-ADFC-0255F3BDB456}" srcOrd="0" destOrd="0" presId="urn:microsoft.com/office/officeart/2005/8/layout/list1"/>
    <dgm:cxn modelId="{57B3B595-C59C-4F0B-A9F1-AD872DF19B7E}" type="presOf" srcId="{5C6F6085-9C63-4FF7-9FB2-2C55913147C1}" destId="{6346E15C-AC98-4D18-A415-F26A245ACA9A}" srcOrd="0" destOrd="5" presId="urn:microsoft.com/office/officeart/2005/8/layout/list1"/>
    <dgm:cxn modelId="{3E69CEA9-8C9C-476B-93CB-0DA36628478E}" srcId="{AC6B7E06-3383-4787-B9A2-0C9DD925E7CE}" destId="{22C35EE0-AB6B-4D82-9C02-CDDD697215A3}" srcOrd="3" destOrd="0" parTransId="{C8EFFF89-CDF9-4092-926E-45C4D8558E0D}" sibTransId="{C3AE537F-939E-4335-8EDA-9A3C5F9D0C68}"/>
    <dgm:cxn modelId="{A1B4CDAC-C44B-4AB9-9FD9-E4CEF8A4DBBB}" type="presOf" srcId="{617AE018-CEDF-41AD-8D85-F0CA99B566D9}" destId="{4D18AFFA-283F-44DF-BE29-ADE0BC2EA991}" srcOrd="1" destOrd="0" presId="urn:microsoft.com/office/officeart/2005/8/layout/list1"/>
    <dgm:cxn modelId="{74A2F3C5-5DD4-4998-B668-E18F60F1DE92}" type="presOf" srcId="{C36BB7C5-1DD0-4A96-A297-0A173D5CF438}" destId="{6346E15C-AC98-4D18-A415-F26A245ACA9A}" srcOrd="0" destOrd="3" presId="urn:microsoft.com/office/officeart/2005/8/layout/list1"/>
    <dgm:cxn modelId="{E52057C7-4AFC-48B7-A631-D90AD63257D5}" type="presOf" srcId="{ED1904C7-4575-46D2-A719-A7AAD102F45F}" destId="{AFC7A83F-DE71-4344-ADFC-0255F3BDB456}" srcOrd="0" destOrd="1" presId="urn:microsoft.com/office/officeart/2005/8/layout/list1"/>
    <dgm:cxn modelId="{DD9612E2-D750-429E-AB80-D556CFC1C981}" srcId="{617AE018-CEDF-41AD-8D85-F0CA99B566D9}" destId="{AC6B7E06-3383-4787-B9A2-0C9DD925E7CE}" srcOrd="0" destOrd="0" parTransId="{B054AC32-7032-47EA-BF81-6C3085E4F945}" sibTransId="{0ECB64A0-E1F7-4F6D-9A91-2AE550B06CB4}"/>
    <dgm:cxn modelId="{E9F986E4-7D9F-4424-BA72-3B621FB438BC}" srcId="{AC6B7E06-3383-4787-B9A2-0C9DD925E7CE}" destId="{CD0D6325-B388-434A-8DF1-EDDAD4E39A92}" srcOrd="0" destOrd="0" parTransId="{D097B6EA-5A37-4204-A686-8D6AF0AEA682}" sibTransId="{A3F326A8-92F3-4683-9A70-741679126323}"/>
    <dgm:cxn modelId="{52063CE5-4D8D-4638-9DDC-8DFF74E83629}" srcId="{AC6B7E06-3383-4787-B9A2-0C9DD925E7CE}" destId="{5C6F6085-9C63-4FF7-9FB2-2C55913147C1}" srcOrd="4" destOrd="0" parTransId="{F5FA54AE-C5C8-47E1-9B1C-EDFD279761C8}" sibTransId="{1C079A8D-4E4B-4630-A894-42601FA66CB7}"/>
    <dgm:cxn modelId="{3BAAF6E8-DA39-49C3-A709-4569498A9B73}" type="presOf" srcId="{65E7441A-4901-48C1-9C60-A52408D2CA31}" destId="{41147A45-12F2-4F2C-B291-6366698B736C}" srcOrd="1" destOrd="0" presId="urn:microsoft.com/office/officeart/2005/8/layout/list1"/>
    <dgm:cxn modelId="{AA7C66E9-E74A-4FFE-A0A0-BA100CDFA058}" type="presOf" srcId="{CD0D6325-B388-434A-8DF1-EDDAD4E39A92}" destId="{6346E15C-AC98-4D18-A415-F26A245ACA9A}" srcOrd="0" destOrd="1" presId="urn:microsoft.com/office/officeart/2005/8/layout/list1"/>
    <dgm:cxn modelId="{0412CAF5-1AAC-45D1-AA6A-64AF461FFD76}" type="presOf" srcId="{AC6B7E06-3383-4787-B9A2-0C9DD925E7CE}" destId="{6346E15C-AC98-4D18-A415-F26A245ACA9A}" srcOrd="0" destOrd="0" presId="urn:microsoft.com/office/officeart/2005/8/layout/list1"/>
    <dgm:cxn modelId="{E45BA2F6-5454-4161-84A1-591F71C59448}" srcId="{65E7441A-4901-48C1-9C60-A52408D2CA31}" destId="{ED1904C7-4575-46D2-A719-A7AAD102F45F}" srcOrd="1" destOrd="0" parTransId="{19DAD98E-EB49-4A52-8ACB-7FEC4271EDD7}" sibTransId="{8AFB394A-AC1A-41E9-8BD2-601D675FEF45}"/>
    <dgm:cxn modelId="{DCCE82F7-8FEA-4693-BF48-7FAB1E85552C}" type="presOf" srcId="{65E7441A-4901-48C1-9C60-A52408D2CA31}" destId="{67A2FF46-22C0-4033-BEF4-02D591402F0E}" srcOrd="0" destOrd="0" presId="urn:microsoft.com/office/officeart/2005/8/layout/list1"/>
    <dgm:cxn modelId="{E02959BF-4182-433B-B117-0C26185D83F6}" type="presParOf" srcId="{32F27B32-9F63-4CC5-B326-DF97A80B38FA}" destId="{EE32A4B2-9067-4CF7-9EF6-BE0931D6C67B}" srcOrd="0" destOrd="0" presId="urn:microsoft.com/office/officeart/2005/8/layout/list1"/>
    <dgm:cxn modelId="{D27C05B7-951C-43CD-9441-A5A9A54B2001}" type="presParOf" srcId="{EE32A4B2-9067-4CF7-9EF6-BE0931D6C67B}" destId="{D34EBD35-E84F-47E0-9EE7-46BB052561C8}" srcOrd="0" destOrd="0" presId="urn:microsoft.com/office/officeart/2005/8/layout/list1"/>
    <dgm:cxn modelId="{C7C77A8A-D687-4955-A7C8-D9338AE8D843}" type="presParOf" srcId="{EE32A4B2-9067-4CF7-9EF6-BE0931D6C67B}" destId="{4D18AFFA-283F-44DF-BE29-ADE0BC2EA991}" srcOrd="1" destOrd="0" presId="urn:microsoft.com/office/officeart/2005/8/layout/list1"/>
    <dgm:cxn modelId="{EDA10F6B-C9C0-4B49-B687-54E121BD5BCE}" type="presParOf" srcId="{32F27B32-9F63-4CC5-B326-DF97A80B38FA}" destId="{2539638A-0F02-43DB-9967-0FA427C92A9E}" srcOrd="1" destOrd="0" presId="urn:microsoft.com/office/officeart/2005/8/layout/list1"/>
    <dgm:cxn modelId="{30DFCBA6-3798-43C6-801F-013282C57A90}" type="presParOf" srcId="{32F27B32-9F63-4CC5-B326-DF97A80B38FA}" destId="{6346E15C-AC98-4D18-A415-F26A245ACA9A}" srcOrd="2" destOrd="0" presId="urn:microsoft.com/office/officeart/2005/8/layout/list1"/>
    <dgm:cxn modelId="{8381C387-529C-4095-AAFA-CFADABF207CF}" type="presParOf" srcId="{32F27B32-9F63-4CC5-B326-DF97A80B38FA}" destId="{BC98F725-2CD7-4A39-9848-C25E8C1DC27E}" srcOrd="3" destOrd="0" presId="urn:microsoft.com/office/officeart/2005/8/layout/list1"/>
    <dgm:cxn modelId="{41975D3C-16F2-4D24-86D0-601129B95F95}" type="presParOf" srcId="{32F27B32-9F63-4CC5-B326-DF97A80B38FA}" destId="{3D7F26AA-27B8-4991-8810-6DD08FCEB257}" srcOrd="4" destOrd="0" presId="urn:microsoft.com/office/officeart/2005/8/layout/list1"/>
    <dgm:cxn modelId="{82A5C0A3-4CF5-4F0D-9628-6B77678887AD}" type="presParOf" srcId="{3D7F26AA-27B8-4991-8810-6DD08FCEB257}" destId="{67A2FF46-22C0-4033-BEF4-02D591402F0E}" srcOrd="0" destOrd="0" presId="urn:microsoft.com/office/officeart/2005/8/layout/list1"/>
    <dgm:cxn modelId="{7A2674AC-8979-4204-B84E-4110D98D8D49}" type="presParOf" srcId="{3D7F26AA-27B8-4991-8810-6DD08FCEB257}" destId="{41147A45-12F2-4F2C-B291-6366698B736C}" srcOrd="1" destOrd="0" presId="urn:microsoft.com/office/officeart/2005/8/layout/list1"/>
    <dgm:cxn modelId="{DED3682F-5C08-4C4D-BEAC-14C41C220C9E}" type="presParOf" srcId="{32F27B32-9F63-4CC5-B326-DF97A80B38FA}" destId="{B133ADA0-9F96-4A3A-A048-6C904297F68C}" srcOrd="5" destOrd="0" presId="urn:microsoft.com/office/officeart/2005/8/layout/list1"/>
    <dgm:cxn modelId="{7A8207B1-0F9C-4AC3-8064-F23D78EAC6E3}" type="presParOf" srcId="{32F27B32-9F63-4CC5-B326-DF97A80B38FA}" destId="{AFC7A83F-DE71-4344-ADFC-0255F3BDB456}"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7C1E64-2245-4C7A-96A2-9806E692833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1D8B67F1-C8AF-4E61-839E-E9170E0C622F}">
      <dgm:prSet/>
      <dgm:spPr/>
      <dgm:t>
        <a:bodyPr/>
        <a:lstStyle/>
        <a:p>
          <a:r>
            <a:rPr lang="en-GB"/>
            <a:t>Complete Package: Contains 24 kinds of module parts including obstacle avoidance, line tracing module, infrared remote control and also you can control it via phone and tablets of Android and iOS system, etc.</a:t>
          </a:r>
          <a:endParaRPr lang="en-US"/>
        </a:p>
      </dgm:t>
    </dgm:pt>
    <dgm:pt modelId="{FDE09C67-F14A-4E9D-834D-CD9AEF4BCE1C}" type="parTrans" cxnId="{ECD9881F-412C-41BD-9ECE-227307A0685A}">
      <dgm:prSet/>
      <dgm:spPr/>
      <dgm:t>
        <a:bodyPr/>
        <a:lstStyle/>
        <a:p>
          <a:endParaRPr lang="en-US"/>
        </a:p>
      </dgm:t>
    </dgm:pt>
    <dgm:pt modelId="{8F120927-AEBF-4EC2-BF26-01484525EB54}" type="sibTrans" cxnId="{ECD9881F-412C-41BD-9ECE-227307A0685A}">
      <dgm:prSet/>
      <dgm:spPr/>
      <dgm:t>
        <a:bodyPr/>
        <a:lstStyle/>
        <a:p>
          <a:endParaRPr lang="en-US"/>
        </a:p>
      </dgm:t>
    </dgm:pt>
    <dgm:pt modelId="{C45E5CD3-7BA7-4688-BE19-92921B85BAC6}">
      <dgm:prSet/>
      <dgm:spPr/>
      <dgm:t>
        <a:bodyPr/>
        <a:lstStyle/>
        <a:p>
          <a:r>
            <a:rPr lang="en-GB"/>
            <a:t>Easy to Assemble: All the module interface has been modified with XH2.54 ports as to make it much easier and convenient to assemble the car and reduce the chances for errors.</a:t>
          </a:r>
          <a:endParaRPr lang="en-US"/>
        </a:p>
      </dgm:t>
    </dgm:pt>
    <dgm:pt modelId="{43C9A6DD-A146-4294-ACDF-DD70D1CF4072}" type="parTrans" cxnId="{C767A24F-6D0F-4712-812E-A8053615F347}">
      <dgm:prSet/>
      <dgm:spPr/>
      <dgm:t>
        <a:bodyPr/>
        <a:lstStyle/>
        <a:p>
          <a:endParaRPr lang="en-US"/>
        </a:p>
      </dgm:t>
    </dgm:pt>
    <dgm:pt modelId="{21E98140-A4AB-41A1-B4D8-CB730D3DEAD9}" type="sibTrans" cxnId="{C767A24F-6D0F-4712-812E-A8053615F347}">
      <dgm:prSet/>
      <dgm:spPr/>
      <dgm:t>
        <a:bodyPr/>
        <a:lstStyle/>
        <a:p>
          <a:endParaRPr lang="en-US"/>
        </a:p>
      </dgm:t>
    </dgm:pt>
    <dgm:pt modelId="{9C5070AB-7A2E-47CC-947A-727D01DCDC36}">
      <dgm:prSet/>
      <dgm:spPr/>
      <dgm:t>
        <a:bodyPr/>
        <a:lstStyle/>
        <a:p>
          <a:r>
            <a:rPr lang="en-GB"/>
            <a:t>To use Elegoo starter kits requires basic electronic knowledge. </a:t>
          </a:r>
          <a:endParaRPr lang="en-US"/>
        </a:p>
      </dgm:t>
    </dgm:pt>
    <dgm:pt modelId="{D2809E0C-3E1A-49D8-B389-439391D6B185}" type="parTrans" cxnId="{77D712B9-949E-4656-9BB8-9F1A0EC4B309}">
      <dgm:prSet/>
      <dgm:spPr/>
      <dgm:t>
        <a:bodyPr/>
        <a:lstStyle/>
        <a:p>
          <a:endParaRPr lang="en-US"/>
        </a:p>
      </dgm:t>
    </dgm:pt>
    <dgm:pt modelId="{3A3D2B54-C968-45F7-8900-B83183FDF52E}" type="sibTrans" cxnId="{77D712B9-949E-4656-9BB8-9F1A0EC4B309}">
      <dgm:prSet/>
      <dgm:spPr/>
      <dgm:t>
        <a:bodyPr/>
        <a:lstStyle/>
        <a:p>
          <a:endParaRPr lang="en-US"/>
        </a:p>
      </dgm:t>
    </dgm:pt>
    <dgm:pt modelId="{B6A48BDC-46CF-4995-8F46-3FDF8AF3CD23}" type="pres">
      <dgm:prSet presAssocID="{A27C1E64-2245-4C7A-96A2-9806E6928336}" presName="vert0" presStyleCnt="0">
        <dgm:presLayoutVars>
          <dgm:dir/>
          <dgm:animOne val="branch"/>
          <dgm:animLvl val="lvl"/>
        </dgm:presLayoutVars>
      </dgm:prSet>
      <dgm:spPr/>
    </dgm:pt>
    <dgm:pt modelId="{1F5EF52B-C69E-4EA7-82B4-CAA694C9AB00}" type="pres">
      <dgm:prSet presAssocID="{1D8B67F1-C8AF-4E61-839E-E9170E0C622F}" presName="thickLine" presStyleLbl="alignNode1" presStyleIdx="0" presStyleCnt="3"/>
      <dgm:spPr/>
    </dgm:pt>
    <dgm:pt modelId="{A2B9C17F-1332-49EA-9FD0-90523C4B877E}" type="pres">
      <dgm:prSet presAssocID="{1D8B67F1-C8AF-4E61-839E-E9170E0C622F}" presName="horz1" presStyleCnt="0"/>
      <dgm:spPr/>
    </dgm:pt>
    <dgm:pt modelId="{9D230395-A504-4AA4-9E3A-542F82E1255D}" type="pres">
      <dgm:prSet presAssocID="{1D8B67F1-C8AF-4E61-839E-E9170E0C622F}" presName="tx1" presStyleLbl="revTx" presStyleIdx="0" presStyleCnt="3"/>
      <dgm:spPr/>
    </dgm:pt>
    <dgm:pt modelId="{888E9394-53B9-4470-B355-C155B37802F9}" type="pres">
      <dgm:prSet presAssocID="{1D8B67F1-C8AF-4E61-839E-E9170E0C622F}" presName="vert1" presStyleCnt="0"/>
      <dgm:spPr/>
    </dgm:pt>
    <dgm:pt modelId="{431E40E7-3F99-42DC-AB0B-BD7302D9088C}" type="pres">
      <dgm:prSet presAssocID="{C45E5CD3-7BA7-4688-BE19-92921B85BAC6}" presName="thickLine" presStyleLbl="alignNode1" presStyleIdx="1" presStyleCnt="3"/>
      <dgm:spPr/>
    </dgm:pt>
    <dgm:pt modelId="{DB18F75F-10BF-4CDC-80F4-563ECB7ACAEA}" type="pres">
      <dgm:prSet presAssocID="{C45E5CD3-7BA7-4688-BE19-92921B85BAC6}" presName="horz1" presStyleCnt="0"/>
      <dgm:spPr/>
    </dgm:pt>
    <dgm:pt modelId="{A0F9742D-2AE8-4D97-8E51-327A64732D93}" type="pres">
      <dgm:prSet presAssocID="{C45E5CD3-7BA7-4688-BE19-92921B85BAC6}" presName="tx1" presStyleLbl="revTx" presStyleIdx="1" presStyleCnt="3"/>
      <dgm:spPr/>
    </dgm:pt>
    <dgm:pt modelId="{F4FE8E7F-FEA6-4A27-97DF-F9B4ED6A5D31}" type="pres">
      <dgm:prSet presAssocID="{C45E5CD3-7BA7-4688-BE19-92921B85BAC6}" presName="vert1" presStyleCnt="0"/>
      <dgm:spPr/>
    </dgm:pt>
    <dgm:pt modelId="{FE387D18-37A4-4283-8C1E-0515C4B154E9}" type="pres">
      <dgm:prSet presAssocID="{9C5070AB-7A2E-47CC-947A-727D01DCDC36}" presName="thickLine" presStyleLbl="alignNode1" presStyleIdx="2" presStyleCnt="3"/>
      <dgm:spPr/>
    </dgm:pt>
    <dgm:pt modelId="{2BC0C349-6D5E-4A09-84E8-928883FDD8BA}" type="pres">
      <dgm:prSet presAssocID="{9C5070AB-7A2E-47CC-947A-727D01DCDC36}" presName="horz1" presStyleCnt="0"/>
      <dgm:spPr/>
    </dgm:pt>
    <dgm:pt modelId="{65948796-340C-47A2-914E-4D758246ECCF}" type="pres">
      <dgm:prSet presAssocID="{9C5070AB-7A2E-47CC-947A-727D01DCDC36}" presName="tx1" presStyleLbl="revTx" presStyleIdx="2" presStyleCnt="3"/>
      <dgm:spPr/>
    </dgm:pt>
    <dgm:pt modelId="{EB4D516C-50FA-4F1C-9086-C67554B56A16}" type="pres">
      <dgm:prSet presAssocID="{9C5070AB-7A2E-47CC-947A-727D01DCDC36}" presName="vert1" presStyleCnt="0"/>
      <dgm:spPr/>
    </dgm:pt>
  </dgm:ptLst>
  <dgm:cxnLst>
    <dgm:cxn modelId="{6BD85D12-1398-4A55-A9CE-DFCE4C79A3F3}" type="presOf" srcId="{9C5070AB-7A2E-47CC-947A-727D01DCDC36}" destId="{65948796-340C-47A2-914E-4D758246ECCF}" srcOrd="0" destOrd="0" presId="urn:microsoft.com/office/officeart/2008/layout/LinedList"/>
    <dgm:cxn modelId="{ECD9881F-412C-41BD-9ECE-227307A0685A}" srcId="{A27C1E64-2245-4C7A-96A2-9806E6928336}" destId="{1D8B67F1-C8AF-4E61-839E-E9170E0C622F}" srcOrd="0" destOrd="0" parTransId="{FDE09C67-F14A-4E9D-834D-CD9AEF4BCE1C}" sibTransId="{8F120927-AEBF-4EC2-BF26-01484525EB54}"/>
    <dgm:cxn modelId="{C767A24F-6D0F-4712-812E-A8053615F347}" srcId="{A27C1E64-2245-4C7A-96A2-9806E6928336}" destId="{C45E5CD3-7BA7-4688-BE19-92921B85BAC6}" srcOrd="1" destOrd="0" parTransId="{43C9A6DD-A146-4294-ACDF-DD70D1CF4072}" sibTransId="{21E98140-A4AB-41A1-B4D8-CB730D3DEAD9}"/>
    <dgm:cxn modelId="{E8BBED7B-F129-4A60-A3ED-9193D197554F}" type="presOf" srcId="{A27C1E64-2245-4C7A-96A2-9806E6928336}" destId="{B6A48BDC-46CF-4995-8F46-3FDF8AF3CD23}" srcOrd="0" destOrd="0" presId="urn:microsoft.com/office/officeart/2008/layout/LinedList"/>
    <dgm:cxn modelId="{C7C73980-9F23-489B-84B2-2D2BEF23DC45}" type="presOf" srcId="{C45E5CD3-7BA7-4688-BE19-92921B85BAC6}" destId="{A0F9742D-2AE8-4D97-8E51-327A64732D93}" srcOrd="0" destOrd="0" presId="urn:microsoft.com/office/officeart/2008/layout/LinedList"/>
    <dgm:cxn modelId="{77D712B9-949E-4656-9BB8-9F1A0EC4B309}" srcId="{A27C1E64-2245-4C7A-96A2-9806E6928336}" destId="{9C5070AB-7A2E-47CC-947A-727D01DCDC36}" srcOrd="2" destOrd="0" parTransId="{D2809E0C-3E1A-49D8-B389-439391D6B185}" sibTransId="{3A3D2B54-C968-45F7-8900-B83183FDF52E}"/>
    <dgm:cxn modelId="{470AE4DF-A966-4F3C-9419-EE7CB3E302B2}" type="presOf" srcId="{1D8B67F1-C8AF-4E61-839E-E9170E0C622F}" destId="{9D230395-A504-4AA4-9E3A-542F82E1255D}" srcOrd="0" destOrd="0" presId="urn:microsoft.com/office/officeart/2008/layout/LinedList"/>
    <dgm:cxn modelId="{471EACD1-4CA2-4B8F-AA6C-A19AA04C79CB}" type="presParOf" srcId="{B6A48BDC-46CF-4995-8F46-3FDF8AF3CD23}" destId="{1F5EF52B-C69E-4EA7-82B4-CAA694C9AB00}" srcOrd="0" destOrd="0" presId="urn:microsoft.com/office/officeart/2008/layout/LinedList"/>
    <dgm:cxn modelId="{58B3AFE0-2DBE-4EC1-9DEF-8ED098E1AAEC}" type="presParOf" srcId="{B6A48BDC-46CF-4995-8F46-3FDF8AF3CD23}" destId="{A2B9C17F-1332-49EA-9FD0-90523C4B877E}" srcOrd="1" destOrd="0" presId="urn:microsoft.com/office/officeart/2008/layout/LinedList"/>
    <dgm:cxn modelId="{7E1AB13D-0468-4D9E-9628-3A31E839E783}" type="presParOf" srcId="{A2B9C17F-1332-49EA-9FD0-90523C4B877E}" destId="{9D230395-A504-4AA4-9E3A-542F82E1255D}" srcOrd="0" destOrd="0" presId="urn:microsoft.com/office/officeart/2008/layout/LinedList"/>
    <dgm:cxn modelId="{9DC556FF-69CC-44CE-AF4F-5BA61F1CE583}" type="presParOf" srcId="{A2B9C17F-1332-49EA-9FD0-90523C4B877E}" destId="{888E9394-53B9-4470-B355-C155B37802F9}" srcOrd="1" destOrd="0" presId="urn:microsoft.com/office/officeart/2008/layout/LinedList"/>
    <dgm:cxn modelId="{6E14F7A9-CA01-4F05-9AB3-FE4812D5D69C}" type="presParOf" srcId="{B6A48BDC-46CF-4995-8F46-3FDF8AF3CD23}" destId="{431E40E7-3F99-42DC-AB0B-BD7302D9088C}" srcOrd="2" destOrd="0" presId="urn:microsoft.com/office/officeart/2008/layout/LinedList"/>
    <dgm:cxn modelId="{0D5A943F-CE53-43D1-A41F-69AE24D136AB}" type="presParOf" srcId="{B6A48BDC-46CF-4995-8F46-3FDF8AF3CD23}" destId="{DB18F75F-10BF-4CDC-80F4-563ECB7ACAEA}" srcOrd="3" destOrd="0" presId="urn:microsoft.com/office/officeart/2008/layout/LinedList"/>
    <dgm:cxn modelId="{4A4372C9-EF8D-4927-A403-E18C6FDBED7C}" type="presParOf" srcId="{DB18F75F-10BF-4CDC-80F4-563ECB7ACAEA}" destId="{A0F9742D-2AE8-4D97-8E51-327A64732D93}" srcOrd="0" destOrd="0" presId="urn:microsoft.com/office/officeart/2008/layout/LinedList"/>
    <dgm:cxn modelId="{98B801D5-7AA6-42CE-B956-1C0BF86DFC11}" type="presParOf" srcId="{DB18F75F-10BF-4CDC-80F4-563ECB7ACAEA}" destId="{F4FE8E7F-FEA6-4A27-97DF-F9B4ED6A5D31}" srcOrd="1" destOrd="0" presId="urn:microsoft.com/office/officeart/2008/layout/LinedList"/>
    <dgm:cxn modelId="{27359E80-D16D-4B52-A7BC-DC74FFE49812}" type="presParOf" srcId="{B6A48BDC-46CF-4995-8F46-3FDF8AF3CD23}" destId="{FE387D18-37A4-4283-8C1E-0515C4B154E9}" srcOrd="4" destOrd="0" presId="urn:microsoft.com/office/officeart/2008/layout/LinedList"/>
    <dgm:cxn modelId="{B6D1DB0A-C65B-4D88-B5AD-FF526F87E3C4}" type="presParOf" srcId="{B6A48BDC-46CF-4995-8F46-3FDF8AF3CD23}" destId="{2BC0C349-6D5E-4A09-84E8-928883FDD8BA}" srcOrd="5" destOrd="0" presId="urn:microsoft.com/office/officeart/2008/layout/LinedList"/>
    <dgm:cxn modelId="{1140B1EC-86BA-4FFA-9FAC-4E1F73C796C1}" type="presParOf" srcId="{2BC0C349-6D5E-4A09-84E8-928883FDD8BA}" destId="{65948796-340C-47A2-914E-4D758246ECCF}" srcOrd="0" destOrd="0" presId="urn:microsoft.com/office/officeart/2008/layout/LinedList"/>
    <dgm:cxn modelId="{7AE71499-425D-42FF-8617-A4AFF3B78807}" type="presParOf" srcId="{2BC0C349-6D5E-4A09-84E8-928883FDD8BA}" destId="{EB4D516C-50FA-4F1C-9086-C67554B56A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6E15C-AC98-4D18-A415-F26A245ACA9A}">
      <dsp:nvSpPr>
        <dsp:cNvPr id="0" name=""/>
        <dsp:cNvSpPr/>
      </dsp:nvSpPr>
      <dsp:spPr>
        <a:xfrm>
          <a:off x="0" y="951125"/>
          <a:ext cx="6513603" cy="26460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05528" tIns="437388" rIns="505528" bIns="149352" numCol="1" spcCol="1270" anchor="t" anchorCtr="0">
          <a:noAutofit/>
        </a:bodyPr>
        <a:lstStyle/>
        <a:p>
          <a:pPr marL="228600" lvl="1" indent="-228600" algn="l" defTabSz="933450">
            <a:lnSpc>
              <a:spcPct val="90000"/>
            </a:lnSpc>
            <a:spcBef>
              <a:spcPct val="0"/>
            </a:spcBef>
            <a:spcAft>
              <a:spcPct val="15000"/>
            </a:spcAft>
            <a:buChar char="•"/>
          </a:pPr>
          <a:r>
            <a:rPr lang="en-GB" sz="2100" kern="1200"/>
            <a:t>The smart city 4.0 </a:t>
          </a:r>
          <a:endParaRPr lang="en-US" sz="2100" kern="1200"/>
        </a:p>
        <a:p>
          <a:pPr marL="457200" lvl="2" indent="-228600" algn="l" defTabSz="933450">
            <a:lnSpc>
              <a:spcPct val="90000"/>
            </a:lnSpc>
            <a:spcBef>
              <a:spcPct val="0"/>
            </a:spcBef>
            <a:spcAft>
              <a:spcPct val="15000"/>
            </a:spcAft>
            <a:buChar char="•"/>
          </a:pPr>
          <a:r>
            <a:rPr lang="en-GB" sz="2100" kern="1200"/>
            <a:t>Robots and machine learning/ AI</a:t>
          </a:r>
          <a:endParaRPr lang="en-US" sz="2100" kern="1200"/>
        </a:p>
        <a:p>
          <a:pPr marL="457200" lvl="2" indent="-228600" algn="l" defTabSz="933450">
            <a:lnSpc>
              <a:spcPct val="90000"/>
            </a:lnSpc>
            <a:spcBef>
              <a:spcPct val="0"/>
            </a:spcBef>
            <a:spcAft>
              <a:spcPct val="15000"/>
            </a:spcAft>
            <a:buChar char="•"/>
          </a:pPr>
          <a:r>
            <a:rPr lang="en-GB" sz="2100" kern="1200"/>
            <a:t>Security and encryption.</a:t>
          </a:r>
          <a:endParaRPr lang="en-US" sz="2100" kern="1200"/>
        </a:p>
        <a:p>
          <a:pPr marL="457200" lvl="2" indent="-228600" algn="l" defTabSz="933450">
            <a:lnSpc>
              <a:spcPct val="90000"/>
            </a:lnSpc>
            <a:spcBef>
              <a:spcPct val="0"/>
            </a:spcBef>
            <a:spcAft>
              <a:spcPct val="15000"/>
            </a:spcAft>
            <a:buChar char="•"/>
          </a:pPr>
          <a:r>
            <a:rPr lang="en-GB" sz="2100" kern="1200"/>
            <a:t>Socket programming concepts. </a:t>
          </a:r>
          <a:endParaRPr lang="en-US" sz="2100" kern="1200"/>
        </a:p>
        <a:p>
          <a:pPr marL="457200" lvl="2" indent="-228600" algn="l" defTabSz="933450">
            <a:lnSpc>
              <a:spcPct val="90000"/>
            </a:lnSpc>
            <a:spcBef>
              <a:spcPct val="0"/>
            </a:spcBef>
            <a:spcAft>
              <a:spcPct val="15000"/>
            </a:spcAft>
            <a:buChar char="•"/>
          </a:pPr>
          <a:r>
            <a:rPr lang="en-GB" sz="2100" kern="1200"/>
            <a:t>Simulation and modelling. </a:t>
          </a:r>
          <a:endParaRPr lang="en-US" sz="2100" kern="1200"/>
        </a:p>
        <a:p>
          <a:pPr marL="457200" lvl="2" indent="-228600" algn="l" defTabSz="933450">
            <a:lnSpc>
              <a:spcPct val="90000"/>
            </a:lnSpc>
            <a:spcBef>
              <a:spcPct val="0"/>
            </a:spcBef>
            <a:spcAft>
              <a:spcPct val="15000"/>
            </a:spcAft>
            <a:buChar char="•"/>
          </a:pPr>
          <a:r>
            <a:rPr lang="en-GB" sz="2100" kern="1200"/>
            <a:t>Communication theories and technologies </a:t>
          </a:r>
          <a:endParaRPr lang="en-US" sz="2100" kern="1200"/>
        </a:p>
      </dsp:txBody>
      <dsp:txXfrm>
        <a:off x="0" y="951125"/>
        <a:ext cx="6513603" cy="2646000"/>
      </dsp:txXfrm>
    </dsp:sp>
    <dsp:sp modelId="{4D18AFFA-283F-44DF-BE29-ADE0BC2EA991}">
      <dsp:nvSpPr>
        <dsp:cNvPr id="0" name=""/>
        <dsp:cNvSpPr/>
      </dsp:nvSpPr>
      <dsp:spPr>
        <a:xfrm>
          <a:off x="325680" y="641165"/>
          <a:ext cx="4559522" cy="6199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2339" tIns="0" rIns="172339" bIns="0" numCol="1" spcCol="1270" anchor="ctr" anchorCtr="0">
          <a:noAutofit/>
        </a:bodyPr>
        <a:lstStyle/>
        <a:p>
          <a:pPr marL="0" lvl="0" indent="0" algn="l" defTabSz="933450">
            <a:lnSpc>
              <a:spcPct val="90000"/>
            </a:lnSpc>
            <a:spcBef>
              <a:spcPct val="0"/>
            </a:spcBef>
            <a:spcAft>
              <a:spcPct val="35000"/>
            </a:spcAft>
            <a:buNone/>
          </a:pPr>
          <a:r>
            <a:rPr lang="en-GB" sz="2100" kern="1200"/>
            <a:t>Discreet topics that will cover trends.</a:t>
          </a:r>
          <a:endParaRPr lang="en-US" sz="2100" kern="1200"/>
        </a:p>
      </dsp:txBody>
      <dsp:txXfrm>
        <a:off x="355942" y="671427"/>
        <a:ext cx="4498998" cy="559396"/>
      </dsp:txXfrm>
    </dsp:sp>
    <dsp:sp modelId="{AFC7A83F-DE71-4344-ADFC-0255F3BDB456}">
      <dsp:nvSpPr>
        <dsp:cNvPr id="0" name=""/>
        <dsp:cNvSpPr/>
      </dsp:nvSpPr>
      <dsp:spPr>
        <a:xfrm>
          <a:off x="0" y="4020485"/>
          <a:ext cx="6513603" cy="1223775"/>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05528" tIns="437388" rIns="505528" bIns="149352" numCol="1" spcCol="1270" anchor="t" anchorCtr="0">
          <a:noAutofit/>
        </a:bodyPr>
        <a:lstStyle/>
        <a:p>
          <a:pPr marL="228600" lvl="1" indent="-228600" algn="l" defTabSz="933450">
            <a:lnSpc>
              <a:spcPct val="90000"/>
            </a:lnSpc>
            <a:spcBef>
              <a:spcPct val="0"/>
            </a:spcBef>
            <a:spcAft>
              <a:spcPct val="15000"/>
            </a:spcAft>
            <a:buChar char="•"/>
          </a:pPr>
          <a:r>
            <a:rPr lang="en-GB" sz="2100" kern="1200"/>
            <a:t>Research :: you will have couple of topics </a:t>
          </a:r>
          <a:endParaRPr lang="en-US" sz="2100" kern="1200"/>
        </a:p>
        <a:p>
          <a:pPr marL="228600" lvl="1" indent="-228600" algn="l" defTabSz="933450">
            <a:lnSpc>
              <a:spcPct val="90000"/>
            </a:lnSpc>
            <a:spcBef>
              <a:spcPct val="0"/>
            </a:spcBef>
            <a:spcAft>
              <a:spcPct val="15000"/>
            </a:spcAft>
            <a:buChar char="•"/>
          </a:pPr>
          <a:r>
            <a:rPr lang="en-GB" sz="2100" kern="1200"/>
            <a:t>Practical:: related to the research topic. </a:t>
          </a:r>
          <a:endParaRPr lang="en-US" sz="2100" kern="1200"/>
        </a:p>
      </dsp:txBody>
      <dsp:txXfrm>
        <a:off x="0" y="4020485"/>
        <a:ext cx="6513603" cy="1223775"/>
      </dsp:txXfrm>
    </dsp:sp>
    <dsp:sp modelId="{41147A45-12F2-4F2C-B291-6366698B736C}">
      <dsp:nvSpPr>
        <dsp:cNvPr id="0" name=""/>
        <dsp:cNvSpPr/>
      </dsp:nvSpPr>
      <dsp:spPr>
        <a:xfrm>
          <a:off x="325680" y="3710525"/>
          <a:ext cx="4559522" cy="6199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2339" tIns="0" rIns="172339" bIns="0" numCol="1" spcCol="1270" anchor="ctr" anchorCtr="0">
          <a:noAutofit/>
        </a:bodyPr>
        <a:lstStyle/>
        <a:p>
          <a:pPr marL="0" lvl="0" indent="0" algn="l" defTabSz="933450">
            <a:lnSpc>
              <a:spcPct val="90000"/>
            </a:lnSpc>
            <a:spcBef>
              <a:spcPct val="0"/>
            </a:spcBef>
            <a:spcAft>
              <a:spcPct val="35000"/>
            </a:spcAft>
            <a:buNone/>
          </a:pPr>
          <a:r>
            <a:rPr lang="en-GB" sz="2100" kern="1200"/>
            <a:t>Assignment will be in two parts:</a:t>
          </a:r>
          <a:endParaRPr lang="en-US" sz="2100" kern="1200"/>
        </a:p>
      </dsp:txBody>
      <dsp:txXfrm>
        <a:off x="355942" y="3740787"/>
        <a:ext cx="4498998" cy="5593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5EF52B-C69E-4EA7-82B4-CAA694C9AB00}">
      <dsp:nvSpPr>
        <dsp:cNvPr id="0" name=""/>
        <dsp:cNvSpPr/>
      </dsp:nvSpPr>
      <dsp:spPr>
        <a:xfrm>
          <a:off x="0" y="2720"/>
          <a:ext cx="62690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230395-A504-4AA4-9E3A-542F82E1255D}">
      <dsp:nvSpPr>
        <dsp:cNvPr id="0" name=""/>
        <dsp:cNvSpPr/>
      </dsp:nvSpPr>
      <dsp:spPr>
        <a:xfrm>
          <a:off x="0" y="2720"/>
          <a:ext cx="6269038" cy="1855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Complete Package: Contains 24 kinds of module parts including obstacle avoidance, line tracing module, infrared remote control and also you can control it via phone and tablets of Android and iOS system, etc.</a:t>
          </a:r>
          <a:endParaRPr lang="en-US" sz="2300" kern="1200"/>
        </a:p>
      </dsp:txBody>
      <dsp:txXfrm>
        <a:off x="0" y="2720"/>
        <a:ext cx="6269038" cy="1855561"/>
      </dsp:txXfrm>
    </dsp:sp>
    <dsp:sp modelId="{431E40E7-3F99-42DC-AB0B-BD7302D9088C}">
      <dsp:nvSpPr>
        <dsp:cNvPr id="0" name=""/>
        <dsp:cNvSpPr/>
      </dsp:nvSpPr>
      <dsp:spPr>
        <a:xfrm>
          <a:off x="0" y="1858281"/>
          <a:ext cx="6269038"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F9742D-2AE8-4D97-8E51-327A64732D93}">
      <dsp:nvSpPr>
        <dsp:cNvPr id="0" name=""/>
        <dsp:cNvSpPr/>
      </dsp:nvSpPr>
      <dsp:spPr>
        <a:xfrm>
          <a:off x="0" y="1858281"/>
          <a:ext cx="6269038" cy="1855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Easy to Assemble: All the module interface has been modified with XH2.54 ports as to make it much easier and convenient to assemble the car and reduce the chances for errors.</a:t>
          </a:r>
          <a:endParaRPr lang="en-US" sz="2300" kern="1200"/>
        </a:p>
      </dsp:txBody>
      <dsp:txXfrm>
        <a:off x="0" y="1858281"/>
        <a:ext cx="6269038" cy="1855561"/>
      </dsp:txXfrm>
    </dsp:sp>
    <dsp:sp modelId="{FE387D18-37A4-4283-8C1E-0515C4B154E9}">
      <dsp:nvSpPr>
        <dsp:cNvPr id="0" name=""/>
        <dsp:cNvSpPr/>
      </dsp:nvSpPr>
      <dsp:spPr>
        <a:xfrm>
          <a:off x="0" y="3713843"/>
          <a:ext cx="6269038"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948796-340C-47A2-914E-4D758246ECCF}">
      <dsp:nvSpPr>
        <dsp:cNvPr id="0" name=""/>
        <dsp:cNvSpPr/>
      </dsp:nvSpPr>
      <dsp:spPr>
        <a:xfrm>
          <a:off x="0" y="3713843"/>
          <a:ext cx="6269038" cy="1855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To use Elegoo starter kits requires basic electronic knowledge. </a:t>
          </a:r>
          <a:endParaRPr lang="en-US" sz="2300" kern="1200"/>
        </a:p>
      </dsp:txBody>
      <dsp:txXfrm>
        <a:off x="0" y="3713843"/>
        <a:ext cx="6269038" cy="1855561"/>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15363-D113-49C2-9078-100A3BF44C6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89E5995-82B8-4385-A748-0A56F19975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E72C98B-F6E4-49E3-892D-412B47769F88}"/>
              </a:ext>
            </a:extLst>
          </p:cNvPr>
          <p:cNvSpPr>
            <a:spLocks noGrp="1"/>
          </p:cNvSpPr>
          <p:nvPr>
            <p:ph type="dt" sz="half" idx="10"/>
          </p:nvPr>
        </p:nvSpPr>
        <p:spPr/>
        <p:txBody>
          <a:bodyPr/>
          <a:lstStyle/>
          <a:p>
            <a:fld id="{8D3F45FD-667D-459F-9400-7E99C41C79FE}" type="datetimeFigureOut">
              <a:rPr lang="en-GB" smtClean="0"/>
              <a:t>30/09/2019</a:t>
            </a:fld>
            <a:endParaRPr lang="en-GB"/>
          </a:p>
        </p:txBody>
      </p:sp>
      <p:sp>
        <p:nvSpPr>
          <p:cNvPr id="5" name="Footer Placeholder 4">
            <a:extLst>
              <a:ext uri="{FF2B5EF4-FFF2-40B4-BE49-F238E27FC236}">
                <a16:creationId xmlns:a16="http://schemas.microsoft.com/office/drawing/2014/main" id="{BAFD2554-6E0A-437A-A00C-3342CE2EA1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D95F15-5461-4C72-8748-779D2398AB09}"/>
              </a:ext>
            </a:extLst>
          </p:cNvPr>
          <p:cNvSpPr>
            <a:spLocks noGrp="1"/>
          </p:cNvSpPr>
          <p:nvPr>
            <p:ph type="sldNum" sz="quarter" idx="12"/>
          </p:nvPr>
        </p:nvSpPr>
        <p:spPr/>
        <p:txBody>
          <a:bodyPr/>
          <a:lstStyle/>
          <a:p>
            <a:fld id="{311194D7-E93B-420C-80B8-26FA6A958724}" type="slidenum">
              <a:rPr lang="en-GB" smtClean="0"/>
              <a:t>‹#›</a:t>
            </a:fld>
            <a:endParaRPr lang="en-GB"/>
          </a:p>
        </p:txBody>
      </p:sp>
    </p:spTree>
    <p:extLst>
      <p:ext uri="{BB962C8B-B14F-4D97-AF65-F5344CB8AC3E}">
        <p14:creationId xmlns:p14="http://schemas.microsoft.com/office/powerpoint/2010/main" val="10931662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C0D30-9089-40DF-9FFA-3BCDE3BF73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A108EC-A0E9-47D7-BFF0-920FF151A09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878EC0-2FF5-42A7-9A09-B1455099D029}"/>
              </a:ext>
            </a:extLst>
          </p:cNvPr>
          <p:cNvSpPr>
            <a:spLocks noGrp="1"/>
          </p:cNvSpPr>
          <p:nvPr>
            <p:ph type="dt" sz="half" idx="10"/>
          </p:nvPr>
        </p:nvSpPr>
        <p:spPr/>
        <p:txBody>
          <a:bodyPr/>
          <a:lstStyle/>
          <a:p>
            <a:fld id="{8D3F45FD-667D-459F-9400-7E99C41C79FE}" type="datetimeFigureOut">
              <a:rPr lang="en-GB" smtClean="0"/>
              <a:t>30/09/2019</a:t>
            </a:fld>
            <a:endParaRPr lang="en-GB"/>
          </a:p>
        </p:txBody>
      </p:sp>
      <p:sp>
        <p:nvSpPr>
          <p:cNvPr id="5" name="Footer Placeholder 4">
            <a:extLst>
              <a:ext uri="{FF2B5EF4-FFF2-40B4-BE49-F238E27FC236}">
                <a16:creationId xmlns:a16="http://schemas.microsoft.com/office/drawing/2014/main" id="{EF4657C1-7392-4F8B-B891-C92664BBCB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88A5AF-A6A6-4824-AEF0-019201AFA0D1}"/>
              </a:ext>
            </a:extLst>
          </p:cNvPr>
          <p:cNvSpPr>
            <a:spLocks noGrp="1"/>
          </p:cNvSpPr>
          <p:nvPr>
            <p:ph type="sldNum" sz="quarter" idx="12"/>
          </p:nvPr>
        </p:nvSpPr>
        <p:spPr/>
        <p:txBody>
          <a:bodyPr/>
          <a:lstStyle/>
          <a:p>
            <a:fld id="{311194D7-E93B-420C-80B8-26FA6A958724}" type="slidenum">
              <a:rPr lang="en-GB" smtClean="0"/>
              <a:t>‹#›</a:t>
            </a:fld>
            <a:endParaRPr lang="en-GB"/>
          </a:p>
        </p:txBody>
      </p:sp>
    </p:spTree>
    <p:extLst>
      <p:ext uri="{BB962C8B-B14F-4D97-AF65-F5344CB8AC3E}">
        <p14:creationId xmlns:p14="http://schemas.microsoft.com/office/powerpoint/2010/main" val="3800100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F747C-82E4-48DB-AC69-0BB8A845ED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D5A52A-63C5-4DFA-B4B4-8DD6139750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A7FB3C0-2867-4C19-BA9A-FC67A378750F}"/>
              </a:ext>
            </a:extLst>
          </p:cNvPr>
          <p:cNvSpPr>
            <a:spLocks noGrp="1"/>
          </p:cNvSpPr>
          <p:nvPr>
            <p:ph type="dt" sz="half" idx="10"/>
          </p:nvPr>
        </p:nvSpPr>
        <p:spPr/>
        <p:txBody>
          <a:bodyPr/>
          <a:lstStyle/>
          <a:p>
            <a:fld id="{8D3F45FD-667D-459F-9400-7E99C41C79FE}" type="datetimeFigureOut">
              <a:rPr lang="en-GB" smtClean="0"/>
              <a:t>30/09/2019</a:t>
            </a:fld>
            <a:endParaRPr lang="en-GB"/>
          </a:p>
        </p:txBody>
      </p:sp>
      <p:sp>
        <p:nvSpPr>
          <p:cNvPr id="5" name="Footer Placeholder 4">
            <a:extLst>
              <a:ext uri="{FF2B5EF4-FFF2-40B4-BE49-F238E27FC236}">
                <a16:creationId xmlns:a16="http://schemas.microsoft.com/office/drawing/2014/main" id="{DF3D7A6E-262A-4C10-B847-47F64A5E6A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60BC0E-EFF3-4578-9078-D6B59CC96B3C}"/>
              </a:ext>
            </a:extLst>
          </p:cNvPr>
          <p:cNvSpPr>
            <a:spLocks noGrp="1"/>
          </p:cNvSpPr>
          <p:nvPr>
            <p:ph type="sldNum" sz="quarter" idx="12"/>
          </p:nvPr>
        </p:nvSpPr>
        <p:spPr/>
        <p:txBody>
          <a:bodyPr/>
          <a:lstStyle/>
          <a:p>
            <a:fld id="{311194D7-E93B-420C-80B8-26FA6A958724}" type="slidenum">
              <a:rPr lang="en-GB" smtClean="0"/>
              <a:t>‹#›</a:t>
            </a:fld>
            <a:endParaRPr lang="en-GB"/>
          </a:p>
        </p:txBody>
      </p:sp>
    </p:spTree>
    <p:extLst>
      <p:ext uri="{BB962C8B-B14F-4D97-AF65-F5344CB8AC3E}">
        <p14:creationId xmlns:p14="http://schemas.microsoft.com/office/powerpoint/2010/main" val="918660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699A6-020D-49FE-919A-D1B1323FF2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85E917-FD6D-4C9D-A740-C37CD597437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E681877-4740-464A-B959-24EA181F0D4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172424-5AD0-4CB5-BF5A-E840DDE8C23F}"/>
              </a:ext>
            </a:extLst>
          </p:cNvPr>
          <p:cNvSpPr>
            <a:spLocks noGrp="1"/>
          </p:cNvSpPr>
          <p:nvPr>
            <p:ph type="dt" sz="half" idx="10"/>
          </p:nvPr>
        </p:nvSpPr>
        <p:spPr/>
        <p:txBody>
          <a:bodyPr/>
          <a:lstStyle/>
          <a:p>
            <a:fld id="{8D3F45FD-667D-459F-9400-7E99C41C79FE}" type="datetimeFigureOut">
              <a:rPr lang="en-GB" smtClean="0"/>
              <a:t>30/09/2019</a:t>
            </a:fld>
            <a:endParaRPr lang="en-GB"/>
          </a:p>
        </p:txBody>
      </p:sp>
      <p:sp>
        <p:nvSpPr>
          <p:cNvPr id="6" name="Footer Placeholder 5">
            <a:extLst>
              <a:ext uri="{FF2B5EF4-FFF2-40B4-BE49-F238E27FC236}">
                <a16:creationId xmlns:a16="http://schemas.microsoft.com/office/drawing/2014/main" id="{7F41F6AC-9267-44DB-A564-1894F7D9E5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3E093E-A4CC-422F-B568-7B041DCAAF00}"/>
              </a:ext>
            </a:extLst>
          </p:cNvPr>
          <p:cNvSpPr>
            <a:spLocks noGrp="1"/>
          </p:cNvSpPr>
          <p:nvPr>
            <p:ph type="sldNum" sz="quarter" idx="12"/>
          </p:nvPr>
        </p:nvSpPr>
        <p:spPr/>
        <p:txBody>
          <a:bodyPr/>
          <a:lstStyle/>
          <a:p>
            <a:fld id="{311194D7-E93B-420C-80B8-26FA6A958724}" type="slidenum">
              <a:rPr lang="en-GB" smtClean="0"/>
              <a:t>‹#›</a:t>
            </a:fld>
            <a:endParaRPr lang="en-GB"/>
          </a:p>
        </p:txBody>
      </p:sp>
    </p:spTree>
    <p:extLst>
      <p:ext uri="{BB962C8B-B14F-4D97-AF65-F5344CB8AC3E}">
        <p14:creationId xmlns:p14="http://schemas.microsoft.com/office/powerpoint/2010/main" val="3403414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CDB3D-6610-48D3-8A45-49691314FB3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09AEC1-51D2-4572-A9BD-80463A672E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D2DE48-57E8-43EA-AABA-992F0BEE0F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5E5C0A2-5C31-44F5-B46D-D23C550946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C383DB6-F242-465C-BC22-D8EEF4E764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C44F3CD-90FC-4E6D-B721-B2316F1FEB0F}"/>
              </a:ext>
            </a:extLst>
          </p:cNvPr>
          <p:cNvSpPr>
            <a:spLocks noGrp="1"/>
          </p:cNvSpPr>
          <p:nvPr>
            <p:ph type="dt" sz="half" idx="10"/>
          </p:nvPr>
        </p:nvSpPr>
        <p:spPr/>
        <p:txBody>
          <a:bodyPr/>
          <a:lstStyle/>
          <a:p>
            <a:fld id="{8D3F45FD-667D-459F-9400-7E99C41C79FE}" type="datetimeFigureOut">
              <a:rPr lang="en-GB" smtClean="0"/>
              <a:t>30/09/2019</a:t>
            </a:fld>
            <a:endParaRPr lang="en-GB"/>
          </a:p>
        </p:txBody>
      </p:sp>
      <p:sp>
        <p:nvSpPr>
          <p:cNvPr id="8" name="Footer Placeholder 7">
            <a:extLst>
              <a:ext uri="{FF2B5EF4-FFF2-40B4-BE49-F238E27FC236}">
                <a16:creationId xmlns:a16="http://schemas.microsoft.com/office/drawing/2014/main" id="{484E2BFA-A342-471C-872F-0968A0D14B8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C3BC06F-0D7D-4C4B-99ED-607C4C00C72E}"/>
              </a:ext>
            </a:extLst>
          </p:cNvPr>
          <p:cNvSpPr>
            <a:spLocks noGrp="1"/>
          </p:cNvSpPr>
          <p:nvPr>
            <p:ph type="sldNum" sz="quarter" idx="12"/>
          </p:nvPr>
        </p:nvSpPr>
        <p:spPr/>
        <p:txBody>
          <a:bodyPr/>
          <a:lstStyle/>
          <a:p>
            <a:fld id="{311194D7-E93B-420C-80B8-26FA6A958724}" type="slidenum">
              <a:rPr lang="en-GB" smtClean="0"/>
              <a:t>‹#›</a:t>
            </a:fld>
            <a:endParaRPr lang="en-GB"/>
          </a:p>
        </p:txBody>
      </p:sp>
    </p:spTree>
    <p:extLst>
      <p:ext uri="{BB962C8B-B14F-4D97-AF65-F5344CB8AC3E}">
        <p14:creationId xmlns:p14="http://schemas.microsoft.com/office/powerpoint/2010/main" val="717105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42F27-FDAC-43B9-8D55-4508EBCDC35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D00DC85-D6EC-44E9-B8F8-A4FA1C224B81}"/>
              </a:ext>
            </a:extLst>
          </p:cNvPr>
          <p:cNvSpPr>
            <a:spLocks noGrp="1"/>
          </p:cNvSpPr>
          <p:nvPr>
            <p:ph type="dt" sz="half" idx="10"/>
          </p:nvPr>
        </p:nvSpPr>
        <p:spPr/>
        <p:txBody>
          <a:bodyPr/>
          <a:lstStyle/>
          <a:p>
            <a:fld id="{8D3F45FD-667D-459F-9400-7E99C41C79FE}" type="datetimeFigureOut">
              <a:rPr lang="en-GB" smtClean="0"/>
              <a:t>30/09/2019</a:t>
            </a:fld>
            <a:endParaRPr lang="en-GB"/>
          </a:p>
        </p:txBody>
      </p:sp>
      <p:sp>
        <p:nvSpPr>
          <p:cNvPr id="4" name="Footer Placeholder 3">
            <a:extLst>
              <a:ext uri="{FF2B5EF4-FFF2-40B4-BE49-F238E27FC236}">
                <a16:creationId xmlns:a16="http://schemas.microsoft.com/office/drawing/2014/main" id="{85007529-92FC-487D-A06E-9BCBAFBA203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C9C3E9-E9B9-4575-A37A-D07F0603929F}"/>
              </a:ext>
            </a:extLst>
          </p:cNvPr>
          <p:cNvSpPr>
            <a:spLocks noGrp="1"/>
          </p:cNvSpPr>
          <p:nvPr>
            <p:ph type="sldNum" sz="quarter" idx="12"/>
          </p:nvPr>
        </p:nvSpPr>
        <p:spPr/>
        <p:txBody>
          <a:bodyPr/>
          <a:lstStyle/>
          <a:p>
            <a:fld id="{311194D7-E93B-420C-80B8-26FA6A958724}" type="slidenum">
              <a:rPr lang="en-GB" smtClean="0"/>
              <a:t>‹#›</a:t>
            </a:fld>
            <a:endParaRPr lang="en-GB"/>
          </a:p>
        </p:txBody>
      </p:sp>
    </p:spTree>
    <p:extLst>
      <p:ext uri="{BB962C8B-B14F-4D97-AF65-F5344CB8AC3E}">
        <p14:creationId xmlns:p14="http://schemas.microsoft.com/office/powerpoint/2010/main" val="20975242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F5E9AF-F52F-4AC3-986C-7D3A578DF4F2}"/>
              </a:ext>
            </a:extLst>
          </p:cNvPr>
          <p:cNvSpPr>
            <a:spLocks noGrp="1"/>
          </p:cNvSpPr>
          <p:nvPr>
            <p:ph type="dt" sz="half" idx="10"/>
          </p:nvPr>
        </p:nvSpPr>
        <p:spPr/>
        <p:txBody>
          <a:bodyPr/>
          <a:lstStyle/>
          <a:p>
            <a:fld id="{8D3F45FD-667D-459F-9400-7E99C41C79FE}" type="datetimeFigureOut">
              <a:rPr lang="en-GB" smtClean="0"/>
              <a:t>30/09/2019</a:t>
            </a:fld>
            <a:endParaRPr lang="en-GB"/>
          </a:p>
        </p:txBody>
      </p:sp>
      <p:sp>
        <p:nvSpPr>
          <p:cNvPr id="3" name="Footer Placeholder 2">
            <a:extLst>
              <a:ext uri="{FF2B5EF4-FFF2-40B4-BE49-F238E27FC236}">
                <a16:creationId xmlns:a16="http://schemas.microsoft.com/office/drawing/2014/main" id="{BCC58AF2-9F83-458E-B7D5-943CBB91FED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19465D7-2DB7-4EB7-ADB4-2343923DFE07}"/>
              </a:ext>
            </a:extLst>
          </p:cNvPr>
          <p:cNvSpPr>
            <a:spLocks noGrp="1"/>
          </p:cNvSpPr>
          <p:nvPr>
            <p:ph type="sldNum" sz="quarter" idx="12"/>
          </p:nvPr>
        </p:nvSpPr>
        <p:spPr/>
        <p:txBody>
          <a:bodyPr/>
          <a:lstStyle/>
          <a:p>
            <a:fld id="{311194D7-E93B-420C-80B8-26FA6A958724}" type="slidenum">
              <a:rPr lang="en-GB" smtClean="0"/>
              <a:t>‹#›</a:t>
            </a:fld>
            <a:endParaRPr lang="en-GB"/>
          </a:p>
        </p:txBody>
      </p:sp>
    </p:spTree>
    <p:extLst>
      <p:ext uri="{BB962C8B-B14F-4D97-AF65-F5344CB8AC3E}">
        <p14:creationId xmlns:p14="http://schemas.microsoft.com/office/powerpoint/2010/main" val="38826027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7FB27-FE82-4A99-99D4-0DD72317B3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8FDD6E3-0F6E-487C-A61A-2F9D581F0D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5709328-5478-43AF-9FB4-9B27E48537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2CC4F8-D9E2-4FF2-8010-2C8DDD9BE273}"/>
              </a:ext>
            </a:extLst>
          </p:cNvPr>
          <p:cNvSpPr>
            <a:spLocks noGrp="1"/>
          </p:cNvSpPr>
          <p:nvPr>
            <p:ph type="dt" sz="half" idx="10"/>
          </p:nvPr>
        </p:nvSpPr>
        <p:spPr/>
        <p:txBody>
          <a:bodyPr/>
          <a:lstStyle/>
          <a:p>
            <a:fld id="{8D3F45FD-667D-459F-9400-7E99C41C79FE}" type="datetimeFigureOut">
              <a:rPr lang="en-GB" smtClean="0"/>
              <a:t>30/09/2019</a:t>
            </a:fld>
            <a:endParaRPr lang="en-GB"/>
          </a:p>
        </p:txBody>
      </p:sp>
      <p:sp>
        <p:nvSpPr>
          <p:cNvPr id="6" name="Footer Placeholder 5">
            <a:extLst>
              <a:ext uri="{FF2B5EF4-FFF2-40B4-BE49-F238E27FC236}">
                <a16:creationId xmlns:a16="http://schemas.microsoft.com/office/drawing/2014/main" id="{9359CA96-9FEE-4CF5-835D-2A7A5C3E4F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A9153E-F8C5-4FC6-BB46-D04889298F02}"/>
              </a:ext>
            </a:extLst>
          </p:cNvPr>
          <p:cNvSpPr>
            <a:spLocks noGrp="1"/>
          </p:cNvSpPr>
          <p:nvPr>
            <p:ph type="sldNum" sz="quarter" idx="12"/>
          </p:nvPr>
        </p:nvSpPr>
        <p:spPr/>
        <p:txBody>
          <a:bodyPr/>
          <a:lstStyle/>
          <a:p>
            <a:fld id="{311194D7-E93B-420C-80B8-26FA6A958724}" type="slidenum">
              <a:rPr lang="en-GB" smtClean="0"/>
              <a:t>‹#›</a:t>
            </a:fld>
            <a:endParaRPr lang="en-GB"/>
          </a:p>
        </p:txBody>
      </p:sp>
    </p:spTree>
    <p:extLst>
      <p:ext uri="{BB962C8B-B14F-4D97-AF65-F5344CB8AC3E}">
        <p14:creationId xmlns:p14="http://schemas.microsoft.com/office/powerpoint/2010/main" val="3456944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AE44F-7276-49CA-B237-93463CEB1F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42D781B-8A99-4FAD-900D-FA0D867A4F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85ABDEC-FF90-4147-AE8D-3F7E27BE42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052E6E-4CB6-4FE3-AF56-ECD32A6356BB}"/>
              </a:ext>
            </a:extLst>
          </p:cNvPr>
          <p:cNvSpPr>
            <a:spLocks noGrp="1"/>
          </p:cNvSpPr>
          <p:nvPr>
            <p:ph type="dt" sz="half" idx="10"/>
          </p:nvPr>
        </p:nvSpPr>
        <p:spPr/>
        <p:txBody>
          <a:bodyPr/>
          <a:lstStyle/>
          <a:p>
            <a:fld id="{8D3F45FD-667D-459F-9400-7E99C41C79FE}" type="datetimeFigureOut">
              <a:rPr lang="en-GB" smtClean="0"/>
              <a:t>30/09/2019</a:t>
            </a:fld>
            <a:endParaRPr lang="en-GB"/>
          </a:p>
        </p:txBody>
      </p:sp>
      <p:sp>
        <p:nvSpPr>
          <p:cNvPr id="6" name="Footer Placeholder 5">
            <a:extLst>
              <a:ext uri="{FF2B5EF4-FFF2-40B4-BE49-F238E27FC236}">
                <a16:creationId xmlns:a16="http://schemas.microsoft.com/office/drawing/2014/main" id="{B57834B6-4AA6-4FA8-A782-3BE59F465D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AB8E63-3920-485D-B0D2-C1395CEDC1E6}"/>
              </a:ext>
            </a:extLst>
          </p:cNvPr>
          <p:cNvSpPr>
            <a:spLocks noGrp="1"/>
          </p:cNvSpPr>
          <p:nvPr>
            <p:ph type="sldNum" sz="quarter" idx="12"/>
          </p:nvPr>
        </p:nvSpPr>
        <p:spPr/>
        <p:txBody>
          <a:bodyPr/>
          <a:lstStyle/>
          <a:p>
            <a:fld id="{311194D7-E93B-420C-80B8-26FA6A958724}" type="slidenum">
              <a:rPr lang="en-GB" smtClean="0"/>
              <a:t>‹#›</a:t>
            </a:fld>
            <a:endParaRPr lang="en-GB"/>
          </a:p>
        </p:txBody>
      </p:sp>
    </p:spTree>
    <p:extLst>
      <p:ext uri="{BB962C8B-B14F-4D97-AF65-F5344CB8AC3E}">
        <p14:creationId xmlns:p14="http://schemas.microsoft.com/office/powerpoint/2010/main" val="1462027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1B03B-AB7C-45F8-B2A0-E6C359D986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F6443C-2850-4E6B-9EB3-DC0872EC81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CD1CAD-2620-4745-9418-7E926692A540}"/>
              </a:ext>
            </a:extLst>
          </p:cNvPr>
          <p:cNvSpPr>
            <a:spLocks noGrp="1"/>
          </p:cNvSpPr>
          <p:nvPr>
            <p:ph type="dt" sz="half" idx="10"/>
          </p:nvPr>
        </p:nvSpPr>
        <p:spPr/>
        <p:txBody>
          <a:bodyPr/>
          <a:lstStyle/>
          <a:p>
            <a:fld id="{8D3F45FD-667D-459F-9400-7E99C41C79FE}" type="datetimeFigureOut">
              <a:rPr lang="en-GB" smtClean="0"/>
              <a:t>30/09/2019</a:t>
            </a:fld>
            <a:endParaRPr lang="en-GB"/>
          </a:p>
        </p:txBody>
      </p:sp>
      <p:sp>
        <p:nvSpPr>
          <p:cNvPr id="5" name="Footer Placeholder 4">
            <a:extLst>
              <a:ext uri="{FF2B5EF4-FFF2-40B4-BE49-F238E27FC236}">
                <a16:creationId xmlns:a16="http://schemas.microsoft.com/office/drawing/2014/main" id="{724DC839-BF12-4EA0-95F8-7C9AFB3663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CEBEA2-7752-400E-84F7-BBEDBFDF8513}"/>
              </a:ext>
            </a:extLst>
          </p:cNvPr>
          <p:cNvSpPr>
            <a:spLocks noGrp="1"/>
          </p:cNvSpPr>
          <p:nvPr>
            <p:ph type="sldNum" sz="quarter" idx="12"/>
          </p:nvPr>
        </p:nvSpPr>
        <p:spPr/>
        <p:txBody>
          <a:bodyPr/>
          <a:lstStyle/>
          <a:p>
            <a:fld id="{311194D7-E93B-420C-80B8-26FA6A958724}" type="slidenum">
              <a:rPr lang="en-GB" smtClean="0"/>
              <a:t>‹#›</a:t>
            </a:fld>
            <a:endParaRPr lang="en-GB"/>
          </a:p>
        </p:txBody>
      </p:sp>
    </p:spTree>
    <p:extLst>
      <p:ext uri="{BB962C8B-B14F-4D97-AF65-F5344CB8AC3E}">
        <p14:creationId xmlns:p14="http://schemas.microsoft.com/office/powerpoint/2010/main" val="3018276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65B7C3-CD05-4A3C-89F4-AAA908BBA63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F090C2-6D07-4A48-846F-EE9319E7490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DDDE7A-8B3C-447F-9262-4AE2606B8C65}"/>
              </a:ext>
            </a:extLst>
          </p:cNvPr>
          <p:cNvSpPr>
            <a:spLocks noGrp="1"/>
          </p:cNvSpPr>
          <p:nvPr>
            <p:ph type="dt" sz="half" idx="10"/>
          </p:nvPr>
        </p:nvSpPr>
        <p:spPr/>
        <p:txBody>
          <a:bodyPr/>
          <a:lstStyle/>
          <a:p>
            <a:fld id="{8D3F45FD-667D-459F-9400-7E99C41C79FE}" type="datetimeFigureOut">
              <a:rPr lang="en-GB" smtClean="0"/>
              <a:t>30/09/2019</a:t>
            </a:fld>
            <a:endParaRPr lang="en-GB"/>
          </a:p>
        </p:txBody>
      </p:sp>
      <p:sp>
        <p:nvSpPr>
          <p:cNvPr id="5" name="Footer Placeholder 4">
            <a:extLst>
              <a:ext uri="{FF2B5EF4-FFF2-40B4-BE49-F238E27FC236}">
                <a16:creationId xmlns:a16="http://schemas.microsoft.com/office/drawing/2014/main" id="{DF441715-7F9A-42D7-9117-B35B7003D0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4B664B-21A9-42B6-B13C-9074AD2CD878}"/>
              </a:ext>
            </a:extLst>
          </p:cNvPr>
          <p:cNvSpPr>
            <a:spLocks noGrp="1"/>
          </p:cNvSpPr>
          <p:nvPr>
            <p:ph type="sldNum" sz="quarter" idx="12"/>
          </p:nvPr>
        </p:nvSpPr>
        <p:spPr/>
        <p:txBody>
          <a:bodyPr/>
          <a:lstStyle/>
          <a:p>
            <a:fld id="{311194D7-E93B-420C-80B8-26FA6A958724}" type="slidenum">
              <a:rPr lang="en-GB" smtClean="0"/>
              <a:t>‹#›</a:t>
            </a:fld>
            <a:endParaRPr lang="en-GB"/>
          </a:p>
        </p:txBody>
      </p:sp>
    </p:spTree>
    <p:extLst>
      <p:ext uri="{BB962C8B-B14F-4D97-AF65-F5344CB8AC3E}">
        <p14:creationId xmlns:p14="http://schemas.microsoft.com/office/powerpoint/2010/main" val="3132810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D094398-D205-4C61-BDD3-2F9C389BF7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7BCE68-81D7-4B97-9203-B5ED629399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648014-790A-4FA6-B1C5-8535370DB6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3F45FD-667D-459F-9400-7E99C41C79FE}" type="datetimeFigureOut">
              <a:rPr lang="en-GB" smtClean="0"/>
              <a:t>30/09/2019</a:t>
            </a:fld>
            <a:endParaRPr lang="en-GB"/>
          </a:p>
        </p:txBody>
      </p:sp>
      <p:sp>
        <p:nvSpPr>
          <p:cNvPr id="5" name="Footer Placeholder 4">
            <a:extLst>
              <a:ext uri="{FF2B5EF4-FFF2-40B4-BE49-F238E27FC236}">
                <a16:creationId xmlns:a16="http://schemas.microsoft.com/office/drawing/2014/main" id="{29214930-FAF8-482E-960F-1925DFB045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44ED77B-6591-42F5-B4AC-F28962AA8F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1194D7-E93B-420C-80B8-26FA6A958724}" type="slidenum">
              <a:rPr lang="en-GB" smtClean="0"/>
              <a:t>‹#›</a:t>
            </a:fld>
            <a:endParaRPr lang="en-GB"/>
          </a:p>
        </p:txBody>
      </p:sp>
    </p:spTree>
    <p:extLst>
      <p:ext uri="{BB962C8B-B14F-4D97-AF65-F5344CB8AC3E}">
        <p14:creationId xmlns:p14="http://schemas.microsoft.com/office/powerpoint/2010/main" val="6946164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hyperlink" Target="https://www.w3.org/TR/2019/CR-wot-thing-description-20190516/" TargetMode="External"/><Relationship Id="rId2" Type="http://schemas.openxmlformats.org/officeDocument/2006/relationships/hyperlink" Target="https://new.siemens.com/global/en/company/innovation/corporate-technology.html" TargetMode="External"/><Relationship Id="rId1" Type="http://schemas.openxmlformats.org/officeDocument/2006/relationships/slideLayout" Target="../slideLayouts/slideLayout2.xml"/><Relationship Id="rId4" Type="http://schemas.openxmlformats.org/officeDocument/2006/relationships/hyperlink" Target="https://www.w3.org/"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instructables.com/id/Assemble-Elegoo-Arduino-Robot-Version-20/"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D20C4D0-DB38-4885-95CD-2FCC0711DE24}"/>
              </a:ext>
            </a:extLst>
          </p:cNvPr>
          <p:cNvSpPr>
            <a:spLocks noGrp="1"/>
          </p:cNvSpPr>
          <p:nvPr>
            <p:ph type="ctrTitle"/>
          </p:nvPr>
        </p:nvSpPr>
        <p:spPr>
          <a:xfrm>
            <a:off x="3045368" y="2043663"/>
            <a:ext cx="6105194" cy="2031055"/>
          </a:xfrm>
        </p:spPr>
        <p:txBody>
          <a:bodyPr>
            <a:normAutofit/>
          </a:bodyPr>
          <a:lstStyle/>
          <a:p>
            <a:r>
              <a:rPr lang="en-GB">
                <a:solidFill>
                  <a:srgbClr val="FFFFFF"/>
                </a:solidFill>
              </a:rPr>
              <a:t>The web of thing</a:t>
            </a:r>
          </a:p>
        </p:txBody>
      </p:sp>
      <p:sp>
        <p:nvSpPr>
          <p:cNvPr id="3" name="Subtitle 2">
            <a:extLst>
              <a:ext uri="{FF2B5EF4-FFF2-40B4-BE49-F238E27FC236}">
                <a16:creationId xmlns:a16="http://schemas.microsoft.com/office/drawing/2014/main" id="{76A96A62-7F8F-4BE9-B1CA-E754C64F24CF}"/>
              </a:ext>
            </a:extLst>
          </p:cNvPr>
          <p:cNvSpPr>
            <a:spLocks noGrp="1"/>
          </p:cNvSpPr>
          <p:nvPr>
            <p:ph type="subTitle" idx="1"/>
          </p:nvPr>
        </p:nvSpPr>
        <p:spPr>
          <a:xfrm>
            <a:off x="3045368" y="4074718"/>
            <a:ext cx="6105194" cy="682079"/>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18016084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2F9A56-DEFA-4CCF-9788-B3D11107C597}"/>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Module out come</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277675A-9B87-44CA-BAC2-9AA20AC3C2F9}"/>
              </a:ext>
            </a:extLst>
          </p:cNvPr>
          <p:cNvSpPr>
            <a:spLocks noGrp="1"/>
          </p:cNvSpPr>
          <p:nvPr>
            <p:ph idx="1"/>
          </p:nvPr>
        </p:nvSpPr>
        <p:spPr>
          <a:xfrm>
            <a:off x="4976031" y="963877"/>
            <a:ext cx="6377769" cy="4930246"/>
          </a:xfrm>
        </p:spPr>
        <p:txBody>
          <a:bodyPr anchor="ctr">
            <a:normAutofit/>
          </a:bodyPr>
          <a:lstStyle/>
          <a:p>
            <a:r>
              <a:rPr lang="en-GB" sz="2400"/>
              <a:t>In four hours a week: </a:t>
            </a:r>
          </a:p>
          <a:p>
            <a:pPr lvl="1"/>
            <a:r>
              <a:rPr lang="en-GB" dirty="0"/>
              <a:t> A lecture/ seminar. </a:t>
            </a:r>
          </a:p>
          <a:p>
            <a:pPr lvl="1"/>
            <a:r>
              <a:rPr lang="en-GB" dirty="0"/>
              <a:t>A Practical lab.</a:t>
            </a:r>
          </a:p>
          <a:p>
            <a:endParaRPr lang="en-GB" sz="2400"/>
          </a:p>
        </p:txBody>
      </p:sp>
    </p:spTree>
    <p:extLst>
      <p:ext uri="{BB962C8B-B14F-4D97-AF65-F5344CB8AC3E}">
        <p14:creationId xmlns:p14="http://schemas.microsoft.com/office/powerpoint/2010/main" val="2641802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60D74E8-1974-4A97-AE70-FC84CE606811}"/>
              </a:ext>
            </a:extLst>
          </p:cNvPr>
          <p:cNvSpPr>
            <a:spLocks noGrp="1"/>
          </p:cNvSpPr>
          <p:nvPr>
            <p:ph type="title"/>
          </p:nvPr>
        </p:nvSpPr>
        <p:spPr>
          <a:xfrm>
            <a:off x="863029" y="1012004"/>
            <a:ext cx="3416158" cy="4795408"/>
          </a:xfrm>
        </p:spPr>
        <p:txBody>
          <a:bodyPr>
            <a:normAutofit/>
          </a:bodyPr>
          <a:lstStyle/>
          <a:p>
            <a:r>
              <a:rPr lang="en-GB">
                <a:solidFill>
                  <a:srgbClr val="FFFFFF"/>
                </a:solidFill>
              </a:rPr>
              <a:t>What is on</a:t>
            </a:r>
          </a:p>
        </p:txBody>
      </p:sp>
      <p:graphicFrame>
        <p:nvGraphicFramePr>
          <p:cNvPr id="5" name="Content Placeholder 2">
            <a:extLst>
              <a:ext uri="{FF2B5EF4-FFF2-40B4-BE49-F238E27FC236}">
                <a16:creationId xmlns:a16="http://schemas.microsoft.com/office/drawing/2014/main" id="{10D44561-3B82-4FC7-B181-1358D86E1A93}"/>
              </a:ext>
            </a:extLst>
          </p:cNvPr>
          <p:cNvGraphicFramePr>
            <a:graphicFrameLocks noGrp="1"/>
          </p:cNvGraphicFramePr>
          <p:nvPr>
            <p:ph idx="1"/>
            <p:extLst>
              <p:ext uri="{D42A27DB-BD31-4B8C-83A1-F6EECF244321}">
                <p14:modId xmlns:p14="http://schemas.microsoft.com/office/powerpoint/2010/main" val="3248799780"/>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7567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799A8B4F-0FED-46C0-9186-5A8E116D8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8905" y="0"/>
            <a:ext cx="648309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 name="Picture 76">
            <a:extLst>
              <a:ext uri="{FF2B5EF4-FFF2-40B4-BE49-F238E27FC236}">
                <a16:creationId xmlns:a16="http://schemas.microsoft.com/office/drawing/2014/main" id="{DA6861EE-7660-46C9-80BD-173B8F7454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B10C7F8-BBB9-4964-8BCB-07A85D391A55}"/>
              </a:ext>
            </a:extLst>
          </p:cNvPr>
          <p:cNvSpPr>
            <a:spLocks noGrp="1"/>
          </p:cNvSpPr>
          <p:nvPr>
            <p:ph type="title"/>
          </p:nvPr>
        </p:nvSpPr>
        <p:spPr>
          <a:xfrm>
            <a:off x="807365" y="802955"/>
            <a:ext cx="6318649" cy="1454051"/>
          </a:xfrm>
        </p:spPr>
        <p:txBody>
          <a:bodyPr>
            <a:normAutofit/>
          </a:bodyPr>
          <a:lstStyle/>
          <a:p>
            <a:r>
              <a:rPr lang="en-GB" sz="3600">
                <a:solidFill>
                  <a:srgbClr val="000000"/>
                </a:solidFill>
              </a:rPr>
              <a:t>What we are going to use</a:t>
            </a:r>
          </a:p>
        </p:txBody>
      </p:sp>
      <p:sp>
        <p:nvSpPr>
          <p:cNvPr id="3" name="Content Placeholder 2">
            <a:extLst>
              <a:ext uri="{FF2B5EF4-FFF2-40B4-BE49-F238E27FC236}">
                <a16:creationId xmlns:a16="http://schemas.microsoft.com/office/drawing/2014/main" id="{E93F0B5F-071F-45DB-871F-001AA8B7885E}"/>
              </a:ext>
            </a:extLst>
          </p:cNvPr>
          <p:cNvSpPr>
            <a:spLocks noGrp="1"/>
          </p:cNvSpPr>
          <p:nvPr>
            <p:ph idx="1"/>
          </p:nvPr>
        </p:nvSpPr>
        <p:spPr>
          <a:xfrm>
            <a:off x="803807" y="2421682"/>
            <a:ext cx="4650524" cy="3639289"/>
          </a:xfrm>
        </p:spPr>
        <p:txBody>
          <a:bodyPr anchor="ctr">
            <a:normAutofit/>
          </a:bodyPr>
          <a:lstStyle/>
          <a:p>
            <a:r>
              <a:rPr lang="en-GB" sz="2000" dirty="0">
                <a:solidFill>
                  <a:srgbClr val="000000"/>
                </a:solidFill>
              </a:rPr>
              <a:t>Robotic car</a:t>
            </a:r>
          </a:p>
          <a:p>
            <a:endParaRPr lang="en-GB" sz="2000" dirty="0">
              <a:solidFill>
                <a:srgbClr val="000000"/>
              </a:solidFill>
            </a:endParaRPr>
          </a:p>
          <a:p>
            <a:r>
              <a:rPr lang="en-GB" sz="2000" dirty="0">
                <a:solidFill>
                  <a:srgbClr val="000000"/>
                </a:solidFill>
              </a:rPr>
              <a:t>IoT Kit  </a:t>
            </a:r>
          </a:p>
          <a:p>
            <a:endParaRPr lang="en-GB" sz="2000" dirty="0">
              <a:solidFill>
                <a:srgbClr val="000000"/>
              </a:solidFill>
            </a:endParaRPr>
          </a:p>
          <a:p>
            <a:r>
              <a:rPr lang="en-GB" sz="2000" dirty="0">
                <a:solidFill>
                  <a:srgbClr val="000000"/>
                </a:solidFill>
              </a:rPr>
              <a:t>Packet tracer IoT simulation</a:t>
            </a:r>
          </a:p>
          <a:p>
            <a:endParaRPr lang="en-GB" sz="2000" dirty="0">
              <a:solidFill>
                <a:srgbClr val="000000"/>
              </a:solidFill>
            </a:endParaRPr>
          </a:p>
          <a:p>
            <a:endParaRPr lang="en-GB" sz="2000" dirty="0">
              <a:solidFill>
                <a:srgbClr val="000000"/>
              </a:solidFill>
            </a:endParaRPr>
          </a:p>
        </p:txBody>
      </p:sp>
      <p:sp>
        <p:nvSpPr>
          <p:cNvPr id="1035" name="Oval 78">
            <a:extLst>
              <a:ext uri="{FF2B5EF4-FFF2-40B4-BE49-F238E27FC236}">
                <a16:creationId xmlns:a16="http://schemas.microsoft.com/office/drawing/2014/main" id="{38A69B74-22E3-47CC-823F-18BE7930C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636" y="2960687"/>
            <a:ext cx="2668748" cy="2668748"/>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Freeform 71">
            <a:extLst>
              <a:ext uri="{FF2B5EF4-FFF2-40B4-BE49-F238E27FC236}">
                <a16:creationId xmlns:a16="http://schemas.microsoft.com/office/drawing/2014/main" id="{1778637B-5DB8-4A75-B2E6-FC2B1BB9A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014" y="2"/>
            <a:ext cx="4034987" cy="3428147"/>
          </a:xfrm>
          <a:custGeom>
            <a:avLst/>
            <a:gdLst>
              <a:gd name="connsiteX0" fmla="*/ 350825 w 4034987"/>
              <a:gd name="connsiteY0" fmla="*/ 0 h 3428147"/>
              <a:gd name="connsiteX1" fmla="*/ 4034987 w 4034987"/>
              <a:gd name="connsiteY1" fmla="*/ 0 h 3428147"/>
              <a:gd name="connsiteX2" fmla="*/ 4034987 w 4034987"/>
              <a:gd name="connsiteY2" fmla="*/ 2505205 h 3428147"/>
              <a:gd name="connsiteX3" fmla="*/ 3951822 w 4034987"/>
              <a:gd name="connsiteY3" fmla="*/ 2616420 h 3428147"/>
              <a:gd name="connsiteX4" fmla="*/ 2230590 w 4034987"/>
              <a:gd name="connsiteY4" fmla="*/ 3428147 h 3428147"/>
              <a:gd name="connsiteX5" fmla="*/ 0 w 4034987"/>
              <a:gd name="connsiteY5" fmla="*/ 1197557 h 3428147"/>
              <a:gd name="connsiteX6" fmla="*/ 269220 w 4034987"/>
              <a:gd name="connsiteY6" fmla="*/ 134326 h 342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4987" h="3428147">
                <a:moveTo>
                  <a:pt x="350825" y="0"/>
                </a:moveTo>
                <a:lnTo>
                  <a:pt x="4034987" y="0"/>
                </a:lnTo>
                <a:lnTo>
                  <a:pt x="4034987" y="2505205"/>
                </a:lnTo>
                <a:lnTo>
                  <a:pt x="3951822" y="2616420"/>
                </a:lnTo>
                <a:cubicBezTo>
                  <a:pt x="3542699" y="3112162"/>
                  <a:pt x="2923546" y="3428147"/>
                  <a:pt x="2230590" y="3428147"/>
                </a:cubicBezTo>
                <a:cubicBezTo>
                  <a:pt x="998669" y="3428147"/>
                  <a:pt x="0" y="2429478"/>
                  <a:pt x="0" y="1197557"/>
                </a:cubicBezTo>
                <a:cubicBezTo>
                  <a:pt x="0" y="812582"/>
                  <a:pt x="97526" y="450385"/>
                  <a:pt x="269220" y="134326"/>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Image result for iot starter kit">
            <a:extLst>
              <a:ext uri="{FF2B5EF4-FFF2-40B4-BE49-F238E27FC236}">
                <a16:creationId xmlns:a16="http://schemas.microsoft.com/office/drawing/2014/main" id="{649D5D82-B29E-457D-A682-EE101CF89F3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59844" y="231433"/>
            <a:ext cx="3205839" cy="23883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arduino robotic car">
            <a:extLst>
              <a:ext uri="{FF2B5EF4-FFF2-40B4-BE49-F238E27FC236}">
                <a16:creationId xmlns:a16="http://schemas.microsoft.com/office/drawing/2014/main" id="{D4ED9972-AC5D-49EA-8986-1729C80B48A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613910" y="3478741"/>
            <a:ext cx="1606964" cy="1606964"/>
          </a:xfrm>
          <a:prstGeom prst="rect">
            <a:avLst/>
          </a:prstGeom>
          <a:noFill/>
          <a:extLst>
            <a:ext uri="{909E8E84-426E-40DD-AFC4-6F175D3DCCD1}">
              <a14:hiddenFill xmlns:a14="http://schemas.microsoft.com/office/drawing/2010/main">
                <a:solidFill>
                  <a:srgbClr val="FFFFFF"/>
                </a:solidFill>
              </a14:hiddenFill>
            </a:ext>
          </a:extLst>
        </p:spPr>
      </p:pic>
      <p:sp>
        <p:nvSpPr>
          <p:cNvPr id="83" name="Freeform 75">
            <a:extLst>
              <a:ext uri="{FF2B5EF4-FFF2-40B4-BE49-F238E27FC236}">
                <a16:creationId xmlns:a16="http://schemas.microsoft.com/office/drawing/2014/main" id="{0035A30C-45F3-4EFB-B2E8-6E2A11843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59131" y="4258570"/>
            <a:ext cx="3132869" cy="2599430"/>
          </a:xfrm>
          <a:custGeom>
            <a:avLst/>
            <a:gdLst>
              <a:gd name="connsiteX0" fmla="*/ 1612418 w 3061881"/>
              <a:gd name="connsiteY0" fmla="*/ 0 h 2540529"/>
              <a:gd name="connsiteX1" fmla="*/ 3030226 w 3061881"/>
              <a:gd name="connsiteY1" fmla="*/ 843844 h 2540529"/>
              <a:gd name="connsiteX2" fmla="*/ 3061881 w 3061881"/>
              <a:gd name="connsiteY2" fmla="*/ 909556 h 2540529"/>
              <a:gd name="connsiteX3" fmla="*/ 3061881 w 3061881"/>
              <a:gd name="connsiteY3" fmla="*/ 2315281 h 2540529"/>
              <a:gd name="connsiteX4" fmla="*/ 3030226 w 3061881"/>
              <a:gd name="connsiteY4" fmla="*/ 2380992 h 2540529"/>
              <a:gd name="connsiteX5" fmla="*/ 2949460 w 3061881"/>
              <a:gd name="connsiteY5" fmla="*/ 2513937 h 2540529"/>
              <a:gd name="connsiteX6" fmla="*/ 2929575 w 3061881"/>
              <a:gd name="connsiteY6" fmla="*/ 2540529 h 2540529"/>
              <a:gd name="connsiteX7" fmla="*/ 295261 w 3061881"/>
              <a:gd name="connsiteY7" fmla="*/ 2540529 h 2540529"/>
              <a:gd name="connsiteX8" fmla="*/ 275376 w 3061881"/>
              <a:gd name="connsiteY8" fmla="*/ 2513937 h 2540529"/>
              <a:gd name="connsiteX9" fmla="*/ 0 w 3061881"/>
              <a:gd name="connsiteY9" fmla="*/ 1612418 h 2540529"/>
              <a:gd name="connsiteX10" fmla="*/ 1612418 w 3061881"/>
              <a:gd name="connsiteY10" fmla="*/ 0 h 254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61881" h="2540529">
                <a:moveTo>
                  <a:pt x="1612418" y="0"/>
                </a:moveTo>
                <a:cubicBezTo>
                  <a:pt x="2224646" y="0"/>
                  <a:pt x="2757180" y="341213"/>
                  <a:pt x="3030226" y="843844"/>
                </a:cubicBezTo>
                <a:lnTo>
                  <a:pt x="3061881" y="909556"/>
                </a:lnTo>
                <a:lnTo>
                  <a:pt x="3061881" y="2315281"/>
                </a:lnTo>
                <a:lnTo>
                  <a:pt x="3030226" y="2380992"/>
                </a:lnTo>
                <a:cubicBezTo>
                  <a:pt x="3005404" y="2426686"/>
                  <a:pt x="2978437" y="2471046"/>
                  <a:pt x="2949460" y="2513937"/>
                </a:cubicBezTo>
                <a:lnTo>
                  <a:pt x="2929575" y="2540529"/>
                </a:lnTo>
                <a:lnTo>
                  <a:pt x="295261" y="2540529"/>
                </a:lnTo>
                <a:lnTo>
                  <a:pt x="275376" y="2513937"/>
                </a:lnTo>
                <a:cubicBezTo>
                  <a:pt x="101518" y="2256593"/>
                  <a:pt x="0" y="1946361"/>
                  <a:pt x="0" y="1612418"/>
                </a:cubicBezTo>
                <a:cubicBezTo>
                  <a:pt x="0" y="721904"/>
                  <a:pt x="721904" y="0"/>
                  <a:pt x="1612418"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30" name="Picture 6" descr="Image result for packet tracer">
            <a:extLst>
              <a:ext uri="{FF2B5EF4-FFF2-40B4-BE49-F238E27FC236}">
                <a16:creationId xmlns:a16="http://schemas.microsoft.com/office/drawing/2014/main" id="{BE9C0D9D-D079-49A4-B5C2-51E829696AFD}"/>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9533568" y="5160004"/>
            <a:ext cx="2432116" cy="1361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0671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23C172-1B26-4BFE-B3A6-C372C79D3976}"/>
              </a:ext>
            </a:extLst>
          </p:cNvPr>
          <p:cNvSpPr>
            <a:spLocks noGrp="1"/>
          </p:cNvSpPr>
          <p:nvPr>
            <p:ph type="title"/>
          </p:nvPr>
        </p:nvSpPr>
        <p:spPr>
          <a:xfrm>
            <a:off x="838200" y="963877"/>
            <a:ext cx="3494362" cy="4930246"/>
          </a:xfrm>
        </p:spPr>
        <p:txBody>
          <a:bodyPr>
            <a:normAutofit/>
          </a:bodyPr>
          <a:lstStyle/>
          <a:p>
            <a:pPr algn="r"/>
            <a:r>
              <a:rPr lang="en-GB" b="1" dirty="0">
                <a:solidFill>
                  <a:schemeClr val="accent1"/>
                </a:solidFill>
              </a:rPr>
              <a:t>A new era for the Internet of Things</a:t>
            </a:r>
            <a:endParaRPr lang="en-GB" dirty="0">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B916718-398A-4969-971E-E242CD3DD49C}"/>
              </a:ext>
            </a:extLst>
          </p:cNvPr>
          <p:cNvSpPr>
            <a:spLocks noGrp="1"/>
          </p:cNvSpPr>
          <p:nvPr>
            <p:ph idx="1"/>
          </p:nvPr>
        </p:nvSpPr>
        <p:spPr>
          <a:xfrm>
            <a:off x="4976031" y="963877"/>
            <a:ext cx="6377769" cy="4930246"/>
          </a:xfrm>
        </p:spPr>
        <p:txBody>
          <a:bodyPr anchor="ctr">
            <a:normAutofit/>
          </a:bodyPr>
          <a:lstStyle/>
          <a:p>
            <a:pPr algn="just"/>
            <a:r>
              <a:rPr lang="en-GB" sz="2400" dirty="0"/>
              <a:t>“</a:t>
            </a:r>
            <a:r>
              <a:rPr lang="en-GB" sz="2400" b="1" i="1" dirty="0"/>
              <a:t>When all machines, devices and sensors speak the same language, a new era begins for the Internet of Things (IoT). </a:t>
            </a:r>
          </a:p>
          <a:p>
            <a:pPr lvl="1" algn="just"/>
            <a:r>
              <a:rPr lang="en-GB" sz="2000" b="1" i="1" dirty="0"/>
              <a:t>An international conference at </a:t>
            </a:r>
            <a:r>
              <a:rPr lang="en-GB" sz="2000" b="1" i="1" dirty="0">
                <a:hlinkClick r:id="rId2" tooltip="Siemens Corporate Technology"/>
              </a:rPr>
              <a:t>Siemens Corporate Technology</a:t>
            </a:r>
            <a:r>
              <a:rPr lang="en-GB" sz="2000" b="1" i="1" dirty="0"/>
              <a:t> marked the beginning of this era:</a:t>
            </a:r>
          </a:p>
          <a:p>
            <a:pPr algn="just"/>
            <a:r>
              <a:rPr lang="en-GB" sz="2400" b="1" i="1" dirty="0"/>
              <a:t> With the "</a:t>
            </a:r>
            <a:r>
              <a:rPr lang="en-GB" sz="2400" b="1" i="1" dirty="0">
                <a:hlinkClick r:id="rId3" tooltip="Web of Things (WoT) Thing Description"/>
              </a:rPr>
              <a:t>Thing Description</a:t>
            </a:r>
            <a:r>
              <a:rPr lang="en-GB" sz="2400" b="1" i="1" dirty="0"/>
              <a:t>" presented there, the </a:t>
            </a:r>
            <a:r>
              <a:rPr lang="en-GB" sz="2400" b="1" i="1" dirty="0">
                <a:hlinkClick r:id="rId4" tooltip="World Wide Web Consortium"/>
              </a:rPr>
              <a:t>World Wide Web Consortium (W3C)</a:t>
            </a:r>
            <a:r>
              <a:rPr lang="en-GB" sz="2400" b="1" i="1" dirty="0"/>
              <a:t> has created a standard that works across different application areas. </a:t>
            </a:r>
          </a:p>
          <a:p>
            <a:pPr lvl="1" algn="just"/>
            <a:r>
              <a:rPr lang="en-GB" sz="2000" b="1" i="1" dirty="0"/>
              <a:t>This makes complex IoT solutions much easier and faster to implement.”</a:t>
            </a:r>
            <a:endParaRPr lang="en-GB" sz="2000" dirty="0"/>
          </a:p>
        </p:txBody>
      </p:sp>
    </p:spTree>
    <p:extLst>
      <p:ext uri="{BB962C8B-B14F-4D97-AF65-F5344CB8AC3E}">
        <p14:creationId xmlns:p14="http://schemas.microsoft.com/office/powerpoint/2010/main" val="3191865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4535D04-E02B-47AB-9519-5B141BC985EA}"/>
              </a:ext>
            </a:extLst>
          </p:cNvPr>
          <p:cNvPicPr>
            <a:picLocks noChangeAspect="1"/>
          </p:cNvPicPr>
          <p:nvPr/>
        </p:nvPicPr>
        <p:blipFill rotWithShape="1">
          <a:blip r:embed="rId2"/>
          <a:srcRect t="13253" b="11747"/>
          <a:stretch/>
        </p:blipFill>
        <p:spPr>
          <a:xfrm>
            <a:off x="-1" y="10"/>
            <a:ext cx="12192000" cy="6857990"/>
          </a:xfrm>
          <a:prstGeom prst="rect">
            <a:avLst/>
          </a:prstGeom>
        </p:spPr>
      </p:pic>
      <p:sp>
        <p:nvSpPr>
          <p:cNvPr id="13"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512E9FD9-1510-4A9B-B55C-BFABEF96483B}"/>
              </a:ext>
            </a:extLst>
          </p:cNvPr>
          <p:cNvSpPr>
            <a:spLocks noGrp="1"/>
          </p:cNvSpPr>
          <p:nvPr>
            <p:ph type="title"/>
          </p:nvPr>
        </p:nvSpPr>
        <p:spPr>
          <a:xfrm>
            <a:off x="709448" y="1913950"/>
            <a:ext cx="4204137" cy="1342754"/>
          </a:xfrm>
        </p:spPr>
        <p:txBody>
          <a:bodyPr>
            <a:normAutofit/>
          </a:bodyPr>
          <a:lstStyle/>
          <a:p>
            <a:r>
              <a:rPr lang="en-GB" b="1" dirty="0"/>
              <a:t>Interconnected city infrastructure</a:t>
            </a:r>
            <a:endParaRPr lang="en-GB" sz="3600" dirty="0"/>
          </a:p>
        </p:txBody>
      </p:sp>
      <p:cxnSp>
        <p:nvCxnSpPr>
          <p:cNvPr id="12"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FCE5FF-EE24-4BDE-9EDA-FFD6761B1EE2}"/>
              </a:ext>
            </a:extLst>
          </p:cNvPr>
          <p:cNvSpPr>
            <a:spLocks noGrp="1"/>
          </p:cNvSpPr>
          <p:nvPr>
            <p:ph idx="1"/>
          </p:nvPr>
        </p:nvSpPr>
        <p:spPr>
          <a:xfrm>
            <a:off x="525516" y="3417573"/>
            <a:ext cx="4593021" cy="2619839"/>
          </a:xfrm>
        </p:spPr>
        <p:txBody>
          <a:bodyPr anchor="ctr">
            <a:normAutofit/>
          </a:bodyPr>
          <a:lstStyle/>
          <a:p>
            <a:pPr algn="just"/>
            <a:r>
              <a:rPr lang="en-GB" sz="1800" dirty="0"/>
              <a:t>How can cities leverage the benefits of digitalization to relieve stress on overstretched services and resources? </a:t>
            </a:r>
          </a:p>
          <a:p>
            <a:pPr algn="just"/>
            <a:r>
              <a:rPr lang="en-GB" sz="1800" dirty="0"/>
              <a:t>With seamless integration of data gathered by the Internet of Things (IoT), the city’s underlying infrastructure layer can be managed and optimized. </a:t>
            </a:r>
          </a:p>
        </p:txBody>
      </p:sp>
    </p:spTree>
    <p:extLst>
      <p:ext uri="{BB962C8B-B14F-4D97-AF65-F5344CB8AC3E}">
        <p14:creationId xmlns:p14="http://schemas.microsoft.com/office/powerpoint/2010/main" val="400278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2519A-8212-4949-AD87-997E53732A13}"/>
              </a:ext>
            </a:extLst>
          </p:cNvPr>
          <p:cNvSpPr>
            <a:spLocks noGrp="1"/>
          </p:cNvSpPr>
          <p:nvPr>
            <p:ph type="title"/>
          </p:nvPr>
        </p:nvSpPr>
        <p:spPr/>
        <p:txBody>
          <a:bodyPr>
            <a:normAutofit/>
          </a:bodyPr>
          <a:lstStyle/>
          <a:p>
            <a:r>
              <a:rPr lang="en-GB" b="1" dirty="0"/>
              <a:t>Digitalization: Welcome to the City 4.0</a:t>
            </a:r>
            <a:endParaRPr lang="en-GB" dirty="0"/>
          </a:p>
        </p:txBody>
      </p:sp>
      <p:sp>
        <p:nvSpPr>
          <p:cNvPr id="3" name="Content Placeholder 2">
            <a:extLst>
              <a:ext uri="{FF2B5EF4-FFF2-40B4-BE49-F238E27FC236}">
                <a16:creationId xmlns:a16="http://schemas.microsoft.com/office/drawing/2014/main" id="{9B2E7E81-D698-4657-A233-A496DBE07814}"/>
              </a:ext>
            </a:extLst>
          </p:cNvPr>
          <p:cNvSpPr>
            <a:spLocks noGrp="1"/>
          </p:cNvSpPr>
          <p:nvPr>
            <p:ph idx="1"/>
          </p:nvPr>
        </p:nvSpPr>
        <p:spPr/>
        <p:txBody>
          <a:bodyPr/>
          <a:lstStyle/>
          <a:p>
            <a:r>
              <a:rPr lang="en-GB" dirty="0"/>
              <a:t>Cities are under pressure. Urban </a:t>
            </a:r>
            <a:r>
              <a:rPr lang="en-GB" dirty="0" err="1"/>
              <a:t>centers</a:t>
            </a:r>
            <a:r>
              <a:rPr lang="en-GB" dirty="0"/>
              <a:t> all over the world are struggling to cope with booming populations that place an increasing demand on resources such as energy, clean water, and clean air. </a:t>
            </a:r>
          </a:p>
          <a:p>
            <a:r>
              <a:rPr lang="en-GB" dirty="0"/>
              <a:t>They are striving to find innovative ways of dealing with noise pollution, ever-increasing urban traffic, and the effects of climate change – and are more and more turning to smart technologies to achieve this. </a:t>
            </a:r>
          </a:p>
          <a:p>
            <a:r>
              <a:rPr lang="en-GB" dirty="0"/>
              <a:t>The question is no longer whether cities should digitalize and turn into smart cities, but rather when smart urban projects will be scaled up on a global level.</a:t>
            </a:r>
          </a:p>
        </p:txBody>
      </p:sp>
    </p:spTree>
    <p:extLst>
      <p:ext uri="{BB962C8B-B14F-4D97-AF65-F5344CB8AC3E}">
        <p14:creationId xmlns:p14="http://schemas.microsoft.com/office/powerpoint/2010/main" val="978067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50E72-76EB-418E-AA19-B481A32DF165}"/>
              </a:ext>
            </a:extLst>
          </p:cNvPr>
          <p:cNvSpPr>
            <a:spLocks noGrp="1"/>
          </p:cNvSpPr>
          <p:nvPr>
            <p:ph type="title"/>
          </p:nvPr>
        </p:nvSpPr>
        <p:spPr/>
        <p:txBody>
          <a:bodyPr/>
          <a:lstStyle/>
          <a:p>
            <a:r>
              <a:rPr lang="en-GB" dirty="0"/>
              <a:t>Discussion </a:t>
            </a:r>
          </a:p>
        </p:txBody>
      </p:sp>
      <p:sp>
        <p:nvSpPr>
          <p:cNvPr id="3" name="Content Placeholder 2">
            <a:extLst>
              <a:ext uri="{FF2B5EF4-FFF2-40B4-BE49-F238E27FC236}">
                <a16:creationId xmlns:a16="http://schemas.microsoft.com/office/drawing/2014/main" id="{32EB7E25-ADD8-47AE-A43F-5E58BB559382}"/>
              </a:ext>
            </a:extLst>
          </p:cNvPr>
          <p:cNvSpPr>
            <a:spLocks noGrp="1"/>
          </p:cNvSpPr>
          <p:nvPr>
            <p:ph idx="1"/>
          </p:nvPr>
        </p:nvSpPr>
        <p:spPr/>
        <p:txBody>
          <a:bodyPr/>
          <a:lstStyle/>
          <a:p>
            <a:r>
              <a:rPr lang="en-GB" dirty="0"/>
              <a:t>What makes the technology develop faster?</a:t>
            </a:r>
          </a:p>
          <a:p>
            <a:endParaRPr lang="en-GB" dirty="0"/>
          </a:p>
          <a:p>
            <a:r>
              <a:rPr lang="en-GB" dirty="0"/>
              <a:t>What global crises we can identify toady?</a:t>
            </a:r>
          </a:p>
          <a:p>
            <a:pPr lvl="1"/>
            <a:r>
              <a:rPr lang="en-GB" dirty="0"/>
              <a:t>How we can utilise the technology to help resolving?</a:t>
            </a:r>
          </a:p>
          <a:p>
            <a:endParaRPr lang="en-GB" dirty="0"/>
          </a:p>
          <a:p>
            <a:r>
              <a:rPr lang="en-GB" dirty="0"/>
              <a:t>What does digitalization mean in practice?  </a:t>
            </a:r>
          </a:p>
        </p:txBody>
      </p:sp>
    </p:spTree>
    <p:extLst>
      <p:ext uri="{BB962C8B-B14F-4D97-AF65-F5344CB8AC3E}">
        <p14:creationId xmlns:p14="http://schemas.microsoft.com/office/powerpoint/2010/main" val="3216582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CC7C3-7C45-43DA-908E-D6A94737134F}"/>
              </a:ext>
            </a:extLst>
          </p:cNvPr>
          <p:cNvSpPr>
            <a:spLocks noGrp="1"/>
          </p:cNvSpPr>
          <p:nvPr>
            <p:ph type="title"/>
          </p:nvPr>
        </p:nvSpPr>
        <p:spPr/>
        <p:txBody>
          <a:bodyPr>
            <a:normAutofit/>
          </a:bodyPr>
          <a:lstStyle/>
          <a:p>
            <a:r>
              <a:rPr lang="en-GB" b="1" dirty="0"/>
              <a:t>state of mind on the Internet of Things</a:t>
            </a:r>
            <a:endParaRPr lang="en-GB" dirty="0"/>
          </a:p>
        </p:txBody>
      </p:sp>
      <p:sp>
        <p:nvSpPr>
          <p:cNvPr id="3" name="Content Placeholder 2">
            <a:extLst>
              <a:ext uri="{FF2B5EF4-FFF2-40B4-BE49-F238E27FC236}">
                <a16:creationId xmlns:a16="http://schemas.microsoft.com/office/drawing/2014/main" id="{F025C26F-6931-4F45-BE29-6831A8F2E9EF}"/>
              </a:ext>
            </a:extLst>
          </p:cNvPr>
          <p:cNvSpPr>
            <a:spLocks noGrp="1"/>
          </p:cNvSpPr>
          <p:nvPr>
            <p:ph idx="1"/>
          </p:nvPr>
        </p:nvSpPr>
        <p:spPr/>
        <p:txBody>
          <a:bodyPr/>
          <a:lstStyle/>
          <a:p>
            <a:r>
              <a:rPr lang="en-GB" dirty="0"/>
              <a:t>That's about to change. After five years of work, the World Wide Web Consortium (W3C), the most important body for Internet standards, has agreed on a basic standard that will make the cooperation of things on the Internet much easier: </a:t>
            </a:r>
          </a:p>
          <a:p>
            <a:pPr lvl="1"/>
            <a:r>
              <a:rPr lang="en-GB" dirty="0"/>
              <a:t>"The objects operate a kind of ‘state of mind’, reveal everything relevant about themselves - in this way they recognize each other on the basis of their characteristics and abilities and can thus organize their cooperation independently,"</a:t>
            </a:r>
          </a:p>
        </p:txBody>
      </p:sp>
    </p:spTree>
    <p:extLst>
      <p:ext uri="{BB962C8B-B14F-4D97-AF65-F5344CB8AC3E}">
        <p14:creationId xmlns:p14="http://schemas.microsoft.com/office/powerpoint/2010/main" val="1164594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AA7E8-3DC3-4C6B-8347-E0D605A21F0E}"/>
              </a:ext>
            </a:extLst>
          </p:cNvPr>
          <p:cNvSpPr>
            <a:spLocks noGrp="1"/>
          </p:cNvSpPr>
          <p:nvPr>
            <p:ph type="title"/>
          </p:nvPr>
        </p:nvSpPr>
        <p:spPr/>
        <p:txBody>
          <a:bodyPr/>
          <a:lstStyle/>
          <a:p>
            <a:r>
              <a:rPr lang="en-GB" dirty="0"/>
              <a:t>Explosive growth spurt</a:t>
            </a:r>
          </a:p>
        </p:txBody>
      </p:sp>
      <p:sp>
        <p:nvSpPr>
          <p:cNvPr id="3" name="Content Placeholder 2">
            <a:extLst>
              <a:ext uri="{FF2B5EF4-FFF2-40B4-BE49-F238E27FC236}">
                <a16:creationId xmlns:a16="http://schemas.microsoft.com/office/drawing/2014/main" id="{1BA90A22-F75A-4E52-88FF-2F2E826CA7EE}"/>
              </a:ext>
            </a:extLst>
          </p:cNvPr>
          <p:cNvSpPr>
            <a:spLocks noGrp="1"/>
          </p:cNvSpPr>
          <p:nvPr>
            <p:ph idx="1"/>
          </p:nvPr>
        </p:nvSpPr>
        <p:spPr/>
        <p:txBody>
          <a:bodyPr/>
          <a:lstStyle/>
          <a:p>
            <a:r>
              <a:rPr lang="en-GB" dirty="0"/>
              <a:t> It wasn't until the WWW Consortium published the first HTML standards in 1995 that websites could be programmed comfortably, albeit initially with a simple structure. </a:t>
            </a:r>
          </a:p>
          <a:p>
            <a:pPr lvl="1"/>
            <a:r>
              <a:rPr lang="en-GB" dirty="0"/>
              <a:t>Already in 1997, the following HTML standard allowed multi-column layouts and navigation bars as well as numerous powerful functions for web servers and browsers. </a:t>
            </a:r>
          </a:p>
        </p:txBody>
      </p:sp>
    </p:spTree>
    <p:extLst>
      <p:ext uri="{BB962C8B-B14F-4D97-AF65-F5344CB8AC3E}">
        <p14:creationId xmlns:p14="http://schemas.microsoft.com/office/powerpoint/2010/main" val="1764809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F2DE3-85F8-438F-A481-FD8E588ED0DF}"/>
              </a:ext>
            </a:extLst>
          </p:cNvPr>
          <p:cNvSpPr>
            <a:spLocks noGrp="1"/>
          </p:cNvSpPr>
          <p:nvPr>
            <p:ph type="title"/>
          </p:nvPr>
        </p:nvSpPr>
        <p:spPr/>
        <p:txBody>
          <a:bodyPr>
            <a:normAutofit/>
          </a:bodyPr>
          <a:lstStyle/>
          <a:p>
            <a:r>
              <a:rPr lang="en-GB" b="1" dirty="0"/>
              <a:t>Systems are directly connected</a:t>
            </a:r>
            <a:endParaRPr lang="en-GB" dirty="0"/>
          </a:p>
        </p:txBody>
      </p:sp>
      <p:sp>
        <p:nvSpPr>
          <p:cNvPr id="3" name="Content Placeholder 2">
            <a:extLst>
              <a:ext uri="{FF2B5EF4-FFF2-40B4-BE49-F238E27FC236}">
                <a16:creationId xmlns:a16="http://schemas.microsoft.com/office/drawing/2014/main" id="{9EC392BE-0CA4-4A89-AC9B-3D85DEDF5A36}"/>
              </a:ext>
            </a:extLst>
          </p:cNvPr>
          <p:cNvSpPr>
            <a:spLocks noGrp="1"/>
          </p:cNvSpPr>
          <p:nvPr>
            <p:ph idx="1"/>
          </p:nvPr>
        </p:nvSpPr>
        <p:spPr/>
        <p:txBody>
          <a:bodyPr/>
          <a:lstStyle/>
          <a:p>
            <a:r>
              <a:rPr lang="en-GB" dirty="0"/>
              <a:t>First implementations show how this works in practice: Mini power grids for large buildings often also offer charging options for e-cars. </a:t>
            </a:r>
          </a:p>
          <a:p>
            <a:pPr lvl="1"/>
            <a:r>
              <a:rPr lang="en-GB" dirty="0"/>
              <a:t>If the data from the charging points and the building management system are integrated and each object can be easily identified by the </a:t>
            </a:r>
            <a:r>
              <a:rPr lang="en-GB" b="1" u="sng" dirty="0"/>
              <a:t>Thing Description</a:t>
            </a:r>
            <a:r>
              <a:rPr lang="en-GB" dirty="0"/>
              <a:t>, the heating of the building can be automatically reduced if the building is empty and many cars are hanging from the charging points. </a:t>
            </a:r>
          </a:p>
        </p:txBody>
      </p:sp>
    </p:spTree>
    <p:extLst>
      <p:ext uri="{BB962C8B-B14F-4D97-AF65-F5344CB8AC3E}">
        <p14:creationId xmlns:p14="http://schemas.microsoft.com/office/powerpoint/2010/main" val="6824243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7A893-FD80-4C4A-879B-FD822758806F}"/>
              </a:ext>
            </a:extLst>
          </p:cNvPr>
          <p:cNvSpPr>
            <a:spLocks noGrp="1"/>
          </p:cNvSpPr>
          <p:nvPr>
            <p:ph type="title"/>
          </p:nvPr>
        </p:nvSpPr>
        <p:spPr/>
        <p:txBody>
          <a:bodyPr/>
          <a:lstStyle/>
          <a:p>
            <a:r>
              <a:rPr lang="en-GB" dirty="0"/>
              <a:t>Study: 50 billion devices connected by 2020</a:t>
            </a:r>
          </a:p>
        </p:txBody>
      </p:sp>
      <p:sp>
        <p:nvSpPr>
          <p:cNvPr id="3" name="Content Placeholder 2">
            <a:extLst>
              <a:ext uri="{FF2B5EF4-FFF2-40B4-BE49-F238E27FC236}">
                <a16:creationId xmlns:a16="http://schemas.microsoft.com/office/drawing/2014/main" id="{3A507A62-8F38-4AA8-9189-9A7CE320D135}"/>
              </a:ext>
            </a:extLst>
          </p:cNvPr>
          <p:cNvSpPr>
            <a:spLocks noGrp="1"/>
          </p:cNvSpPr>
          <p:nvPr>
            <p:ph idx="1"/>
          </p:nvPr>
        </p:nvSpPr>
        <p:spPr/>
        <p:txBody>
          <a:bodyPr>
            <a:normAutofit/>
          </a:bodyPr>
          <a:lstStyle/>
          <a:p>
            <a:r>
              <a:rPr lang="en-GB" dirty="0"/>
              <a:t>A 2015 study by consulting firm McKinsey identified digitalization as a disruptive force in cities. </a:t>
            </a:r>
          </a:p>
          <a:p>
            <a:r>
              <a:rPr lang="en-GB" dirty="0"/>
              <a:t>The potential of digitalization as a lever for productivity gains in urban infrastructures is only exceeded by its impact on industry and manufacturing, where it is already widely deployed throughout entire sectors, from small and medium-sized enterprises to large corporations. </a:t>
            </a:r>
          </a:p>
          <a:p>
            <a:endParaRPr lang="en-GB" dirty="0"/>
          </a:p>
        </p:txBody>
      </p:sp>
    </p:spTree>
    <p:extLst>
      <p:ext uri="{BB962C8B-B14F-4D97-AF65-F5344CB8AC3E}">
        <p14:creationId xmlns:p14="http://schemas.microsoft.com/office/powerpoint/2010/main" val="13763810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7A893-FD80-4C4A-879B-FD822758806F}"/>
              </a:ext>
            </a:extLst>
          </p:cNvPr>
          <p:cNvSpPr>
            <a:spLocks noGrp="1"/>
          </p:cNvSpPr>
          <p:nvPr>
            <p:ph type="title"/>
          </p:nvPr>
        </p:nvSpPr>
        <p:spPr/>
        <p:txBody>
          <a:bodyPr/>
          <a:lstStyle/>
          <a:p>
            <a:r>
              <a:rPr lang="en-GB" dirty="0"/>
              <a:t>Study: 50 billion devices connected by 2020</a:t>
            </a:r>
          </a:p>
        </p:txBody>
      </p:sp>
      <p:sp>
        <p:nvSpPr>
          <p:cNvPr id="3" name="Content Placeholder 2">
            <a:extLst>
              <a:ext uri="{FF2B5EF4-FFF2-40B4-BE49-F238E27FC236}">
                <a16:creationId xmlns:a16="http://schemas.microsoft.com/office/drawing/2014/main" id="{3A507A62-8F38-4AA8-9189-9A7CE320D135}"/>
              </a:ext>
            </a:extLst>
          </p:cNvPr>
          <p:cNvSpPr>
            <a:spLocks noGrp="1"/>
          </p:cNvSpPr>
          <p:nvPr>
            <p:ph idx="1"/>
          </p:nvPr>
        </p:nvSpPr>
        <p:spPr/>
        <p:txBody>
          <a:bodyPr>
            <a:normAutofit/>
          </a:bodyPr>
          <a:lstStyle/>
          <a:p>
            <a:r>
              <a:rPr lang="en-GB" dirty="0"/>
              <a:t>The advent of digitalization has coincided with a dramatic decline in transistor prices over the past 25 years. </a:t>
            </a:r>
          </a:p>
          <a:p>
            <a:r>
              <a:rPr lang="en-GB" dirty="0"/>
              <a:t>More and more devices are now connected; it is expected that by 2020, more than 50 billion devices and gadgets will be communicating actively. </a:t>
            </a:r>
          </a:p>
          <a:p>
            <a:r>
              <a:rPr lang="en-GB" dirty="0"/>
              <a:t>The services already available today in all parts of urban life will be digitally enhanced; but more importantly, we will see more and more new services thanks to the availability and analysis of data.</a:t>
            </a:r>
          </a:p>
          <a:p>
            <a:endParaRPr lang="en-GB" dirty="0"/>
          </a:p>
        </p:txBody>
      </p:sp>
    </p:spTree>
    <p:extLst>
      <p:ext uri="{BB962C8B-B14F-4D97-AF65-F5344CB8AC3E}">
        <p14:creationId xmlns:p14="http://schemas.microsoft.com/office/powerpoint/2010/main" val="23052869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A5A05-248C-4734-858B-EDAF6576D8FA}"/>
              </a:ext>
            </a:extLst>
          </p:cNvPr>
          <p:cNvSpPr>
            <a:spLocks noGrp="1"/>
          </p:cNvSpPr>
          <p:nvPr>
            <p:ph type="title"/>
          </p:nvPr>
        </p:nvSpPr>
        <p:spPr/>
        <p:txBody>
          <a:bodyPr/>
          <a:lstStyle/>
          <a:p>
            <a:r>
              <a:rPr lang="en-GB" dirty="0"/>
              <a:t>No need to crash the prototype</a:t>
            </a:r>
          </a:p>
        </p:txBody>
      </p:sp>
      <p:sp>
        <p:nvSpPr>
          <p:cNvPr id="3" name="Content Placeholder 2">
            <a:extLst>
              <a:ext uri="{FF2B5EF4-FFF2-40B4-BE49-F238E27FC236}">
                <a16:creationId xmlns:a16="http://schemas.microsoft.com/office/drawing/2014/main" id="{9C1825C5-5E92-4900-B0A3-03700DBD351B}"/>
              </a:ext>
            </a:extLst>
          </p:cNvPr>
          <p:cNvSpPr>
            <a:spLocks noGrp="1"/>
          </p:cNvSpPr>
          <p:nvPr>
            <p:ph idx="1"/>
          </p:nvPr>
        </p:nvSpPr>
        <p:spPr/>
        <p:txBody>
          <a:bodyPr/>
          <a:lstStyle/>
          <a:p>
            <a:r>
              <a:rPr lang="en-GB" dirty="0"/>
              <a:t>What does digitalization mean in practice? It allows planners, for instance, to create a digital twin of the physical work environment and to connect the two for the purposes of improving design, engineering, and automation of processes, but also for end-to-end reporting and analytics. </a:t>
            </a:r>
          </a:p>
          <a:p>
            <a:r>
              <a:rPr lang="en-GB" dirty="0"/>
              <a:t>Simulation and predictive maintenance are becoming increasingly easy to conduct and embed in daily operations. </a:t>
            </a:r>
          </a:p>
        </p:txBody>
      </p:sp>
    </p:spTree>
    <p:extLst>
      <p:ext uri="{BB962C8B-B14F-4D97-AF65-F5344CB8AC3E}">
        <p14:creationId xmlns:p14="http://schemas.microsoft.com/office/powerpoint/2010/main" val="29923948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9911E-5738-480C-8CF4-714E73DCDF64}"/>
              </a:ext>
            </a:extLst>
          </p:cNvPr>
          <p:cNvSpPr>
            <a:spLocks noGrp="1"/>
          </p:cNvSpPr>
          <p:nvPr>
            <p:ph type="title"/>
          </p:nvPr>
        </p:nvSpPr>
        <p:spPr/>
        <p:txBody>
          <a:bodyPr/>
          <a:lstStyle/>
          <a:p>
            <a:r>
              <a:rPr lang="en-GB" dirty="0"/>
              <a:t>No need to crash the prototype</a:t>
            </a:r>
          </a:p>
        </p:txBody>
      </p:sp>
      <p:sp>
        <p:nvSpPr>
          <p:cNvPr id="3" name="Content Placeholder 2">
            <a:extLst>
              <a:ext uri="{FF2B5EF4-FFF2-40B4-BE49-F238E27FC236}">
                <a16:creationId xmlns:a16="http://schemas.microsoft.com/office/drawing/2014/main" id="{C652B91B-F39F-4B9D-8B9D-F20419014FB7}"/>
              </a:ext>
            </a:extLst>
          </p:cNvPr>
          <p:cNvSpPr>
            <a:spLocks noGrp="1"/>
          </p:cNvSpPr>
          <p:nvPr>
            <p:ph idx="1"/>
          </p:nvPr>
        </p:nvSpPr>
        <p:spPr/>
        <p:txBody>
          <a:bodyPr/>
          <a:lstStyle/>
          <a:p>
            <a:r>
              <a:rPr lang="en-GB" dirty="0"/>
              <a:t>To visualize the benefits, think of the car industry, for example: Previously, developers would manufacture a new prototype, crash it, and then analyse what had worked out and what had gone wrong; then the next prototype would be built and crashed into the wall – repeat ad infinitum. </a:t>
            </a:r>
          </a:p>
          <a:p>
            <a:r>
              <a:rPr lang="en-GB" dirty="0"/>
              <a:t>It is easy to imagine how much faster and more efficient this process has become thanks to simulation software.</a:t>
            </a:r>
          </a:p>
        </p:txBody>
      </p:sp>
    </p:spTree>
    <p:extLst>
      <p:ext uri="{BB962C8B-B14F-4D97-AF65-F5344CB8AC3E}">
        <p14:creationId xmlns:p14="http://schemas.microsoft.com/office/powerpoint/2010/main" val="26314841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9AA4F-F4C9-432E-BDBD-487057325253}"/>
              </a:ext>
            </a:extLst>
          </p:cNvPr>
          <p:cNvSpPr>
            <a:spLocks noGrp="1"/>
          </p:cNvSpPr>
          <p:nvPr>
            <p:ph type="title"/>
          </p:nvPr>
        </p:nvSpPr>
        <p:spPr/>
        <p:txBody>
          <a:bodyPr>
            <a:normAutofit/>
          </a:bodyPr>
          <a:lstStyle/>
          <a:p>
            <a:r>
              <a:rPr lang="en-GB" dirty="0"/>
              <a:t>Case Study: </a:t>
            </a:r>
            <a:r>
              <a:rPr lang="en-GB" b="1" dirty="0"/>
              <a:t>Helsinki creates a digital twin city</a:t>
            </a:r>
            <a:endParaRPr lang="en-GB" dirty="0"/>
          </a:p>
        </p:txBody>
      </p:sp>
      <p:sp>
        <p:nvSpPr>
          <p:cNvPr id="3" name="Content Placeholder 2">
            <a:extLst>
              <a:ext uri="{FF2B5EF4-FFF2-40B4-BE49-F238E27FC236}">
                <a16:creationId xmlns:a16="http://schemas.microsoft.com/office/drawing/2014/main" id="{95FDEB1B-7B38-4226-B7A7-D648E4499BF7}"/>
              </a:ext>
            </a:extLst>
          </p:cNvPr>
          <p:cNvSpPr>
            <a:spLocks noGrp="1"/>
          </p:cNvSpPr>
          <p:nvPr>
            <p:ph idx="1"/>
          </p:nvPr>
        </p:nvSpPr>
        <p:spPr/>
        <p:txBody>
          <a:bodyPr>
            <a:normAutofit/>
          </a:bodyPr>
          <a:lstStyle/>
          <a:p>
            <a:r>
              <a:rPr lang="en-GB" dirty="0"/>
              <a:t>Applied to cities, digitalization can not only improve efficiency by minimizing the waste of time and resources, but it will simultaneously improve a city’s productivity, secure growth, and drive economic activities. </a:t>
            </a:r>
          </a:p>
          <a:p>
            <a:endParaRPr lang="en-GB" dirty="0"/>
          </a:p>
          <a:p>
            <a:pPr marL="0" indent="0">
              <a:buNone/>
            </a:pPr>
            <a:r>
              <a:rPr lang="en-GB" i="1" dirty="0"/>
              <a:t>“Digitalization will improve a city’s productivity, secure growth, and drive economic activities.”</a:t>
            </a:r>
          </a:p>
          <a:p>
            <a:pPr marL="2743200" lvl="6" indent="0">
              <a:buNone/>
            </a:pPr>
            <a:r>
              <a:rPr lang="en-GB" dirty="0"/>
              <a:t>Jan </a:t>
            </a:r>
            <a:r>
              <a:rPr lang="en-GB" dirty="0" err="1"/>
              <a:t>Schönig</a:t>
            </a:r>
            <a:r>
              <a:rPr lang="en-GB" dirty="0"/>
              <a:t>, Director for Urban Development &amp; Smart Cities, Siemens Global </a:t>
            </a:r>
            <a:r>
              <a:rPr lang="en-GB" dirty="0" err="1"/>
              <a:t>Center</a:t>
            </a:r>
            <a:r>
              <a:rPr lang="en-GB" dirty="0"/>
              <a:t> of Competence Cities</a:t>
            </a:r>
          </a:p>
          <a:p>
            <a:endParaRPr lang="en-GB" dirty="0"/>
          </a:p>
        </p:txBody>
      </p:sp>
    </p:spTree>
    <p:extLst>
      <p:ext uri="{BB962C8B-B14F-4D97-AF65-F5344CB8AC3E}">
        <p14:creationId xmlns:p14="http://schemas.microsoft.com/office/powerpoint/2010/main" val="41323295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9AA4F-F4C9-432E-BDBD-487057325253}"/>
              </a:ext>
            </a:extLst>
          </p:cNvPr>
          <p:cNvSpPr>
            <a:spLocks noGrp="1"/>
          </p:cNvSpPr>
          <p:nvPr>
            <p:ph type="title"/>
          </p:nvPr>
        </p:nvSpPr>
        <p:spPr/>
        <p:txBody>
          <a:bodyPr>
            <a:normAutofit/>
          </a:bodyPr>
          <a:lstStyle/>
          <a:p>
            <a:r>
              <a:rPr lang="en-GB" dirty="0"/>
              <a:t>Case Study: </a:t>
            </a:r>
            <a:r>
              <a:rPr lang="en-GB" b="1" dirty="0"/>
              <a:t>Helsinki creates a digital twin city</a:t>
            </a:r>
            <a:endParaRPr lang="en-GB" dirty="0"/>
          </a:p>
        </p:txBody>
      </p:sp>
      <p:sp>
        <p:nvSpPr>
          <p:cNvPr id="3" name="Content Placeholder 2">
            <a:extLst>
              <a:ext uri="{FF2B5EF4-FFF2-40B4-BE49-F238E27FC236}">
                <a16:creationId xmlns:a16="http://schemas.microsoft.com/office/drawing/2014/main" id="{95FDEB1B-7B38-4226-B7A7-D648E4499BF7}"/>
              </a:ext>
            </a:extLst>
          </p:cNvPr>
          <p:cNvSpPr>
            <a:spLocks noGrp="1"/>
          </p:cNvSpPr>
          <p:nvPr>
            <p:ph idx="1"/>
          </p:nvPr>
        </p:nvSpPr>
        <p:spPr/>
        <p:txBody>
          <a:bodyPr>
            <a:normAutofit/>
          </a:bodyPr>
          <a:lstStyle/>
          <a:p>
            <a:r>
              <a:rPr lang="en-GB"/>
              <a:t>The </a:t>
            </a:r>
            <a:r>
              <a:rPr lang="en-GB" dirty="0"/>
              <a:t>Finnish capital of Helsinki is currently in the process of proving this</a:t>
            </a:r>
            <a:r>
              <a:rPr lang="en-GB"/>
              <a:t>. </a:t>
            </a:r>
          </a:p>
          <a:p>
            <a:r>
              <a:rPr lang="en-GB"/>
              <a:t>An </a:t>
            </a:r>
            <a:r>
              <a:rPr lang="en-GB" dirty="0"/>
              <a:t>early adopter of smart city technology and </a:t>
            </a:r>
            <a:r>
              <a:rPr lang="en-GB" dirty="0" err="1"/>
              <a:t>modeling</a:t>
            </a:r>
            <a:r>
              <a:rPr lang="en-GB" dirty="0"/>
              <a:t>, it launched the Helsinki 3D+ project to create a three-dimensional representation of the city using reality capture technology provided by the software company Bentley Systems for </a:t>
            </a:r>
            <a:r>
              <a:rPr lang="en-GB" dirty="0" err="1"/>
              <a:t>geocoordination</a:t>
            </a:r>
            <a:r>
              <a:rPr lang="en-GB" dirty="0"/>
              <a:t>, evaluation of options, </a:t>
            </a:r>
            <a:r>
              <a:rPr lang="en-GB" dirty="0" err="1"/>
              <a:t>modeling</a:t>
            </a:r>
            <a:r>
              <a:rPr lang="en-GB" dirty="0"/>
              <a:t>, and visualization. </a:t>
            </a:r>
          </a:p>
        </p:txBody>
      </p:sp>
    </p:spTree>
    <p:extLst>
      <p:ext uri="{BB962C8B-B14F-4D97-AF65-F5344CB8AC3E}">
        <p14:creationId xmlns:p14="http://schemas.microsoft.com/office/powerpoint/2010/main" val="22340509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16EA6E0-626E-421F-A565-734E9EA634F7}"/>
              </a:ext>
            </a:extLst>
          </p:cNvPr>
          <p:cNvPicPr>
            <a:picLocks noChangeAspect="1"/>
          </p:cNvPicPr>
          <p:nvPr/>
        </p:nvPicPr>
        <p:blipFill rotWithShape="1">
          <a:blip r:embed="rId2">
            <a:alphaModFix/>
          </a:blip>
          <a:srcRect b="27871"/>
          <a:stretch/>
        </p:blipFill>
        <p:spPr>
          <a:xfrm>
            <a:off x="5797543" y="10"/>
            <a:ext cx="6394152" cy="6857990"/>
          </a:xfrm>
          <a:prstGeom prst="rect">
            <a:avLst/>
          </a:prstGeom>
        </p:spPr>
      </p:pic>
      <p:pic>
        <p:nvPicPr>
          <p:cNvPr id="9" name="Picture 8">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C3B98E9F-4D0F-4A25-B5AB-1316CA939C28}"/>
              </a:ext>
            </a:extLst>
          </p:cNvPr>
          <p:cNvSpPr>
            <a:spLocks noGrp="1"/>
          </p:cNvSpPr>
          <p:nvPr>
            <p:ph type="title"/>
          </p:nvPr>
        </p:nvSpPr>
        <p:spPr>
          <a:xfrm>
            <a:off x="804998" y="798445"/>
            <a:ext cx="4803636" cy="1311664"/>
          </a:xfrm>
        </p:spPr>
        <p:txBody>
          <a:bodyPr>
            <a:normAutofit/>
          </a:bodyPr>
          <a:lstStyle/>
          <a:p>
            <a:r>
              <a:rPr lang="en-GB">
                <a:solidFill>
                  <a:srgbClr val="000000"/>
                </a:solidFill>
              </a:rPr>
              <a:t>The Lab </a:t>
            </a:r>
          </a:p>
        </p:txBody>
      </p:sp>
      <p:sp>
        <p:nvSpPr>
          <p:cNvPr id="3" name="Content Placeholder 2">
            <a:extLst>
              <a:ext uri="{FF2B5EF4-FFF2-40B4-BE49-F238E27FC236}">
                <a16:creationId xmlns:a16="http://schemas.microsoft.com/office/drawing/2014/main" id="{B81B4EA0-B720-4E4F-B69A-C7514C858B22}"/>
              </a:ext>
            </a:extLst>
          </p:cNvPr>
          <p:cNvSpPr>
            <a:spLocks noGrp="1"/>
          </p:cNvSpPr>
          <p:nvPr>
            <p:ph idx="1"/>
          </p:nvPr>
        </p:nvSpPr>
        <p:spPr>
          <a:xfrm>
            <a:off x="804997" y="2272143"/>
            <a:ext cx="4706803" cy="3788830"/>
          </a:xfrm>
        </p:spPr>
        <p:txBody>
          <a:bodyPr anchor="ctr">
            <a:normAutofit/>
          </a:bodyPr>
          <a:lstStyle/>
          <a:p>
            <a:r>
              <a:rPr lang="en-GB" sz="2000" dirty="0">
                <a:solidFill>
                  <a:srgbClr val="000000"/>
                </a:solidFill>
              </a:rPr>
              <a:t>The lab will be assembling the robotic car.</a:t>
            </a:r>
          </a:p>
          <a:p>
            <a:r>
              <a:rPr lang="en-GB" sz="2000" dirty="0" err="1">
                <a:solidFill>
                  <a:srgbClr val="000000"/>
                </a:solidFill>
              </a:rPr>
              <a:t>Elegoo</a:t>
            </a:r>
            <a:r>
              <a:rPr lang="en-GB" sz="2000" dirty="0">
                <a:solidFill>
                  <a:srgbClr val="000000"/>
                </a:solidFill>
              </a:rPr>
              <a:t> UNO Project Smart Robot Car Kit V 3.0 with UNO R3, Line Tracking Module, Ultrasonic Sensor, IR remote module etc. </a:t>
            </a:r>
          </a:p>
        </p:txBody>
      </p:sp>
    </p:spTree>
    <p:extLst>
      <p:ext uri="{BB962C8B-B14F-4D97-AF65-F5344CB8AC3E}">
        <p14:creationId xmlns:p14="http://schemas.microsoft.com/office/powerpoint/2010/main" val="4872275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DA7562-374C-461A-8342-1BE4BDE0088F}"/>
              </a:ext>
            </a:extLst>
          </p:cNvPr>
          <p:cNvSpPr>
            <a:spLocks noGrp="1"/>
          </p:cNvSpPr>
          <p:nvPr>
            <p:ph type="title"/>
          </p:nvPr>
        </p:nvSpPr>
        <p:spPr>
          <a:xfrm>
            <a:off x="943277" y="712269"/>
            <a:ext cx="3370998" cy="5502264"/>
          </a:xfrm>
        </p:spPr>
        <p:txBody>
          <a:bodyPr>
            <a:normAutofit/>
          </a:bodyPr>
          <a:lstStyle/>
          <a:p>
            <a:r>
              <a:rPr lang="en-GB">
                <a:solidFill>
                  <a:srgbClr val="FFFFFF"/>
                </a:solidFill>
              </a:rPr>
              <a:t>Elegoo UNO Smart Robot Car </a:t>
            </a:r>
          </a:p>
        </p:txBody>
      </p:sp>
      <p:cxnSp>
        <p:nvCxnSpPr>
          <p:cNvPr id="15" name="Straight Connector 11">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19501CC-C7C3-420A-ABE1-C6118061AF5A}"/>
              </a:ext>
            </a:extLst>
          </p:cNvPr>
          <p:cNvGraphicFramePr>
            <a:graphicFrameLocks noGrp="1"/>
          </p:cNvGraphicFramePr>
          <p:nvPr>
            <p:ph idx="1"/>
            <p:extLst>
              <p:ext uri="{D42A27DB-BD31-4B8C-83A1-F6EECF244321}">
                <p14:modId xmlns:p14="http://schemas.microsoft.com/office/powerpoint/2010/main" val="4126659715"/>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33198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Elegoo</a:t>
            </a:r>
            <a:r>
              <a:rPr lang="en-GB" dirty="0"/>
              <a:t> Arduino Smart Robot Car</a:t>
            </a:r>
          </a:p>
        </p:txBody>
      </p:sp>
      <p:pic>
        <p:nvPicPr>
          <p:cNvPr id="1026" name="Picture 2" descr="https://cdn.instructables.com/FZ1/PK64/JBE11AUO/FZ1PK64JBE11AUO.LARGE.jpg?auto=webp&amp;frame=1&amp;width=933&amp;height=1024&amp;fit=bound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96144" y="1825625"/>
            <a:ext cx="5799711"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43489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Assembly help</a:t>
            </a:r>
          </a:p>
        </p:txBody>
      </p:sp>
      <p:sp>
        <p:nvSpPr>
          <p:cNvPr id="3" name="Content Placeholder 2"/>
          <p:cNvSpPr>
            <a:spLocks noGrp="1"/>
          </p:cNvSpPr>
          <p:nvPr>
            <p:ph idx="1"/>
          </p:nvPr>
        </p:nvSpPr>
        <p:spPr/>
        <p:txBody>
          <a:bodyPr/>
          <a:lstStyle/>
          <a:p>
            <a:r>
              <a:rPr lang="en-GB" dirty="0">
                <a:hlinkClick r:id="rId2"/>
              </a:rPr>
              <a:t>https://www.instructables.com/id/Assemble-Elegoo-Arduino-Robot-Version-20/</a:t>
            </a:r>
            <a:endParaRPr lang="en-GB" dirty="0"/>
          </a:p>
        </p:txBody>
      </p:sp>
    </p:spTree>
    <p:extLst>
      <p:ext uri="{BB962C8B-B14F-4D97-AF65-F5344CB8AC3E}">
        <p14:creationId xmlns:p14="http://schemas.microsoft.com/office/powerpoint/2010/main" val="27449735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Any Questions </a:t>
            </a: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33833925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TotalTime>
  <Words>1101</Words>
  <Application>Microsoft Office PowerPoint</Application>
  <PresentationFormat>Widescreen</PresentationFormat>
  <Paragraphs>82</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Office Theme</vt:lpstr>
      <vt:lpstr>The web of thing</vt:lpstr>
      <vt:lpstr>Module out come</vt:lpstr>
      <vt:lpstr>What is on</vt:lpstr>
      <vt:lpstr>What we are going to use</vt:lpstr>
      <vt:lpstr>A new era for the Internet of Things</vt:lpstr>
      <vt:lpstr>Interconnected city infrastructure</vt:lpstr>
      <vt:lpstr>Digitalization: Welcome to the City 4.0</vt:lpstr>
      <vt:lpstr>Discussion </vt:lpstr>
      <vt:lpstr>state of mind on the Internet of Things</vt:lpstr>
      <vt:lpstr>Explosive growth spurt</vt:lpstr>
      <vt:lpstr>Systems are directly connected</vt:lpstr>
      <vt:lpstr>Study: 50 billion devices connected by 2020</vt:lpstr>
      <vt:lpstr>Study: 50 billion devices connected by 2020</vt:lpstr>
      <vt:lpstr>No need to crash the prototype</vt:lpstr>
      <vt:lpstr>No need to crash the prototype</vt:lpstr>
      <vt:lpstr>Case Study: Helsinki creates a digital twin city</vt:lpstr>
      <vt:lpstr>Case Study: Helsinki creates a digital twin city</vt:lpstr>
      <vt:lpstr>The Lab </vt:lpstr>
      <vt:lpstr>Elegoo UNO Smart Robot Car </vt:lpstr>
      <vt:lpstr>Elegoo Arduino Smart Robot Car</vt:lpstr>
      <vt:lpstr>Assembly help</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web of thing</dc:title>
  <dc:creator>Mabrouka Abuhmida</dc:creator>
  <cp:lastModifiedBy>Mabrouka Abuhmida</cp:lastModifiedBy>
  <cp:revision>7</cp:revision>
  <dcterms:created xsi:type="dcterms:W3CDTF">2019-09-24T14:19:03Z</dcterms:created>
  <dcterms:modified xsi:type="dcterms:W3CDTF">2019-09-30T09:00:32Z</dcterms:modified>
</cp:coreProperties>
</file>