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1" r:id="rId5"/>
  </p:sldMasterIdLst>
  <p:notesMasterIdLst>
    <p:notesMasterId r:id="rId17"/>
  </p:notesMasterIdLst>
  <p:sldIdLst>
    <p:sldId id="386" r:id="rId6"/>
    <p:sldId id="378" r:id="rId7"/>
    <p:sldId id="383" r:id="rId8"/>
    <p:sldId id="389" r:id="rId9"/>
    <p:sldId id="390" r:id="rId10"/>
    <p:sldId id="377" r:id="rId11"/>
    <p:sldId id="388" r:id="rId12"/>
    <p:sldId id="379" r:id="rId13"/>
    <p:sldId id="384" r:id="rId14"/>
    <p:sldId id="380" r:id="rId15"/>
    <p:sldId id="387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8D74CC1-3809-499F-A7C5-71CAED6C9034}" v="210" dt="2024-07-30T06:31:10.5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99" autoAdjust="0"/>
    <p:restoredTop sz="94660"/>
  </p:normalViewPr>
  <p:slideViewPr>
    <p:cSldViewPr snapToGrid="0">
      <p:cViewPr varScale="1">
        <p:scale>
          <a:sx n="97" d="100"/>
          <a:sy n="97" d="100"/>
        </p:scale>
        <p:origin x="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7D552-D583-4765-9733-9EB3B7B950F5}" type="datetimeFigureOut">
              <a:t>7/29/2024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EAC33-5640-4993-A615-F4F54A7433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79569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9176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188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30 minutes</a:t>
            </a:r>
          </a:p>
          <a:p>
            <a:r>
              <a:rPr lang="en-US" dirty="0">
                <a:ea typeface="Calibri"/>
                <a:cs typeface="Calibri"/>
              </a:rPr>
              <a:t>J &amp; J</a:t>
            </a:r>
          </a:p>
          <a:p>
            <a:r>
              <a:rPr lang="en-US" dirty="0">
                <a:ea typeface="Calibri"/>
                <a:cs typeface="Calibri"/>
              </a:rPr>
              <a:t>L &amp; M &amp; 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91158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Joyce &amp; Leon</a:t>
            </a:r>
          </a:p>
          <a:p>
            <a:r>
              <a:rPr lang="en-US" dirty="0">
                <a:ea typeface="Calibri"/>
                <a:cs typeface="Calibri"/>
              </a:rPr>
              <a:t>Judy, Ross &amp; Mamba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0258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580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3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AEAC33-5640-4993-A615-F4F54A7433CF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445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3CC85-C2AC-54C1-272F-045FE6C2A0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4EAEE0-E509-6A6C-7581-FFD35008AE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0A0091-393E-35EA-FB5F-3E096EFC11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887A65-1274-B54F-67F2-8A8E3ED29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69411C-2897-163C-11B6-F9979D862C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584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30E72-598C-E40C-C990-10F8180120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F853B-17C3-B028-E481-435DC1C64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D5699-0F62-A7A7-DD0D-C5EAA78D6A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491F1-9812-920A-0B4B-0443ABC8B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E082F6-D441-AE02-A201-E89F1BCF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30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B0696-CCF1-25C8-FD27-7118C0201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F051D7-8FA2-3E9C-4A9E-1EA1F60277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427B1-D143-265D-C367-CCA02B3DE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D7707D-8A39-0F54-1E1D-8BD6F4BCF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373674-CD03-8B47-84C1-EEA8A10A6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679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85C29-86F5-FCDF-B752-B90576712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F6B4B-74D0-B54D-4D26-89095F8B8C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18F4B1-3D39-508D-5474-B2E2777A85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2AD854-E3CB-499A-9A47-A95F441483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940083-9A73-441C-99F3-23EE152A7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3C9536-E294-7E83-D748-7460DF17BF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31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CE6BC9-B2AA-D0F9-F7E9-428659A4A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B79157-14F8-2E1E-0DB0-78650AA13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59DBD8-6BE7-1F58-8BE8-9D34816924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998906-A0CD-1F65-37EB-F93EC598A0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7D1E7F-D451-4370-8616-8382F1266B8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9BBDF9C-F136-938D-7799-E1796CA4A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5C9C14-BF3F-58FF-A4F1-A12FE1706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0E61A9-8B09-2C02-A269-1B1A840F5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073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19629-8D6E-3460-FB20-23AAA5E54C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F3CBA7-2B4B-9248-77AE-680DC4DEB9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40E6F9-CC8F-7E3B-F43B-380E7B2FA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F01AC7-319A-1236-BE8D-9CB09681A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1805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976176-6202-1D14-969A-77734C7AFF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9425CB-A474-7B94-7AF1-FCF7767D0E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5739E-9160-5C50-8DDF-FF64AA749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252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AB045-50EC-C68F-2476-77226EFAB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9E2330-A8DF-7390-25CF-65C0C87E62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D51E59-F060-9291-9840-0C19FEA687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6BB1EA-8E2D-73F1-A430-5E14EAE940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DC7128-AF74-2B1F-F09D-6D02E462DC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1E2660-90CA-A1D0-1305-45E32D9603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78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BF7A8-5EED-B59C-3B1C-EF5B4FF2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4D9DBF-49E8-6268-321A-C34EDEA78C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5F0173-D4DC-21E5-961B-C99E5791A8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2BA30C-8572-22EB-7DD3-EA065D351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74DE8-444B-AA30-745B-BC7CC3D6B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8D02EA-1602-7CEF-9FDC-2940AADF3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4153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4726D-DC7E-A168-87D0-109DE7F07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D19BBB-AB47-806D-6006-BC331E068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DD1177-6307-6D37-8201-59F41D97D1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08173-24FD-C2C4-8BFF-6DBC9B1E2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55F3AE-9D80-82C8-DFAC-F2CD38FF0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871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3C3B6B-89CA-445E-1D2C-BC7F26FCAA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702A97-3A39-7C50-A212-5975E38293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1FD4B-1A86-94DF-0434-0AF8567CC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20C171-9BC5-6B82-60B1-86BEEFFE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5EEF3-AB75-6E69-3AF9-FAB2D026C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1076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6475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26282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034096-E3F4-4CE7-CC5A-3FA1878D1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6C121D-6631-340A-74DC-3C4F42A52E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3876B-45CB-5D9E-FF9D-967E2FDCC1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912705-8B03-465D-A875-D7850A1B8644}" type="datetimeFigureOut">
              <a:rPr lang="en-GB" smtClean="0"/>
              <a:t>29/07/2024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EA132B-ADA3-D420-0056-44E4385EC0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AF6AE2-B4BF-061C-211F-B7A3122AE1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329470F-E2F7-4D08-A8A5-76EA9CCB1C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240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385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../clipboard/media/image2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13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tchup.com/things-to-do-st-davids-pembrokeshire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gnesscott.edu/center-for-writing-and-speaking/handouts/journal-writing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dirty="0"/>
            </a:br>
            <a:br>
              <a:rPr lang="en-GB" dirty="0"/>
            </a:br>
            <a:r>
              <a:rPr lang="en-GB">
                <a:latin typeface="Arial"/>
                <a:cs typeface="Arial"/>
              </a:rPr>
              <a:t>WEEK FOUR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>
                <a:latin typeface="Arial"/>
                <a:cs typeface="Arial"/>
              </a:rPr>
              <a:t>Day Two, Session 2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>
                <a:latin typeface="Arial"/>
                <a:cs typeface="Arial"/>
              </a:rPr>
              <a:t>Preparation for Study Visit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63B46C-18B6-A9E6-F6F0-219A6150C03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cs typeface="Arial"/>
              </a:rPr>
              <a:t>Note taking skills</a:t>
            </a:r>
          </a:p>
          <a:p>
            <a:r>
              <a:rPr lang="en-US">
                <a:latin typeface="Arial"/>
                <a:cs typeface="Arial"/>
              </a:rPr>
              <a:t>Listening skills</a:t>
            </a:r>
          </a:p>
          <a:p>
            <a:r>
              <a:rPr lang="en-US">
                <a:latin typeface="Arial"/>
                <a:cs typeface="Arial"/>
              </a:rPr>
              <a:t>Speaking skills</a:t>
            </a:r>
          </a:p>
          <a:p>
            <a:r>
              <a:rPr lang="en-US">
                <a:latin typeface="Arial"/>
                <a:cs typeface="Arial"/>
              </a:rPr>
              <a:t>Research Skills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1337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E1615-3DED-D4C1-AEDD-E7B5B3B88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Study Visit Tasks</a:t>
            </a:r>
            <a:endParaRPr lang="en-US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19BA8-B5CE-EA23-4EC7-D1FD5A1CC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65395"/>
            <a:ext cx="7886700" cy="443011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sz="2400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b="1" dirty="0">
                <a:ea typeface="Calibri"/>
                <a:cs typeface="Calibri"/>
              </a:rPr>
              <a:t>You will submit an illustrated journal entry for your visit</a:t>
            </a:r>
            <a:r>
              <a:rPr lang="en-US" sz="2400" dirty="0">
                <a:ea typeface="Calibri"/>
                <a:cs typeface="Calibri"/>
              </a:rPr>
              <a:t>. </a:t>
            </a: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ea typeface="Calibri"/>
                <a:cs typeface="Calibri"/>
              </a:rPr>
              <a:t>Make and keep notes during the day. </a:t>
            </a:r>
          </a:p>
          <a:p>
            <a:pPr marL="0" indent="0">
              <a:buNone/>
            </a:pPr>
            <a:endParaRPr lang="en-US" sz="2400" dirty="0">
              <a:solidFill>
                <a:srgbClr val="000000"/>
              </a:solidFill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Visit:</a:t>
            </a:r>
          </a:p>
          <a:p>
            <a:pPr>
              <a:buFont typeface="Arial"/>
              <a:buChar char="•"/>
            </a:pPr>
            <a:r>
              <a:rPr lang="en-US" sz="2400" dirty="0">
                <a:ea typeface="Calibri"/>
                <a:cs typeface="Calibri"/>
              </a:rPr>
              <a:t>Visit at least one place of historic interest: e.g. the museum, XXXXX etc.</a:t>
            </a:r>
          </a:p>
          <a:p>
            <a:pPr>
              <a:buFont typeface="Arial"/>
              <a:buChar char="•"/>
            </a:pPr>
            <a:r>
              <a:rPr lang="en-US" sz="2400" dirty="0">
                <a:ea typeface="Calibri"/>
                <a:cs typeface="Calibri"/>
              </a:rPr>
              <a:t>Visit at least one place of cultural interest: a café bar, restaurant,</a:t>
            </a:r>
            <a:r>
              <a:rPr lang="en-US" sz="2000" dirty="0">
                <a:ea typeface="Calibri"/>
                <a:cs typeface="Calibri"/>
              </a:rPr>
              <a:t> </a:t>
            </a:r>
            <a:r>
              <a:rPr lang="en-US" sz="2400" dirty="0">
                <a:ea typeface="Calibri"/>
                <a:cs typeface="Calibri"/>
              </a:rPr>
              <a:t>specialist shop, theatre, art gallery, the </a:t>
            </a:r>
            <a:r>
              <a:rPr lang="en-US" sz="2400" dirty="0" err="1">
                <a:ea typeface="Calibri"/>
                <a:cs typeface="Calibri"/>
              </a:rPr>
              <a:t>harbour</a:t>
            </a:r>
            <a:r>
              <a:rPr lang="en-US" sz="2400" dirty="0">
                <a:ea typeface="Calibri"/>
                <a:cs typeface="Calibri"/>
              </a:rPr>
              <a:t>, a park or green etc.</a:t>
            </a: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46140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8427"/>
            <a:ext cx="7886700" cy="48306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On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Wednesday, the 7</a:t>
            </a:r>
            <a:r>
              <a:rPr lang="en-US" baseline="30000" dirty="0">
                <a:solidFill>
                  <a:schemeClr val="accent1"/>
                </a:solidFill>
                <a:ea typeface="+mn-lt"/>
                <a:cs typeface="+mn-lt"/>
              </a:rPr>
              <a:t>th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 August</a:t>
            </a:r>
            <a:r>
              <a:rPr lang="en-US" dirty="0">
                <a:ea typeface="+mn-lt"/>
                <a:cs typeface="+mn-lt"/>
              </a:rPr>
              <a:t>, we will visit 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the city of Swansea</a:t>
            </a:r>
            <a:r>
              <a:rPr lang="en-US" dirty="0"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coach will depart from outside the University main entrance promptly at 9am.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You will need to take a packed lunch or buy your lunch in </a:t>
            </a:r>
            <a:r>
              <a:rPr lang="en-US" dirty="0">
                <a:solidFill>
                  <a:schemeClr val="accent1"/>
                </a:solidFill>
                <a:ea typeface="+mn-lt"/>
                <a:cs typeface="+mn-lt"/>
              </a:rPr>
              <a:t>St David’s.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You will have tasks to complete but should also have free time to explore.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We aim to arrive back at approximately 5pm.</a:t>
            </a:r>
            <a:endParaRPr lang="en-US" dirty="0"/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  <a:p>
            <a:pPr marL="0" indent="0">
              <a:buNone/>
            </a:pP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461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950AD4C-6AF3-49F8-94E1-DBCAFB3947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DBEAE55-3EA1-41D7-A212-5F7D8986C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212206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CFC5F0E7-644F-4101-BE72-12825CF537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17551" y="0"/>
            <a:ext cx="2536434" cy="6858000"/>
          </a:xfrm>
          <a:custGeom>
            <a:avLst/>
            <a:gdLst>
              <a:gd name="connsiteX0" fmla="*/ 879731 w 2536434"/>
              <a:gd name="connsiteY0" fmla="*/ 0 h 6858000"/>
              <a:gd name="connsiteX1" fmla="*/ 913411 w 2536434"/>
              <a:gd name="connsiteY1" fmla="*/ 0 h 6858000"/>
              <a:gd name="connsiteX2" fmla="*/ 935535 w 2536434"/>
              <a:gd name="connsiteY2" fmla="*/ 14997 h 6858000"/>
              <a:gd name="connsiteX3" fmla="*/ 2536434 w 2536434"/>
              <a:gd name="connsiteY3" fmla="*/ 3621656 h 6858000"/>
              <a:gd name="connsiteX4" fmla="*/ 662084 w 2536434"/>
              <a:gd name="connsiteY4" fmla="*/ 6374814 h 6858000"/>
              <a:gd name="connsiteX5" fmla="*/ 145436 w 2536434"/>
              <a:gd name="connsiteY5" fmla="*/ 6780599 h 6858000"/>
              <a:gd name="connsiteX6" fmla="*/ 33680 w 2536434"/>
              <a:gd name="connsiteY6" fmla="*/ 6858000 h 6858000"/>
              <a:gd name="connsiteX7" fmla="*/ 0 w 2536434"/>
              <a:gd name="connsiteY7" fmla="*/ 6858000 h 6858000"/>
              <a:gd name="connsiteX8" fmla="*/ 111756 w 2536434"/>
              <a:gd name="connsiteY8" fmla="*/ 6780599 h 6858000"/>
              <a:gd name="connsiteX9" fmla="*/ 628404 w 2536434"/>
              <a:gd name="connsiteY9" fmla="*/ 6374814 h 6858000"/>
              <a:gd name="connsiteX10" fmla="*/ 2502754 w 2536434"/>
              <a:gd name="connsiteY10" fmla="*/ 3621656 h 6858000"/>
              <a:gd name="connsiteX11" fmla="*/ 901855 w 2536434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36434" h="6858000">
                <a:moveTo>
                  <a:pt x="879731" y="0"/>
                </a:moveTo>
                <a:lnTo>
                  <a:pt x="913411" y="0"/>
                </a:lnTo>
                <a:lnTo>
                  <a:pt x="935535" y="14997"/>
                </a:lnTo>
                <a:cubicBezTo>
                  <a:pt x="1962698" y="754641"/>
                  <a:pt x="2536434" y="2093192"/>
                  <a:pt x="2536434" y="3621656"/>
                </a:cubicBezTo>
                <a:cubicBezTo>
                  <a:pt x="2536434" y="4969131"/>
                  <a:pt x="1607709" y="5602839"/>
                  <a:pt x="662084" y="6374814"/>
                </a:cubicBezTo>
                <a:cubicBezTo>
                  <a:pt x="489881" y="6515397"/>
                  <a:pt x="319254" y="6653108"/>
                  <a:pt x="145436" y="6780599"/>
                </a:cubicBezTo>
                <a:lnTo>
                  <a:pt x="33680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0E8BBB1-74D4-AACE-4AFF-344DE0D9D8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224"/>
          <a:stretch/>
        </p:blipFill>
        <p:spPr>
          <a:xfrm>
            <a:off x="2644776" y="10"/>
            <a:ext cx="9547224" cy="6857990"/>
          </a:xfrm>
          <a:custGeom>
            <a:avLst/>
            <a:gdLst/>
            <a:ahLst/>
            <a:cxnLst/>
            <a:rect l="l" t="t" r="r" b="b"/>
            <a:pathLst>
              <a:path w="9547224" h="6858000">
                <a:moveTo>
                  <a:pt x="1623023" y="0"/>
                </a:moveTo>
                <a:lnTo>
                  <a:pt x="2716256" y="0"/>
                </a:lnTo>
                <a:lnTo>
                  <a:pt x="3032455" y="0"/>
                </a:lnTo>
                <a:lnTo>
                  <a:pt x="3496422" y="0"/>
                </a:lnTo>
                <a:lnTo>
                  <a:pt x="5205951" y="0"/>
                </a:lnTo>
                <a:lnTo>
                  <a:pt x="9547224" y="0"/>
                </a:lnTo>
                <a:lnTo>
                  <a:pt x="9547224" y="6858000"/>
                </a:lnTo>
                <a:lnTo>
                  <a:pt x="5205951" y="6858000"/>
                </a:lnTo>
                <a:lnTo>
                  <a:pt x="3496422" y="6858000"/>
                </a:lnTo>
                <a:lnTo>
                  <a:pt x="3032455" y="6858000"/>
                </a:lnTo>
                <a:lnTo>
                  <a:pt x="2716256" y="6858000"/>
                </a:lnTo>
                <a:lnTo>
                  <a:pt x="2502754" y="6858000"/>
                </a:lnTo>
                <a:lnTo>
                  <a:pt x="2390998" y="6780599"/>
                </a:lnTo>
                <a:cubicBezTo>
                  <a:pt x="2217180" y="6653108"/>
                  <a:pt x="2046553" y="6515397"/>
                  <a:pt x="1874350" y="6374814"/>
                </a:cubicBezTo>
                <a:cubicBezTo>
                  <a:pt x="928725" y="5602839"/>
                  <a:pt x="0" y="4969131"/>
                  <a:pt x="0" y="3621656"/>
                </a:cubicBezTo>
                <a:cubicBezTo>
                  <a:pt x="0" y="2093192"/>
                  <a:pt x="573736" y="754641"/>
                  <a:pt x="1600899" y="14997"/>
                </a:cubicBezTo>
                <a:close/>
              </a:path>
            </a:pathLst>
          </a:custGeom>
        </p:spPr>
      </p:pic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B1F9B6B4-B0C4-45C6-A086-901C960D0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644774" y="0"/>
            <a:ext cx="2756893" cy="6858000"/>
          </a:xfrm>
          <a:custGeom>
            <a:avLst/>
            <a:gdLst>
              <a:gd name="connsiteX0" fmla="*/ 1133870 w 2756893"/>
              <a:gd name="connsiteY0" fmla="*/ 0 h 6858000"/>
              <a:gd name="connsiteX1" fmla="*/ 898082 w 2756893"/>
              <a:gd name="connsiteY1" fmla="*/ 0 h 6858000"/>
              <a:gd name="connsiteX2" fmla="*/ 920668 w 2756893"/>
              <a:gd name="connsiteY2" fmla="*/ 14997 h 6858000"/>
              <a:gd name="connsiteX3" fmla="*/ 2554961 w 2756893"/>
              <a:gd name="connsiteY3" fmla="*/ 3621656 h 6858000"/>
              <a:gd name="connsiteX4" fmla="*/ 641513 w 2756893"/>
              <a:gd name="connsiteY4" fmla="*/ 6374814 h 6858000"/>
              <a:gd name="connsiteX5" fmla="*/ 114086 w 2756893"/>
              <a:gd name="connsiteY5" fmla="*/ 6780599 h 6858000"/>
              <a:gd name="connsiteX6" fmla="*/ 0 w 2756893"/>
              <a:gd name="connsiteY6" fmla="*/ 6858000 h 6858000"/>
              <a:gd name="connsiteX7" fmla="*/ 40637 w 2756893"/>
              <a:gd name="connsiteY7" fmla="*/ 6858000 h 6858000"/>
              <a:gd name="connsiteX8" fmla="*/ 254139 w 2756893"/>
              <a:gd name="connsiteY8" fmla="*/ 6858000 h 6858000"/>
              <a:gd name="connsiteX9" fmla="*/ 365895 w 2756893"/>
              <a:gd name="connsiteY9" fmla="*/ 6780599 h 6858000"/>
              <a:gd name="connsiteX10" fmla="*/ 882543 w 2756893"/>
              <a:gd name="connsiteY10" fmla="*/ 6374814 h 6858000"/>
              <a:gd name="connsiteX11" fmla="*/ 2756893 w 2756893"/>
              <a:gd name="connsiteY11" fmla="*/ 3621656 h 6858000"/>
              <a:gd name="connsiteX12" fmla="*/ 1155994 w 2756893"/>
              <a:gd name="connsiteY12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756893" h="6858000">
                <a:moveTo>
                  <a:pt x="1133870" y="0"/>
                </a:moveTo>
                <a:lnTo>
                  <a:pt x="898082" y="0"/>
                </a:lnTo>
                <a:lnTo>
                  <a:pt x="920668" y="14997"/>
                </a:lnTo>
                <a:cubicBezTo>
                  <a:pt x="1969257" y="754641"/>
                  <a:pt x="2554961" y="2093192"/>
                  <a:pt x="2554961" y="3621656"/>
                </a:cubicBezTo>
                <a:cubicBezTo>
                  <a:pt x="2554961" y="4969131"/>
                  <a:pt x="1606863" y="5602839"/>
                  <a:pt x="641513" y="6374814"/>
                </a:cubicBezTo>
                <a:cubicBezTo>
                  <a:pt x="465717" y="6515397"/>
                  <a:pt x="291531" y="6653108"/>
                  <a:pt x="114086" y="6780599"/>
                </a:cubicBezTo>
                <a:lnTo>
                  <a:pt x="0" y="6858000"/>
                </a:lnTo>
                <a:lnTo>
                  <a:pt x="40637" y="6858000"/>
                </a:lnTo>
                <a:lnTo>
                  <a:pt x="254139" y="6858000"/>
                </a:lnTo>
                <a:lnTo>
                  <a:pt x="365895" y="6780599"/>
                </a:lnTo>
                <a:cubicBezTo>
                  <a:pt x="539713" y="6653108"/>
                  <a:pt x="710340" y="6515397"/>
                  <a:pt x="882543" y="6374814"/>
                </a:cubicBezTo>
                <a:cubicBezTo>
                  <a:pt x="1828168" y="5602839"/>
                  <a:pt x="2756893" y="4969131"/>
                  <a:pt x="2756893" y="3621656"/>
                </a:cubicBezTo>
                <a:cubicBezTo>
                  <a:pt x="2756893" y="2093192"/>
                  <a:pt x="2183157" y="754641"/>
                  <a:pt x="1155994" y="14997"/>
                </a:cubicBez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EAA2EAA-A256-8F7C-6D1E-BBBA81386222}"/>
              </a:ext>
            </a:extLst>
          </p:cNvPr>
          <p:cNvSpPr txBox="1"/>
          <p:nvPr/>
        </p:nvSpPr>
        <p:spPr>
          <a:xfrm>
            <a:off x="127819" y="2545492"/>
            <a:ext cx="18723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St David’s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1997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12E84-899D-AE87-80A6-82BBC7A6E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Itinerary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416747-8F03-A0DD-DC99-B221B5E3A7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Drop off St David’s approximately XXX.</a:t>
            </a:r>
          </a:p>
          <a:p>
            <a:r>
              <a:rPr lang="en-GB" dirty="0"/>
              <a:t>Free time to explore.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Visit the cathedral</a:t>
            </a:r>
          </a:p>
          <a:p>
            <a:endParaRPr lang="en-GB" dirty="0"/>
          </a:p>
          <a:p>
            <a:r>
              <a:rPr lang="en-GB" dirty="0"/>
              <a:t>Choose 1 place of cultural interest in Dt David’s to visit.</a:t>
            </a:r>
          </a:p>
          <a:p>
            <a:endParaRPr lang="en-GB" dirty="0"/>
          </a:p>
          <a:p>
            <a:r>
              <a:rPr lang="en-GB" dirty="0"/>
              <a:t>Return to campus at around 5:30pm.</a:t>
            </a:r>
          </a:p>
        </p:txBody>
      </p:sp>
    </p:spTree>
    <p:extLst>
      <p:ext uri="{BB962C8B-B14F-4D97-AF65-F5344CB8AC3E}">
        <p14:creationId xmlns:p14="http://schemas.microsoft.com/office/powerpoint/2010/main" val="1414366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1B31A-8506-96C3-BAC5-259474E7BC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cs typeface="Calibri Light"/>
              </a:rPr>
              <a:t>Study Visit to St David’s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C94C4-66E3-EB6E-6B6D-1F00BF157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368427"/>
            <a:ext cx="7886700" cy="48085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Study the links and discuss with a partner where you think you might like to visit.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What are the advantages and disadvantages of each choice.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Compile a list.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X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X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x</a:t>
            </a:r>
          </a:p>
          <a:p>
            <a:r>
              <a:rPr lang="en-US" dirty="0">
                <a:ea typeface="Calibri"/>
                <a:cs typeface="Calibri"/>
              </a:rPr>
              <a:t>Pay particular attention to any design features that inspire you.</a:t>
            </a:r>
          </a:p>
        </p:txBody>
      </p:sp>
    </p:spTree>
    <p:extLst>
      <p:ext uri="{BB962C8B-B14F-4D97-AF65-F5344CB8AC3E}">
        <p14:creationId xmlns:p14="http://schemas.microsoft.com/office/powerpoint/2010/main" val="664887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71B0B-457F-BB56-1B98-6D21CFA27D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Present your 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3C4FF-9783-B8BF-F9A4-0A12F307EE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You will be a representative of your group.</a:t>
            </a:r>
          </a:p>
          <a:p>
            <a:r>
              <a:rPr lang="en-US" dirty="0"/>
              <a:t>Give your new partner/group an overview of your research findings.</a:t>
            </a:r>
          </a:p>
          <a:p>
            <a:r>
              <a:rPr lang="en-US" dirty="0"/>
              <a:t>Together, create an itinerary. Remember to check location, opening  and closing times, and any cost.</a:t>
            </a:r>
          </a:p>
          <a:p>
            <a:endParaRPr lang="en-US" dirty="0"/>
          </a:p>
          <a:p>
            <a:r>
              <a:rPr lang="en-US" dirty="0"/>
              <a:t>Be ready to tell the class what you have chosen to do.</a:t>
            </a:r>
          </a:p>
        </p:txBody>
      </p:sp>
    </p:spTree>
    <p:extLst>
      <p:ext uri="{BB962C8B-B14F-4D97-AF65-F5344CB8AC3E}">
        <p14:creationId xmlns:p14="http://schemas.microsoft.com/office/powerpoint/2010/main" val="3367751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3ED69-B38E-AB28-07D8-4FF7D46A4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chemeClr val="accent1"/>
                </a:solidFill>
                <a:ea typeface="Calibri Light"/>
                <a:cs typeface="Calibri Light"/>
              </a:rPr>
              <a:t>A Journal Entry</a:t>
            </a:r>
            <a:endParaRPr lang="en-US" dirty="0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B6BE4-9B74-440F-7C6B-667F545681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040015"/>
            <a:ext cx="7886700" cy="51369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ea typeface="Calibri"/>
                <a:cs typeface="Calibri"/>
              </a:rPr>
              <a:t>Write a journal entry about your visit and submit on Teams by 10am on Monday. You should write about 250 words.</a:t>
            </a:r>
          </a:p>
          <a:p>
            <a:endParaRPr lang="en-US" sz="2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accent1"/>
                </a:solidFill>
                <a:ea typeface="Calibri"/>
                <a:cs typeface="Calibri"/>
              </a:rPr>
              <a:t>Include</a:t>
            </a:r>
            <a:r>
              <a:rPr lang="en-US" sz="2400" dirty="0">
                <a:ea typeface="Calibri"/>
                <a:cs typeface="Calibri"/>
              </a:rPr>
              <a:t>:</a:t>
            </a:r>
          </a:p>
          <a:p>
            <a:r>
              <a:rPr lang="en-US" sz="2000" b="1" dirty="0">
                <a:ea typeface="Calibri"/>
                <a:cs typeface="Calibri"/>
              </a:rPr>
              <a:t>A recording</a:t>
            </a:r>
            <a:r>
              <a:rPr lang="en-US" sz="2000" dirty="0">
                <a:ea typeface="Calibri"/>
                <a:cs typeface="Calibri"/>
              </a:rPr>
              <a:t> of a short conversation you have with a shopkeeper, local guide or similar, asking for information.  Make reference to the recording in your journal entry.</a:t>
            </a:r>
          </a:p>
          <a:p>
            <a:r>
              <a:rPr lang="en-US" sz="2000" b="1" dirty="0">
                <a:ea typeface="Calibri"/>
                <a:cs typeface="Calibri"/>
              </a:rPr>
              <a:t>Images</a:t>
            </a:r>
            <a:r>
              <a:rPr lang="en-US" sz="2000" dirty="0">
                <a:ea typeface="Calibri"/>
                <a:cs typeface="Calibri"/>
              </a:rPr>
              <a:t> of three </a:t>
            </a:r>
            <a:r>
              <a:rPr lang="en-US" sz="2000" b="1" dirty="0">
                <a:ea typeface="Calibri"/>
                <a:cs typeface="Calibri"/>
              </a:rPr>
              <a:t>historic</a:t>
            </a:r>
            <a:r>
              <a:rPr lang="en-US" sz="2000" dirty="0">
                <a:ea typeface="Calibri"/>
                <a:cs typeface="Calibri"/>
              </a:rPr>
              <a:t> structures, ruins or artefacts, and three </a:t>
            </a:r>
            <a:r>
              <a:rPr lang="en-US" sz="2000" b="1" dirty="0">
                <a:ea typeface="Calibri"/>
                <a:cs typeface="Calibri"/>
              </a:rPr>
              <a:t>cultural</a:t>
            </a:r>
            <a:r>
              <a:rPr lang="en-US" sz="2000" dirty="0">
                <a:ea typeface="Calibri"/>
                <a:cs typeface="Calibri"/>
              </a:rPr>
              <a:t> experiences. Include at least one image of artistic or engineering </a:t>
            </a:r>
            <a:r>
              <a:rPr lang="en-US" sz="2000" b="1" dirty="0">
                <a:ea typeface="Calibri"/>
                <a:cs typeface="Calibri"/>
              </a:rPr>
              <a:t>design</a:t>
            </a:r>
            <a:r>
              <a:rPr lang="en-US" sz="2000" dirty="0">
                <a:ea typeface="Calibri"/>
                <a:cs typeface="Calibri"/>
              </a:rPr>
              <a:t> that inspires you.  Refer to the images in the text. Provide a suitable caption and reference for each.</a:t>
            </a:r>
          </a:p>
          <a:p>
            <a:r>
              <a:rPr lang="en-US" sz="2000" b="1" dirty="0">
                <a:ea typeface="Calibri"/>
                <a:cs typeface="Calibri"/>
              </a:rPr>
              <a:t>A short Reference List</a:t>
            </a:r>
            <a:r>
              <a:rPr lang="en-US" sz="2000" dirty="0">
                <a:ea typeface="Calibri"/>
                <a:cs typeface="Calibri"/>
              </a:rPr>
              <a:t>. (This might include any tourist literature, or museum guides you may have referred to, reference to who and where you recorded audio, and your images (List of Figures).</a:t>
            </a:r>
          </a:p>
          <a:p>
            <a:endParaRPr lang="en-US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96951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68052-ADF5-A9AD-7AB9-7EBD214F14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Referencing Images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1FD731-B894-7DE4-FB71-5F9C66710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94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ea typeface="Calibri"/>
                <a:cs typeface="Calibri"/>
              </a:rPr>
              <a:t>Search the Harvard Guide.</a:t>
            </a:r>
          </a:p>
          <a:p>
            <a:pPr marL="0" indent="0">
              <a:buNone/>
            </a:pPr>
            <a:r>
              <a:rPr lang="en-US" dirty="0">
                <a:ea typeface="Calibri"/>
                <a:cs typeface="Calibri"/>
              </a:rPr>
              <a:t>Find out what should be included in a caption for an image or audio recording.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b="1" dirty="0">
                <a:ea typeface="Calibri"/>
                <a:cs typeface="Calibri"/>
              </a:rPr>
              <a:t>Search Microsoft (MS) Word</a:t>
            </a:r>
            <a:r>
              <a:rPr lang="en-US" dirty="0">
                <a:ea typeface="Calibri"/>
                <a:cs typeface="Calibri"/>
              </a:rPr>
              <a:t>. Find out how to: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Add a caption.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Add a List of Figures to an essay.</a:t>
            </a:r>
          </a:p>
        </p:txBody>
      </p:sp>
    </p:spTree>
    <p:extLst>
      <p:ext uri="{BB962C8B-B14F-4D97-AF65-F5344CB8AC3E}">
        <p14:creationId xmlns:p14="http://schemas.microsoft.com/office/powerpoint/2010/main" val="429920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5A2E7-5A82-3440-EBBE-94644216F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>
                <a:solidFill>
                  <a:schemeClr val="accent1"/>
                </a:solidFill>
                <a:ea typeface="Calibri Light"/>
                <a:cs typeface="Calibri Light"/>
              </a:rPr>
              <a:t>How to write a journal entry</a:t>
            </a:r>
            <a:endParaRPr lang="en-US">
              <a:solidFill>
                <a:schemeClr val="accent1"/>
              </a:solidFill>
              <a:ea typeface="Calibri Light" panose="020F0302020204030204"/>
              <a:cs typeface="Calibri Light" panose="020F03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1454A-31B0-2CF0-D62C-63F507AB14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198819"/>
            <a:ext cx="7886700" cy="497814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b="1" dirty="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US" b="1">
                <a:ea typeface="Calibri" panose="020F0502020204030204"/>
                <a:cs typeface="Calibri" panose="020F0502020204030204"/>
              </a:rPr>
              <a:t>5 stages</a:t>
            </a:r>
            <a:endParaRPr lang="en-US" b="1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Provide a summary of your notes and specify what was interesting, provoking, inspiring or challenging.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Discuss and illustrate your opinions with reference to what you saw, heard, smelled, tasted, touched, talked about, </a:t>
            </a:r>
            <a:r>
              <a:rPr lang="en-US" sz="2000" dirty="0">
                <a:ea typeface="Calibri" panose="020F0502020204030204"/>
                <a:cs typeface="Calibri" panose="020F0502020204030204"/>
              </a:rPr>
              <a:t>witnessed.</a:t>
            </a:r>
            <a:endParaRPr lang="en-US" sz="200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State any questions that arose with regard to your design studies. What would you like to learn more about?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Make connections between your previous life experiences and your experience on the study trip.</a:t>
            </a:r>
            <a:endParaRPr lang="en-US" sz="2000" dirty="0">
              <a:ea typeface="Calibri" panose="020F0502020204030204"/>
              <a:cs typeface="Calibri" panose="020F0502020204030204"/>
            </a:endParaRPr>
          </a:p>
          <a:p>
            <a:r>
              <a:rPr lang="en-US" sz="2000">
                <a:ea typeface="Calibri" panose="020F0502020204030204"/>
                <a:cs typeface="Calibri" panose="020F0502020204030204"/>
              </a:rPr>
              <a:t>Finally, transform your experience into a design/ piece of art/ graphic.</a:t>
            </a:r>
          </a:p>
          <a:p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ea typeface="+mn-lt"/>
                <a:cs typeface="+mn-lt"/>
                <a:hlinkClick r:id="rId2"/>
              </a:rPr>
              <a:t>Source: https://www.agnesscott.edu/center-for-writing-and-speaking/handouts/journal-writing.html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891229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67DB9-5E04-BD78-15DD-E41F0BF220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Courtesy in Britain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E5F72-5F57-FB6E-A3B6-031786604C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'Excuse me'</a:t>
            </a:r>
          </a:p>
          <a:p>
            <a:r>
              <a:rPr lang="en-GB" dirty="0"/>
              <a:t>'Could you …. help/tell/show me..., please'</a:t>
            </a:r>
          </a:p>
          <a:p>
            <a:r>
              <a:rPr lang="en-GB" dirty="0"/>
              <a:t>Thank you very much  </a:t>
            </a:r>
            <a:r>
              <a:rPr lang="en-GB" i="1" err="1"/>
              <a:t>diolch</a:t>
            </a:r>
            <a:r>
              <a:rPr lang="en-GB" i="1" dirty="0"/>
              <a:t> </a:t>
            </a:r>
            <a:r>
              <a:rPr lang="en-GB" i="1" err="1"/>
              <a:t>yn</a:t>
            </a:r>
            <a:r>
              <a:rPr lang="en-GB" i="1" dirty="0"/>
              <a:t> </a:t>
            </a:r>
            <a:r>
              <a:rPr lang="en-GB" i="1" err="1"/>
              <a:t>fawr</a:t>
            </a:r>
            <a:r>
              <a:rPr lang="en-GB" i="1" dirty="0"/>
              <a:t> </a:t>
            </a:r>
            <a:r>
              <a:rPr lang="en-GB" dirty="0"/>
              <a:t>/</a:t>
            </a:r>
            <a:r>
              <a:rPr lang="en-GB" i="1" dirty="0"/>
              <a:t>dee </a:t>
            </a:r>
            <a:r>
              <a:rPr lang="en-GB" b="1" i="1" err="1"/>
              <a:t>olck</a:t>
            </a:r>
            <a:r>
              <a:rPr lang="en-GB" i="1" dirty="0"/>
              <a:t> un </a:t>
            </a:r>
            <a:r>
              <a:rPr lang="en-GB" i="1" err="1"/>
              <a:t>varrr</a:t>
            </a:r>
            <a:r>
              <a:rPr lang="en-GB" i="1" dirty="0"/>
              <a:t>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150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7" ma:contentTypeDescription="Create a new document." ma:contentTypeScope="" ma:versionID="0769b44120ef2b7950c879f76798ea4d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accdc704ba0041e2307263e69d2c1fe3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2C96FC-D376-4033-A972-CD00E012F680}">
  <ds:schemaRefs>
    <ds:schemaRef ds:uri="http://www.w3.org/XML/1998/namespace"/>
    <ds:schemaRef ds:uri="http://schemas.microsoft.com/office/2006/documentManagement/types"/>
    <ds:schemaRef ds:uri="http://purl.org/dc/terms/"/>
    <ds:schemaRef ds:uri="http://purl.org/dc/elements/1.1/"/>
    <ds:schemaRef ds:uri="http://schemas.microsoft.com/office/infopath/2007/PartnerControls"/>
    <ds:schemaRef ds:uri="1b88a2b3-a887-4da5-bc58-1cd6fd79184b"/>
    <ds:schemaRef ds:uri="http://schemas.openxmlformats.org/package/2006/metadata/core-properties"/>
    <ds:schemaRef ds:uri="791995b0-624b-4c5a-90b4-d742ddd9de15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A4FAFD17-B543-4520-A20A-CFDB2446245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580C25-6793-4A9E-94BA-0F399CB968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b88a2b3-a887-4da5-bc58-1cd6fd79184b"/>
    <ds:schemaRef ds:uri="791995b0-624b-4c5a-90b4-d742ddd9de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1052</TotalTime>
  <Words>694</Words>
  <Application>Microsoft Office PowerPoint</Application>
  <PresentationFormat>Widescreen</PresentationFormat>
  <Paragraphs>94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Meiryo</vt:lpstr>
      <vt:lpstr>Aptos</vt:lpstr>
      <vt:lpstr>Aptos Display</vt:lpstr>
      <vt:lpstr>Arial</vt:lpstr>
      <vt:lpstr>Calibri</vt:lpstr>
      <vt:lpstr>Calibri Light</vt:lpstr>
      <vt:lpstr>Office Theme</vt:lpstr>
      <vt:lpstr>Sub Title 1</vt:lpstr>
      <vt:lpstr>  WEEK FOUR   Day Two, Session 2   Preparation for Study Visit</vt:lpstr>
      <vt:lpstr>Study Visit Tasks</vt:lpstr>
      <vt:lpstr>Study Visit to St David’s</vt:lpstr>
      <vt:lpstr>PowerPoint Presentation</vt:lpstr>
      <vt:lpstr>Itinerary</vt:lpstr>
      <vt:lpstr>Study Visit to St David’s</vt:lpstr>
      <vt:lpstr>Present your information</vt:lpstr>
      <vt:lpstr>A Journal Entry</vt:lpstr>
      <vt:lpstr>Referencing Images</vt:lpstr>
      <vt:lpstr>How to write a journal entry</vt:lpstr>
      <vt:lpstr>Courtesy in Britain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THREE   Day Two, Session 2   Preparation for Study Visit</dc:title>
  <dc:creator>Stephanie Bradley</dc:creator>
  <cp:lastModifiedBy>Stephanie Bradley</cp:lastModifiedBy>
  <cp:revision>121</cp:revision>
  <dcterms:created xsi:type="dcterms:W3CDTF">2024-07-21T12:20:01Z</dcterms:created>
  <dcterms:modified xsi:type="dcterms:W3CDTF">2024-07-30T06:31:45Z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