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2" r:id="rId3"/>
    <p:sldId id="263" r:id="rId4"/>
    <p:sldId id="257" r:id="rId5"/>
    <p:sldId id="258" r:id="rId6"/>
    <p:sldId id="265" r:id="rId7"/>
    <p:sldId id="264" r:id="rId8"/>
    <p:sldId id="259" r:id="rId9"/>
    <p:sldId id="260" r:id="rId10"/>
    <p:sldId id="266" r:id="rId11"/>
    <p:sldId id="267" r:id="rId12"/>
    <p:sldId id="289" r:id="rId13"/>
    <p:sldId id="290" r:id="rId14"/>
    <p:sldId id="291" r:id="rId15"/>
    <p:sldId id="292" r:id="rId16"/>
    <p:sldId id="294" r:id="rId17"/>
    <p:sldId id="299" r:id="rId18"/>
    <p:sldId id="300" r:id="rId19"/>
    <p:sldId id="293" r:id="rId20"/>
    <p:sldId id="296" r:id="rId21"/>
    <p:sldId id="295" r:id="rId22"/>
    <p:sldId id="301" r:id="rId23"/>
    <p:sldId id="297" r:id="rId24"/>
    <p:sldId id="29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15"/>
  </p:normalViewPr>
  <p:slideViewPr>
    <p:cSldViewPr>
      <p:cViewPr varScale="1">
        <p:scale>
          <a:sx n="106" d="100"/>
          <a:sy n="106" d="100"/>
        </p:scale>
        <p:origin x="18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8D9FCF-C534-D747-BEB7-1E9E838229F5}" type="datetimeFigureOut">
              <a:rPr lang="en-US" smtClean="0"/>
              <a:t>10/30/24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03E3D7-8A65-A74A-94DE-9805DA89A687}" type="slidenum">
              <a:rPr lang="en-US" smtClean="0"/>
              <a:t>‹#›</a:t>
            </a:fld>
            <a:endParaRPr lang="en-US"/>
          </a:p>
        </p:txBody>
      </p:sp>
    </p:spTree>
    <p:extLst>
      <p:ext uri="{BB962C8B-B14F-4D97-AF65-F5344CB8AC3E}">
        <p14:creationId xmlns:p14="http://schemas.microsoft.com/office/powerpoint/2010/main" val="284748698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F705676-21A0-41D0-ABC1-3ABA0C7503FA}" type="datetimeFigureOut">
              <a:rPr lang="en-US" smtClean="0"/>
              <a:t>10/30/24</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31D746E-C45F-46D2-A934-A6A297FD42E9}" type="slidenum">
              <a:rPr lang="en-US" smtClean="0"/>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705676-21A0-41D0-ABC1-3ABA0C7503FA}" type="datetimeFigureOut">
              <a:rPr lang="en-US" smtClean="0"/>
              <a:t>10/30/24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705676-21A0-41D0-ABC1-3ABA0C7503FA}" type="datetimeFigureOut">
              <a:rPr lang="en-US" smtClean="0"/>
              <a:t>10/30/24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F705676-21A0-41D0-ABC1-3ABA0C7503FA}" type="datetimeFigureOut">
              <a:rPr lang="en-US" smtClean="0"/>
              <a:t>10/30/24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705676-21A0-41D0-ABC1-3ABA0C7503FA}" type="datetimeFigureOut">
              <a:rPr lang="en-US" smtClean="0"/>
              <a:t>10/30/24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705676-21A0-41D0-ABC1-3ABA0C7503FA}" type="datetimeFigureOut">
              <a:rPr lang="en-US" smtClean="0"/>
              <a:t>10/30/24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705676-21A0-41D0-ABC1-3ABA0C7503FA}" type="datetimeFigureOut">
              <a:rPr lang="en-US" smtClean="0"/>
              <a:t>10/30/24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705676-21A0-41D0-ABC1-3ABA0C7503FA}" type="datetimeFigureOut">
              <a:rPr lang="en-US" smtClean="0"/>
              <a:t>10/30/24</a:t>
            </a:fld>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705676-21A0-41D0-ABC1-3ABA0C7503FA}" type="datetimeFigureOut">
              <a:rPr lang="en-US" smtClean="0"/>
              <a:t>10/30/24</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705676-21A0-41D0-ABC1-3ABA0C7503FA}" type="datetimeFigureOut">
              <a:rPr lang="en-US" smtClean="0"/>
              <a:t>10/30/24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705676-21A0-41D0-ABC1-3ABA0C7503FA}" type="datetimeFigureOut">
              <a:rPr lang="en-US" smtClean="0"/>
              <a:t>10/30/24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1D746E-C45F-46D2-A934-A6A297FD42E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F705676-21A0-41D0-ABC1-3ABA0C7503FA}" type="datetimeFigureOut">
              <a:rPr lang="en-US" smtClean="0"/>
              <a:t>10/30/24</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31D746E-C45F-46D2-A934-A6A297FD42E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jcO2ExtHso"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cubicleninjas.com/35-unique-ideas-for-a-powerpoint-presentation/" TargetMode="External"/><Relationship Id="rId2" Type="http://schemas.openxmlformats.org/officeDocument/2006/relationships/hyperlink" Target="http://noteandpoint.com/" TargetMode="External"/><Relationship Id="rId1" Type="http://schemas.openxmlformats.org/officeDocument/2006/relationships/slideLayout" Target="../slideLayouts/slideLayout2.xml"/><Relationship Id="rId4" Type="http://schemas.openxmlformats.org/officeDocument/2006/relationships/hyperlink" Target="https://www.youtube.com/watch?v=i68a6M5FFBc"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Presentation</a:t>
            </a:r>
            <a:endParaRPr lang="en-US" dirty="0"/>
          </a:p>
        </p:txBody>
      </p:sp>
      <p:sp>
        <p:nvSpPr>
          <p:cNvPr id="3" name="Subtitle 2"/>
          <p:cNvSpPr>
            <a:spLocks noGrp="1"/>
          </p:cNvSpPr>
          <p:nvPr>
            <p:ph type="subTitle" idx="1"/>
          </p:nvPr>
        </p:nvSpPr>
        <p:spPr/>
        <p:txBody>
          <a:bodyPr>
            <a:normAutofit lnSpcReduction="10000"/>
          </a:bodyPr>
          <a:lstStyle/>
          <a:p>
            <a:r>
              <a:rPr lang="en-GB" dirty="0"/>
              <a:t>Perspectives on Health and Physical Activity</a:t>
            </a:r>
          </a:p>
          <a:p>
            <a:r>
              <a:rPr lang="en-GB" dirty="0"/>
              <a:t>BMPE6003</a:t>
            </a:r>
          </a:p>
          <a:p>
            <a:r>
              <a:rPr lang="en-GB" dirty="0"/>
              <a:t>Week 5 – Thursday </a:t>
            </a:r>
            <a:endParaRPr lang="en-US" dirty="0"/>
          </a:p>
        </p:txBody>
      </p:sp>
    </p:spTree>
    <p:extLst>
      <p:ext uri="{BB962C8B-B14F-4D97-AF65-F5344CB8AC3E}">
        <p14:creationId xmlns:p14="http://schemas.microsoft.com/office/powerpoint/2010/main" val="3959580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makes a good presentation?</a:t>
            </a:r>
            <a:endParaRPr lang="en-US" dirty="0"/>
          </a:p>
        </p:txBody>
      </p:sp>
      <p:sp>
        <p:nvSpPr>
          <p:cNvPr id="3" name="Content Placeholder 2"/>
          <p:cNvSpPr>
            <a:spLocks noGrp="1"/>
          </p:cNvSpPr>
          <p:nvPr>
            <p:ph idx="1"/>
          </p:nvPr>
        </p:nvSpPr>
        <p:spPr>
          <a:xfrm>
            <a:off x="1043492" y="2323652"/>
            <a:ext cx="6777317" cy="3772348"/>
          </a:xfrm>
        </p:spPr>
        <p:txBody>
          <a:bodyPr>
            <a:normAutofit fontScale="92500" lnSpcReduction="10000"/>
          </a:bodyPr>
          <a:lstStyle/>
          <a:p>
            <a:pPr marL="68580" indent="0">
              <a:buNone/>
            </a:pPr>
            <a:r>
              <a:rPr lang="en-GB" dirty="0"/>
              <a:t>In groups</a:t>
            </a:r>
            <a:r>
              <a:rPr lang="en-US" dirty="0"/>
              <a:t>…</a:t>
            </a:r>
            <a:endParaRPr lang="en-GB" dirty="0"/>
          </a:p>
          <a:p>
            <a:r>
              <a:rPr lang="en-GB" dirty="0"/>
              <a:t>List the components of good presentations that you have seen?</a:t>
            </a:r>
          </a:p>
          <a:p>
            <a:r>
              <a:rPr lang="en-GB" dirty="0"/>
              <a:t>What can you take from your recent presentations / other assessment presentations?</a:t>
            </a:r>
          </a:p>
          <a:p>
            <a:r>
              <a:rPr lang="en-GB" dirty="0"/>
              <a:t>Feedback you have received</a:t>
            </a:r>
            <a:r>
              <a:rPr lang="en-US" dirty="0"/>
              <a:t>…</a:t>
            </a:r>
            <a:endParaRPr lang="en-GB" dirty="0"/>
          </a:p>
          <a:p>
            <a:r>
              <a:rPr lang="en-GB" dirty="0"/>
              <a:t>What makes for a weak presentation?</a:t>
            </a:r>
          </a:p>
          <a:p>
            <a:endParaRPr lang="en-GB" dirty="0"/>
          </a:p>
          <a:p>
            <a:r>
              <a:rPr lang="en-GB" dirty="0"/>
              <a:t>Use this as a starting point</a:t>
            </a:r>
            <a:r>
              <a:rPr lang="en-US" dirty="0"/>
              <a:t>…</a:t>
            </a:r>
          </a:p>
        </p:txBody>
      </p:sp>
    </p:spTree>
    <p:extLst>
      <p:ext uri="{BB962C8B-B14F-4D97-AF65-F5344CB8AC3E}">
        <p14:creationId xmlns:p14="http://schemas.microsoft.com/office/powerpoint/2010/main" val="12639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to avoid…</a:t>
            </a:r>
          </a:p>
        </p:txBody>
      </p:sp>
      <p:sp>
        <p:nvSpPr>
          <p:cNvPr id="3" name="Content Placeholder 2"/>
          <p:cNvSpPr>
            <a:spLocks noGrp="1"/>
          </p:cNvSpPr>
          <p:nvPr>
            <p:ph idx="1"/>
          </p:nvPr>
        </p:nvSpPr>
        <p:spPr/>
        <p:txBody>
          <a:bodyPr/>
          <a:lstStyle/>
          <a:p>
            <a:pPr marL="68580" indent="0">
              <a:buNone/>
            </a:pPr>
            <a:endParaRPr lang="pl-PL" dirty="0">
              <a:hlinkClick r:id="rId2"/>
            </a:endParaRPr>
          </a:p>
          <a:p>
            <a:r>
              <a:rPr lang="pl-PL" dirty="0">
                <a:hlinkClick r:id="rId2"/>
              </a:rPr>
              <a:t>https://www.youtube.com/watch?v=MjcO2ExtHso</a:t>
            </a:r>
            <a:endParaRPr lang="pl-PL" dirty="0"/>
          </a:p>
          <a:p>
            <a:endParaRPr lang="pl-PL" dirty="0"/>
          </a:p>
          <a:p>
            <a:r>
              <a:rPr lang="en-US" dirty="0"/>
              <a:t>Death by </a:t>
            </a:r>
            <a:r>
              <a:rPr lang="en-US" dirty="0" err="1"/>
              <a:t>powerpoint</a:t>
            </a:r>
            <a:r>
              <a:rPr lang="en-US" dirty="0"/>
              <a:t>!</a:t>
            </a:r>
          </a:p>
        </p:txBody>
      </p:sp>
    </p:spTree>
    <p:extLst>
      <p:ext uri="{BB962C8B-B14F-4D97-AF65-F5344CB8AC3E}">
        <p14:creationId xmlns:p14="http://schemas.microsoft.com/office/powerpoint/2010/main" val="116910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creative…</a:t>
            </a:r>
            <a:endParaRPr lang="en-US" dirty="0"/>
          </a:p>
        </p:txBody>
      </p:sp>
      <p:sp>
        <p:nvSpPr>
          <p:cNvPr id="3" name="Content Placeholder 2"/>
          <p:cNvSpPr>
            <a:spLocks noGrp="1"/>
          </p:cNvSpPr>
          <p:nvPr>
            <p:ph idx="1"/>
          </p:nvPr>
        </p:nvSpPr>
        <p:spPr/>
        <p:txBody>
          <a:bodyPr>
            <a:normAutofit/>
          </a:bodyPr>
          <a:lstStyle/>
          <a:p>
            <a:endParaRPr lang="en-US" dirty="0">
              <a:hlinkClick r:id="rId2"/>
            </a:endParaRPr>
          </a:p>
          <a:p>
            <a:r>
              <a:rPr lang="en-US" dirty="0">
                <a:hlinkClick r:id="rId2"/>
              </a:rPr>
              <a:t>https://penji.co/presentation-ideas/</a:t>
            </a:r>
          </a:p>
          <a:p>
            <a:pPr marL="68580" indent="0">
              <a:buNone/>
            </a:pPr>
            <a:endParaRPr lang="en-US" dirty="0"/>
          </a:p>
          <a:p>
            <a:r>
              <a:rPr lang="en-US" dirty="0">
                <a:hlinkClick r:id="rId3"/>
              </a:rPr>
              <a:t>http://cubicleninjas.com/35-unique-ideas-for-a-powerpoint-presentation/</a:t>
            </a:r>
            <a:endParaRPr lang="en-US" dirty="0"/>
          </a:p>
          <a:p>
            <a:endParaRPr lang="en-US" dirty="0"/>
          </a:p>
          <a:p>
            <a:r>
              <a:rPr lang="pl-PL" dirty="0">
                <a:hlinkClick r:id="rId4"/>
              </a:rPr>
              <a:t>https://www.youtube.com/watch?v=i68a6M5FFBc</a:t>
            </a:r>
            <a:endParaRPr lang="pl-PL" dirty="0"/>
          </a:p>
          <a:p>
            <a:endParaRPr lang="en-US" dirty="0"/>
          </a:p>
          <a:p>
            <a:pPr marL="68580" indent="0">
              <a:buNone/>
            </a:pPr>
            <a:endParaRPr lang="en-GB" dirty="0"/>
          </a:p>
          <a:p>
            <a:pPr marL="68580" indent="0">
              <a:buNone/>
            </a:pPr>
            <a:endParaRPr lang="en-US" dirty="0"/>
          </a:p>
        </p:txBody>
      </p:sp>
    </p:spTree>
    <p:extLst>
      <p:ext uri="{BB962C8B-B14F-4D97-AF65-F5344CB8AC3E}">
        <p14:creationId xmlns:p14="http://schemas.microsoft.com/office/powerpoint/2010/main" val="1277802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63" y="762000"/>
            <a:ext cx="7024744" cy="1143000"/>
          </a:xfrm>
        </p:spPr>
        <p:txBody>
          <a:bodyPr/>
          <a:lstStyle/>
          <a:p>
            <a:r>
              <a:rPr lang="en-US" dirty="0"/>
              <a:t>Presentation ideas…</a:t>
            </a:r>
          </a:p>
        </p:txBody>
      </p:sp>
      <p:sp>
        <p:nvSpPr>
          <p:cNvPr id="3" name="Content Placeholder 2"/>
          <p:cNvSpPr>
            <a:spLocks noGrp="1"/>
          </p:cNvSpPr>
          <p:nvPr>
            <p:ph idx="1"/>
          </p:nvPr>
        </p:nvSpPr>
        <p:spPr>
          <a:xfrm>
            <a:off x="1043492" y="2057400"/>
            <a:ext cx="6777317" cy="3775229"/>
          </a:xfrm>
        </p:spPr>
        <p:txBody>
          <a:bodyPr>
            <a:normAutofit/>
          </a:bodyPr>
          <a:lstStyle/>
          <a:p>
            <a:r>
              <a:rPr lang="en-US" dirty="0"/>
              <a:t>Debates – structure of presentation</a:t>
            </a:r>
          </a:p>
          <a:p>
            <a:pPr lvl="1"/>
            <a:r>
              <a:rPr lang="en-US" dirty="0"/>
              <a:t>For and against an issue</a:t>
            </a:r>
          </a:p>
          <a:p>
            <a:r>
              <a:rPr lang="en-US" dirty="0"/>
              <a:t>Debate – involvement of audience</a:t>
            </a:r>
          </a:p>
          <a:p>
            <a:pPr lvl="1"/>
            <a:r>
              <a:rPr lang="en-US" dirty="0"/>
              <a:t>For and against an issue</a:t>
            </a:r>
          </a:p>
          <a:p>
            <a:r>
              <a:rPr lang="en-US" dirty="0"/>
              <a:t>Handouts</a:t>
            </a:r>
          </a:p>
          <a:p>
            <a:pPr lvl="1"/>
            <a:r>
              <a:rPr lang="en-US" dirty="0"/>
              <a:t>Relevance and timing?</a:t>
            </a:r>
          </a:p>
          <a:p>
            <a:r>
              <a:rPr lang="en-US" dirty="0"/>
              <a:t>Worksheets</a:t>
            </a:r>
          </a:p>
          <a:p>
            <a:pPr lvl="1"/>
            <a:r>
              <a:rPr lang="en-US" dirty="0"/>
              <a:t>Establish initial knowledge</a:t>
            </a:r>
          </a:p>
        </p:txBody>
      </p:sp>
    </p:spTree>
    <p:extLst>
      <p:ext uri="{BB962C8B-B14F-4D97-AF65-F5344CB8AC3E}">
        <p14:creationId xmlns:p14="http://schemas.microsoft.com/office/powerpoint/2010/main" val="1656014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a:xfrm>
            <a:off x="1043492" y="2362200"/>
            <a:ext cx="6777317" cy="3470429"/>
          </a:xfrm>
        </p:spPr>
        <p:txBody>
          <a:bodyPr/>
          <a:lstStyle/>
          <a:p>
            <a:r>
              <a:rPr lang="en-US" dirty="0"/>
              <a:t>Question and answer</a:t>
            </a:r>
          </a:p>
          <a:p>
            <a:r>
              <a:rPr lang="en-US" dirty="0"/>
              <a:t>Interactive voting – use of an app</a:t>
            </a:r>
          </a:p>
          <a:p>
            <a:r>
              <a:rPr lang="en-US" dirty="0"/>
              <a:t>Voting on issues raised – before and after</a:t>
            </a:r>
          </a:p>
          <a:p>
            <a:r>
              <a:rPr lang="en-US" dirty="0"/>
              <a:t>Demonstrations</a:t>
            </a:r>
          </a:p>
          <a:p>
            <a:r>
              <a:rPr lang="en-US" dirty="0"/>
              <a:t>Volunteers to try out tasks </a:t>
            </a:r>
          </a:p>
          <a:p>
            <a:endParaRPr lang="en-US" dirty="0"/>
          </a:p>
        </p:txBody>
      </p:sp>
    </p:spTree>
    <p:extLst>
      <p:ext uri="{BB962C8B-B14F-4D97-AF65-F5344CB8AC3E}">
        <p14:creationId xmlns:p14="http://schemas.microsoft.com/office/powerpoint/2010/main" val="2277697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p:txBody>
          <a:bodyPr>
            <a:normAutofit/>
          </a:bodyPr>
          <a:lstStyle/>
          <a:p>
            <a:r>
              <a:rPr lang="en-US" dirty="0"/>
              <a:t>Competitions and prizes</a:t>
            </a:r>
          </a:p>
          <a:p>
            <a:r>
              <a:rPr lang="en-US" dirty="0"/>
              <a:t>Video clips</a:t>
            </a:r>
          </a:p>
          <a:p>
            <a:r>
              <a:rPr lang="en-US" dirty="0"/>
              <a:t>Use of guest speakers</a:t>
            </a:r>
          </a:p>
          <a:p>
            <a:r>
              <a:rPr lang="en-US" dirty="0"/>
              <a:t>Pre-recorded interviews</a:t>
            </a:r>
          </a:p>
          <a:p>
            <a:r>
              <a:rPr lang="en-US" dirty="0"/>
              <a:t>Role play</a:t>
            </a:r>
          </a:p>
          <a:p>
            <a:endParaRPr lang="en-US" dirty="0"/>
          </a:p>
          <a:p>
            <a:endParaRPr lang="en-US" dirty="0"/>
          </a:p>
        </p:txBody>
      </p:sp>
    </p:spTree>
    <p:extLst>
      <p:ext uri="{BB962C8B-B14F-4D97-AF65-F5344CB8AC3E}">
        <p14:creationId xmlns:p14="http://schemas.microsoft.com/office/powerpoint/2010/main" val="3206860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p>
        </p:txBody>
      </p:sp>
      <p:sp>
        <p:nvSpPr>
          <p:cNvPr id="3" name="Content Placeholder 2"/>
          <p:cNvSpPr>
            <a:spLocks noGrp="1"/>
          </p:cNvSpPr>
          <p:nvPr>
            <p:ph idx="1"/>
          </p:nvPr>
        </p:nvSpPr>
        <p:spPr/>
        <p:txBody>
          <a:bodyPr/>
          <a:lstStyle/>
          <a:p>
            <a:r>
              <a:rPr lang="en-US" dirty="0"/>
              <a:t>Practical activities</a:t>
            </a:r>
          </a:p>
          <a:p>
            <a:r>
              <a:rPr lang="en-US" dirty="0"/>
              <a:t>Newspaper headlines</a:t>
            </a:r>
          </a:p>
          <a:p>
            <a:r>
              <a:rPr lang="en-US" dirty="0"/>
              <a:t>Direct quotes from various people</a:t>
            </a:r>
          </a:p>
          <a:p>
            <a:r>
              <a:rPr lang="en-US" dirty="0"/>
              <a:t>Quiz – test knowledge at the end</a:t>
            </a:r>
          </a:p>
          <a:p>
            <a:r>
              <a:rPr lang="en-US" dirty="0"/>
              <a:t>Feedback from the audience</a:t>
            </a:r>
          </a:p>
          <a:p>
            <a:r>
              <a:rPr lang="en-US" dirty="0"/>
              <a:t>Props to illustrate ideas being discussed</a:t>
            </a:r>
          </a:p>
          <a:p>
            <a:endParaRPr lang="en-US" dirty="0"/>
          </a:p>
        </p:txBody>
      </p:sp>
    </p:spTree>
    <p:extLst>
      <p:ext uri="{BB962C8B-B14F-4D97-AF65-F5344CB8AC3E}">
        <p14:creationId xmlns:p14="http://schemas.microsoft.com/office/powerpoint/2010/main" val="3431110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selective…</a:t>
            </a:r>
          </a:p>
        </p:txBody>
      </p:sp>
      <p:sp>
        <p:nvSpPr>
          <p:cNvPr id="3" name="Content Placeholder 2"/>
          <p:cNvSpPr>
            <a:spLocks noGrp="1"/>
          </p:cNvSpPr>
          <p:nvPr>
            <p:ph idx="1"/>
          </p:nvPr>
        </p:nvSpPr>
        <p:spPr/>
        <p:txBody>
          <a:bodyPr/>
          <a:lstStyle/>
          <a:p>
            <a:r>
              <a:rPr lang="en-US" dirty="0"/>
              <a:t>Choose an approach you are COMFORTABLE with! </a:t>
            </a:r>
          </a:p>
          <a:p>
            <a:r>
              <a:rPr lang="en-US" dirty="0"/>
              <a:t>Quality not quantity of different activities.</a:t>
            </a:r>
          </a:p>
          <a:p>
            <a:r>
              <a:rPr lang="en-US" dirty="0"/>
              <a:t>What is going to get YOUR message across in the best way?</a:t>
            </a:r>
          </a:p>
        </p:txBody>
      </p:sp>
    </p:spTree>
    <p:extLst>
      <p:ext uri="{BB962C8B-B14F-4D97-AF65-F5344CB8AC3E}">
        <p14:creationId xmlns:p14="http://schemas.microsoft.com/office/powerpoint/2010/main" val="895569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219200"/>
            <a:ext cx="7024744" cy="1143000"/>
          </a:xfrm>
        </p:spPr>
        <p:txBody>
          <a:bodyPr>
            <a:normAutofit fontScale="90000"/>
          </a:bodyPr>
          <a:lstStyle/>
          <a:p>
            <a:r>
              <a:rPr lang="en-US" dirty="0"/>
              <a:t>When giving your presentation:</a:t>
            </a:r>
            <a:br>
              <a:rPr lang="en-GB" dirty="0"/>
            </a:br>
            <a:endParaRPr lang="en-US" dirty="0"/>
          </a:p>
        </p:txBody>
      </p:sp>
      <p:sp>
        <p:nvSpPr>
          <p:cNvPr id="3" name="Content Placeholder 2"/>
          <p:cNvSpPr>
            <a:spLocks noGrp="1"/>
          </p:cNvSpPr>
          <p:nvPr>
            <p:ph idx="1"/>
          </p:nvPr>
        </p:nvSpPr>
        <p:spPr/>
        <p:txBody>
          <a:bodyPr>
            <a:normAutofit fontScale="85000" lnSpcReduction="20000"/>
          </a:bodyPr>
          <a:lstStyle/>
          <a:p>
            <a:pPr lvl="0"/>
            <a:r>
              <a:rPr lang="en-US" dirty="0"/>
              <a:t>Try to capture your audience's attention and interest from the start. It helps if you can give a clear brief summary of what you are going to say, at the beginning of your talk</a:t>
            </a:r>
            <a:endParaRPr lang="en-GB" dirty="0"/>
          </a:p>
          <a:p>
            <a:pPr lvl="0"/>
            <a:r>
              <a:rPr lang="en-US" dirty="0"/>
              <a:t>Remember that most (if not all) of your listeners will know nothing about the subject so don't try to say too much.  </a:t>
            </a:r>
            <a:endParaRPr lang="en-GB" dirty="0"/>
          </a:p>
          <a:p>
            <a:pPr lvl="0"/>
            <a:r>
              <a:rPr lang="en-US" dirty="0"/>
              <a:t>Key material can be displayed using </a:t>
            </a:r>
            <a:r>
              <a:rPr lang="en-US" dirty="0" err="1"/>
              <a:t>powerpoint</a:t>
            </a:r>
            <a:r>
              <a:rPr lang="en-US" dirty="0"/>
              <a:t> while you are talking about it.  </a:t>
            </a:r>
            <a:endParaRPr lang="en-GB" dirty="0"/>
          </a:p>
          <a:p>
            <a:pPr lvl="0"/>
            <a:r>
              <a:rPr lang="en-US" dirty="0"/>
              <a:t>Don't put too much on the screen</a:t>
            </a:r>
            <a:endParaRPr lang="en-GB" dirty="0"/>
          </a:p>
          <a:p>
            <a:pPr lvl="0"/>
            <a:r>
              <a:rPr lang="en-US" dirty="0"/>
              <a:t>Write clearly and check that any overheads can be read easily from a distance</a:t>
            </a:r>
            <a:endParaRPr lang="en-GB" dirty="0"/>
          </a:p>
          <a:p>
            <a:endParaRPr lang="en-US" b="1" dirty="0"/>
          </a:p>
        </p:txBody>
      </p:sp>
    </p:spTree>
    <p:extLst>
      <p:ext uri="{BB962C8B-B14F-4D97-AF65-F5344CB8AC3E}">
        <p14:creationId xmlns:p14="http://schemas.microsoft.com/office/powerpoint/2010/main" val="2249135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normAutofit/>
          </a:bodyPr>
          <a:lstStyle/>
          <a:p>
            <a:pPr lvl="0"/>
            <a:r>
              <a:rPr lang="en-GB" dirty="0"/>
              <a:t>Have a look at your topic…</a:t>
            </a:r>
          </a:p>
          <a:p>
            <a:pPr lvl="0"/>
            <a:r>
              <a:rPr lang="en-GB" dirty="0"/>
              <a:t>What presentation ideas would suit this topic.</a:t>
            </a:r>
          </a:p>
          <a:p>
            <a:pPr lvl="0"/>
            <a:r>
              <a:rPr lang="en-GB" dirty="0"/>
              <a:t>Now start to focus on gathering ideas in relation to your presentation. </a:t>
            </a:r>
          </a:p>
          <a:p>
            <a:pPr lvl="0"/>
            <a:r>
              <a:rPr lang="en-GB" dirty="0"/>
              <a:t>Bring these ideas to the lecture on Tuesday</a:t>
            </a:r>
            <a:r>
              <a:rPr lang="en-US" dirty="0"/>
              <a:t>…</a:t>
            </a:r>
          </a:p>
        </p:txBody>
      </p:sp>
    </p:spTree>
    <p:extLst>
      <p:ext uri="{BB962C8B-B14F-4D97-AF65-F5344CB8AC3E}">
        <p14:creationId xmlns:p14="http://schemas.microsoft.com/office/powerpoint/2010/main" val="3796362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Interim progress reports </a:t>
            </a:r>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3129362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Progress Reports </a:t>
            </a:r>
            <a:r>
              <a:rPr lang="en-US" dirty="0"/>
              <a:t>–</a:t>
            </a:r>
            <a:r>
              <a:rPr lang="en-GB" dirty="0"/>
              <a:t> Week 7 (Tuesday 12</a:t>
            </a:r>
            <a:r>
              <a:rPr lang="en-GB" baseline="30000" dirty="0"/>
              <a:t>th</a:t>
            </a:r>
            <a:r>
              <a:rPr lang="en-GB" dirty="0"/>
              <a:t> November)</a:t>
            </a:r>
            <a:r>
              <a:rPr lang="en-US" dirty="0"/>
              <a:t>…</a:t>
            </a:r>
            <a:endParaRPr lang="en-GB" dirty="0"/>
          </a:p>
        </p:txBody>
      </p:sp>
      <p:sp>
        <p:nvSpPr>
          <p:cNvPr id="3" name="Content Placeholder 2"/>
          <p:cNvSpPr>
            <a:spLocks noGrp="1"/>
          </p:cNvSpPr>
          <p:nvPr>
            <p:ph idx="1"/>
          </p:nvPr>
        </p:nvSpPr>
        <p:spPr/>
        <p:txBody>
          <a:bodyPr>
            <a:noAutofit/>
          </a:bodyPr>
          <a:lstStyle/>
          <a:p>
            <a:pPr lvl="0"/>
            <a:r>
              <a:rPr lang="en-GB" sz="2000" dirty="0"/>
              <a:t>Each group  needs to let everyone else know where they currently are with their research.</a:t>
            </a:r>
          </a:p>
          <a:p>
            <a:pPr lvl="0"/>
            <a:r>
              <a:rPr lang="en-GB" sz="2000" dirty="0" err="1"/>
              <a:t>Approx</a:t>
            </a:r>
            <a:r>
              <a:rPr lang="en-GB" sz="2000" dirty="0"/>
              <a:t> 5 minute presentation per group.</a:t>
            </a:r>
          </a:p>
          <a:p>
            <a:r>
              <a:rPr lang="en-GB" sz="2000" dirty="0"/>
              <a:t>Identify the progress that you have made as a group. </a:t>
            </a:r>
          </a:p>
          <a:p>
            <a:r>
              <a:rPr lang="en-GB" sz="2000" dirty="0"/>
              <a:t>Sections – what you will each be discussing</a:t>
            </a:r>
          </a:p>
          <a:p>
            <a:r>
              <a:rPr lang="en-GB" sz="2000" dirty="0"/>
              <a:t>Plans for your presentation…</a:t>
            </a:r>
          </a:p>
          <a:p>
            <a:pPr lvl="0"/>
            <a:r>
              <a:rPr lang="en-GB" sz="2000" dirty="0"/>
              <a:t>Identify any problems that  you may have had with your research / information gathering so far. </a:t>
            </a:r>
          </a:p>
          <a:p>
            <a:endParaRPr lang="en-GB" sz="3200" dirty="0"/>
          </a:p>
          <a:p>
            <a:endParaRPr lang="en-GB" sz="2000" dirty="0"/>
          </a:p>
        </p:txBody>
      </p:sp>
    </p:spTree>
    <p:extLst>
      <p:ext uri="{BB962C8B-B14F-4D97-AF65-F5344CB8AC3E}">
        <p14:creationId xmlns:p14="http://schemas.microsoft.com/office/powerpoint/2010/main" val="4165526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348880"/>
            <a:ext cx="7416824" cy="1143000"/>
          </a:xfrm>
        </p:spPr>
        <p:txBody>
          <a:bodyPr>
            <a:normAutofit fontScale="90000"/>
          </a:bodyPr>
          <a:lstStyle/>
          <a:p>
            <a:r>
              <a:rPr lang="en-GB" dirty="0"/>
              <a:t>Assessment 2 </a:t>
            </a:r>
            <a:r>
              <a:rPr lang="en-US" dirty="0"/>
              <a:t>–</a:t>
            </a:r>
            <a:r>
              <a:rPr lang="en-GB" dirty="0"/>
              <a:t> marking criteria</a:t>
            </a:r>
          </a:p>
        </p:txBody>
      </p:sp>
      <p:sp>
        <p:nvSpPr>
          <p:cNvPr id="3" name="Content Placeholder 2"/>
          <p:cNvSpPr>
            <a:spLocks noGrp="1"/>
          </p:cNvSpPr>
          <p:nvPr>
            <p:ph idx="1"/>
          </p:nvPr>
        </p:nvSpPr>
        <p:spPr>
          <a:xfrm>
            <a:off x="0" y="5085184"/>
            <a:ext cx="9144000" cy="1239416"/>
          </a:xfrm>
        </p:spPr>
        <p:txBody>
          <a:bodyPr/>
          <a:lstStyle/>
          <a:p>
            <a:endParaRPr lang="en-GB" dirty="0"/>
          </a:p>
        </p:txBody>
      </p:sp>
    </p:spTree>
    <p:extLst>
      <p:ext uri="{BB962C8B-B14F-4D97-AF65-F5344CB8AC3E}">
        <p14:creationId xmlns:p14="http://schemas.microsoft.com/office/powerpoint/2010/main" val="229318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Engagement with Literature Skills(10%). </a:t>
            </a:r>
            <a:endParaRPr lang="en-US" b="1" dirty="0"/>
          </a:p>
        </p:txBody>
      </p:sp>
      <p:sp>
        <p:nvSpPr>
          <p:cNvPr id="3" name="Content Placeholder 2"/>
          <p:cNvSpPr>
            <a:spLocks noGrp="1"/>
          </p:cNvSpPr>
          <p:nvPr>
            <p:ph idx="1"/>
          </p:nvPr>
        </p:nvSpPr>
        <p:spPr/>
        <p:txBody>
          <a:bodyPr>
            <a:normAutofit lnSpcReduction="10000"/>
          </a:bodyPr>
          <a:lstStyle/>
          <a:p>
            <a:r>
              <a:rPr lang="en-US" dirty="0"/>
              <a:t>Quality – Peer reviewed journal articles </a:t>
            </a:r>
          </a:p>
          <a:p>
            <a:r>
              <a:rPr lang="en-US" dirty="0"/>
              <a:t>Lack of poor resources – undermine argument</a:t>
            </a:r>
          </a:p>
          <a:p>
            <a:r>
              <a:rPr lang="en-US" dirty="0"/>
              <a:t>Good quality web based resources</a:t>
            </a:r>
          </a:p>
          <a:p>
            <a:r>
              <a:rPr lang="en-US" dirty="0"/>
              <a:t>Texts to present background information</a:t>
            </a:r>
          </a:p>
          <a:p>
            <a:r>
              <a:rPr lang="en-US" dirty="0"/>
              <a:t>Range of resources used – appropriate </a:t>
            </a:r>
          </a:p>
          <a:p>
            <a:pPr lvl="1"/>
            <a:r>
              <a:rPr lang="en-US" dirty="0"/>
              <a:t>Lack of reliance on a few key resources</a:t>
            </a:r>
          </a:p>
          <a:p>
            <a:pPr lvl="1"/>
            <a:r>
              <a:rPr lang="en-US" dirty="0"/>
              <a:t>Current</a:t>
            </a:r>
          </a:p>
          <a:p>
            <a:pPr lvl="1"/>
            <a:r>
              <a:rPr lang="en-US" dirty="0"/>
              <a:t>Appropriate</a:t>
            </a:r>
          </a:p>
          <a:p>
            <a:pPr lvl="1"/>
            <a:endParaRPr lang="en-US" dirty="0"/>
          </a:p>
        </p:txBody>
      </p:sp>
    </p:spTree>
    <p:extLst>
      <p:ext uri="{BB962C8B-B14F-4D97-AF65-F5344CB8AC3E}">
        <p14:creationId xmlns:p14="http://schemas.microsoft.com/office/powerpoint/2010/main" val="2223200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1036257"/>
            <a:ext cx="7024744" cy="1143000"/>
          </a:xfrm>
        </p:spPr>
        <p:txBody>
          <a:bodyPr>
            <a:normAutofit fontScale="90000"/>
          </a:bodyPr>
          <a:lstStyle/>
          <a:p>
            <a:r>
              <a:rPr lang="en-GB" dirty="0"/>
              <a:t>Knowledge and  understanding skills (20%) </a:t>
            </a:r>
            <a:endParaRPr lang="en-US" dirty="0"/>
          </a:p>
        </p:txBody>
      </p:sp>
      <p:sp>
        <p:nvSpPr>
          <p:cNvPr id="3" name="Content Placeholder 2"/>
          <p:cNvSpPr>
            <a:spLocks noGrp="1"/>
          </p:cNvSpPr>
          <p:nvPr>
            <p:ph idx="1"/>
          </p:nvPr>
        </p:nvSpPr>
        <p:spPr/>
        <p:txBody>
          <a:bodyPr>
            <a:normAutofit fontScale="92500" lnSpcReduction="20000"/>
          </a:bodyPr>
          <a:lstStyle/>
          <a:p>
            <a:r>
              <a:rPr lang="en-US" dirty="0"/>
              <a:t>You should be up to date on primary research in your area.</a:t>
            </a:r>
          </a:p>
          <a:p>
            <a:r>
              <a:rPr lang="en-US" dirty="0"/>
              <a:t>Logical argument – chronological research? </a:t>
            </a:r>
          </a:p>
          <a:p>
            <a:r>
              <a:rPr lang="en-US" dirty="0"/>
              <a:t>Relevant high quality resources to base your argument upon.</a:t>
            </a:r>
          </a:p>
          <a:p>
            <a:r>
              <a:rPr lang="en-GB" sz="1800" i="1" dirty="0">
                <a:effectLst/>
                <a:latin typeface="Arial" panose="020B0604020202020204" pitchFamily="34" charset="0"/>
                <a:ea typeface="Times New Roman" panose="02020603050405020304" pitchFamily="18" charset="0"/>
              </a:rPr>
              <a:t>Knowledge</a:t>
            </a:r>
            <a:r>
              <a:rPr lang="en-GB" sz="1800" dirty="0">
                <a:effectLst/>
                <a:latin typeface="Arial" panose="020B0604020202020204" pitchFamily="34" charset="0"/>
                <a:ea typeface="Times New Roman" panose="02020603050405020304" pitchFamily="18" charset="0"/>
              </a:rPr>
              <a:t> relates to the facts, information and skills you have acquired through your learning.  You demonstrate your </a:t>
            </a:r>
            <a:r>
              <a:rPr lang="en-GB" sz="1800" i="1" dirty="0">
                <a:effectLst/>
                <a:latin typeface="Arial" panose="020B0604020202020204" pitchFamily="34" charset="0"/>
                <a:ea typeface="Times New Roman" panose="02020603050405020304" pitchFamily="18" charset="0"/>
              </a:rPr>
              <a:t>understanding</a:t>
            </a:r>
            <a:r>
              <a:rPr lang="en-GB" sz="1800" dirty="0">
                <a:effectLst/>
                <a:latin typeface="Arial" panose="020B0604020202020204" pitchFamily="34" charset="0"/>
                <a:ea typeface="Times New Roman" panose="02020603050405020304" pitchFamily="18"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a:t>
            </a:r>
            <a:r>
              <a:rPr lang="en-GB" dirty="0">
                <a:effectLst/>
              </a:rPr>
              <a:t> </a:t>
            </a:r>
            <a:endParaRPr lang="en-US" dirty="0"/>
          </a:p>
        </p:txBody>
      </p:sp>
    </p:spTree>
    <p:extLst>
      <p:ext uri="{BB962C8B-B14F-4D97-AF65-F5344CB8AC3E}">
        <p14:creationId xmlns:p14="http://schemas.microsoft.com/office/powerpoint/2010/main" val="2019772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5A12D-97C2-A2B5-721E-8C84F0898394}"/>
              </a:ext>
            </a:extLst>
          </p:cNvPr>
          <p:cNvSpPr>
            <a:spLocks noGrp="1"/>
          </p:cNvSpPr>
          <p:nvPr>
            <p:ph type="title"/>
          </p:nvPr>
        </p:nvSpPr>
        <p:spPr/>
        <p:txBody>
          <a:bodyPr>
            <a:normAutofit fontScale="90000"/>
          </a:bodyPr>
          <a:lstStyle/>
          <a:p>
            <a:r>
              <a:rPr lang="en-US" dirty="0"/>
              <a:t>Cognitive and Intellectual Skills (30%)</a:t>
            </a:r>
          </a:p>
        </p:txBody>
      </p:sp>
      <p:sp>
        <p:nvSpPr>
          <p:cNvPr id="3" name="Content Placeholder 2">
            <a:extLst>
              <a:ext uri="{FF2B5EF4-FFF2-40B4-BE49-F238E27FC236}">
                <a16:creationId xmlns:a16="http://schemas.microsoft.com/office/drawing/2014/main" id="{D9CF9E04-AB47-0973-93DC-3920847D93C3}"/>
              </a:ext>
            </a:extLst>
          </p:cNvPr>
          <p:cNvSpPr>
            <a:spLocks noGrp="1"/>
          </p:cNvSpPr>
          <p:nvPr>
            <p:ph idx="1"/>
          </p:nvPr>
        </p:nvSpPr>
        <p:spPr/>
        <p:txBody>
          <a:bodyPr>
            <a:normAutofit fontScale="70000" lnSpcReduction="20000"/>
          </a:bodyPr>
          <a:lstStyle/>
          <a:p>
            <a:r>
              <a:rPr lang="en-US" dirty="0"/>
              <a:t>You should be up to date on primary research in your area.</a:t>
            </a:r>
          </a:p>
          <a:p>
            <a:r>
              <a:rPr lang="en-US" dirty="0"/>
              <a:t>Critical evaluation / description of research findings</a:t>
            </a:r>
          </a:p>
          <a:p>
            <a:pPr lvl="1"/>
            <a:r>
              <a:rPr lang="en-US" dirty="0"/>
              <a:t>Critiquing resources – lecture notes</a:t>
            </a:r>
          </a:p>
          <a:p>
            <a:r>
              <a:rPr lang="en-US" dirty="0"/>
              <a:t>Relevant high quality resources to base your argument upon.</a:t>
            </a:r>
          </a:p>
          <a:p>
            <a:r>
              <a:rPr lang="en-US" dirty="0"/>
              <a:t>Level and depth of understanding – </a:t>
            </a:r>
            <a:r>
              <a:rPr lang="en-US" dirty="0" err="1"/>
              <a:t>emphasised</a:t>
            </a:r>
            <a:r>
              <a:rPr lang="en-US" dirty="0"/>
              <a:t> by questioning (after presentation).</a:t>
            </a:r>
          </a:p>
          <a:p>
            <a:r>
              <a:rPr lang="en-US" dirty="0"/>
              <a:t>Understanding of limitations of research conducted?</a:t>
            </a:r>
          </a:p>
          <a:p>
            <a:r>
              <a:rPr lang="en-US" dirty="0"/>
              <a:t>How the section contributes to the overall question.</a:t>
            </a:r>
          </a:p>
          <a:p>
            <a:pPr marL="68580" indent="0">
              <a:buNone/>
            </a:pPr>
            <a:endParaRPr lang="en-US" dirty="0"/>
          </a:p>
          <a:p>
            <a:r>
              <a:rPr lang="en-GB" sz="1800" dirty="0">
                <a:effectLst/>
                <a:latin typeface="Arial" panose="020B0604020202020204" pitchFamily="34" charset="0"/>
                <a:ea typeface="Times New Roman" panose="02020603050405020304" pitchFamily="18"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a:t>
            </a:r>
            <a:endParaRPr lang="en-US" dirty="0"/>
          </a:p>
          <a:p>
            <a:endParaRPr lang="en-US" dirty="0"/>
          </a:p>
        </p:txBody>
      </p:sp>
    </p:spTree>
    <p:extLst>
      <p:ext uri="{BB962C8B-B14F-4D97-AF65-F5344CB8AC3E}">
        <p14:creationId xmlns:p14="http://schemas.microsoft.com/office/powerpoint/2010/main" val="75731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39850-B9EE-3E6B-4A03-897D4FFB1C0F}"/>
              </a:ext>
            </a:extLst>
          </p:cNvPr>
          <p:cNvSpPr>
            <a:spLocks noGrp="1"/>
          </p:cNvSpPr>
          <p:nvPr>
            <p:ph type="title"/>
          </p:nvPr>
        </p:nvSpPr>
        <p:spPr/>
        <p:txBody>
          <a:bodyPr/>
          <a:lstStyle/>
          <a:p>
            <a:r>
              <a:rPr lang="en-US" dirty="0"/>
              <a:t>Practical Skills (10%)</a:t>
            </a:r>
          </a:p>
        </p:txBody>
      </p:sp>
      <p:sp>
        <p:nvSpPr>
          <p:cNvPr id="3" name="Content Placeholder 2">
            <a:extLst>
              <a:ext uri="{FF2B5EF4-FFF2-40B4-BE49-F238E27FC236}">
                <a16:creationId xmlns:a16="http://schemas.microsoft.com/office/drawing/2014/main" id="{47734CAA-5D33-6A39-39B5-930E9F07E80D}"/>
              </a:ext>
            </a:extLst>
          </p:cNvPr>
          <p:cNvSpPr>
            <a:spLocks noGrp="1"/>
          </p:cNvSpPr>
          <p:nvPr>
            <p:ph idx="1"/>
          </p:nvPr>
        </p:nvSpPr>
        <p:spPr/>
        <p:txBody>
          <a:bodyPr/>
          <a:lstStyle/>
          <a:p>
            <a:r>
              <a:rPr lang="en-GB" sz="1800" dirty="0">
                <a:solidFill>
                  <a:schemeClr val="tx1"/>
                </a:solidFill>
                <a:effectLst/>
                <a:latin typeface="Arial" panose="020B0604020202020204" pitchFamily="34" charset="0"/>
                <a:ea typeface="Times New Roman" panose="02020603050405020304" pitchFamily="18" charset="0"/>
              </a:rPr>
              <a:t>Provide relevant practical implications and suggestions where appropriate, based upon your critical review of the chosen topic (supported by relevant literature). </a:t>
            </a:r>
          </a:p>
          <a:p>
            <a:endParaRPr lang="en-GB" sz="1800" dirty="0">
              <a:solidFill>
                <a:schemeClr val="tx1"/>
              </a:solidFill>
              <a:latin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You should be able to frame appropriate questions to achieve a solution - or identify a range of solutions. </a:t>
            </a:r>
          </a:p>
          <a:p>
            <a:r>
              <a:rPr lang="en-GB" sz="1800" dirty="0">
                <a:effectLst/>
                <a:latin typeface="Arial" panose="020B0604020202020204" pitchFamily="34" charset="0"/>
                <a:ea typeface="Times New Roman" panose="02020603050405020304" pitchFamily="18" charset="0"/>
              </a:rPr>
              <a:t>You should be able to demonstrate how the subject-related concepts and ideas relate to real world situations and/or a particular context.  </a:t>
            </a:r>
          </a:p>
          <a:p>
            <a:r>
              <a:rPr lang="en-GB" sz="1800" dirty="0">
                <a:effectLst/>
                <a:latin typeface="Arial" panose="020B0604020202020204" pitchFamily="34" charset="0"/>
                <a:ea typeface="Times New Roman" panose="02020603050405020304" pitchFamily="18" charset="0"/>
              </a:rPr>
              <a:t>How do they work in practice? </a:t>
            </a:r>
            <a:endParaRPr lang="en-US" dirty="0">
              <a:solidFill>
                <a:schemeClr val="tx1"/>
              </a:solidFill>
            </a:endParaRPr>
          </a:p>
        </p:txBody>
      </p:sp>
    </p:spTree>
    <p:extLst>
      <p:ext uri="{BB962C8B-B14F-4D97-AF65-F5344CB8AC3E}">
        <p14:creationId xmlns:p14="http://schemas.microsoft.com/office/powerpoint/2010/main" val="1320525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r>
              <a:rPr lang="en-GB" dirty="0"/>
              <a:t>Transferrable Skills (30%)</a:t>
            </a:r>
          </a:p>
        </p:txBody>
      </p:sp>
      <p:sp>
        <p:nvSpPr>
          <p:cNvPr id="3" name="Content Placeholder 2"/>
          <p:cNvSpPr>
            <a:spLocks noGrp="1"/>
          </p:cNvSpPr>
          <p:nvPr>
            <p:ph idx="1"/>
          </p:nvPr>
        </p:nvSpPr>
        <p:spPr>
          <a:xfrm>
            <a:off x="1043492" y="1905000"/>
            <a:ext cx="6777317" cy="4548336"/>
          </a:xfrm>
        </p:spPr>
        <p:txBody>
          <a:bodyPr>
            <a:normAutofit/>
          </a:bodyPr>
          <a:lstStyle/>
          <a:p>
            <a:pPr algn="just"/>
            <a:r>
              <a:rPr lang="en-GB" sz="2000" dirty="0">
                <a:solidFill>
                  <a:schemeClr val="tx1"/>
                </a:solidFill>
                <a:effectLst/>
                <a:latin typeface="Arial" panose="020B0604020202020204" pitchFamily="34" charset="0"/>
                <a:ea typeface="Times New Roman" panose="02020603050405020304" pitchFamily="18" charset="0"/>
              </a:rPr>
              <a:t>Demonstrate the ability to deliver a well-constructed argument as a presentation. This includes both the delivery of the presentation as well as the use of appropriate visual resources (e.g. PowerPoint slides / video / Prezi) </a:t>
            </a:r>
          </a:p>
          <a:p>
            <a:pPr algn="just"/>
            <a:r>
              <a:rPr lang="en-GB" sz="2000" dirty="0">
                <a:solidFill>
                  <a:schemeClr val="tx1"/>
                </a:solidFill>
                <a:effectLst/>
                <a:latin typeface="Arial" panose="020B0604020202020204" pitchFamily="34" charset="0"/>
                <a:ea typeface="Times New Roman" panose="02020603050405020304" pitchFamily="18" charset="0"/>
              </a:rPr>
              <a:t>Think 10/10/10 – Presentation / Delivery / Group Work</a:t>
            </a:r>
            <a:r>
              <a:rPr lang="en-GB" sz="2000" dirty="0">
                <a:solidFill>
                  <a:schemeClr val="tx1"/>
                </a:solidFill>
                <a:latin typeface="Arial" panose="020B0604020202020204" pitchFamily="34" charset="0"/>
                <a:ea typeface="Times New Roman" panose="02020603050405020304" pitchFamily="18" charset="0"/>
              </a:rPr>
              <a:t>.</a:t>
            </a:r>
            <a:endParaRPr lang="en-GB" sz="2000" dirty="0">
              <a:solidFill>
                <a:schemeClr val="tx1"/>
              </a:solidFill>
              <a:effectLst/>
              <a:latin typeface="Times New Roman" panose="02020603050405020304" pitchFamily="18" charset="0"/>
              <a:ea typeface="Times New Roman" panose="02020603050405020304" pitchFamily="18" charset="0"/>
            </a:endParaRPr>
          </a:p>
          <a:p>
            <a:r>
              <a:rPr lang="en-GB" sz="2000" dirty="0">
                <a:solidFill>
                  <a:schemeClr val="tx1"/>
                </a:solidFill>
                <a:effectLst/>
                <a:latin typeface="Arial" panose="020B0604020202020204" pitchFamily="34" charset="0"/>
                <a:ea typeface="Times New Roman" panose="02020603050405020304" pitchFamily="18" charset="0"/>
              </a:rPr>
              <a:t>Demonstrate the ability to work collectively and meet regularly (online or face to face) with others to investigate a current issue or topic of choice. </a:t>
            </a:r>
          </a:p>
          <a:p>
            <a:pPr lvl="1"/>
            <a:r>
              <a:rPr lang="en-GB" sz="2000" dirty="0">
                <a:solidFill>
                  <a:schemeClr val="tx1"/>
                </a:solidFill>
                <a:latin typeface="Arial" panose="020B0604020202020204" pitchFamily="34" charset="0"/>
              </a:rPr>
              <a:t>Minutes – keep notes from this week onwards. Include brief details of any meetings to date.</a:t>
            </a:r>
            <a:endParaRPr lang="en-GB" sz="2000" dirty="0">
              <a:solidFill>
                <a:schemeClr val="tx1"/>
              </a:solidFill>
            </a:endParaRPr>
          </a:p>
        </p:txBody>
      </p:sp>
    </p:spTree>
    <p:extLst>
      <p:ext uri="{BB962C8B-B14F-4D97-AF65-F5344CB8AC3E}">
        <p14:creationId xmlns:p14="http://schemas.microsoft.com/office/powerpoint/2010/main" val="1221484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Contribution to lectures / group meetings / assessment presentations (attendance) – evidenced via attendance registers and minutes  </a:t>
            </a:r>
            <a:endParaRPr lang="en-US" sz="2400" dirty="0"/>
          </a:p>
        </p:txBody>
      </p:sp>
      <p:sp>
        <p:nvSpPr>
          <p:cNvPr id="3" name="Content Placeholder 2"/>
          <p:cNvSpPr>
            <a:spLocks noGrp="1"/>
          </p:cNvSpPr>
          <p:nvPr>
            <p:ph idx="1"/>
          </p:nvPr>
        </p:nvSpPr>
        <p:spPr/>
        <p:txBody>
          <a:bodyPr>
            <a:normAutofit fontScale="92500" lnSpcReduction="20000"/>
          </a:bodyPr>
          <a:lstStyle/>
          <a:p>
            <a:r>
              <a:rPr lang="en-US" dirty="0"/>
              <a:t>Clear evidence of the above – excellent category</a:t>
            </a:r>
          </a:p>
          <a:p>
            <a:endParaRPr lang="en-US" dirty="0"/>
          </a:p>
          <a:p>
            <a:r>
              <a:rPr lang="en-US" dirty="0"/>
              <a:t>Missing assessment presentations / meetings – moves down the marking scale</a:t>
            </a:r>
          </a:p>
          <a:p>
            <a:endParaRPr lang="en-US" dirty="0"/>
          </a:p>
          <a:p>
            <a:r>
              <a:rPr lang="en-US" dirty="0"/>
              <a:t>Issues – satisfactory or below.</a:t>
            </a:r>
          </a:p>
          <a:p>
            <a:endParaRPr lang="en-US" dirty="0"/>
          </a:p>
          <a:p>
            <a:r>
              <a:rPr lang="en-US" dirty="0"/>
              <a:t>An easy category to pick up marks! Attend, contribute and record evidence.</a:t>
            </a:r>
          </a:p>
        </p:txBody>
      </p:sp>
    </p:spTree>
    <p:extLst>
      <p:ext uri="{BB962C8B-B14F-4D97-AF65-F5344CB8AC3E}">
        <p14:creationId xmlns:p14="http://schemas.microsoft.com/office/powerpoint/2010/main" val="1065362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Response to questioning </a:t>
            </a:r>
          </a:p>
        </p:txBody>
      </p:sp>
      <p:sp>
        <p:nvSpPr>
          <p:cNvPr id="3" name="Content Placeholder 2"/>
          <p:cNvSpPr>
            <a:spLocks noGrp="1"/>
          </p:cNvSpPr>
          <p:nvPr>
            <p:ph idx="1"/>
          </p:nvPr>
        </p:nvSpPr>
        <p:spPr/>
        <p:txBody>
          <a:bodyPr/>
          <a:lstStyle/>
          <a:p>
            <a:r>
              <a:rPr lang="en-GB" dirty="0"/>
              <a:t>Identify relevant questions for your research topic.</a:t>
            </a:r>
          </a:p>
          <a:p>
            <a:endParaRPr lang="en-GB" dirty="0"/>
          </a:p>
          <a:p>
            <a:r>
              <a:rPr lang="en-GB" dirty="0"/>
              <a:t>An opportunity to show your further knowledge. </a:t>
            </a:r>
          </a:p>
        </p:txBody>
      </p:sp>
    </p:spTree>
    <p:extLst>
      <p:ext uri="{BB962C8B-B14F-4D97-AF65-F5344CB8AC3E}">
        <p14:creationId xmlns:p14="http://schemas.microsoft.com/office/powerpoint/2010/main" val="4039190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endParaRPr lang="en-GB" dirty="0"/>
          </a:p>
        </p:txBody>
      </p:sp>
      <p:sp>
        <p:nvSpPr>
          <p:cNvPr id="3" name="Content Placeholder 2"/>
          <p:cNvSpPr>
            <a:spLocks noGrp="1"/>
          </p:cNvSpPr>
          <p:nvPr>
            <p:ph idx="1"/>
          </p:nvPr>
        </p:nvSpPr>
        <p:spPr/>
        <p:txBody>
          <a:bodyPr>
            <a:normAutofit fontScale="77500" lnSpcReduction="20000"/>
          </a:bodyPr>
          <a:lstStyle/>
          <a:p>
            <a:pPr marL="0" lvl="0" indent="0">
              <a:buNone/>
            </a:pPr>
            <a:r>
              <a:rPr lang="en-GB" sz="2800" dirty="0"/>
              <a:t>Things to consider</a:t>
            </a:r>
            <a:r>
              <a:rPr lang="en-US" sz="2800" dirty="0"/>
              <a:t>…</a:t>
            </a:r>
            <a:endParaRPr lang="en-GB" sz="2800" dirty="0"/>
          </a:p>
          <a:p>
            <a:pPr lvl="0"/>
            <a:r>
              <a:rPr lang="en-GB" sz="2800" dirty="0"/>
              <a:t>What makes a good presentation? </a:t>
            </a:r>
          </a:p>
          <a:p>
            <a:pPr lvl="0"/>
            <a:r>
              <a:rPr lang="en-GB" sz="2800" dirty="0"/>
              <a:t>What makes for a weak presentation?</a:t>
            </a:r>
          </a:p>
          <a:p>
            <a:pPr lvl="0"/>
            <a:r>
              <a:rPr lang="en-GB" sz="2800" dirty="0"/>
              <a:t>What are your personal strengths and weaknesses in relation to presentation skills? </a:t>
            </a:r>
          </a:p>
          <a:p>
            <a:pPr lvl="1"/>
            <a:r>
              <a:rPr lang="en-GB" sz="2800" dirty="0"/>
              <a:t>What could you improve?</a:t>
            </a:r>
          </a:p>
          <a:p>
            <a:pPr lvl="1"/>
            <a:r>
              <a:rPr lang="en-GB" sz="2800" dirty="0"/>
              <a:t>What do you want to avoid doing?</a:t>
            </a:r>
          </a:p>
          <a:p>
            <a:pPr>
              <a:buNone/>
            </a:pPr>
            <a:endParaRPr lang="en-GB" sz="2800" dirty="0"/>
          </a:p>
          <a:p>
            <a:pPr lvl="0"/>
            <a:r>
              <a:rPr lang="en-GB" sz="2800" dirty="0"/>
              <a:t>Ways of overcoming nervousness? Planning / preparation</a:t>
            </a:r>
          </a:p>
          <a:p>
            <a:endParaRPr lang="en-GB" dirty="0"/>
          </a:p>
        </p:txBody>
      </p:sp>
    </p:spTree>
    <p:extLst>
      <p:ext uri="{BB962C8B-B14F-4D97-AF65-F5344CB8AC3E}">
        <p14:creationId xmlns:p14="http://schemas.microsoft.com/office/powerpoint/2010/main" val="971520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pPr lvl="0"/>
            <a:r>
              <a:rPr lang="en-GB" dirty="0"/>
              <a:t>Visual aids – what will you be using? E.g. PowerPoint / video clips / audio </a:t>
            </a:r>
          </a:p>
          <a:p>
            <a:pPr>
              <a:buNone/>
            </a:pPr>
            <a:endParaRPr lang="en-GB" dirty="0"/>
          </a:p>
          <a:p>
            <a:pPr lvl="0"/>
            <a:r>
              <a:rPr lang="en-GB" dirty="0"/>
              <a:t>Correct ways of using these? Notes for audience…How much text on PP?</a:t>
            </a:r>
          </a:p>
          <a:p>
            <a:pPr lvl="0">
              <a:buNone/>
            </a:pPr>
            <a:endParaRPr lang="en-GB" dirty="0"/>
          </a:p>
          <a:p>
            <a:r>
              <a:rPr lang="en-GB" dirty="0"/>
              <a:t>Use of PowerPoint</a:t>
            </a:r>
          </a:p>
        </p:txBody>
      </p:sp>
    </p:spTree>
    <p:extLst>
      <p:ext uri="{BB962C8B-B14F-4D97-AF65-F5344CB8AC3E}">
        <p14:creationId xmlns:p14="http://schemas.microsoft.com/office/powerpoint/2010/main" val="2420336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Interim progress report</a:t>
            </a:r>
          </a:p>
        </p:txBody>
      </p:sp>
      <p:sp>
        <p:nvSpPr>
          <p:cNvPr id="3" name="Content Placeholder 2"/>
          <p:cNvSpPr>
            <a:spLocks noGrp="1"/>
          </p:cNvSpPr>
          <p:nvPr>
            <p:ph idx="1"/>
          </p:nvPr>
        </p:nvSpPr>
        <p:spPr/>
        <p:txBody>
          <a:bodyPr/>
          <a:lstStyle/>
          <a:p>
            <a:r>
              <a:rPr lang="en-GB" dirty="0"/>
              <a:t>Start planning</a:t>
            </a:r>
            <a:r>
              <a:rPr lang="en-US" dirty="0"/>
              <a:t>…</a:t>
            </a:r>
          </a:p>
          <a:p>
            <a:endParaRPr lang="en-GB" dirty="0"/>
          </a:p>
          <a:p>
            <a:endParaRPr lang="en-GB" dirty="0"/>
          </a:p>
        </p:txBody>
      </p:sp>
    </p:spTree>
    <p:extLst>
      <p:ext uri="{BB962C8B-B14F-4D97-AF65-F5344CB8AC3E}">
        <p14:creationId xmlns:p14="http://schemas.microsoft.com/office/powerpoint/2010/main" val="21472760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192</TotalTime>
  <Words>1137</Words>
  <Application>Microsoft Macintosh PowerPoint</Application>
  <PresentationFormat>On-screen Show (4:3)</PresentationFormat>
  <Paragraphs>140</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Times New Roman</vt:lpstr>
      <vt:lpstr>Wingdings 2</vt:lpstr>
      <vt:lpstr>Austin</vt:lpstr>
      <vt:lpstr>Assessment Presentation</vt:lpstr>
      <vt:lpstr>What makes a good presentation?</vt:lpstr>
      <vt:lpstr>Things to avoid…</vt:lpstr>
      <vt:lpstr>Being creative…</vt:lpstr>
      <vt:lpstr>Presentation ideas…</vt:lpstr>
      <vt:lpstr>Continued…</vt:lpstr>
      <vt:lpstr>Continued…</vt:lpstr>
      <vt:lpstr>Continued…</vt:lpstr>
      <vt:lpstr>Be selective…</vt:lpstr>
      <vt:lpstr>When giving your presentation: </vt:lpstr>
      <vt:lpstr>Task:</vt:lpstr>
      <vt:lpstr>Interim progress reports </vt:lpstr>
      <vt:lpstr>Progress Reports – Week 7 (Tuesday 12th November)…</vt:lpstr>
      <vt:lpstr>Assessment 2 – marking criteria</vt:lpstr>
      <vt:lpstr>Engagement with Literature Skills(10%). </vt:lpstr>
      <vt:lpstr>Knowledge and  understanding skills (20%) </vt:lpstr>
      <vt:lpstr>Cognitive and Intellectual Skills (30%)</vt:lpstr>
      <vt:lpstr>Practical Skills (10%)</vt:lpstr>
      <vt:lpstr>Transferrable Skills (30%)</vt:lpstr>
      <vt:lpstr>Contribution to lectures / group meetings / assessment presentations (attendance) – evidenced via attendance registers and minutes  </vt:lpstr>
      <vt:lpstr>Response to questioning </vt:lpstr>
      <vt:lpstr>PowerPoint Presentation</vt:lpstr>
      <vt:lpstr>Use of Technology:</vt:lpstr>
      <vt:lpstr>Interim progress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Presentation</dc:title>
  <dc:creator>Administrator</dc:creator>
  <cp:lastModifiedBy>Alison Connaughton</cp:lastModifiedBy>
  <cp:revision>15</cp:revision>
  <dcterms:created xsi:type="dcterms:W3CDTF">2015-11-11T16:58:33Z</dcterms:created>
  <dcterms:modified xsi:type="dcterms:W3CDTF">2024-10-30T21:47:06Z</dcterms:modified>
</cp:coreProperties>
</file>