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DCFD044-883B-34D0-BFDC-EAD3AF5B07AD}" v="32" dt="2026-06-04T14:39:53.475"/>
    <p1510:client id="{4BE1735C-E67F-B785-69F9-10756F66CCB2}" v="1176" dt="2026-06-02T14:53:12.259"/>
    <p1510:client id="{9B43428D-69FB-348D-2237-E9A9697B0440}" v="1" dt="2026-06-02T21:58:55.28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F855ECF-F327-4974-BE7A-B1D952658A87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44D6390B-5671-442F-BA31-5F3315478F85}">
      <dgm:prSet/>
      <dgm:spPr/>
      <dgm:t>
        <a:bodyPr/>
        <a:lstStyle/>
        <a:p>
          <a:r>
            <a:rPr lang="en-GB" b="1" u="sng"/>
            <a:t>Key Concepts</a:t>
          </a:r>
          <a:endParaRPr lang="en-US"/>
        </a:p>
      </dgm:t>
    </dgm:pt>
    <dgm:pt modelId="{C1C968BA-D5B2-475D-BE1D-C9E1DE476188}" type="parTrans" cxnId="{1C473D40-6FCE-498D-AEA1-1F1B4EE6E3D7}">
      <dgm:prSet/>
      <dgm:spPr/>
      <dgm:t>
        <a:bodyPr/>
        <a:lstStyle/>
        <a:p>
          <a:endParaRPr lang="en-US"/>
        </a:p>
      </dgm:t>
    </dgm:pt>
    <dgm:pt modelId="{DD839D17-C171-4B90-B134-5B58B9136311}" type="sibTrans" cxnId="{1C473D40-6FCE-498D-AEA1-1F1B4EE6E3D7}">
      <dgm:prSet/>
      <dgm:spPr/>
      <dgm:t>
        <a:bodyPr/>
        <a:lstStyle/>
        <a:p>
          <a:endParaRPr lang="en-US"/>
        </a:p>
      </dgm:t>
    </dgm:pt>
    <dgm:pt modelId="{F767981E-89EB-4A47-93C0-A8A3F6180033}">
      <dgm:prSet/>
      <dgm:spPr/>
      <dgm:t>
        <a:bodyPr/>
        <a:lstStyle/>
        <a:p>
          <a:r>
            <a:rPr lang="en-GB"/>
            <a:t>Children from emotional bonds with caregivers</a:t>
          </a:r>
          <a:endParaRPr lang="en-US"/>
        </a:p>
      </dgm:t>
    </dgm:pt>
    <dgm:pt modelId="{4568AE33-7E72-4FCF-9DA3-95622456EB75}" type="parTrans" cxnId="{81F68546-A7A6-4BB3-BB10-0365BBB9DD07}">
      <dgm:prSet/>
      <dgm:spPr/>
      <dgm:t>
        <a:bodyPr/>
        <a:lstStyle/>
        <a:p>
          <a:endParaRPr lang="en-US"/>
        </a:p>
      </dgm:t>
    </dgm:pt>
    <dgm:pt modelId="{B8CF233F-9B63-4031-B321-7BBF992BC428}" type="sibTrans" cxnId="{81F68546-A7A6-4BB3-BB10-0365BBB9DD07}">
      <dgm:prSet/>
      <dgm:spPr/>
      <dgm:t>
        <a:bodyPr/>
        <a:lstStyle/>
        <a:p>
          <a:endParaRPr lang="en-US"/>
        </a:p>
      </dgm:t>
    </dgm:pt>
    <dgm:pt modelId="{3F2E6FDB-0C55-4BBF-98DC-1A69EE2B8727}">
      <dgm:prSet/>
      <dgm:spPr/>
      <dgm:t>
        <a:bodyPr/>
        <a:lstStyle/>
        <a:p>
          <a:r>
            <a:rPr lang="en-GB"/>
            <a:t>Secure attachment creates emotional security attachment</a:t>
          </a:r>
          <a:endParaRPr lang="en-US"/>
        </a:p>
      </dgm:t>
    </dgm:pt>
    <dgm:pt modelId="{9226A75C-36F0-4715-BAD0-DE7525D54471}" type="parTrans" cxnId="{92329F60-BD04-4CA2-8D30-A623FCF3F0E4}">
      <dgm:prSet/>
      <dgm:spPr/>
      <dgm:t>
        <a:bodyPr/>
        <a:lstStyle/>
        <a:p>
          <a:endParaRPr lang="en-US"/>
        </a:p>
      </dgm:t>
    </dgm:pt>
    <dgm:pt modelId="{51A8B620-B3DA-42AE-8582-628B3BD57C5D}" type="sibTrans" cxnId="{92329F60-BD04-4CA2-8D30-A623FCF3F0E4}">
      <dgm:prSet/>
      <dgm:spPr/>
      <dgm:t>
        <a:bodyPr/>
        <a:lstStyle/>
        <a:p>
          <a:endParaRPr lang="en-US"/>
        </a:p>
      </dgm:t>
    </dgm:pt>
    <dgm:pt modelId="{D7ECF9A1-81FD-4421-B212-A20CBF344656}">
      <dgm:prSet/>
      <dgm:spPr/>
      <dgm:t>
        <a:bodyPr/>
        <a:lstStyle/>
        <a:p>
          <a:r>
            <a:rPr lang="en-GB"/>
            <a:t>Inconsistent caregiving may lead to insecure attachment</a:t>
          </a:r>
          <a:endParaRPr lang="en-US"/>
        </a:p>
      </dgm:t>
    </dgm:pt>
    <dgm:pt modelId="{7145E58E-631C-46BF-8A2B-2EEA1763D56B}" type="parTrans" cxnId="{B820D664-93B7-410A-B6B1-A6DE3E4A3899}">
      <dgm:prSet/>
      <dgm:spPr/>
      <dgm:t>
        <a:bodyPr/>
        <a:lstStyle/>
        <a:p>
          <a:endParaRPr lang="en-US"/>
        </a:p>
      </dgm:t>
    </dgm:pt>
    <dgm:pt modelId="{F21C6163-42D2-454B-817E-1315A186CA9A}" type="sibTrans" cxnId="{B820D664-93B7-410A-B6B1-A6DE3E4A3899}">
      <dgm:prSet/>
      <dgm:spPr/>
      <dgm:t>
        <a:bodyPr/>
        <a:lstStyle/>
        <a:p>
          <a:endParaRPr lang="en-US"/>
        </a:p>
      </dgm:t>
    </dgm:pt>
    <dgm:pt modelId="{31257F24-3A03-4C10-B111-8E1E85C28881}">
      <dgm:prSet/>
      <dgm:spPr/>
      <dgm:t>
        <a:bodyPr/>
        <a:lstStyle/>
        <a:p>
          <a:r>
            <a:rPr lang="en-GB"/>
            <a:t>Early experiences shape future relationships</a:t>
          </a:r>
          <a:endParaRPr lang="en-US"/>
        </a:p>
      </dgm:t>
    </dgm:pt>
    <dgm:pt modelId="{24395A8D-A538-46DC-8C24-F14D59C0F187}" type="parTrans" cxnId="{2461CF01-5A86-4868-BD63-6D03E580846C}">
      <dgm:prSet/>
      <dgm:spPr/>
      <dgm:t>
        <a:bodyPr/>
        <a:lstStyle/>
        <a:p>
          <a:endParaRPr lang="en-US"/>
        </a:p>
      </dgm:t>
    </dgm:pt>
    <dgm:pt modelId="{A625C298-4DAC-49F8-8720-DF7BE559B9BC}" type="sibTrans" cxnId="{2461CF01-5A86-4868-BD63-6D03E580846C}">
      <dgm:prSet/>
      <dgm:spPr/>
      <dgm:t>
        <a:bodyPr/>
        <a:lstStyle/>
        <a:p>
          <a:endParaRPr lang="en-US"/>
        </a:p>
      </dgm:t>
    </dgm:pt>
    <dgm:pt modelId="{C8AFE2A3-7112-4404-AE34-3AC37B2DC197}">
      <dgm:prSet/>
      <dgm:spPr/>
      <dgm:t>
        <a:bodyPr/>
        <a:lstStyle/>
        <a:p>
          <a:r>
            <a:rPr lang="en-GB"/>
            <a:t>Critical period in early childhood</a:t>
          </a:r>
          <a:endParaRPr lang="en-US"/>
        </a:p>
      </dgm:t>
    </dgm:pt>
    <dgm:pt modelId="{43B698C7-6BF1-4527-A05A-A9D3AA0A8BC8}" type="parTrans" cxnId="{D463EC6E-4CF5-4006-BC90-DC0A3201DE4F}">
      <dgm:prSet/>
      <dgm:spPr/>
      <dgm:t>
        <a:bodyPr/>
        <a:lstStyle/>
        <a:p>
          <a:endParaRPr lang="en-US"/>
        </a:p>
      </dgm:t>
    </dgm:pt>
    <dgm:pt modelId="{A4F1FFD1-B009-4030-B396-D86A1A796F33}" type="sibTrans" cxnId="{D463EC6E-4CF5-4006-BC90-DC0A3201DE4F}">
      <dgm:prSet/>
      <dgm:spPr/>
      <dgm:t>
        <a:bodyPr/>
        <a:lstStyle/>
        <a:p>
          <a:endParaRPr lang="en-US"/>
        </a:p>
      </dgm:t>
    </dgm:pt>
    <dgm:pt modelId="{26BA0238-794A-4AA2-8856-CC1CC9B7E042}">
      <dgm:prSet/>
      <dgm:spPr/>
      <dgm:t>
        <a:bodyPr/>
        <a:lstStyle/>
        <a:p>
          <a:r>
            <a:rPr lang="en-GB" b="1" u="sng"/>
            <a:t>Relevance to Early Childhood</a:t>
          </a:r>
          <a:endParaRPr lang="en-US"/>
        </a:p>
      </dgm:t>
    </dgm:pt>
    <dgm:pt modelId="{EB3357CC-0994-43CA-B37E-24CD551401F8}" type="parTrans" cxnId="{5FC72C55-99D4-487C-98CE-2F745CFB35E3}">
      <dgm:prSet/>
      <dgm:spPr/>
      <dgm:t>
        <a:bodyPr/>
        <a:lstStyle/>
        <a:p>
          <a:endParaRPr lang="en-US"/>
        </a:p>
      </dgm:t>
    </dgm:pt>
    <dgm:pt modelId="{381B00DA-D03E-44C2-9B12-1085B7FDA015}" type="sibTrans" cxnId="{5FC72C55-99D4-487C-98CE-2F745CFB35E3}">
      <dgm:prSet/>
      <dgm:spPr/>
      <dgm:t>
        <a:bodyPr/>
        <a:lstStyle/>
        <a:p>
          <a:endParaRPr lang="en-US"/>
        </a:p>
      </dgm:t>
    </dgm:pt>
    <dgm:pt modelId="{D617D372-B924-407B-9BCA-9F9FE40F84CD}">
      <dgm:prSet/>
      <dgm:spPr/>
      <dgm:t>
        <a:bodyPr/>
        <a:lstStyle/>
        <a:p>
          <a:r>
            <a:rPr lang="en-GB"/>
            <a:t>Emotional regulation</a:t>
          </a:r>
          <a:endParaRPr lang="en-US"/>
        </a:p>
      </dgm:t>
    </dgm:pt>
    <dgm:pt modelId="{E3A5CBEE-D9CA-4738-9399-4E840E2D8C3E}" type="parTrans" cxnId="{A5355317-BB3B-4EE1-89A4-97DA45D660E6}">
      <dgm:prSet/>
      <dgm:spPr/>
      <dgm:t>
        <a:bodyPr/>
        <a:lstStyle/>
        <a:p>
          <a:endParaRPr lang="en-US"/>
        </a:p>
      </dgm:t>
    </dgm:pt>
    <dgm:pt modelId="{FC9CC22D-714D-46E0-A611-F61FD7FEBC0A}" type="sibTrans" cxnId="{A5355317-BB3B-4EE1-89A4-97DA45D660E6}">
      <dgm:prSet/>
      <dgm:spPr/>
      <dgm:t>
        <a:bodyPr/>
        <a:lstStyle/>
        <a:p>
          <a:endParaRPr lang="en-US"/>
        </a:p>
      </dgm:t>
    </dgm:pt>
    <dgm:pt modelId="{553B5D35-67C3-4D30-970B-D6F1B738C459}">
      <dgm:prSet/>
      <dgm:spPr/>
      <dgm:t>
        <a:bodyPr/>
        <a:lstStyle/>
        <a:p>
          <a:r>
            <a:rPr lang="en-GB"/>
            <a:t>Confidence and exploration</a:t>
          </a:r>
          <a:endParaRPr lang="en-US"/>
        </a:p>
      </dgm:t>
    </dgm:pt>
    <dgm:pt modelId="{04DC6E6D-13FE-4169-A1AA-6B61E599F39D}" type="parTrans" cxnId="{1A78155F-8A1C-4632-956B-DA29E600AE36}">
      <dgm:prSet/>
      <dgm:spPr/>
      <dgm:t>
        <a:bodyPr/>
        <a:lstStyle/>
        <a:p>
          <a:endParaRPr lang="en-US"/>
        </a:p>
      </dgm:t>
    </dgm:pt>
    <dgm:pt modelId="{AB6FA5DA-00E3-4550-91E1-D1C381518D3C}" type="sibTrans" cxnId="{1A78155F-8A1C-4632-956B-DA29E600AE36}">
      <dgm:prSet/>
      <dgm:spPr/>
      <dgm:t>
        <a:bodyPr/>
        <a:lstStyle/>
        <a:p>
          <a:endParaRPr lang="en-US"/>
        </a:p>
      </dgm:t>
    </dgm:pt>
    <dgm:pt modelId="{0C563D7D-918F-4DC3-AC74-0AFCC84ACDE6}">
      <dgm:prSet/>
      <dgm:spPr/>
      <dgm:t>
        <a:bodyPr/>
        <a:lstStyle/>
        <a:p>
          <a:r>
            <a:rPr lang="en-GB"/>
            <a:t>Social interaction development</a:t>
          </a:r>
          <a:endParaRPr lang="en-US"/>
        </a:p>
      </dgm:t>
    </dgm:pt>
    <dgm:pt modelId="{011D17B8-1217-49A8-8DFE-C62816BE48F1}" type="parTrans" cxnId="{1BA1E21A-D087-43EE-A4D2-BF0824A1AFDB}">
      <dgm:prSet/>
      <dgm:spPr/>
      <dgm:t>
        <a:bodyPr/>
        <a:lstStyle/>
        <a:p>
          <a:endParaRPr lang="en-US"/>
        </a:p>
      </dgm:t>
    </dgm:pt>
    <dgm:pt modelId="{9AEBBBD3-FA47-4621-8CF0-529CD25368A4}" type="sibTrans" cxnId="{1BA1E21A-D087-43EE-A4D2-BF0824A1AFDB}">
      <dgm:prSet/>
      <dgm:spPr/>
      <dgm:t>
        <a:bodyPr/>
        <a:lstStyle/>
        <a:p>
          <a:endParaRPr lang="en-US"/>
        </a:p>
      </dgm:t>
    </dgm:pt>
    <dgm:pt modelId="{4F7FAB9D-2B80-4011-B599-54F041876486}">
      <dgm:prSet/>
      <dgm:spPr/>
      <dgm:t>
        <a:bodyPr/>
        <a:lstStyle/>
        <a:p>
          <a:r>
            <a:rPr lang="en-GB" b="1"/>
            <a:t>(Bowlby, 1969; Ainsworth et al., 1978)</a:t>
          </a:r>
          <a:endParaRPr lang="en-US"/>
        </a:p>
      </dgm:t>
    </dgm:pt>
    <dgm:pt modelId="{FC1FC63F-6098-44F4-92AC-7C2B890A8464}" type="parTrans" cxnId="{A2516E3D-345F-47BA-8E9C-010155CC51C3}">
      <dgm:prSet/>
      <dgm:spPr/>
      <dgm:t>
        <a:bodyPr/>
        <a:lstStyle/>
        <a:p>
          <a:endParaRPr lang="en-US"/>
        </a:p>
      </dgm:t>
    </dgm:pt>
    <dgm:pt modelId="{A2B6DE4D-C0F4-42F4-AA37-56F23E8BF3EC}" type="sibTrans" cxnId="{A2516E3D-345F-47BA-8E9C-010155CC51C3}">
      <dgm:prSet/>
      <dgm:spPr/>
      <dgm:t>
        <a:bodyPr/>
        <a:lstStyle/>
        <a:p>
          <a:endParaRPr lang="en-US"/>
        </a:p>
      </dgm:t>
    </dgm:pt>
    <dgm:pt modelId="{7F8024A3-7939-491D-BD40-9C15802E8CFB}" type="pres">
      <dgm:prSet presAssocID="{3F855ECF-F327-4974-BE7A-B1D952658A87}" presName="linear" presStyleCnt="0">
        <dgm:presLayoutVars>
          <dgm:animLvl val="lvl"/>
          <dgm:resizeHandles val="exact"/>
        </dgm:presLayoutVars>
      </dgm:prSet>
      <dgm:spPr/>
    </dgm:pt>
    <dgm:pt modelId="{63A69E89-0CC5-4F90-AEC2-546712E074FB}" type="pres">
      <dgm:prSet presAssocID="{44D6390B-5671-442F-BA31-5F3315478F85}" presName="parentText" presStyleLbl="node1" presStyleIdx="0" presStyleCnt="11">
        <dgm:presLayoutVars>
          <dgm:chMax val="0"/>
          <dgm:bulletEnabled val="1"/>
        </dgm:presLayoutVars>
      </dgm:prSet>
      <dgm:spPr/>
    </dgm:pt>
    <dgm:pt modelId="{64DAF196-DF58-49E2-B44B-EA9E2BFFE75F}" type="pres">
      <dgm:prSet presAssocID="{DD839D17-C171-4B90-B134-5B58B9136311}" presName="spacer" presStyleCnt="0"/>
      <dgm:spPr/>
    </dgm:pt>
    <dgm:pt modelId="{021137F6-3B13-46E2-B255-20E579A9233A}" type="pres">
      <dgm:prSet presAssocID="{F767981E-89EB-4A47-93C0-A8A3F6180033}" presName="parentText" presStyleLbl="node1" presStyleIdx="1" presStyleCnt="11">
        <dgm:presLayoutVars>
          <dgm:chMax val="0"/>
          <dgm:bulletEnabled val="1"/>
        </dgm:presLayoutVars>
      </dgm:prSet>
      <dgm:spPr/>
    </dgm:pt>
    <dgm:pt modelId="{5DDA572A-724E-4D91-8B21-6345C592E0AF}" type="pres">
      <dgm:prSet presAssocID="{B8CF233F-9B63-4031-B321-7BBF992BC428}" presName="spacer" presStyleCnt="0"/>
      <dgm:spPr/>
    </dgm:pt>
    <dgm:pt modelId="{5F3199E4-1D09-4DA1-8820-7BEDB008095C}" type="pres">
      <dgm:prSet presAssocID="{3F2E6FDB-0C55-4BBF-98DC-1A69EE2B8727}" presName="parentText" presStyleLbl="node1" presStyleIdx="2" presStyleCnt="11">
        <dgm:presLayoutVars>
          <dgm:chMax val="0"/>
          <dgm:bulletEnabled val="1"/>
        </dgm:presLayoutVars>
      </dgm:prSet>
      <dgm:spPr/>
    </dgm:pt>
    <dgm:pt modelId="{20C4306D-3930-4A6A-8A1B-91BDC3FF2CBD}" type="pres">
      <dgm:prSet presAssocID="{51A8B620-B3DA-42AE-8582-628B3BD57C5D}" presName="spacer" presStyleCnt="0"/>
      <dgm:spPr/>
    </dgm:pt>
    <dgm:pt modelId="{C6A9A64B-7E95-4700-A999-37DB218C7652}" type="pres">
      <dgm:prSet presAssocID="{D7ECF9A1-81FD-4421-B212-A20CBF344656}" presName="parentText" presStyleLbl="node1" presStyleIdx="3" presStyleCnt="11">
        <dgm:presLayoutVars>
          <dgm:chMax val="0"/>
          <dgm:bulletEnabled val="1"/>
        </dgm:presLayoutVars>
      </dgm:prSet>
      <dgm:spPr/>
    </dgm:pt>
    <dgm:pt modelId="{C3A80278-6C24-4815-8919-F1A9EC7FF7BA}" type="pres">
      <dgm:prSet presAssocID="{F21C6163-42D2-454B-817E-1315A186CA9A}" presName="spacer" presStyleCnt="0"/>
      <dgm:spPr/>
    </dgm:pt>
    <dgm:pt modelId="{41CA04D3-820F-47F5-9C26-BEF219BFB15D}" type="pres">
      <dgm:prSet presAssocID="{31257F24-3A03-4C10-B111-8E1E85C28881}" presName="parentText" presStyleLbl="node1" presStyleIdx="4" presStyleCnt="11">
        <dgm:presLayoutVars>
          <dgm:chMax val="0"/>
          <dgm:bulletEnabled val="1"/>
        </dgm:presLayoutVars>
      </dgm:prSet>
      <dgm:spPr/>
    </dgm:pt>
    <dgm:pt modelId="{9A9FC5E9-ADA2-42F2-8254-A259757F1D85}" type="pres">
      <dgm:prSet presAssocID="{A625C298-4DAC-49F8-8720-DF7BE559B9BC}" presName="spacer" presStyleCnt="0"/>
      <dgm:spPr/>
    </dgm:pt>
    <dgm:pt modelId="{7109368F-6E17-49ED-ACE1-A282C76E2727}" type="pres">
      <dgm:prSet presAssocID="{C8AFE2A3-7112-4404-AE34-3AC37B2DC197}" presName="parentText" presStyleLbl="node1" presStyleIdx="5" presStyleCnt="11">
        <dgm:presLayoutVars>
          <dgm:chMax val="0"/>
          <dgm:bulletEnabled val="1"/>
        </dgm:presLayoutVars>
      </dgm:prSet>
      <dgm:spPr/>
    </dgm:pt>
    <dgm:pt modelId="{ED3F4878-CA59-4900-9850-26047B9F1AAA}" type="pres">
      <dgm:prSet presAssocID="{A4F1FFD1-B009-4030-B396-D86A1A796F33}" presName="spacer" presStyleCnt="0"/>
      <dgm:spPr/>
    </dgm:pt>
    <dgm:pt modelId="{D459F550-F5E6-4DD8-8D36-8571A3A11120}" type="pres">
      <dgm:prSet presAssocID="{26BA0238-794A-4AA2-8856-CC1CC9B7E042}" presName="parentText" presStyleLbl="node1" presStyleIdx="6" presStyleCnt="11">
        <dgm:presLayoutVars>
          <dgm:chMax val="0"/>
          <dgm:bulletEnabled val="1"/>
        </dgm:presLayoutVars>
      </dgm:prSet>
      <dgm:spPr/>
    </dgm:pt>
    <dgm:pt modelId="{698FED4A-B3B9-46F5-9BC3-C6AC2544A4B8}" type="pres">
      <dgm:prSet presAssocID="{381B00DA-D03E-44C2-9B12-1085B7FDA015}" presName="spacer" presStyleCnt="0"/>
      <dgm:spPr/>
    </dgm:pt>
    <dgm:pt modelId="{07F7A7FD-43FD-469B-94E6-3C07F706D632}" type="pres">
      <dgm:prSet presAssocID="{D617D372-B924-407B-9BCA-9F9FE40F84CD}" presName="parentText" presStyleLbl="node1" presStyleIdx="7" presStyleCnt="11">
        <dgm:presLayoutVars>
          <dgm:chMax val="0"/>
          <dgm:bulletEnabled val="1"/>
        </dgm:presLayoutVars>
      </dgm:prSet>
      <dgm:spPr/>
    </dgm:pt>
    <dgm:pt modelId="{EBDC6A13-A560-4BF7-B3BA-44F3820A2985}" type="pres">
      <dgm:prSet presAssocID="{FC9CC22D-714D-46E0-A611-F61FD7FEBC0A}" presName="spacer" presStyleCnt="0"/>
      <dgm:spPr/>
    </dgm:pt>
    <dgm:pt modelId="{6E2C73FB-240E-4E78-A732-E3087C86E162}" type="pres">
      <dgm:prSet presAssocID="{553B5D35-67C3-4D30-970B-D6F1B738C459}" presName="parentText" presStyleLbl="node1" presStyleIdx="8" presStyleCnt="11">
        <dgm:presLayoutVars>
          <dgm:chMax val="0"/>
          <dgm:bulletEnabled val="1"/>
        </dgm:presLayoutVars>
      </dgm:prSet>
      <dgm:spPr/>
    </dgm:pt>
    <dgm:pt modelId="{EC0224D1-669C-43A8-AEEA-2068E3BDA4AF}" type="pres">
      <dgm:prSet presAssocID="{AB6FA5DA-00E3-4550-91E1-D1C381518D3C}" presName="spacer" presStyleCnt="0"/>
      <dgm:spPr/>
    </dgm:pt>
    <dgm:pt modelId="{1C51E35D-BF44-4985-A369-9EF6F3F0C118}" type="pres">
      <dgm:prSet presAssocID="{0C563D7D-918F-4DC3-AC74-0AFCC84ACDE6}" presName="parentText" presStyleLbl="node1" presStyleIdx="9" presStyleCnt="11">
        <dgm:presLayoutVars>
          <dgm:chMax val="0"/>
          <dgm:bulletEnabled val="1"/>
        </dgm:presLayoutVars>
      </dgm:prSet>
      <dgm:spPr/>
    </dgm:pt>
    <dgm:pt modelId="{8DA036B7-17E8-4E6B-B7FA-F9D5679A8613}" type="pres">
      <dgm:prSet presAssocID="{9AEBBBD3-FA47-4621-8CF0-529CD25368A4}" presName="spacer" presStyleCnt="0"/>
      <dgm:spPr/>
    </dgm:pt>
    <dgm:pt modelId="{D5D5983B-84C1-4A93-965B-A354BFCB48CE}" type="pres">
      <dgm:prSet presAssocID="{4F7FAB9D-2B80-4011-B599-54F041876486}" presName="parentText" presStyleLbl="node1" presStyleIdx="10" presStyleCnt="11">
        <dgm:presLayoutVars>
          <dgm:chMax val="0"/>
          <dgm:bulletEnabled val="1"/>
        </dgm:presLayoutVars>
      </dgm:prSet>
      <dgm:spPr/>
    </dgm:pt>
  </dgm:ptLst>
  <dgm:cxnLst>
    <dgm:cxn modelId="{2461CF01-5A86-4868-BD63-6D03E580846C}" srcId="{3F855ECF-F327-4974-BE7A-B1D952658A87}" destId="{31257F24-3A03-4C10-B111-8E1E85C28881}" srcOrd="4" destOrd="0" parTransId="{24395A8D-A538-46DC-8C24-F14D59C0F187}" sibTransId="{A625C298-4DAC-49F8-8720-DF7BE559B9BC}"/>
    <dgm:cxn modelId="{2C292B06-961E-4DE6-89A5-C6FEC9264634}" type="presOf" srcId="{44D6390B-5671-442F-BA31-5F3315478F85}" destId="{63A69E89-0CC5-4F90-AEC2-546712E074FB}" srcOrd="0" destOrd="0" presId="urn:microsoft.com/office/officeart/2005/8/layout/vList2"/>
    <dgm:cxn modelId="{09C43809-7EF1-4DC2-87E9-821134C15847}" type="presOf" srcId="{D7ECF9A1-81FD-4421-B212-A20CBF344656}" destId="{C6A9A64B-7E95-4700-A999-37DB218C7652}" srcOrd="0" destOrd="0" presId="urn:microsoft.com/office/officeart/2005/8/layout/vList2"/>
    <dgm:cxn modelId="{15512210-6F3A-4E26-B16C-DE817E184E21}" type="presOf" srcId="{0C563D7D-918F-4DC3-AC74-0AFCC84ACDE6}" destId="{1C51E35D-BF44-4985-A369-9EF6F3F0C118}" srcOrd="0" destOrd="0" presId="urn:microsoft.com/office/officeart/2005/8/layout/vList2"/>
    <dgm:cxn modelId="{A5355317-BB3B-4EE1-89A4-97DA45D660E6}" srcId="{3F855ECF-F327-4974-BE7A-B1D952658A87}" destId="{D617D372-B924-407B-9BCA-9F9FE40F84CD}" srcOrd="7" destOrd="0" parTransId="{E3A5CBEE-D9CA-4738-9399-4E840E2D8C3E}" sibTransId="{FC9CC22D-714D-46E0-A611-F61FD7FEBC0A}"/>
    <dgm:cxn modelId="{BA9C5E19-853A-407E-99A9-25279BC1C0D4}" type="presOf" srcId="{C8AFE2A3-7112-4404-AE34-3AC37B2DC197}" destId="{7109368F-6E17-49ED-ACE1-A282C76E2727}" srcOrd="0" destOrd="0" presId="urn:microsoft.com/office/officeart/2005/8/layout/vList2"/>
    <dgm:cxn modelId="{1BA1E21A-D087-43EE-A4D2-BF0824A1AFDB}" srcId="{3F855ECF-F327-4974-BE7A-B1D952658A87}" destId="{0C563D7D-918F-4DC3-AC74-0AFCC84ACDE6}" srcOrd="9" destOrd="0" parTransId="{011D17B8-1217-49A8-8DFE-C62816BE48F1}" sibTransId="{9AEBBBD3-FA47-4621-8CF0-529CD25368A4}"/>
    <dgm:cxn modelId="{A2516E3D-345F-47BA-8E9C-010155CC51C3}" srcId="{3F855ECF-F327-4974-BE7A-B1D952658A87}" destId="{4F7FAB9D-2B80-4011-B599-54F041876486}" srcOrd="10" destOrd="0" parTransId="{FC1FC63F-6098-44F4-92AC-7C2B890A8464}" sibTransId="{A2B6DE4D-C0F4-42F4-AA37-56F23E8BF3EC}"/>
    <dgm:cxn modelId="{1C473D40-6FCE-498D-AEA1-1F1B4EE6E3D7}" srcId="{3F855ECF-F327-4974-BE7A-B1D952658A87}" destId="{44D6390B-5671-442F-BA31-5F3315478F85}" srcOrd="0" destOrd="0" parTransId="{C1C968BA-D5B2-475D-BE1D-C9E1DE476188}" sibTransId="{DD839D17-C171-4B90-B134-5B58B9136311}"/>
    <dgm:cxn modelId="{6C2F985B-1A23-4215-A41E-350FF15492ED}" type="presOf" srcId="{3F855ECF-F327-4974-BE7A-B1D952658A87}" destId="{7F8024A3-7939-491D-BD40-9C15802E8CFB}" srcOrd="0" destOrd="0" presId="urn:microsoft.com/office/officeart/2005/8/layout/vList2"/>
    <dgm:cxn modelId="{1A78155F-8A1C-4632-956B-DA29E600AE36}" srcId="{3F855ECF-F327-4974-BE7A-B1D952658A87}" destId="{553B5D35-67C3-4D30-970B-D6F1B738C459}" srcOrd="8" destOrd="0" parTransId="{04DC6E6D-13FE-4169-A1AA-6B61E599F39D}" sibTransId="{AB6FA5DA-00E3-4550-91E1-D1C381518D3C}"/>
    <dgm:cxn modelId="{92329F60-BD04-4CA2-8D30-A623FCF3F0E4}" srcId="{3F855ECF-F327-4974-BE7A-B1D952658A87}" destId="{3F2E6FDB-0C55-4BBF-98DC-1A69EE2B8727}" srcOrd="2" destOrd="0" parTransId="{9226A75C-36F0-4715-BAD0-DE7525D54471}" sibTransId="{51A8B620-B3DA-42AE-8582-628B3BD57C5D}"/>
    <dgm:cxn modelId="{B820D664-93B7-410A-B6B1-A6DE3E4A3899}" srcId="{3F855ECF-F327-4974-BE7A-B1D952658A87}" destId="{D7ECF9A1-81FD-4421-B212-A20CBF344656}" srcOrd="3" destOrd="0" parTransId="{7145E58E-631C-46BF-8A2B-2EEA1763D56B}" sibTransId="{F21C6163-42D2-454B-817E-1315A186CA9A}"/>
    <dgm:cxn modelId="{623A1D45-832E-4CC5-AE23-6C7B5B2A3565}" type="presOf" srcId="{553B5D35-67C3-4D30-970B-D6F1B738C459}" destId="{6E2C73FB-240E-4E78-A732-E3087C86E162}" srcOrd="0" destOrd="0" presId="urn:microsoft.com/office/officeart/2005/8/layout/vList2"/>
    <dgm:cxn modelId="{81F68546-A7A6-4BB3-BB10-0365BBB9DD07}" srcId="{3F855ECF-F327-4974-BE7A-B1D952658A87}" destId="{F767981E-89EB-4A47-93C0-A8A3F6180033}" srcOrd="1" destOrd="0" parTransId="{4568AE33-7E72-4FCF-9DA3-95622456EB75}" sibTransId="{B8CF233F-9B63-4031-B321-7BBF992BC428}"/>
    <dgm:cxn modelId="{D463EC6E-4CF5-4006-BC90-DC0A3201DE4F}" srcId="{3F855ECF-F327-4974-BE7A-B1D952658A87}" destId="{C8AFE2A3-7112-4404-AE34-3AC37B2DC197}" srcOrd="5" destOrd="0" parTransId="{43B698C7-6BF1-4527-A05A-A9D3AA0A8BC8}" sibTransId="{A4F1FFD1-B009-4030-B396-D86A1A796F33}"/>
    <dgm:cxn modelId="{C293476F-C36E-47DB-9856-B64D2F1A5861}" type="presOf" srcId="{4F7FAB9D-2B80-4011-B599-54F041876486}" destId="{D5D5983B-84C1-4A93-965B-A354BFCB48CE}" srcOrd="0" destOrd="0" presId="urn:microsoft.com/office/officeart/2005/8/layout/vList2"/>
    <dgm:cxn modelId="{5FC72C55-99D4-487C-98CE-2F745CFB35E3}" srcId="{3F855ECF-F327-4974-BE7A-B1D952658A87}" destId="{26BA0238-794A-4AA2-8856-CC1CC9B7E042}" srcOrd="6" destOrd="0" parTransId="{EB3357CC-0994-43CA-B37E-24CD551401F8}" sibTransId="{381B00DA-D03E-44C2-9B12-1085B7FDA015}"/>
    <dgm:cxn modelId="{2F91F589-08C3-4C11-A897-6578E0CDE030}" type="presOf" srcId="{3F2E6FDB-0C55-4BBF-98DC-1A69EE2B8727}" destId="{5F3199E4-1D09-4DA1-8820-7BEDB008095C}" srcOrd="0" destOrd="0" presId="urn:microsoft.com/office/officeart/2005/8/layout/vList2"/>
    <dgm:cxn modelId="{478AC594-EEC3-43AB-89BC-E5BF38917021}" type="presOf" srcId="{D617D372-B924-407B-9BCA-9F9FE40F84CD}" destId="{07F7A7FD-43FD-469B-94E6-3C07F706D632}" srcOrd="0" destOrd="0" presId="urn:microsoft.com/office/officeart/2005/8/layout/vList2"/>
    <dgm:cxn modelId="{D48462AE-1AB5-407D-9E95-723E12CE4B36}" type="presOf" srcId="{26BA0238-794A-4AA2-8856-CC1CC9B7E042}" destId="{D459F550-F5E6-4DD8-8D36-8571A3A11120}" srcOrd="0" destOrd="0" presId="urn:microsoft.com/office/officeart/2005/8/layout/vList2"/>
    <dgm:cxn modelId="{85CC50B1-8BF1-4A86-9ED6-1BF62DC09546}" type="presOf" srcId="{31257F24-3A03-4C10-B111-8E1E85C28881}" destId="{41CA04D3-820F-47F5-9C26-BEF219BFB15D}" srcOrd="0" destOrd="0" presId="urn:microsoft.com/office/officeart/2005/8/layout/vList2"/>
    <dgm:cxn modelId="{F745EFFA-F55B-4B50-B0B4-2C4E5A55F06A}" type="presOf" srcId="{F767981E-89EB-4A47-93C0-A8A3F6180033}" destId="{021137F6-3B13-46E2-B255-20E579A9233A}" srcOrd="0" destOrd="0" presId="urn:microsoft.com/office/officeart/2005/8/layout/vList2"/>
    <dgm:cxn modelId="{6B818910-AE21-4DF7-8D28-667DA4B006A0}" type="presParOf" srcId="{7F8024A3-7939-491D-BD40-9C15802E8CFB}" destId="{63A69E89-0CC5-4F90-AEC2-546712E074FB}" srcOrd="0" destOrd="0" presId="urn:microsoft.com/office/officeart/2005/8/layout/vList2"/>
    <dgm:cxn modelId="{6B0D75D1-7B4B-44B7-BC76-170586312F28}" type="presParOf" srcId="{7F8024A3-7939-491D-BD40-9C15802E8CFB}" destId="{64DAF196-DF58-49E2-B44B-EA9E2BFFE75F}" srcOrd="1" destOrd="0" presId="urn:microsoft.com/office/officeart/2005/8/layout/vList2"/>
    <dgm:cxn modelId="{E83CF36A-EA0E-44D2-AF38-7F613BD53419}" type="presParOf" srcId="{7F8024A3-7939-491D-BD40-9C15802E8CFB}" destId="{021137F6-3B13-46E2-B255-20E579A9233A}" srcOrd="2" destOrd="0" presId="urn:microsoft.com/office/officeart/2005/8/layout/vList2"/>
    <dgm:cxn modelId="{770FA161-FB58-46B7-9732-A846AB2BFC5C}" type="presParOf" srcId="{7F8024A3-7939-491D-BD40-9C15802E8CFB}" destId="{5DDA572A-724E-4D91-8B21-6345C592E0AF}" srcOrd="3" destOrd="0" presId="urn:microsoft.com/office/officeart/2005/8/layout/vList2"/>
    <dgm:cxn modelId="{C9DD5CFB-FBFC-4BE0-B7A2-984106A1D565}" type="presParOf" srcId="{7F8024A3-7939-491D-BD40-9C15802E8CFB}" destId="{5F3199E4-1D09-4DA1-8820-7BEDB008095C}" srcOrd="4" destOrd="0" presId="urn:microsoft.com/office/officeart/2005/8/layout/vList2"/>
    <dgm:cxn modelId="{DD13E984-0FC6-458E-864C-CA08C231479D}" type="presParOf" srcId="{7F8024A3-7939-491D-BD40-9C15802E8CFB}" destId="{20C4306D-3930-4A6A-8A1B-91BDC3FF2CBD}" srcOrd="5" destOrd="0" presId="urn:microsoft.com/office/officeart/2005/8/layout/vList2"/>
    <dgm:cxn modelId="{88A2D519-0F6A-4546-B37D-220B84AD1F81}" type="presParOf" srcId="{7F8024A3-7939-491D-BD40-9C15802E8CFB}" destId="{C6A9A64B-7E95-4700-A999-37DB218C7652}" srcOrd="6" destOrd="0" presId="urn:microsoft.com/office/officeart/2005/8/layout/vList2"/>
    <dgm:cxn modelId="{9CCF3161-5179-40EE-8E8A-3F1C8710EABF}" type="presParOf" srcId="{7F8024A3-7939-491D-BD40-9C15802E8CFB}" destId="{C3A80278-6C24-4815-8919-F1A9EC7FF7BA}" srcOrd="7" destOrd="0" presId="urn:microsoft.com/office/officeart/2005/8/layout/vList2"/>
    <dgm:cxn modelId="{04A285AD-AC3D-446E-8A83-D31881E254BC}" type="presParOf" srcId="{7F8024A3-7939-491D-BD40-9C15802E8CFB}" destId="{41CA04D3-820F-47F5-9C26-BEF219BFB15D}" srcOrd="8" destOrd="0" presId="urn:microsoft.com/office/officeart/2005/8/layout/vList2"/>
    <dgm:cxn modelId="{7052D7E6-30D9-4666-9424-E2BE3F4CAA12}" type="presParOf" srcId="{7F8024A3-7939-491D-BD40-9C15802E8CFB}" destId="{9A9FC5E9-ADA2-42F2-8254-A259757F1D85}" srcOrd="9" destOrd="0" presId="urn:microsoft.com/office/officeart/2005/8/layout/vList2"/>
    <dgm:cxn modelId="{91EDA372-7104-43AB-B3D4-679925DF81FC}" type="presParOf" srcId="{7F8024A3-7939-491D-BD40-9C15802E8CFB}" destId="{7109368F-6E17-49ED-ACE1-A282C76E2727}" srcOrd="10" destOrd="0" presId="urn:microsoft.com/office/officeart/2005/8/layout/vList2"/>
    <dgm:cxn modelId="{D6D7E9F1-D52D-48C1-8B1C-8C64DAE2742A}" type="presParOf" srcId="{7F8024A3-7939-491D-BD40-9C15802E8CFB}" destId="{ED3F4878-CA59-4900-9850-26047B9F1AAA}" srcOrd="11" destOrd="0" presId="urn:microsoft.com/office/officeart/2005/8/layout/vList2"/>
    <dgm:cxn modelId="{F02AB997-0073-464B-BE31-5D3DD3D2D971}" type="presParOf" srcId="{7F8024A3-7939-491D-BD40-9C15802E8CFB}" destId="{D459F550-F5E6-4DD8-8D36-8571A3A11120}" srcOrd="12" destOrd="0" presId="urn:microsoft.com/office/officeart/2005/8/layout/vList2"/>
    <dgm:cxn modelId="{D26F8D29-9B40-459E-9E3E-7327622CB123}" type="presParOf" srcId="{7F8024A3-7939-491D-BD40-9C15802E8CFB}" destId="{698FED4A-B3B9-46F5-9BC3-C6AC2544A4B8}" srcOrd="13" destOrd="0" presId="urn:microsoft.com/office/officeart/2005/8/layout/vList2"/>
    <dgm:cxn modelId="{A9749F51-F415-48B8-9171-AD541AB6F3F5}" type="presParOf" srcId="{7F8024A3-7939-491D-BD40-9C15802E8CFB}" destId="{07F7A7FD-43FD-469B-94E6-3C07F706D632}" srcOrd="14" destOrd="0" presId="urn:microsoft.com/office/officeart/2005/8/layout/vList2"/>
    <dgm:cxn modelId="{469F33C2-AFDD-4275-9CDA-F73BA079A1FC}" type="presParOf" srcId="{7F8024A3-7939-491D-BD40-9C15802E8CFB}" destId="{EBDC6A13-A560-4BF7-B3BA-44F3820A2985}" srcOrd="15" destOrd="0" presId="urn:microsoft.com/office/officeart/2005/8/layout/vList2"/>
    <dgm:cxn modelId="{A67A2474-0224-489C-B68C-52EACDDB2C3F}" type="presParOf" srcId="{7F8024A3-7939-491D-BD40-9C15802E8CFB}" destId="{6E2C73FB-240E-4E78-A732-E3087C86E162}" srcOrd="16" destOrd="0" presId="urn:microsoft.com/office/officeart/2005/8/layout/vList2"/>
    <dgm:cxn modelId="{FE1FD02F-1348-428B-AADE-BE1288EA6F6C}" type="presParOf" srcId="{7F8024A3-7939-491D-BD40-9C15802E8CFB}" destId="{EC0224D1-669C-43A8-AEEA-2068E3BDA4AF}" srcOrd="17" destOrd="0" presId="urn:microsoft.com/office/officeart/2005/8/layout/vList2"/>
    <dgm:cxn modelId="{97C369CA-7DE0-43AB-955A-6A9701C1F48B}" type="presParOf" srcId="{7F8024A3-7939-491D-BD40-9C15802E8CFB}" destId="{1C51E35D-BF44-4985-A369-9EF6F3F0C118}" srcOrd="18" destOrd="0" presId="urn:microsoft.com/office/officeart/2005/8/layout/vList2"/>
    <dgm:cxn modelId="{5E54F36E-CEBC-4781-BCE7-C17E5E21366C}" type="presParOf" srcId="{7F8024A3-7939-491D-BD40-9C15802E8CFB}" destId="{8DA036B7-17E8-4E6B-B7FA-F9D5679A8613}" srcOrd="19" destOrd="0" presId="urn:microsoft.com/office/officeart/2005/8/layout/vList2"/>
    <dgm:cxn modelId="{ADD9138D-ADCE-4B05-A217-915B861FD6E0}" type="presParOf" srcId="{7F8024A3-7939-491D-BD40-9C15802E8CFB}" destId="{D5D5983B-84C1-4A93-965B-A354BFCB48CE}" srcOrd="2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32E36BC5-14A9-4E72-B9CB-FAD6EE2A1FA1}" type="doc">
      <dgm:prSet loTypeId="urn:microsoft.com/office/officeart/2005/8/layout/arrow5" loCatId="relationship" qsTypeId="urn:microsoft.com/office/officeart/2005/8/quickstyle/simple4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B2F860A3-D1A6-49B5-BC7D-4F78D2E4F9B5}">
      <dgm:prSet/>
      <dgm:spPr/>
      <dgm:t>
        <a:bodyPr/>
        <a:lstStyle/>
        <a:p>
          <a:r>
            <a:rPr lang="en-GB" b="1" u="sng"/>
            <a:t>How Isaac's Experiences affect development</a:t>
          </a:r>
          <a:endParaRPr lang="en-US"/>
        </a:p>
      </dgm:t>
    </dgm:pt>
    <dgm:pt modelId="{74D54D53-5781-449F-9940-AE3DE727E22C}" type="parTrans" cxnId="{051DCECB-6B58-4C1A-B86C-D2A80998CF10}">
      <dgm:prSet/>
      <dgm:spPr/>
      <dgm:t>
        <a:bodyPr/>
        <a:lstStyle/>
        <a:p>
          <a:endParaRPr lang="en-US"/>
        </a:p>
      </dgm:t>
    </dgm:pt>
    <dgm:pt modelId="{812E0FF7-8301-4CDF-A0E8-BA3B438F58E4}" type="sibTrans" cxnId="{051DCECB-6B58-4C1A-B86C-D2A80998CF10}">
      <dgm:prSet/>
      <dgm:spPr/>
      <dgm:t>
        <a:bodyPr/>
        <a:lstStyle/>
        <a:p>
          <a:endParaRPr lang="en-US"/>
        </a:p>
      </dgm:t>
    </dgm:pt>
    <dgm:pt modelId="{C437A0D6-9AD8-486A-A6F5-042D70B5D115}">
      <dgm:prSet/>
      <dgm:spPr/>
      <dgm:t>
        <a:bodyPr/>
        <a:lstStyle/>
        <a:p>
          <a:r>
            <a:rPr lang="en-GB"/>
            <a:t>Maternal  depression may reduce emotional responsiveness</a:t>
          </a:r>
          <a:endParaRPr lang="en-US"/>
        </a:p>
      </dgm:t>
    </dgm:pt>
    <dgm:pt modelId="{F7060854-A217-41C3-B2F0-CAAA5FCCA84D}" type="parTrans" cxnId="{F60FD598-C950-4A68-9A15-DD5DE386AE06}">
      <dgm:prSet/>
      <dgm:spPr/>
      <dgm:t>
        <a:bodyPr/>
        <a:lstStyle/>
        <a:p>
          <a:endParaRPr lang="en-US"/>
        </a:p>
      </dgm:t>
    </dgm:pt>
    <dgm:pt modelId="{4CAC846A-66E3-49F3-A910-C31463666F6C}" type="sibTrans" cxnId="{F60FD598-C950-4A68-9A15-DD5DE386AE06}">
      <dgm:prSet/>
      <dgm:spPr/>
      <dgm:t>
        <a:bodyPr/>
        <a:lstStyle/>
        <a:p>
          <a:endParaRPr lang="en-US"/>
        </a:p>
      </dgm:t>
    </dgm:pt>
    <dgm:pt modelId="{C40CD602-887F-49FD-B56B-FF7E717FE517}">
      <dgm:prSet/>
      <dgm:spPr/>
      <dgm:t>
        <a:bodyPr/>
        <a:lstStyle/>
        <a:p>
          <a:r>
            <a:rPr lang="en-GB"/>
            <a:t>Disrupted childcare reduces stability</a:t>
          </a:r>
          <a:endParaRPr lang="en-US"/>
        </a:p>
      </dgm:t>
    </dgm:pt>
    <dgm:pt modelId="{7A1FA12C-84A4-45F9-9E3B-8D62915A3FC8}" type="parTrans" cxnId="{5E985497-50B4-485B-9E57-F6013BD507EB}">
      <dgm:prSet/>
      <dgm:spPr/>
      <dgm:t>
        <a:bodyPr/>
        <a:lstStyle/>
        <a:p>
          <a:endParaRPr lang="en-US"/>
        </a:p>
      </dgm:t>
    </dgm:pt>
    <dgm:pt modelId="{341DD0B3-79EE-454F-9DC8-1709EEF57410}" type="sibTrans" cxnId="{5E985497-50B4-485B-9E57-F6013BD507EB}">
      <dgm:prSet/>
      <dgm:spPr/>
      <dgm:t>
        <a:bodyPr/>
        <a:lstStyle/>
        <a:p>
          <a:endParaRPr lang="en-US"/>
        </a:p>
      </dgm:t>
    </dgm:pt>
    <dgm:pt modelId="{50145550-9F5A-4C84-967B-5CCDC1806D09}">
      <dgm:prSet/>
      <dgm:spPr/>
      <dgm:t>
        <a:bodyPr/>
        <a:lstStyle/>
        <a:p>
          <a:r>
            <a:rPr lang="en-GB"/>
            <a:t>Moving home may increase insecurity</a:t>
          </a:r>
          <a:endParaRPr lang="en-US"/>
        </a:p>
      </dgm:t>
    </dgm:pt>
    <dgm:pt modelId="{B6431205-681A-474E-8E59-7118C0B1AFC8}" type="parTrans" cxnId="{6DE65824-3D47-4ACA-9CAE-9F446A559B73}">
      <dgm:prSet/>
      <dgm:spPr/>
      <dgm:t>
        <a:bodyPr/>
        <a:lstStyle/>
        <a:p>
          <a:endParaRPr lang="en-US"/>
        </a:p>
      </dgm:t>
    </dgm:pt>
    <dgm:pt modelId="{AF76EB6E-373C-4DC1-BFAE-2BA5EE8E843D}" type="sibTrans" cxnId="{6DE65824-3D47-4ACA-9CAE-9F446A559B73}">
      <dgm:prSet/>
      <dgm:spPr/>
      <dgm:t>
        <a:bodyPr/>
        <a:lstStyle/>
        <a:p>
          <a:endParaRPr lang="en-US"/>
        </a:p>
      </dgm:t>
    </dgm:pt>
    <dgm:pt modelId="{623301C4-5DA9-474C-8856-D7F79286D848}">
      <dgm:prSet/>
      <dgm:spPr/>
      <dgm:t>
        <a:bodyPr/>
        <a:lstStyle/>
        <a:p>
          <a:r>
            <a:rPr lang="en-GB"/>
            <a:t>Limited social interaction affects confidence</a:t>
          </a:r>
          <a:endParaRPr lang="en-US"/>
        </a:p>
      </dgm:t>
    </dgm:pt>
    <dgm:pt modelId="{096B546B-D661-43FD-B69D-2064AC851719}" type="parTrans" cxnId="{BB5C40A0-6801-4C71-8753-8ADC11819D94}">
      <dgm:prSet/>
      <dgm:spPr/>
      <dgm:t>
        <a:bodyPr/>
        <a:lstStyle/>
        <a:p>
          <a:endParaRPr lang="en-US"/>
        </a:p>
      </dgm:t>
    </dgm:pt>
    <dgm:pt modelId="{2A30CDDF-65E3-4ADF-900A-441CF90ED216}" type="sibTrans" cxnId="{BB5C40A0-6801-4C71-8753-8ADC11819D94}">
      <dgm:prSet/>
      <dgm:spPr/>
      <dgm:t>
        <a:bodyPr/>
        <a:lstStyle/>
        <a:p>
          <a:endParaRPr lang="en-US"/>
        </a:p>
      </dgm:t>
    </dgm:pt>
    <dgm:pt modelId="{C6A8038C-DBEC-4C95-8A48-804F99A8C75C}">
      <dgm:prSet/>
      <dgm:spPr/>
      <dgm:t>
        <a:bodyPr/>
        <a:lstStyle/>
        <a:p>
          <a:r>
            <a:rPr lang="en-GB"/>
            <a:t>Emotional distress may delay languages development</a:t>
          </a:r>
          <a:endParaRPr lang="en-US"/>
        </a:p>
      </dgm:t>
    </dgm:pt>
    <dgm:pt modelId="{F446AFD3-D4AC-4733-B3F2-6080EB02998E}" type="parTrans" cxnId="{CE9FE7F7-9C1A-4BBA-A441-48D3FC60F612}">
      <dgm:prSet/>
      <dgm:spPr/>
      <dgm:t>
        <a:bodyPr/>
        <a:lstStyle/>
        <a:p>
          <a:endParaRPr lang="en-US"/>
        </a:p>
      </dgm:t>
    </dgm:pt>
    <dgm:pt modelId="{864BC228-833C-4E15-BA17-3445080C25A7}" type="sibTrans" cxnId="{CE9FE7F7-9C1A-4BBA-A441-48D3FC60F612}">
      <dgm:prSet/>
      <dgm:spPr/>
      <dgm:t>
        <a:bodyPr/>
        <a:lstStyle/>
        <a:p>
          <a:endParaRPr lang="en-US"/>
        </a:p>
      </dgm:t>
    </dgm:pt>
    <dgm:pt modelId="{7D4CFC29-6782-47EF-9B63-8D012326C5E4}">
      <dgm:prSet/>
      <dgm:spPr/>
      <dgm:t>
        <a:bodyPr/>
        <a:lstStyle/>
        <a:p>
          <a:r>
            <a:rPr lang="en-GB" b="1"/>
            <a:t>(Murray and Cooper, 1997)</a:t>
          </a:r>
          <a:endParaRPr lang="en-US"/>
        </a:p>
      </dgm:t>
    </dgm:pt>
    <dgm:pt modelId="{4E45AC0B-EBF1-411C-B5DE-7AF33AE54659}" type="parTrans" cxnId="{CF02693B-9080-4E76-8C02-A1B97696D080}">
      <dgm:prSet/>
      <dgm:spPr/>
      <dgm:t>
        <a:bodyPr/>
        <a:lstStyle/>
        <a:p>
          <a:endParaRPr lang="en-US"/>
        </a:p>
      </dgm:t>
    </dgm:pt>
    <dgm:pt modelId="{3D1AAE8B-141C-45A5-8CD1-75321601D4A8}" type="sibTrans" cxnId="{CF02693B-9080-4E76-8C02-A1B97696D080}">
      <dgm:prSet/>
      <dgm:spPr/>
      <dgm:t>
        <a:bodyPr/>
        <a:lstStyle/>
        <a:p>
          <a:endParaRPr lang="en-US"/>
        </a:p>
      </dgm:t>
    </dgm:pt>
    <dgm:pt modelId="{45482313-964C-4F77-B871-17EF58D6DDA4}" type="pres">
      <dgm:prSet presAssocID="{32E36BC5-14A9-4E72-B9CB-FAD6EE2A1FA1}" presName="diagram" presStyleCnt="0">
        <dgm:presLayoutVars>
          <dgm:dir/>
          <dgm:resizeHandles val="exact"/>
        </dgm:presLayoutVars>
      </dgm:prSet>
      <dgm:spPr/>
    </dgm:pt>
    <dgm:pt modelId="{63E15C58-4756-45EB-B857-3B3C91A6878E}" type="pres">
      <dgm:prSet presAssocID="{B2F860A3-D1A6-49B5-BC7D-4F78D2E4F9B5}" presName="arrow" presStyleLbl="node1" presStyleIdx="0" presStyleCnt="2">
        <dgm:presLayoutVars>
          <dgm:bulletEnabled val="1"/>
        </dgm:presLayoutVars>
      </dgm:prSet>
      <dgm:spPr/>
    </dgm:pt>
    <dgm:pt modelId="{9F55B1FB-E2B1-48E7-8A15-DDCF3C509847}" type="pres">
      <dgm:prSet presAssocID="{7D4CFC29-6782-47EF-9B63-8D012326C5E4}" presName="arrow" presStyleLbl="node1" presStyleIdx="1" presStyleCnt="2">
        <dgm:presLayoutVars>
          <dgm:bulletEnabled val="1"/>
        </dgm:presLayoutVars>
      </dgm:prSet>
      <dgm:spPr/>
    </dgm:pt>
  </dgm:ptLst>
  <dgm:cxnLst>
    <dgm:cxn modelId="{4CFD8E11-E361-4B98-B05C-0674949D3393}" type="presOf" srcId="{7D4CFC29-6782-47EF-9B63-8D012326C5E4}" destId="{9F55B1FB-E2B1-48E7-8A15-DDCF3C509847}" srcOrd="0" destOrd="0" presId="urn:microsoft.com/office/officeart/2005/8/layout/arrow5"/>
    <dgm:cxn modelId="{6DE65824-3D47-4ACA-9CAE-9F446A559B73}" srcId="{B2F860A3-D1A6-49B5-BC7D-4F78D2E4F9B5}" destId="{50145550-9F5A-4C84-967B-5CCDC1806D09}" srcOrd="2" destOrd="0" parTransId="{B6431205-681A-474E-8E59-7118C0B1AFC8}" sibTransId="{AF76EB6E-373C-4DC1-BFAE-2BA5EE8E843D}"/>
    <dgm:cxn modelId="{F5605F33-6A6E-4596-800F-D130A18D5341}" type="presOf" srcId="{C437A0D6-9AD8-486A-A6F5-042D70B5D115}" destId="{63E15C58-4756-45EB-B857-3B3C91A6878E}" srcOrd="0" destOrd="1" presId="urn:microsoft.com/office/officeart/2005/8/layout/arrow5"/>
    <dgm:cxn modelId="{CF02693B-9080-4E76-8C02-A1B97696D080}" srcId="{32E36BC5-14A9-4E72-B9CB-FAD6EE2A1FA1}" destId="{7D4CFC29-6782-47EF-9B63-8D012326C5E4}" srcOrd="1" destOrd="0" parTransId="{4E45AC0B-EBF1-411C-B5DE-7AF33AE54659}" sibTransId="{3D1AAE8B-141C-45A5-8CD1-75321601D4A8}"/>
    <dgm:cxn modelId="{1F05C365-DBF0-487B-9EDA-7B0225A63C36}" type="presOf" srcId="{32E36BC5-14A9-4E72-B9CB-FAD6EE2A1FA1}" destId="{45482313-964C-4F77-B871-17EF58D6DDA4}" srcOrd="0" destOrd="0" presId="urn:microsoft.com/office/officeart/2005/8/layout/arrow5"/>
    <dgm:cxn modelId="{5E985497-50B4-485B-9E57-F6013BD507EB}" srcId="{B2F860A3-D1A6-49B5-BC7D-4F78D2E4F9B5}" destId="{C40CD602-887F-49FD-B56B-FF7E717FE517}" srcOrd="1" destOrd="0" parTransId="{7A1FA12C-84A4-45F9-9E3B-8D62915A3FC8}" sibTransId="{341DD0B3-79EE-454F-9DC8-1709EEF57410}"/>
    <dgm:cxn modelId="{F60FD598-C950-4A68-9A15-DD5DE386AE06}" srcId="{B2F860A3-D1A6-49B5-BC7D-4F78D2E4F9B5}" destId="{C437A0D6-9AD8-486A-A6F5-042D70B5D115}" srcOrd="0" destOrd="0" parTransId="{F7060854-A217-41C3-B2F0-CAAA5FCCA84D}" sibTransId="{4CAC846A-66E3-49F3-A910-C31463666F6C}"/>
    <dgm:cxn modelId="{D6B69399-D1E4-480E-A78D-391AECA2F265}" type="presOf" srcId="{C6A8038C-DBEC-4C95-8A48-804F99A8C75C}" destId="{63E15C58-4756-45EB-B857-3B3C91A6878E}" srcOrd="0" destOrd="5" presId="urn:microsoft.com/office/officeart/2005/8/layout/arrow5"/>
    <dgm:cxn modelId="{BB5C40A0-6801-4C71-8753-8ADC11819D94}" srcId="{B2F860A3-D1A6-49B5-BC7D-4F78D2E4F9B5}" destId="{623301C4-5DA9-474C-8856-D7F79286D848}" srcOrd="3" destOrd="0" parTransId="{096B546B-D661-43FD-B69D-2064AC851719}" sibTransId="{2A30CDDF-65E3-4ADF-900A-441CF90ED216}"/>
    <dgm:cxn modelId="{300F92B9-9C74-46F2-BF7A-1E4D167A512C}" type="presOf" srcId="{623301C4-5DA9-474C-8856-D7F79286D848}" destId="{63E15C58-4756-45EB-B857-3B3C91A6878E}" srcOrd="0" destOrd="4" presId="urn:microsoft.com/office/officeart/2005/8/layout/arrow5"/>
    <dgm:cxn modelId="{43F5D2B9-634F-45DF-9A31-C3AAB074A466}" type="presOf" srcId="{C40CD602-887F-49FD-B56B-FF7E717FE517}" destId="{63E15C58-4756-45EB-B857-3B3C91A6878E}" srcOrd="0" destOrd="2" presId="urn:microsoft.com/office/officeart/2005/8/layout/arrow5"/>
    <dgm:cxn modelId="{051DCECB-6B58-4C1A-B86C-D2A80998CF10}" srcId="{32E36BC5-14A9-4E72-B9CB-FAD6EE2A1FA1}" destId="{B2F860A3-D1A6-49B5-BC7D-4F78D2E4F9B5}" srcOrd="0" destOrd="0" parTransId="{74D54D53-5781-449F-9940-AE3DE727E22C}" sibTransId="{812E0FF7-8301-4CDF-A0E8-BA3B438F58E4}"/>
    <dgm:cxn modelId="{7C6E1FDC-AC4B-4C2F-B668-5E87750A8BFB}" type="presOf" srcId="{B2F860A3-D1A6-49B5-BC7D-4F78D2E4F9B5}" destId="{63E15C58-4756-45EB-B857-3B3C91A6878E}" srcOrd="0" destOrd="0" presId="urn:microsoft.com/office/officeart/2005/8/layout/arrow5"/>
    <dgm:cxn modelId="{CD0AD4E4-B21C-40AA-9D0F-AE052E1D05E3}" type="presOf" srcId="{50145550-9F5A-4C84-967B-5CCDC1806D09}" destId="{63E15C58-4756-45EB-B857-3B3C91A6878E}" srcOrd="0" destOrd="3" presId="urn:microsoft.com/office/officeart/2005/8/layout/arrow5"/>
    <dgm:cxn modelId="{CE9FE7F7-9C1A-4BBA-A441-48D3FC60F612}" srcId="{B2F860A3-D1A6-49B5-BC7D-4F78D2E4F9B5}" destId="{C6A8038C-DBEC-4C95-8A48-804F99A8C75C}" srcOrd="4" destOrd="0" parTransId="{F446AFD3-D4AC-4733-B3F2-6080EB02998E}" sibTransId="{864BC228-833C-4E15-BA17-3445080C25A7}"/>
    <dgm:cxn modelId="{E77E5785-FE2C-4602-85A0-A250CABD8B61}" type="presParOf" srcId="{45482313-964C-4F77-B871-17EF58D6DDA4}" destId="{63E15C58-4756-45EB-B857-3B3C91A6878E}" srcOrd="0" destOrd="0" presId="urn:microsoft.com/office/officeart/2005/8/layout/arrow5"/>
    <dgm:cxn modelId="{E49ECE0E-A893-4DA6-A998-77EAC6C229C0}" type="presParOf" srcId="{45482313-964C-4F77-B871-17EF58D6DDA4}" destId="{9F55B1FB-E2B1-48E7-8A15-DDCF3C509847}" srcOrd="1" destOrd="0" presId="urn:microsoft.com/office/officeart/2005/8/layout/arrow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332B10BB-1724-4A84-A57E-65936E9559F6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184EE8A5-D06C-4970-8E7B-397F33079A93}">
      <dgm:prSet/>
      <dgm:spPr/>
      <dgm:t>
        <a:bodyPr/>
        <a:lstStyle/>
        <a:p>
          <a:r>
            <a:rPr lang="en-GB" b="1" u="sng"/>
            <a:t>Nature Factors</a:t>
          </a:r>
          <a:endParaRPr lang="en-US"/>
        </a:p>
      </dgm:t>
    </dgm:pt>
    <dgm:pt modelId="{5C418B2A-A12E-420C-A4B5-33EA04DAD272}" type="parTrans" cxnId="{C0A72F09-0A95-489D-A25D-AA0A33A6083E}">
      <dgm:prSet/>
      <dgm:spPr/>
      <dgm:t>
        <a:bodyPr/>
        <a:lstStyle/>
        <a:p>
          <a:endParaRPr lang="en-US"/>
        </a:p>
      </dgm:t>
    </dgm:pt>
    <dgm:pt modelId="{C4666362-EC4F-4853-949D-07A263B07EC5}" type="sibTrans" cxnId="{C0A72F09-0A95-489D-A25D-AA0A33A6083E}">
      <dgm:prSet/>
      <dgm:spPr/>
      <dgm:t>
        <a:bodyPr/>
        <a:lstStyle/>
        <a:p>
          <a:endParaRPr lang="en-US"/>
        </a:p>
      </dgm:t>
    </dgm:pt>
    <dgm:pt modelId="{EEB0F103-FE48-450A-A353-9AA1995FD08A}">
      <dgm:prSet/>
      <dgm:spPr/>
      <dgm:t>
        <a:bodyPr/>
        <a:lstStyle/>
        <a:p>
          <a:r>
            <a:rPr lang="en-GB"/>
            <a:t>Possible &amp; temperament differences</a:t>
          </a:r>
          <a:endParaRPr lang="en-US"/>
        </a:p>
      </dgm:t>
    </dgm:pt>
    <dgm:pt modelId="{4DCE3A88-586A-4A73-A3B6-6CE83726D550}" type="parTrans" cxnId="{989F81E7-0E1E-459E-B364-D237D446219D}">
      <dgm:prSet/>
      <dgm:spPr/>
      <dgm:t>
        <a:bodyPr/>
        <a:lstStyle/>
        <a:p>
          <a:endParaRPr lang="en-US"/>
        </a:p>
      </dgm:t>
    </dgm:pt>
    <dgm:pt modelId="{A112751E-45E3-4CB7-B2F0-15645B87535E}" type="sibTrans" cxnId="{989F81E7-0E1E-459E-B364-D237D446219D}">
      <dgm:prSet/>
      <dgm:spPr/>
      <dgm:t>
        <a:bodyPr/>
        <a:lstStyle/>
        <a:p>
          <a:endParaRPr lang="en-US"/>
        </a:p>
      </dgm:t>
    </dgm:pt>
    <dgm:pt modelId="{8D1B5069-1673-4418-AD30-3A157855038A}">
      <dgm:prSet/>
      <dgm:spPr/>
      <dgm:t>
        <a:bodyPr/>
        <a:lstStyle/>
        <a:p>
          <a:r>
            <a:rPr lang="en-GB"/>
            <a:t>Emotional sensitivity</a:t>
          </a:r>
          <a:endParaRPr lang="en-US"/>
        </a:p>
      </dgm:t>
    </dgm:pt>
    <dgm:pt modelId="{383133ED-0904-433E-B5FD-05E853D35AB9}" type="parTrans" cxnId="{038FA53E-D858-46DE-86A0-9FE9AECF11CE}">
      <dgm:prSet/>
      <dgm:spPr/>
      <dgm:t>
        <a:bodyPr/>
        <a:lstStyle/>
        <a:p>
          <a:endParaRPr lang="en-US"/>
        </a:p>
      </dgm:t>
    </dgm:pt>
    <dgm:pt modelId="{7C306171-5BBE-4A99-BA78-C12EB4D7BB2B}" type="sibTrans" cxnId="{038FA53E-D858-46DE-86A0-9FE9AECF11CE}">
      <dgm:prSet/>
      <dgm:spPr/>
      <dgm:t>
        <a:bodyPr/>
        <a:lstStyle/>
        <a:p>
          <a:endParaRPr lang="en-US"/>
        </a:p>
      </dgm:t>
    </dgm:pt>
    <dgm:pt modelId="{FEE7D8A1-69D2-46E6-94FE-8971E913FE5B}">
      <dgm:prSet/>
      <dgm:spPr/>
      <dgm:t>
        <a:bodyPr/>
        <a:lstStyle/>
        <a:p>
          <a:r>
            <a:rPr lang="en-GB"/>
            <a:t>Early brain development</a:t>
          </a:r>
          <a:endParaRPr lang="en-US"/>
        </a:p>
      </dgm:t>
    </dgm:pt>
    <dgm:pt modelId="{9B861E69-87C6-4A44-9A12-D9B298F0C024}" type="parTrans" cxnId="{3F8C6DA8-4425-4EAB-BC98-2AC5867114C0}">
      <dgm:prSet/>
      <dgm:spPr/>
      <dgm:t>
        <a:bodyPr/>
        <a:lstStyle/>
        <a:p>
          <a:endParaRPr lang="en-US"/>
        </a:p>
      </dgm:t>
    </dgm:pt>
    <dgm:pt modelId="{F2BD48BE-D47C-44FE-8D3A-A8B2C4486F37}" type="sibTrans" cxnId="{3F8C6DA8-4425-4EAB-BC98-2AC5867114C0}">
      <dgm:prSet/>
      <dgm:spPr/>
      <dgm:t>
        <a:bodyPr/>
        <a:lstStyle/>
        <a:p>
          <a:endParaRPr lang="en-US"/>
        </a:p>
      </dgm:t>
    </dgm:pt>
    <dgm:pt modelId="{DE3B8F3C-26AB-45BD-ACCE-8BA28D89E4D6}">
      <dgm:prSet/>
      <dgm:spPr/>
      <dgm:t>
        <a:bodyPr/>
        <a:lstStyle/>
        <a:p>
          <a:r>
            <a:rPr lang="en-GB" b="1" u="sng"/>
            <a:t>Nurture Factors</a:t>
          </a:r>
          <a:endParaRPr lang="en-US"/>
        </a:p>
      </dgm:t>
    </dgm:pt>
    <dgm:pt modelId="{6081E292-2E17-4AA0-A239-4B5C197F26CA}" type="parTrans" cxnId="{221E46D0-D4BF-448E-B91E-7235174F83EF}">
      <dgm:prSet/>
      <dgm:spPr/>
      <dgm:t>
        <a:bodyPr/>
        <a:lstStyle/>
        <a:p>
          <a:endParaRPr lang="en-US"/>
        </a:p>
      </dgm:t>
    </dgm:pt>
    <dgm:pt modelId="{BE734D08-16AF-46A9-8634-89B5E27471A4}" type="sibTrans" cxnId="{221E46D0-D4BF-448E-B91E-7235174F83EF}">
      <dgm:prSet/>
      <dgm:spPr/>
      <dgm:t>
        <a:bodyPr/>
        <a:lstStyle/>
        <a:p>
          <a:endParaRPr lang="en-US"/>
        </a:p>
      </dgm:t>
    </dgm:pt>
    <dgm:pt modelId="{4A3878E4-1B24-4C8B-8125-E05FDAF728B7}">
      <dgm:prSet/>
      <dgm:spPr/>
      <dgm:t>
        <a:bodyPr/>
        <a:lstStyle/>
        <a:p>
          <a:r>
            <a:rPr lang="en-GB"/>
            <a:t>Maternal mental health</a:t>
          </a:r>
          <a:endParaRPr lang="en-US"/>
        </a:p>
      </dgm:t>
    </dgm:pt>
    <dgm:pt modelId="{41132ED8-BC81-4CC9-8AE0-2BD106DB5B90}" type="parTrans" cxnId="{7A2DA4CE-2FA1-4EB0-BC1E-7F5F9E11F1DC}">
      <dgm:prSet/>
      <dgm:spPr/>
      <dgm:t>
        <a:bodyPr/>
        <a:lstStyle/>
        <a:p>
          <a:endParaRPr lang="en-US"/>
        </a:p>
      </dgm:t>
    </dgm:pt>
    <dgm:pt modelId="{E2190AF6-497D-47EF-A9ED-7E61D7B85730}" type="sibTrans" cxnId="{7A2DA4CE-2FA1-4EB0-BC1E-7F5F9E11F1DC}">
      <dgm:prSet/>
      <dgm:spPr/>
      <dgm:t>
        <a:bodyPr/>
        <a:lstStyle/>
        <a:p>
          <a:endParaRPr lang="en-US"/>
        </a:p>
      </dgm:t>
    </dgm:pt>
    <dgm:pt modelId="{92E90474-7A7A-4DE1-8100-77DF153E2EC8}">
      <dgm:prSet/>
      <dgm:spPr/>
      <dgm:t>
        <a:bodyPr/>
        <a:lstStyle/>
        <a:p>
          <a:r>
            <a:rPr lang="en-GB"/>
            <a:t>Social environment</a:t>
          </a:r>
          <a:endParaRPr lang="en-US"/>
        </a:p>
      </dgm:t>
    </dgm:pt>
    <dgm:pt modelId="{FB3F751F-1B75-4EA2-938D-D95BF0E97A8E}" type="parTrans" cxnId="{5640CE24-D6F2-4F02-A5FB-9B42D2E12ED6}">
      <dgm:prSet/>
      <dgm:spPr/>
      <dgm:t>
        <a:bodyPr/>
        <a:lstStyle/>
        <a:p>
          <a:endParaRPr lang="en-US"/>
        </a:p>
      </dgm:t>
    </dgm:pt>
    <dgm:pt modelId="{4663E2A9-978B-4A86-A51E-73DC2088CAC4}" type="sibTrans" cxnId="{5640CE24-D6F2-4F02-A5FB-9B42D2E12ED6}">
      <dgm:prSet/>
      <dgm:spPr/>
      <dgm:t>
        <a:bodyPr/>
        <a:lstStyle/>
        <a:p>
          <a:endParaRPr lang="en-US"/>
        </a:p>
      </dgm:t>
    </dgm:pt>
    <dgm:pt modelId="{1BAD06B0-88D8-4DC3-AE5C-92219D0E47AA}">
      <dgm:prSet/>
      <dgm:spPr/>
      <dgm:t>
        <a:bodyPr/>
        <a:lstStyle/>
        <a:p>
          <a:r>
            <a:rPr lang="en-GB"/>
            <a:t>Inconsistent caregiving</a:t>
          </a:r>
          <a:endParaRPr lang="en-US"/>
        </a:p>
      </dgm:t>
    </dgm:pt>
    <dgm:pt modelId="{718110A4-BFA1-4512-A47E-F1C34343E271}" type="parTrans" cxnId="{4B3CE9DB-C06A-48C5-92C7-FDE878091878}">
      <dgm:prSet/>
      <dgm:spPr/>
      <dgm:t>
        <a:bodyPr/>
        <a:lstStyle/>
        <a:p>
          <a:endParaRPr lang="en-US"/>
        </a:p>
      </dgm:t>
    </dgm:pt>
    <dgm:pt modelId="{7754648C-0597-4897-B027-E693C0E4618A}" type="sibTrans" cxnId="{4B3CE9DB-C06A-48C5-92C7-FDE878091878}">
      <dgm:prSet/>
      <dgm:spPr/>
      <dgm:t>
        <a:bodyPr/>
        <a:lstStyle/>
        <a:p>
          <a:endParaRPr lang="en-US"/>
        </a:p>
      </dgm:t>
    </dgm:pt>
    <dgm:pt modelId="{87B2C9B2-C412-4281-B5F6-E3AD0CE5E6BC}">
      <dgm:prSet/>
      <dgm:spPr/>
      <dgm:t>
        <a:bodyPr/>
        <a:lstStyle/>
        <a:p>
          <a:r>
            <a:rPr lang="en-GB"/>
            <a:t>Limited peer interaction</a:t>
          </a:r>
          <a:endParaRPr lang="en-US"/>
        </a:p>
      </dgm:t>
    </dgm:pt>
    <dgm:pt modelId="{D875F7C8-9D85-4534-B9A4-9DDA223C6FF2}" type="parTrans" cxnId="{693FB12B-44E6-4434-941E-D6CED504F889}">
      <dgm:prSet/>
      <dgm:spPr/>
      <dgm:t>
        <a:bodyPr/>
        <a:lstStyle/>
        <a:p>
          <a:endParaRPr lang="en-US"/>
        </a:p>
      </dgm:t>
    </dgm:pt>
    <dgm:pt modelId="{5F8488F6-C734-481C-9B29-A644D8B72000}" type="sibTrans" cxnId="{693FB12B-44E6-4434-941E-D6CED504F889}">
      <dgm:prSet/>
      <dgm:spPr/>
      <dgm:t>
        <a:bodyPr/>
        <a:lstStyle/>
        <a:p>
          <a:endParaRPr lang="en-US"/>
        </a:p>
      </dgm:t>
    </dgm:pt>
    <dgm:pt modelId="{80C51D9D-FA03-42A2-9968-2817E5D977EC}">
      <dgm:prSet/>
      <dgm:spPr/>
      <dgm:t>
        <a:bodyPr/>
        <a:lstStyle/>
        <a:p>
          <a:r>
            <a:rPr lang="en-GB" b="1"/>
            <a:t>(Berk, 2023)</a:t>
          </a:r>
          <a:endParaRPr lang="en-US"/>
        </a:p>
      </dgm:t>
    </dgm:pt>
    <dgm:pt modelId="{B4D3E6FF-B97A-4980-A599-2860AA3AB02F}" type="parTrans" cxnId="{BD9CC9F5-D621-4D42-ACEF-3FC7E9444C37}">
      <dgm:prSet/>
      <dgm:spPr/>
      <dgm:t>
        <a:bodyPr/>
        <a:lstStyle/>
        <a:p>
          <a:endParaRPr lang="en-US"/>
        </a:p>
      </dgm:t>
    </dgm:pt>
    <dgm:pt modelId="{7CC6EC1F-6D15-4B69-A036-C4B34C8AA610}" type="sibTrans" cxnId="{BD9CC9F5-D621-4D42-ACEF-3FC7E9444C37}">
      <dgm:prSet/>
      <dgm:spPr/>
      <dgm:t>
        <a:bodyPr/>
        <a:lstStyle/>
        <a:p>
          <a:endParaRPr lang="en-US"/>
        </a:p>
      </dgm:t>
    </dgm:pt>
    <dgm:pt modelId="{CD8A1CF3-07A3-4019-8037-61508DA5E24E}" type="pres">
      <dgm:prSet presAssocID="{332B10BB-1724-4A84-A57E-65936E9559F6}" presName="linear" presStyleCnt="0">
        <dgm:presLayoutVars>
          <dgm:animLvl val="lvl"/>
          <dgm:resizeHandles val="exact"/>
        </dgm:presLayoutVars>
      </dgm:prSet>
      <dgm:spPr/>
    </dgm:pt>
    <dgm:pt modelId="{4B3004AC-AC7F-4888-8B6C-5468877ED722}" type="pres">
      <dgm:prSet presAssocID="{184EE8A5-D06C-4970-8E7B-397F33079A93}" presName="parentText" presStyleLbl="node1" presStyleIdx="0" presStyleCnt="10">
        <dgm:presLayoutVars>
          <dgm:chMax val="0"/>
          <dgm:bulletEnabled val="1"/>
        </dgm:presLayoutVars>
      </dgm:prSet>
      <dgm:spPr/>
    </dgm:pt>
    <dgm:pt modelId="{4BF933CD-9D67-47AD-9500-716B37371BF5}" type="pres">
      <dgm:prSet presAssocID="{C4666362-EC4F-4853-949D-07A263B07EC5}" presName="spacer" presStyleCnt="0"/>
      <dgm:spPr/>
    </dgm:pt>
    <dgm:pt modelId="{B03DA25F-9D87-4221-A66C-11F3A1338B1A}" type="pres">
      <dgm:prSet presAssocID="{EEB0F103-FE48-450A-A353-9AA1995FD08A}" presName="parentText" presStyleLbl="node1" presStyleIdx="1" presStyleCnt="10">
        <dgm:presLayoutVars>
          <dgm:chMax val="0"/>
          <dgm:bulletEnabled val="1"/>
        </dgm:presLayoutVars>
      </dgm:prSet>
      <dgm:spPr/>
    </dgm:pt>
    <dgm:pt modelId="{36355224-BB4A-43CB-9919-035FA6BD06A1}" type="pres">
      <dgm:prSet presAssocID="{A112751E-45E3-4CB7-B2F0-15645B87535E}" presName="spacer" presStyleCnt="0"/>
      <dgm:spPr/>
    </dgm:pt>
    <dgm:pt modelId="{C5A07EB2-F914-4A47-A4B6-18EB336E6C7C}" type="pres">
      <dgm:prSet presAssocID="{8D1B5069-1673-4418-AD30-3A157855038A}" presName="parentText" presStyleLbl="node1" presStyleIdx="2" presStyleCnt="10">
        <dgm:presLayoutVars>
          <dgm:chMax val="0"/>
          <dgm:bulletEnabled val="1"/>
        </dgm:presLayoutVars>
      </dgm:prSet>
      <dgm:spPr/>
    </dgm:pt>
    <dgm:pt modelId="{88520F7B-E5FE-46E6-8390-620334225923}" type="pres">
      <dgm:prSet presAssocID="{7C306171-5BBE-4A99-BA78-C12EB4D7BB2B}" presName="spacer" presStyleCnt="0"/>
      <dgm:spPr/>
    </dgm:pt>
    <dgm:pt modelId="{75464463-9086-4BAC-AA54-DC43896887CB}" type="pres">
      <dgm:prSet presAssocID="{FEE7D8A1-69D2-46E6-94FE-8971E913FE5B}" presName="parentText" presStyleLbl="node1" presStyleIdx="3" presStyleCnt="10">
        <dgm:presLayoutVars>
          <dgm:chMax val="0"/>
          <dgm:bulletEnabled val="1"/>
        </dgm:presLayoutVars>
      </dgm:prSet>
      <dgm:spPr/>
    </dgm:pt>
    <dgm:pt modelId="{28F3EAA2-0C60-47A8-A16C-F25CBC81D9CA}" type="pres">
      <dgm:prSet presAssocID="{F2BD48BE-D47C-44FE-8D3A-A8B2C4486F37}" presName="spacer" presStyleCnt="0"/>
      <dgm:spPr/>
    </dgm:pt>
    <dgm:pt modelId="{C2611C83-51F4-479D-BC85-799851FB4F24}" type="pres">
      <dgm:prSet presAssocID="{DE3B8F3C-26AB-45BD-ACCE-8BA28D89E4D6}" presName="parentText" presStyleLbl="node1" presStyleIdx="4" presStyleCnt="10">
        <dgm:presLayoutVars>
          <dgm:chMax val="0"/>
          <dgm:bulletEnabled val="1"/>
        </dgm:presLayoutVars>
      </dgm:prSet>
      <dgm:spPr/>
    </dgm:pt>
    <dgm:pt modelId="{D92607F9-049C-4B5B-854F-0CC7070AFF70}" type="pres">
      <dgm:prSet presAssocID="{BE734D08-16AF-46A9-8634-89B5E27471A4}" presName="spacer" presStyleCnt="0"/>
      <dgm:spPr/>
    </dgm:pt>
    <dgm:pt modelId="{3DD432BA-9724-4A0B-AABB-9EFADEE7A393}" type="pres">
      <dgm:prSet presAssocID="{4A3878E4-1B24-4C8B-8125-E05FDAF728B7}" presName="parentText" presStyleLbl="node1" presStyleIdx="5" presStyleCnt="10">
        <dgm:presLayoutVars>
          <dgm:chMax val="0"/>
          <dgm:bulletEnabled val="1"/>
        </dgm:presLayoutVars>
      </dgm:prSet>
      <dgm:spPr/>
    </dgm:pt>
    <dgm:pt modelId="{5FFDF25E-B176-4A0F-B33A-ED7B1D759BD8}" type="pres">
      <dgm:prSet presAssocID="{E2190AF6-497D-47EF-A9ED-7E61D7B85730}" presName="spacer" presStyleCnt="0"/>
      <dgm:spPr/>
    </dgm:pt>
    <dgm:pt modelId="{78CC4071-09A8-439B-A062-1D6AFEC0048C}" type="pres">
      <dgm:prSet presAssocID="{92E90474-7A7A-4DE1-8100-77DF153E2EC8}" presName="parentText" presStyleLbl="node1" presStyleIdx="6" presStyleCnt="10">
        <dgm:presLayoutVars>
          <dgm:chMax val="0"/>
          <dgm:bulletEnabled val="1"/>
        </dgm:presLayoutVars>
      </dgm:prSet>
      <dgm:spPr/>
    </dgm:pt>
    <dgm:pt modelId="{282598D0-F358-4BD9-86F6-30DD18587979}" type="pres">
      <dgm:prSet presAssocID="{4663E2A9-978B-4A86-A51E-73DC2088CAC4}" presName="spacer" presStyleCnt="0"/>
      <dgm:spPr/>
    </dgm:pt>
    <dgm:pt modelId="{303DC05B-E21E-4506-8F16-8D29F02D37C8}" type="pres">
      <dgm:prSet presAssocID="{1BAD06B0-88D8-4DC3-AE5C-92219D0E47AA}" presName="parentText" presStyleLbl="node1" presStyleIdx="7" presStyleCnt="10">
        <dgm:presLayoutVars>
          <dgm:chMax val="0"/>
          <dgm:bulletEnabled val="1"/>
        </dgm:presLayoutVars>
      </dgm:prSet>
      <dgm:spPr/>
    </dgm:pt>
    <dgm:pt modelId="{032EEEA9-2E56-483C-B839-66C95836DEE3}" type="pres">
      <dgm:prSet presAssocID="{7754648C-0597-4897-B027-E693C0E4618A}" presName="spacer" presStyleCnt="0"/>
      <dgm:spPr/>
    </dgm:pt>
    <dgm:pt modelId="{00AD09D1-A8F5-4BDF-9B1B-1C418A94812E}" type="pres">
      <dgm:prSet presAssocID="{87B2C9B2-C412-4281-B5F6-E3AD0CE5E6BC}" presName="parentText" presStyleLbl="node1" presStyleIdx="8" presStyleCnt="10">
        <dgm:presLayoutVars>
          <dgm:chMax val="0"/>
          <dgm:bulletEnabled val="1"/>
        </dgm:presLayoutVars>
      </dgm:prSet>
      <dgm:spPr/>
    </dgm:pt>
    <dgm:pt modelId="{3971B5E0-82A7-4B2F-92C5-C479CC3A6C11}" type="pres">
      <dgm:prSet presAssocID="{5F8488F6-C734-481C-9B29-A644D8B72000}" presName="spacer" presStyleCnt="0"/>
      <dgm:spPr/>
    </dgm:pt>
    <dgm:pt modelId="{1C71F965-9E47-4491-8DBA-1A9AA398CF3D}" type="pres">
      <dgm:prSet presAssocID="{80C51D9D-FA03-42A2-9968-2817E5D977EC}" presName="parentText" presStyleLbl="node1" presStyleIdx="9" presStyleCnt="10">
        <dgm:presLayoutVars>
          <dgm:chMax val="0"/>
          <dgm:bulletEnabled val="1"/>
        </dgm:presLayoutVars>
      </dgm:prSet>
      <dgm:spPr/>
    </dgm:pt>
  </dgm:ptLst>
  <dgm:cxnLst>
    <dgm:cxn modelId="{C0A72F09-0A95-489D-A25D-AA0A33A6083E}" srcId="{332B10BB-1724-4A84-A57E-65936E9559F6}" destId="{184EE8A5-D06C-4970-8E7B-397F33079A93}" srcOrd="0" destOrd="0" parTransId="{5C418B2A-A12E-420C-A4B5-33EA04DAD272}" sibTransId="{C4666362-EC4F-4853-949D-07A263B07EC5}"/>
    <dgm:cxn modelId="{45FA061F-DB0E-4280-8791-D9E71FC731A1}" type="presOf" srcId="{EEB0F103-FE48-450A-A353-9AA1995FD08A}" destId="{B03DA25F-9D87-4221-A66C-11F3A1338B1A}" srcOrd="0" destOrd="0" presId="urn:microsoft.com/office/officeart/2005/8/layout/vList2"/>
    <dgm:cxn modelId="{0960AC23-CA12-4D84-9591-3D61E5CE89EC}" type="presOf" srcId="{332B10BB-1724-4A84-A57E-65936E9559F6}" destId="{CD8A1CF3-07A3-4019-8037-61508DA5E24E}" srcOrd="0" destOrd="0" presId="urn:microsoft.com/office/officeart/2005/8/layout/vList2"/>
    <dgm:cxn modelId="{5640CE24-D6F2-4F02-A5FB-9B42D2E12ED6}" srcId="{332B10BB-1724-4A84-A57E-65936E9559F6}" destId="{92E90474-7A7A-4DE1-8100-77DF153E2EC8}" srcOrd="6" destOrd="0" parTransId="{FB3F751F-1B75-4EA2-938D-D95BF0E97A8E}" sibTransId="{4663E2A9-978B-4A86-A51E-73DC2088CAC4}"/>
    <dgm:cxn modelId="{693FB12B-44E6-4434-941E-D6CED504F889}" srcId="{332B10BB-1724-4A84-A57E-65936E9559F6}" destId="{87B2C9B2-C412-4281-B5F6-E3AD0CE5E6BC}" srcOrd="8" destOrd="0" parTransId="{D875F7C8-9D85-4534-B9A4-9DDA223C6FF2}" sibTransId="{5F8488F6-C734-481C-9B29-A644D8B72000}"/>
    <dgm:cxn modelId="{038FA53E-D858-46DE-86A0-9FE9AECF11CE}" srcId="{332B10BB-1724-4A84-A57E-65936E9559F6}" destId="{8D1B5069-1673-4418-AD30-3A157855038A}" srcOrd="2" destOrd="0" parTransId="{383133ED-0904-433E-B5FD-05E853D35AB9}" sibTransId="{7C306171-5BBE-4A99-BA78-C12EB4D7BB2B}"/>
    <dgm:cxn modelId="{851F3864-BBB8-4545-A3F3-46A67FD2ED61}" type="presOf" srcId="{80C51D9D-FA03-42A2-9968-2817E5D977EC}" destId="{1C71F965-9E47-4491-8DBA-1A9AA398CF3D}" srcOrd="0" destOrd="0" presId="urn:microsoft.com/office/officeart/2005/8/layout/vList2"/>
    <dgm:cxn modelId="{89121B66-27EB-4BE7-92C1-993755275C89}" type="presOf" srcId="{DE3B8F3C-26AB-45BD-ACCE-8BA28D89E4D6}" destId="{C2611C83-51F4-479D-BC85-799851FB4F24}" srcOrd="0" destOrd="0" presId="urn:microsoft.com/office/officeart/2005/8/layout/vList2"/>
    <dgm:cxn modelId="{E35B4352-03D7-491A-8A95-1D1384F3542F}" type="presOf" srcId="{4A3878E4-1B24-4C8B-8125-E05FDAF728B7}" destId="{3DD432BA-9724-4A0B-AABB-9EFADEE7A393}" srcOrd="0" destOrd="0" presId="urn:microsoft.com/office/officeart/2005/8/layout/vList2"/>
    <dgm:cxn modelId="{29550B78-4085-4F02-85D8-49198B7DA2E0}" type="presOf" srcId="{92E90474-7A7A-4DE1-8100-77DF153E2EC8}" destId="{78CC4071-09A8-439B-A062-1D6AFEC0048C}" srcOrd="0" destOrd="0" presId="urn:microsoft.com/office/officeart/2005/8/layout/vList2"/>
    <dgm:cxn modelId="{62F54E82-120C-4655-9687-CCAB5349AFCD}" type="presOf" srcId="{87B2C9B2-C412-4281-B5F6-E3AD0CE5E6BC}" destId="{00AD09D1-A8F5-4BDF-9B1B-1C418A94812E}" srcOrd="0" destOrd="0" presId="urn:microsoft.com/office/officeart/2005/8/layout/vList2"/>
    <dgm:cxn modelId="{675F238C-5301-4175-BC59-1EB2F2843A5F}" type="presOf" srcId="{184EE8A5-D06C-4970-8E7B-397F33079A93}" destId="{4B3004AC-AC7F-4888-8B6C-5468877ED722}" srcOrd="0" destOrd="0" presId="urn:microsoft.com/office/officeart/2005/8/layout/vList2"/>
    <dgm:cxn modelId="{3F8C6DA8-4425-4EAB-BC98-2AC5867114C0}" srcId="{332B10BB-1724-4A84-A57E-65936E9559F6}" destId="{FEE7D8A1-69D2-46E6-94FE-8971E913FE5B}" srcOrd="3" destOrd="0" parTransId="{9B861E69-87C6-4A44-9A12-D9B298F0C024}" sibTransId="{F2BD48BE-D47C-44FE-8D3A-A8B2C4486F37}"/>
    <dgm:cxn modelId="{4AE8F0CA-A9C4-426F-9B57-E6FA9C5817FC}" type="presOf" srcId="{1BAD06B0-88D8-4DC3-AE5C-92219D0E47AA}" destId="{303DC05B-E21E-4506-8F16-8D29F02D37C8}" srcOrd="0" destOrd="0" presId="urn:microsoft.com/office/officeart/2005/8/layout/vList2"/>
    <dgm:cxn modelId="{7A2DA4CE-2FA1-4EB0-BC1E-7F5F9E11F1DC}" srcId="{332B10BB-1724-4A84-A57E-65936E9559F6}" destId="{4A3878E4-1B24-4C8B-8125-E05FDAF728B7}" srcOrd="5" destOrd="0" parTransId="{41132ED8-BC81-4CC9-8AE0-2BD106DB5B90}" sibTransId="{E2190AF6-497D-47EF-A9ED-7E61D7B85730}"/>
    <dgm:cxn modelId="{221E46D0-D4BF-448E-B91E-7235174F83EF}" srcId="{332B10BB-1724-4A84-A57E-65936E9559F6}" destId="{DE3B8F3C-26AB-45BD-ACCE-8BA28D89E4D6}" srcOrd="4" destOrd="0" parTransId="{6081E292-2E17-4AA0-A239-4B5C197F26CA}" sibTransId="{BE734D08-16AF-46A9-8634-89B5E27471A4}"/>
    <dgm:cxn modelId="{7376ABD9-F206-488C-8680-8D10E8420FFB}" type="presOf" srcId="{8D1B5069-1673-4418-AD30-3A157855038A}" destId="{C5A07EB2-F914-4A47-A4B6-18EB336E6C7C}" srcOrd="0" destOrd="0" presId="urn:microsoft.com/office/officeart/2005/8/layout/vList2"/>
    <dgm:cxn modelId="{4B3CE9DB-C06A-48C5-92C7-FDE878091878}" srcId="{332B10BB-1724-4A84-A57E-65936E9559F6}" destId="{1BAD06B0-88D8-4DC3-AE5C-92219D0E47AA}" srcOrd="7" destOrd="0" parTransId="{718110A4-BFA1-4512-A47E-F1C34343E271}" sibTransId="{7754648C-0597-4897-B027-E693C0E4618A}"/>
    <dgm:cxn modelId="{8B2028E6-B0CD-41E5-88A7-4DDE1641DEA4}" type="presOf" srcId="{FEE7D8A1-69D2-46E6-94FE-8971E913FE5B}" destId="{75464463-9086-4BAC-AA54-DC43896887CB}" srcOrd="0" destOrd="0" presId="urn:microsoft.com/office/officeart/2005/8/layout/vList2"/>
    <dgm:cxn modelId="{989F81E7-0E1E-459E-B364-D237D446219D}" srcId="{332B10BB-1724-4A84-A57E-65936E9559F6}" destId="{EEB0F103-FE48-450A-A353-9AA1995FD08A}" srcOrd="1" destOrd="0" parTransId="{4DCE3A88-586A-4A73-A3B6-6CE83726D550}" sibTransId="{A112751E-45E3-4CB7-B2F0-15645B87535E}"/>
    <dgm:cxn modelId="{BD9CC9F5-D621-4D42-ACEF-3FC7E9444C37}" srcId="{332B10BB-1724-4A84-A57E-65936E9559F6}" destId="{80C51D9D-FA03-42A2-9968-2817E5D977EC}" srcOrd="9" destOrd="0" parTransId="{B4D3E6FF-B97A-4980-A599-2860AA3AB02F}" sibTransId="{7CC6EC1F-6D15-4B69-A036-C4B34C8AA610}"/>
    <dgm:cxn modelId="{216F46B3-28FC-4CBE-8E97-117E835298AF}" type="presParOf" srcId="{CD8A1CF3-07A3-4019-8037-61508DA5E24E}" destId="{4B3004AC-AC7F-4888-8B6C-5468877ED722}" srcOrd="0" destOrd="0" presId="urn:microsoft.com/office/officeart/2005/8/layout/vList2"/>
    <dgm:cxn modelId="{D681D112-1222-4D4E-825C-AA65C6AE4CA5}" type="presParOf" srcId="{CD8A1CF3-07A3-4019-8037-61508DA5E24E}" destId="{4BF933CD-9D67-47AD-9500-716B37371BF5}" srcOrd="1" destOrd="0" presId="urn:microsoft.com/office/officeart/2005/8/layout/vList2"/>
    <dgm:cxn modelId="{9781C3DA-DC85-4370-BDDF-F7A2A38D11DE}" type="presParOf" srcId="{CD8A1CF3-07A3-4019-8037-61508DA5E24E}" destId="{B03DA25F-9D87-4221-A66C-11F3A1338B1A}" srcOrd="2" destOrd="0" presId="urn:microsoft.com/office/officeart/2005/8/layout/vList2"/>
    <dgm:cxn modelId="{2FC30F59-27D2-4A2D-8596-842237F6CAA0}" type="presParOf" srcId="{CD8A1CF3-07A3-4019-8037-61508DA5E24E}" destId="{36355224-BB4A-43CB-9919-035FA6BD06A1}" srcOrd="3" destOrd="0" presId="urn:microsoft.com/office/officeart/2005/8/layout/vList2"/>
    <dgm:cxn modelId="{598F6EFB-D9D3-406A-89FD-55CC480AC511}" type="presParOf" srcId="{CD8A1CF3-07A3-4019-8037-61508DA5E24E}" destId="{C5A07EB2-F914-4A47-A4B6-18EB336E6C7C}" srcOrd="4" destOrd="0" presId="urn:microsoft.com/office/officeart/2005/8/layout/vList2"/>
    <dgm:cxn modelId="{0A179F2B-A064-4E9B-A6CA-047B7132B113}" type="presParOf" srcId="{CD8A1CF3-07A3-4019-8037-61508DA5E24E}" destId="{88520F7B-E5FE-46E6-8390-620334225923}" srcOrd="5" destOrd="0" presId="urn:microsoft.com/office/officeart/2005/8/layout/vList2"/>
    <dgm:cxn modelId="{46A271EA-3FE6-4B8C-90FB-0B54A29F411C}" type="presParOf" srcId="{CD8A1CF3-07A3-4019-8037-61508DA5E24E}" destId="{75464463-9086-4BAC-AA54-DC43896887CB}" srcOrd="6" destOrd="0" presId="urn:microsoft.com/office/officeart/2005/8/layout/vList2"/>
    <dgm:cxn modelId="{E2260015-2F9C-4F0A-A7DB-4EBCEEE816F9}" type="presParOf" srcId="{CD8A1CF3-07A3-4019-8037-61508DA5E24E}" destId="{28F3EAA2-0C60-47A8-A16C-F25CBC81D9CA}" srcOrd="7" destOrd="0" presId="urn:microsoft.com/office/officeart/2005/8/layout/vList2"/>
    <dgm:cxn modelId="{961F158C-B210-47F0-B852-1CEFAF95D12F}" type="presParOf" srcId="{CD8A1CF3-07A3-4019-8037-61508DA5E24E}" destId="{C2611C83-51F4-479D-BC85-799851FB4F24}" srcOrd="8" destOrd="0" presId="urn:microsoft.com/office/officeart/2005/8/layout/vList2"/>
    <dgm:cxn modelId="{3A1D0B24-6CA8-491A-96B6-0AA02E43EAE9}" type="presParOf" srcId="{CD8A1CF3-07A3-4019-8037-61508DA5E24E}" destId="{D92607F9-049C-4B5B-854F-0CC7070AFF70}" srcOrd="9" destOrd="0" presId="urn:microsoft.com/office/officeart/2005/8/layout/vList2"/>
    <dgm:cxn modelId="{57165CE0-072B-4BB5-B67E-5311B2CF824A}" type="presParOf" srcId="{CD8A1CF3-07A3-4019-8037-61508DA5E24E}" destId="{3DD432BA-9724-4A0B-AABB-9EFADEE7A393}" srcOrd="10" destOrd="0" presId="urn:microsoft.com/office/officeart/2005/8/layout/vList2"/>
    <dgm:cxn modelId="{B951557E-B301-4806-B7DF-4AF497B6F0EE}" type="presParOf" srcId="{CD8A1CF3-07A3-4019-8037-61508DA5E24E}" destId="{5FFDF25E-B176-4A0F-B33A-ED7B1D759BD8}" srcOrd="11" destOrd="0" presId="urn:microsoft.com/office/officeart/2005/8/layout/vList2"/>
    <dgm:cxn modelId="{33BD5086-443A-4411-BEA9-9D26C8BA23F0}" type="presParOf" srcId="{CD8A1CF3-07A3-4019-8037-61508DA5E24E}" destId="{78CC4071-09A8-439B-A062-1D6AFEC0048C}" srcOrd="12" destOrd="0" presId="urn:microsoft.com/office/officeart/2005/8/layout/vList2"/>
    <dgm:cxn modelId="{217BA5A1-7411-4C6D-9033-B8CE6E8A9E20}" type="presParOf" srcId="{CD8A1CF3-07A3-4019-8037-61508DA5E24E}" destId="{282598D0-F358-4BD9-86F6-30DD18587979}" srcOrd="13" destOrd="0" presId="urn:microsoft.com/office/officeart/2005/8/layout/vList2"/>
    <dgm:cxn modelId="{DC2975F5-1889-44B0-8B3F-4B39FF9BB91A}" type="presParOf" srcId="{CD8A1CF3-07A3-4019-8037-61508DA5E24E}" destId="{303DC05B-E21E-4506-8F16-8D29F02D37C8}" srcOrd="14" destOrd="0" presId="urn:microsoft.com/office/officeart/2005/8/layout/vList2"/>
    <dgm:cxn modelId="{928C4BB3-1154-46A8-8566-7DAE1E5DF2B6}" type="presParOf" srcId="{CD8A1CF3-07A3-4019-8037-61508DA5E24E}" destId="{032EEEA9-2E56-483C-B839-66C95836DEE3}" srcOrd="15" destOrd="0" presId="urn:microsoft.com/office/officeart/2005/8/layout/vList2"/>
    <dgm:cxn modelId="{661C1B30-2FEF-47EC-9F8E-97323CE48806}" type="presParOf" srcId="{CD8A1CF3-07A3-4019-8037-61508DA5E24E}" destId="{00AD09D1-A8F5-4BDF-9B1B-1C418A94812E}" srcOrd="16" destOrd="0" presId="urn:microsoft.com/office/officeart/2005/8/layout/vList2"/>
    <dgm:cxn modelId="{2F85E699-42A6-46B8-A95B-5B07090C475F}" type="presParOf" srcId="{CD8A1CF3-07A3-4019-8037-61508DA5E24E}" destId="{3971B5E0-82A7-4B2F-92C5-C479CC3A6C11}" srcOrd="17" destOrd="0" presId="urn:microsoft.com/office/officeart/2005/8/layout/vList2"/>
    <dgm:cxn modelId="{CE9FB91F-9C03-4355-89C0-0F5622371949}" type="presParOf" srcId="{CD8A1CF3-07A3-4019-8037-61508DA5E24E}" destId="{1C71F965-9E47-4491-8DBA-1A9AA398CF3D}" srcOrd="1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073CA519-7450-44B5-BC35-0E2DF352C394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8370A5E5-77DD-475B-9312-0C23BD1EE9AE}">
      <dgm:prSet/>
      <dgm:spPr/>
      <dgm:t>
        <a:bodyPr/>
        <a:lstStyle/>
        <a:p>
          <a:r>
            <a:rPr lang="en-GB" b="1" u="sng"/>
            <a:t>Conclusion</a:t>
          </a:r>
          <a:endParaRPr lang="en-US"/>
        </a:p>
      </dgm:t>
    </dgm:pt>
    <dgm:pt modelId="{BE9DE89B-3125-4F7B-A568-1468D1D4D1CA}" type="parTrans" cxnId="{B7EADBCE-7D00-479C-A136-095C42DEF59B}">
      <dgm:prSet/>
      <dgm:spPr/>
      <dgm:t>
        <a:bodyPr/>
        <a:lstStyle/>
        <a:p>
          <a:endParaRPr lang="en-US"/>
        </a:p>
      </dgm:t>
    </dgm:pt>
    <dgm:pt modelId="{BC1E1F5D-C733-485C-8002-947D4855482D}" type="sibTrans" cxnId="{B7EADBCE-7D00-479C-A136-095C42DEF59B}">
      <dgm:prSet/>
      <dgm:spPr/>
      <dgm:t>
        <a:bodyPr/>
        <a:lstStyle/>
        <a:p>
          <a:endParaRPr lang="en-US"/>
        </a:p>
      </dgm:t>
    </dgm:pt>
    <dgm:pt modelId="{0EAFAF46-1B3B-4956-8B48-0900FE5BBC57}">
      <dgm:prSet/>
      <dgm:spPr/>
      <dgm:t>
        <a:bodyPr/>
        <a:lstStyle/>
        <a:p>
          <a:r>
            <a:rPr lang="en-GB"/>
            <a:t>Bowlby's theory helps explain Isaac's emotional difficulties.</a:t>
          </a:r>
          <a:endParaRPr lang="en-US"/>
        </a:p>
      </dgm:t>
    </dgm:pt>
    <dgm:pt modelId="{645E5FFE-3492-46D5-B8A5-950F41085DCE}" type="parTrans" cxnId="{377F50E6-9328-4815-95E3-FE0BFA62FA68}">
      <dgm:prSet/>
      <dgm:spPr/>
      <dgm:t>
        <a:bodyPr/>
        <a:lstStyle/>
        <a:p>
          <a:endParaRPr lang="en-US"/>
        </a:p>
      </dgm:t>
    </dgm:pt>
    <dgm:pt modelId="{685E67E5-6A15-4B63-A94E-5567ECC4789C}" type="sibTrans" cxnId="{377F50E6-9328-4815-95E3-FE0BFA62FA68}">
      <dgm:prSet/>
      <dgm:spPr/>
      <dgm:t>
        <a:bodyPr/>
        <a:lstStyle/>
        <a:p>
          <a:endParaRPr lang="en-US"/>
        </a:p>
      </dgm:t>
    </dgm:pt>
    <dgm:pt modelId="{035E5FB4-F446-424C-9F1E-EDFEF312F19C}">
      <dgm:prSet/>
      <dgm:spPr/>
      <dgm:t>
        <a:bodyPr/>
        <a:lstStyle/>
        <a:p>
          <a:r>
            <a:rPr lang="en-GB"/>
            <a:t>Early experiences influence development &amp; wellbeing.</a:t>
          </a:r>
          <a:endParaRPr lang="en-US"/>
        </a:p>
      </dgm:t>
    </dgm:pt>
    <dgm:pt modelId="{30C39A75-0C07-4A53-A872-92082642BE28}" type="parTrans" cxnId="{AB45E58E-2257-48B9-9565-02B510CD0541}">
      <dgm:prSet/>
      <dgm:spPr/>
      <dgm:t>
        <a:bodyPr/>
        <a:lstStyle/>
        <a:p>
          <a:endParaRPr lang="en-US"/>
        </a:p>
      </dgm:t>
    </dgm:pt>
    <dgm:pt modelId="{00020F43-8D47-4F9B-9C4C-4AE15FAD5E68}" type="sibTrans" cxnId="{AB45E58E-2257-48B9-9565-02B510CD0541}">
      <dgm:prSet/>
      <dgm:spPr/>
      <dgm:t>
        <a:bodyPr/>
        <a:lstStyle/>
        <a:p>
          <a:endParaRPr lang="en-US"/>
        </a:p>
      </dgm:t>
    </dgm:pt>
    <dgm:pt modelId="{051C469B-D509-4555-AF5F-E38F1A78CEF8}">
      <dgm:prSet/>
      <dgm:spPr/>
      <dgm:t>
        <a:bodyPr/>
        <a:lstStyle/>
        <a:p>
          <a:r>
            <a:rPr lang="en-GB"/>
            <a:t>Secure relationship can improve outcomes.</a:t>
          </a:r>
          <a:endParaRPr lang="en-US"/>
        </a:p>
      </dgm:t>
    </dgm:pt>
    <dgm:pt modelId="{970F03D5-B0A9-4288-9642-42CE16C1E30D}" type="parTrans" cxnId="{B4723722-2348-4C45-992F-77E2486407DF}">
      <dgm:prSet/>
      <dgm:spPr/>
      <dgm:t>
        <a:bodyPr/>
        <a:lstStyle/>
        <a:p>
          <a:endParaRPr lang="en-US"/>
        </a:p>
      </dgm:t>
    </dgm:pt>
    <dgm:pt modelId="{2F0E2AE4-7BE7-450F-8D0C-556223A23624}" type="sibTrans" cxnId="{B4723722-2348-4C45-992F-77E2486407DF}">
      <dgm:prSet/>
      <dgm:spPr/>
      <dgm:t>
        <a:bodyPr/>
        <a:lstStyle/>
        <a:p>
          <a:endParaRPr lang="en-US"/>
        </a:p>
      </dgm:t>
    </dgm:pt>
    <dgm:pt modelId="{EA791D9D-134C-4575-A667-1F185BFAECDE}">
      <dgm:prSet/>
      <dgm:spPr/>
      <dgm:t>
        <a:bodyPr/>
        <a:lstStyle/>
        <a:p>
          <a:r>
            <a:rPr lang="en-GB"/>
            <a:t>Early intervention and multiagency support are essential. </a:t>
          </a:r>
          <a:endParaRPr lang="en-US"/>
        </a:p>
      </dgm:t>
    </dgm:pt>
    <dgm:pt modelId="{3D527EFA-1128-4674-ACA9-A3453944CDB6}" type="parTrans" cxnId="{124CBAC3-908B-4FF6-A909-B72E37BD577F}">
      <dgm:prSet/>
      <dgm:spPr/>
      <dgm:t>
        <a:bodyPr/>
        <a:lstStyle/>
        <a:p>
          <a:endParaRPr lang="en-US"/>
        </a:p>
      </dgm:t>
    </dgm:pt>
    <dgm:pt modelId="{EB17C00A-0BD1-448B-9CDB-5A94464184B5}" type="sibTrans" cxnId="{124CBAC3-908B-4FF6-A909-B72E37BD577F}">
      <dgm:prSet/>
      <dgm:spPr/>
      <dgm:t>
        <a:bodyPr/>
        <a:lstStyle/>
        <a:p>
          <a:endParaRPr lang="en-US"/>
        </a:p>
      </dgm:t>
    </dgm:pt>
    <dgm:pt modelId="{CC2AFA31-F2E8-4CCA-9523-5E5BF63037EC}" type="pres">
      <dgm:prSet presAssocID="{073CA519-7450-44B5-BC35-0E2DF352C394}" presName="linear" presStyleCnt="0">
        <dgm:presLayoutVars>
          <dgm:animLvl val="lvl"/>
          <dgm:resizeHandles val="exact"/>
        </dgm:presLayoutVars>
      </dgm:prSet>
      <dgm:spPr/>
    </dgm:pt>
    <dgm:pt modelId="{9CF98A8D-8410-484B-8481-0A36C6919D54}" type="pres">
      <dgm:prSet presAssocID="{8370A5E5-77DD-475B-9312-0C23BD1EE9AE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29B862F2-5815-434F-B706-2D7ACD30650A}" type="pres">
      <dgm:prSet presAssocID="{BC1E1F5D-C733-485C-8002-947D4855482D}" presName="spacer" presStyleCnt="0"/>
      <dgm:spPr/>
    </dgm:pt>
    <dgm:pt modelId="{D325D1B4-E761-463E-A17D-9E6E6320FA21}" type="pres">
      <dgm:prSet presAssocID="{0EAFAF46-1B3B-4956-8B48-0900FE5BBC57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4A71FCC4-937D-4DC8-87ED-52597D150B02}" type="pres">
      <dgm:prSet presAssocID="{685E67E5-6A15-4B63-A94E-5567ECC4789C}" presName="spacer" presStyleCnt="0"/>
      <dgm:spPr/>
    </dgm:pt>
    <dgm:pt modelId="{7F022BBB-C4C4-46A8-8550-E9F46E9EAADC}" type="pres">
      <dgm:prSet presAssocID="{035E5FB4-F446-424C-9F1E-EDFEF312F19C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0E9CD660-72B0-4380-9488-31FC177569E8}" type="pres">
      <dgm:prSet presAssocID="{00020F43-8D47-4F9B-9C4C-4AE15FAD5E68}" presName="spacer" presStyleCnt="0"/>
      <dgm:spPr/>
    </dgm:pt>
    <dgm:pt modelId="{5071A6B4-426F-44D1-97D0-8B72782B12E8}" type="pres">
      <dgm:prSet presAssocID="{051C469B-D509-4555-AF5F-E38F1A78CEF8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6DE7DA4D-2CBB-4BA2-9C42-A186C4FD5DD8}" type="pres">
      <dgm:prSet presAssocID="{2F0E2AE4-7BE7-450F-8D0C-556223A23624}" presName="spacer" presStyleCnt="0"/>
      <dgm:spPr/>
    </dgm:pt>
    <dgm:pt modelId="{2E6676CD-54A3-48FE-B8CF-1F5FC643C7F8}" type="pres">
      <dgm:prSet presAssocID="{EA791D9D-134C-4575-A667-1F185BFAECDE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40E8290C-718B-4C70-8251-2E5FF535BFB9}" type="presOf" srcId="{8370A5E5-77DD-475B-9312-0C23BD1EE9AE}" destId="{9CF98A8D-8410-484B-8481-0A36C6919D54}" srcOrd="0" destOrd="0" presId="urn:microsoft.com/office/officeart/2005/8/layout/vList2"/>
    <dgm:cxn modelId="{B4723722-2348-4C45-992F-77E2486407DF}" srcId="{073CA519-7450-44B5-BC35-0E2DF352C394}" destId="{051C469B-D509-4555-AF5F-E38F1A78CEF8}" srcOrd="3" destOrd="0" parTransId="{970F03D5-B0A9-4288-9642-42CE16C1E30D}" sibTransId="{2F0E2AE4-7BE7-450F-8D0C-556223A23624}"/>
    <dgm:cxn modelId="{88A81A6A-536B-4901-99A0-83550FC67335}" type="presOf" srcId="{0EAFAF46-1B3B-4956-8B48-0900FE5BBC57}" destId="{D325D1B4-E761-463E-A17D-9E6E6320FA21}" srcOrd="0" destOrd="0" presId="urn:microsoft.com/office/officeart/2005/8/layout/vList2"/>
    <dgm:cxn modelId="{7B86AA54-77C8-4CC7-A335-327A0BC5509B}" type="presOf" srcId="{EA791D9D-134C-4575-A667-1F185BFAECDE}" destId="{2E6676CD-54A3-48FE-B8CF-1F5FC643C7F8}" srcOrd="0" destOrd="0" presId="urn:microsoft.com/office/officeart/2005/8/layout/vList2"/>
    <dgm:cxn modelId="{00350378-98E9-418A-AC16-74090F3A614D}" type="presOf" srcId="{051C469B-D509-4555-AF5F-E38F1A78CEF8}" destId="{5071A6B4-426F-44D1-97D0-8B72782B12E8}" srcOrd="0" destOrd="0" presId="urn:microsoft.com/office/officeart/2005/8/layout/vList2"/>
    <dgm:cxn modelId="{AB45E58E-2257-48B9-9565-02B510CD0541}" srcId="{073CA519-7450-44B5-BC35-0E2DF352C394}" destId="{035E5FB4-F446-424C-9F1E-EDFEF312F19C}" srcOrd="2" destOrd="0" parTransId="{30C39A75-0C07-4A53-A872-92082642BE28}" sibTransId="{00020F43-8D47-4F9B-9C4C-4AE15FAD5E68}"/>
    <dgm:cxn modelId="{F64C39AC-E198-4B04-824B-8C7929438475}" type="presOf" srcId="{035E5FB4-F446-424C-9F1E-EDFEF312F19C}" destId="{7F022BBB-C4C4-46A8-8550-E9F46E9EAADC}" srcOrd="0" destOrd="0" presId="urn:microsoft.com/office/officeart/2005/8/layout/vList2"/>
    <dgm:cxn modelId="{124CBAC3-908B-4FF6-A909-B72E37BD577F}" srcId="{073CA519-7450-44B5-BC35-0E2DF352C394}" destId="{EA791D9D-134C-4575-A667-1F185BFAECDE}" srcOrd="4" destOrd="0" parTransId="{3D527EFA-1128-4674-ACA9-A3453944CDB6}" sibTransId="{EB17C00A-0BD1-448B-9CDB-5A94464184B5}"/>
    <dgm:cxn modelId="{05EAD6C7-1814-47B3-A6A0-C17761E1CD9B}" type="presOf" srcId="{073CA519-7450-44B5-BC35-0E2DF352C394}" destId="{CC2AFA31-F2E8-4CCA-9523-5E5BF63037EC}" srcOrd="0" destOrd="0" presId="urn:microsoft.com/office/officeart/2005/8/layout/vList2"/>
    <dgm:cxn modelId="{B7EADBCE-7D00-479C-A136-095C42DEF59B}" srcId="{073CA519-7450-44B5-BC35-0E2DF352C394}" destId="{8370A5E5-77DD-475B-9312-0C23BD1EE9AE}" srcOrd="0" destOrd="0" parTransId="{BE9DE89B-3125-4F7B-A568-1468D1D4D1CA}" sibTransId="{BC1E1F5D-C733-485C-8002-947D4855482D}"/>
    <dgm:cxn modelId="{377F50E6-9328-4815-95E3-FE0BFA62FA68}" srcId="{073CA519-7450-44B5-BC35-0E2DF352C394}" destId="{0EAFAF46-1B3B-4956-8B48-0900FE5BBC57}" srcOrd="1" destOrd="0" parTransId="{645E5FFE-3492-46D5-B8A5-950F41085DCE}" sibTransId="{685E67E5-6A15-4B63-A94E-5567ECC4789C}"/>
    <dgm:cxn modelId="{56C403A8-AED2-40AB-AEF8-EB3C54466591}" type="presParOf" srcId="{CC2AFA31-F2E8-4CCA-9523-5E5BF63037EC}" destId="{9CF98A8D-8410-484B-8481-0A36C6919D54}" srcOrd="0" destOrd="0" presId="urn:microsoft.com/office/officeart/2005/8/layout/vList2"/>
    <dgm:cxn modelId="{B8F985F8-5C38-49AD-973D-4A192DE2E00A}" type="presParOf" srcId="{CC2AFA31-F2E8-4CCA-9523-5E5BF63037EC}" destId="{29B862F2-5815-434F-B706-2D7ACD30650A}" srcOrd="1" destOrd="0" presId="urn:microsoft.com/office/officeart/2005/8/layout/vList2"/>
    <dgm:cxn modelId="{49943BE5-E819-4EE5-BBFC-31519F1EF4B5}" type="presParOf" srcId="{CC2AFA31-F2E8-4CCA-9523-5E5BF63037EC}" destId="{D325D1B4-E761-463E-A17D-9E6E6320FA21}" srcOrd="2" destOrd="0" presId="urn:microsoft.com/office/officeart/2005/8/layout/vList2"/>
    <dgm:cxn modelId="{62C3091C-4F17-44D4-A0CF-81445B647237}" type="presParOf" srcId="{CC2AFA31-F2E8-4CCA-9523-5E5BF63037EC}" destId="{4A71FCC4-937D-4DC8-87ED-52597D150B02}" srcOrd="3" destOrd="0" presId="urn:microsoft.com/office/officeart/2005/8/layout/vList2"/>
    <dgm:cxn modelId="{056C2A30-75DC-4020-8AA0-B53DBD0C84AA}" type="presParOf" srcId="{CC2AFA31-F2E8-4CCA-9523-5E5BF63037EC}" destId="{7F022BBB-C4C4-46A8-8550-E9F46E9EAADC}" srcOrd="4" destOrd="0" presId="urn:microsoft.com/office/officeart/2005/8/layout/vList2"/>
    <dgm:cxn modelId="{6C387FC6-1C08-4D36-989F-15216509E0CB}" type="presParOf" srcId="{CC2AFA31-F2E8-4CCA-9523-5E5BF63037EC}" destId="{0E9CD660-72B0-4380-9488-31FC177569E8}" srcOrd="5" destOrd="0" presId="urn:microsoft.com/office/officeart/2005/8/layout/vList2"/>
    <dgm:cxn modelId="{4DA1C356-A12C-4173-85FC-C6A6B47B09EB}" type="presParOf" srcId="{CC2AFA31-F2E8-4CCA-9523-5E5BF63037EC}" destId="{5071A6B4-426F-44D1-97D0-8B72782B12E8}" srcOrd="6" destOrd="0" presId="urn:microsoft.com/office/officeart/2005/8/layout/vList2"/>
    <dgm:cxn modelId="{28420AD7-6CBE-4D2E-99DE-6DCA8F7C2F6E}" type="presParOf" srcId="{CC2AFA31-F2E8-4CCA-9523-5E5BF63037EC}" destId="{6DE7DA4D-2CBB-4BA2-9C42-A186C4FD5DD8}" srcOrd="7" destOrd="0" presId="urn:microsoft.com/office/officeart/2005/8/layout/vList2"/>
    <dgm:cxn modelId="{0F8DA4B3-2452-42EF-AD78-F46CFD502B0F}" type="presParOf" srcId="{CC2AFA31-F2E8-4CCA-9523-5E5BF63037EC}" destId="{2E6676CD-54A3-48FE-B8CF-1F5FC643C7F8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3343EC0D-3C8F-46D0-BB5F-5A35170B8DE5}" type="doc">
      <dgm:prSet loTypeId="urn:microsoft.com/office/officeart/2005/8/layout/default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BCDCD489-0C48-464F-B3B1-3167148A0B3C}">
      <dgm:prSet/>
      <dgm:spPr/>
      <dgm:t>
        <a:bodyPr/>
        <a:lstStyle/>
        <a:p>
          <a:r>
            <a:rPr lang="en-GB" b="1"/>
            <a:t>Ainsworth, M., Blehar, M., Waters,E. And Wall, S. (1978) </a:t>
          </a:r>
          <a:r>
            <a:rPr lang="en-GB"/>
            <a:t>Patterns of attachment. Hillsdale: Erlbaum. (Accessed: 27 May 2026).</a:t>
          </a:r>
          <a:endParaRPr lang="en-US"/>
        </a:p>
      </dgm:t>
    </dgm:pt>
    <dgm:pt modelId="{86C0181C-1C8C-4975-8AD4-60293CB0124A}" type="parTrans" cxnId="{0ED66857-0479-4F60-B454-E1AC94139296}">
      <dgm:prSet/>
      <dgm:spPr/>
      <dgm:t>
        <a:bodyPr/>
        <a:lstStyle/>
        <a:p>
          <a:endParaRPr lang="en-US"/>
        </a:p>
      </dgm:t>
    </dgm:pt>
    <dgm:pt modelId="{325EFBCA-0048-4FB9-B4F8-A6DDCA5379C0}" type="sibTrans" cxnId="{0ED66857-0479-4F60-B454-E1AC94139296}">
      <dgm:prSet/>
      <dgm:spPr/>
      <dgm:t>
        <a:bodyPr/>
        <a:lstStyle/>
        <a:p>
          <a:endParaRPr lang="en-US"/>
        </a:p>
      </dgm:t>
    </dgm:pt>
    <dgm:pt modelId="{F1AAB0C6-652E-4CA3-A7BF-2DDC6A2CAB14}">
      <dgm:prSet/>
      <dgm:spPr/>
      <dgm:t>
        <a:bodyPr/>
        <a:lstStyle/>
        <a:p>
          <a:r>
            <a:rPr lang="en-GB" b="1"/>
            <a:t>Berk, L. (2023)</a:t>
          </a:r>
          <a:r>
            <a:rPr lang="en-GB"/>
            <a:t> Development through the lifespan. 8th edn. Harlow: Pearson.  (Accessed: 27 May 2026)</a:t>
          </a:r>
          <a:endParaRPr lang="en-US"/>
        </a:p>
      </dgm:t>
    </dgm:pt>
    <dgm:pt modelId="{8B3CE2C6-E9FA-499A-AC8F-BF346B867F2A}" type="parTrans" cxnId="{35CF6BEB-F2C5-4060-995A-7F72A04F62BE}">
      <dgm:prSet/>
      <dgm:spPr/>
      <dgm:t>
        <a:bodyPr/>
        <a:lstStyle/>
        <a:p>
          <a:endParaRPr lang="en-US"/>
        </a:p>
      </dgm:t>
    </dgm:pt>
    <dgm:pt modelId="{A634EFAE-E241-4949-B560-8987783EEF6A}" type="sibTrans" cxnId="{35CF6BEB-F2C5-4060-995A-7F72A04F62BE}">
      <dgm:prSet/>
      <dgm:spPr/>
      <dgm:t>
        <a:bodyPr/>
        <a:lstStyle/>
        <a:p>
          <a:endParaRPr lang="en-US"/>
        </a:p>
      </dgm:t>
    </dgm:pt>
    <dgm:pt modelId="{98FF5DBB-D375-4339-A588-839D355F3C1D}">
      <dgm:prSet/>
      <dgm:spPr/>
      <dgm:t>
        <a:bodyPr/>
        <a:lstStyle/>
        <a:p>
          <a:r>
            <a:rPr lang="en-GB" b="1"/>
            <a:t>Bowlby's, J. (1969) </a:t>
          </a:r>
          <a:r>
            <a:rPr lang="en-GB"/>
            <a:t>Attachment and loss: Volume 1: Attachment. London: Penguin. (Accessed: 27 May 2026)</a:t>
          </a:r>
          <a:endParaRPr lang="en-US"/>
        </a:p>
      </dgm:t>
    </dgm:pt>
    <dgm:pt modelId="{A8DAF1D2-C4F6-4034-A7F6-98BAC09C16FA}" type="parTrans" cxnId="{02B8899A-9E79-49AB-B157-680FCC8D33C6}">
      <dgm:prSet/>
      <dgm:spPr/>
      <dgm:t>
        <a:bodyPr/>
        <a:lstStyle/>
        <a:p>
          <a:endParaRPr lang="en-US"/>
        </a:p>
      </dgm:t>
    </dgm:pt>
    <dgm:pt modelId="{A928C63E-B3C6-49CF-B3AE-0E168550B0E4}" type="sibTrans" cxnId="{02B8899A-9E79-49AB-B157-680FCC8D33C6}">
      <dgm:prSet/>
      <dgm:spPr/>
      <dgm:t>
        <a:bodyPr/>
        <a:lstStyle/>
        <a:p>
          <a:endParaRPr lang="en-US"/>
        </a:p>
      </dgm:t>
    </dgm:pt>
    <dgm:pt modelId="{1354A5D2-C31A-47C0-A62F-580E01A10727}">
      <dgm:prSet/>
      <dgm:spPr/>
      <dgm:t>
        <a:bodyPr/>
        <a:lstStyle/>
        <a:p>
          <a:r>
            <a:rPr lang="en-GB" b="1"/>
            <a:t>Department for Education (2024)</a:t>
          </a:r>
          <a:r>
            <a:rPr lang="en-GB"/>
            <a:t> Early years foundation stage statutory framework. London: DfE.  (Accessed: 28 May 2026)</a:t>
          </a:r>
          <a:endParaRPr lang="en-US"/>
        </a:p>
      </dgm:t>
    </dgm:pt>
    <dgm:pt modelId="{EF5FF27E-FBBE-49F9-8A6D-70FAE67F475F}" type="parTrans" cxnId="{DD678357-5937-450C-BC02-840AB49A0621}">
      <dgm:prSet/>
      <dgm:spPr/>
      <dgm:t>
        <a:bodyPr/>
        <a:lstStyle/>
        <a:p>
          <a:endParaRPr lang="en-US"/>
        </a:p>
      </dgm:t>
    </dgm:pt>
    <dgm:pt modelId="{58E22E4D-A494-4C92-B830-DCB1CFECBF35}" type="sibTrans" cxnId="{DD678357-5937-450C-BC02-840AB49A0621}">
      <dgm:prSet/>
      <dgm:spPr/>
      <dgm:t>
        <a:bodyPr/>
        <a:lstStyle/>
        <a:p>
          <a:endParaRPr lang="en-US"/>
        </a:p>
      </dgm:t>
    </dgm:pt>
    <dgm:pt modelId="{DABFCA8D-F008-459C-9E08-2E9376E700B9}">
      <dgm:prSet/>
      <dgm:spPr/>
      <dgm:t>
        <a:bodyPr/>
        <a:lstStyle/>
        <a:p>
          <a:r>
            <a:rPr lang="en-GB" b="1"/>
            <a:t>Goldberg. S. (2000)</a:t>
          </a:r>
          <a:r>
            <a:rPr lang="en-GB"/>
            <a:t> Attachment and development. London: Arnold. (Accessed: 28 May 2026)</a:t>
          </a:r>
          <a:endParaRPr lang="en-US"/>
        </a:p>
      </dgm:t>
    </dgm:pt>
    <dgm:pt modelId="{6469E08A-EAC7-4E20-8479-C72D1D454FC8}" type="parTrans" cxnId="{AEB5EBE8-4B97-4193-A81A-24823F519F3E}">
      <dgm:prSet/>
      <dgm:spPr/>
      <dgm:t>
        <a:bodyPr/>
        <a:lstStyle/>
        <a:p>
          <a:endParaRPr lang="en-US"/>
        </a:p>
      </dgm:t>
    </dgm:pt>
    <dgm:pt modelId="{99AAEEC0-81A9-4617-97CD-BA32BF38D6DF}" type="sibTrans" cxnId="{AEB5EBE8-4B97-4193-A81A-24823F519F3E}">
      <dgm:prSet/>
      <dgm:spPr/>
      <dgm:t>
        <a:bodyPr/>
        <a:lstStyle/>
        <a:p>
          <a:endParaRPr lang="en-US"/>
        </a:p>
      </dgm:t>
    </dgm:pt>
    <dgm:pt modelId="{3CCC5428-2EA7-404D-9978-94482D4F1021}">
      <dgm:prSet/>
      <dgm:spPr/>
      <dgm:t>
        <a:bodyPr/>
        <a:lstStyle/>
        <a:p>
          <a:r>
            <a:rPr lang="en-GB" b="1"/>
            <a:t>Murray, L. and Cooper, P. (1997)</a:t>
          </a:r>
          <a:r>
            <a:rPr lang="en-GB"/>
            <a:t> Postpartum depression and child development. New York; Guilford Press. (Accessed: 29 May 2026)</a:t>
          </a:r>
          <a:endParaRPr lang="en-US"/>
        </a:p>
      </dgm:t>
    </dgm:pt>
    <dgm:pt modelId="{7B369775-2833-47D8-B647-3EA4ECA78337}" type="parTrans" cxnId="{CAA2CFF9-C2D5-4D93-8F8E-3138B7F91300}">
      <dgm:prSet/>
      <dgm:spPr/>
      <dgm:t>
        <a:bodyPr/>
        <a:lstStyle/>
        <a:p>
          <a:endParaRPr lang="en-US"/>
        </a:p>
      </dgm:t>
    </dgm:pt>
    <dgm:pt modelId="{60D45B0B-B192-4F08-ABB5-E4FE907E6820}" type="sibTrans" cxnId="{CAA2CFF9-C2D5-4D93-8F8E-3138B7F91300}">
      <dgm:prSet/>
      <dgm:spPr/>
      <dgm:t>
        <a:bodyPr/>
        <a:lstStyle/>
        <a:p>
          <a:endParaRPr lang="en-US"/>
        </a:p>
      </dgm:t>
    </dgm:pt>
    <dgm:pt modelId="{5C8EB7E5-C157-493D-9163-D00E84EEE9A4}">
      <dgm:prSet/>
      <dgm:spPr/>
      <dgm:t>
        <a:bodyPr/>
        <a:lstStyle/>
        <a:p>
          <a:r>
            <a:rPr lang="en-GB" b="1"/>
            <a:t>Rutter, M. (1981) </a:t>
          </a:r>
          <a:r>
            <a:rPr lang="en-GB"/>
            <a:t>Maternal deprivation reassessed. Harmondsworth: Penguin.  (Accessed: 29 May 2026)</a:t>
          </a:r>
          <a:endParaRPr lang="en-US"/>
        </a:p>
      </dgm:t>
    </dgm:pt>
    <dgm:pt modelId="{199C2518-6707-44F5-8048-78190E632A4E}" type="parTrans" cxnId="{9DBABC08-4BD7-4F59-9FF7-6436610CA084}">
      <dgm:prSet/>
      <dgm:spPr/>
      <dgm:t>
        <a:bodyPr/>
        <a:lstStyle/>
        <a:p>
          <a:endParaRPr lang="en-US"/>
        </a:p>
      </dgm:t>
    </dgm:pt>
    <dgm:pt modelId="{B1EAEBC3-960A-43F0-9087-0907DE91D208}" type="sibTrans" cxnId="{9DBABC08-4BD7-4F59-9FF7-6436610CA084}">
      <dgm:prSet/>
      <dgm:spPr/>
      <dgm:t>
        <a:bodyPr/>
        <a:lstStyle/>
        <a:p>
          <a:endParaRPr lang="en-US"/>
        </a:p>
      </dgm:t>
    </dgm:pt>
    <dgm:pt modelId="{0EF4D9FE-126D-4D54-90DB-D2D5882C21AA}" type="pres">
      <dgm:prSet presAssocID="{3343EC0D-3C8F-46D0-BB5F-5A35170B8DE5}" presName="diagram" presStyleCnt="0">
        <dgm:presLayoutVars>
          <dgm:dir/>
          <dgm:resizeHandles val="exact"/>
        </dgm:presLayoutVars>
      </dgm:prSet>
      <dgm:spPr/>
    </dgm:pt>
    <dgm:pt modelId="{21FB0DC0-6936-4DBF-950A-4BF7FB8791FE}" type="pres">
      <dgm:prSet presAssocID="{BCDCD489-0C48-464F-B3B1-3167148A0B3C}" presName="node" presStyleLbl="node1" presStyleIdx="0" presStyleCnt="7">
        <dgm:presLayoutVars>
          <dgm:bulletEnabled val="1"/>
        </dgm:presLayoutVars>
      </dgm:prSet>
      <dgm:spPr/>
    </dgm:pt>
    <dgm:pt modelId="{DCC81275-49CF-4B79-BD6D-6014E9890169}" type="pres">
      <dgm:prSet presAssocID="{325EFBCA-0048-4FB9-B4F8-A6DDCA5379C0}" presName="sibTrans" presStyleCnt="0"/>
      <dgm:spPr/>
    </dgm:pt>
    <dgm:pt modelId="{171A3FA5-45C9-48FA-847A-CA7B1969B28D}" type="pres">
      <dgm:prSet presAssocID="{F1AAB0C6-652E-4CA3-A7BF-2DDC6A2CAB14}" presName="node" presStyleLbl="node1" presStyleIdx="1" presStyleCnt="7">
        <dgm:presLayoutVars>
          <dgm:bulletEnabled val="1"/>
        </dgm:presLayoutVars>
      </dgm:prSet>
      <dgm:spPr/>
    </dgm:pt>
    <dgm:pt modelId="{07ECF8FE-323F-4EAD-B0D8-7B61EE2D8835}" type="pres">
      <dgm:prSet presAssocID="{A634EFAE-E241-4949-B560-8987783EEF6A}" presName="sibTrans" presStyleCnt="0"/>
      <dgm:spPr/>
    </dgm:pt>
    <dgm:pt modelId="{D8BB7871-BC08-4E16-8175-AB344A316C27}" type="pres">
      <dgm:prSet presAssocID="{98FF5DBB-D375-4339-A588-839D355F3C1D}" presName="node" presStyleLbl="node1" presStyleIdx="2" presStyleCnt="7">
        <dgm:presLayoutVars>
          <dgm:bulletEnabled val="1"/>
        </dgm:presLayoutVars>
      </dgm:prSet>
      <dgm:spPr/>
    </dgm:pt>
    <dgm:pt modelId="{1301B66E-01DA-4AB0-9C42-0B37B5C897F7}" type="pres">
      <dgm:prSet presAssocID="{A928C63E-B3C6-49CF-B3AE-0E168550B0E4}" presName="sibTrans" presStyleCnt="0"/>
      <dgm:spPr/>
    </dgm:pt>
    <dgm:pt modelId="{38EAB3BE-6A26-4D94-B141-5CEA69FB1E3E}" type="pres">
      <dgm:prSet presAssocID="{1354A5D2-C31A-47C0-A62F-580E01A10727}" presName="node" presStyleLbl="node1" presStyleIdx="3" presStyleCnt="7">
        <dgm:presLayoutVars>
          <dgm:bulletEnabled val="1"/>
        </dgm:presLayoutVars>
      </dgm:prSet>
      <dgm:spPr/>
    </dgm:pt>
    <dgm:pt modelId="{78641B39-75F3-4D81-91D7-019ADEBEC6BA}" type="pres">
      <dgm:prSet presAssocID="{58E22E4D-A494-4C92-B830-DCB1CFECBF35}" presName="sibTrans" presStyleCnt="0"/>
      <dgm:spPr/>
    </dgm:pt>
    <dgm:pt modelId="{8F62703E-7977-4BE4-AA5C-AC74B9EE8C43}" type="pres">
      <dgm:prSet presAssocID="{DABFCA8D-F008-459C-9E08-2E9376E700B9}" presName="node" presStyleLbl="node1" presStyleIdx="4" presStyleCnt="7">
        <dgm:presLayoutVars>
          <dgm:bulletEnabled val="1"/>
        </dgm:presLayoutVars>
      </dgm:prSet>
      <dgm:spPr/>
    </dgm:pt>
    <dgm:pt modelId="{BE9182AA-6726-4913-98CA-06219A9D1869}" type="pres">
      <dgm:prSet presAssocID="{99AAEEC0-81A9-4617-97CD-BA32BF38D6DF}" presName="sibTrans" presStyleCnt="0"/>
      <dgm:spPr/>
    </dgm:pt>
    <dgm:pt modelId="{DE69DF9C-7A29-4AF3-8D9A-062FE06C1796}" type="pres">
      <dgm:prSet presAssocID="{3CCC5428-2EA7-404D-9978-94482D4F1021}" presName="node" presStyleLbl="node1" presStyleIdx="5" presStyleCnt="7">
        <dgm:presLayoutVars>
          <dgm:bulletEnabled val="1"/>
        </dgm:presLayoutVars>
      </dgm:prSet>
      <dgm:spPr/>
    </dgm:pt>
    <dgm:pt modelId="{01822F06-9785-4319-8209-08F6A04CB72A}" type="pres">
      <dgm:prSet presAssocID="{60D45B0B-B192-4F08-ABB5-E4FE907E6820}" presName="sibTrans" presStyleCnt="0"/>
      <dgm:spPr/>
    </dgm:pt>
    <dgm:pt modelId="{D669B03D-50D4-4799-99A2-5D7A8EEFC62B}" type="pres">
      <dgm:prSet presAssocID="{5C8EB7E5-C157-493D-9163-D00E84EEE9A4}" presName="node" presStyleLbl="node1" presStyleIdx="6" presStyleCnt="7">
        <dgm:presLayoutVars>
          <dgm:bulletEnabled val="1"/>
        </dgm:presLayoutVars>
      </dgm:prSet>
      <dgm:spPr/>
    </dgm:pt>
  </dgm:ptLst>
  <dgm:cxnLst>
    <dgm:cxn modelId="{77AEB705-A1C8-465D-82BE-C6364D56E72F}" type="presOf" srcId="{5C8EB7E5-C157-493D-9163-D00E84EEE9A4}" destId="{D669B03D-50D4-4799-99A2-5D7A8EEFC62B}" srcOrd="0" destOrd="0" presId="urn:microsoft.com/office/officeart/2005/8/layout/default"/>
    <dgm:cxn modelId="{9DBABC08-4BD7-4F59-9FF7-6436610CA084}" srcId="{3343EC0D-3C8F-46D0-BB5F-5A35170B8DE5}" destId="{5C8EB7E5-C157-493D-9163-D00E84EEE9A4}" srcOrd="6" destOrd="0" parTransId="{199C2518-6707-44F5-8048-78190E632A4E}" sibTransId="{B1EAEBC3-960A-43F0-9087-0907DE91D208}"/>
    <dgm:cxn modelId="{E808B311-967B-495C-A45E-2B4317B5A096}" type="presOf" srcId="{DABFCA8D-F008-459C-9E08-2E9376E700B9}" destId="{8F62703E-7977-4BE4-AA5C-AC74B9EE8C43}" srcOrd="0" destOrd="0" presId="urn:microsoft.com/office/officeart/2005/8/layout/default"/>
    <dgm:cxn modelId="{560D2333-967C-4506-857B-979812102DB2}" type="presOf" srcId="{98FF5DBB-D375-4339-A588-839D355F3C1D}" destId="{D8BB7871-BC08-4E16-8175-AB344A316C27}" srcOrd="0" destOrd="0" presId="urn:microsoft.com/office/officeart/2005/8/layout/default"/>
    <dgm:cxn modelId="{AA2ABC3E-33E9-4AC1-88C8-EC8AB44ED533}" type="presOf" srcId="{1354A5D2-C31A-47C0-A62F-580E01A10727}" destId="{38EAB3BE-6A26-4D94-B141-5CEA69FB1E3E}" srcOrd="0" destOrd="0" presId="urn:microsoft.com/office/officeart/2005/8/layout/default"/>
    <dgm:cxn modelId="{0ED66857-0479-4F60-B454-E1AC94139296}" srcId="{3343EC0D-3C8F-46D0-BB5F-5A35170B8DE5}" destId="{BCDCD489-0C48-464F-B3B1-3167148A0B3C}" srcOrd="0" destOrd="0" parTransId="{86C0181C-1C8C-4975-8AD4-60293CB0124A}" sibTransId="{325EFBCA-0048-4FB9-B4F8-A6DDCA5379C0}"/>
    <dgm:cxn modelId="{DD678357-5937-450C-BC02-840AB49A0621}" srcId="{3343EC0D-3C8F-46D0-BB5F-5A35170B8DE5}" destId="{1354A5D2-C31A-47C0-A62F-580E01A10727}" srcOrd="3" destOrd="0" parTransId="{EF5FF27E-FBBE-49F9-8A6D-70FAE67F475F}" sibTransId="{58E22E4D-A494-4C92-B830-DCB1CFECBF35}"/>
    <dgm:cxn modelId="{A9AFEC5A-B2E3-45F9-B078-2B0DFD46023C}" type="presOf" srcId="{BCDCD489-0C48-464F-B3B1-3167148A0B3C}" destId="{21FB0DC0-6936-4DBF-950A-4BF7FB8791FE}" srcOrd="0" destOrd="0" presId="urn:microsoft.com/office/officeart/2005/8/layout/default"/>
    <dgm:cxn modelId="{02B8899A-9E79-49AB-B157-680FCC8D33C6}" srcId="{3343EC0D-3C8F-46D0-BB5F-5A35170B8DE5}" destId="{98FF5DBB-D375-4339-A588-839D355F3C1D}" srcOrd="2" destOrd="0" parTransId="{A8DAF1D2-C4F6-4034-A7F6-98BAC09C16FA}" sibTransId="{A928C63E-B3C6-49CF-B3AE-0E168550B0E4}"/>
    <dgm:cxn modelId="{403559D7-B581-4DCB-9645-F33109124E11}" type="presOf" srcId="{3343EC0D-3C8F-46D0-BB5F-5A35170B8DE5}" destId="{0EF4D9FE-126D-4D54-90DB-D2D5882C21AA}" srcOrd="0" destOrd="0" presId="urn:microsoft.com/office/officeart/2005/8/layout/default"/>
    <dgm:cxn modelId="{778B3DE3-CB53-4693-8555-1731E68EF52A}" type="presOf" srcId="{3CCC5428-2EA7-404D-9978-94482D4F1021}" destId="{DE69DF9C-7A29-4AF3-8D9A-062FE06C1796}" srcOrd="0" destOrd="0" presId="urn:microsoft.com/office/officeart/2005/8/layout/default"/>
    <dgm:cxn modelId="{FCE6A7E8-C402-4623-8794-38F08C1DAB21}" type="presOf" srcId="{F1AAB0C6-652E-4CA3-A7BF-2DDC6A2CAB14}" destId="{171A3FA5-45C9-48FA-847A-CA7B1969B28D}" srcOrd="0" destOrd="0" presId="urn:microsoft.com/office/officeart/2005/8/layout/default"/>
    <dgm:cxn modelId="{AEB5EBE8-4B97-4193-A81A-24823F519F3E}" srcId="{3343EC0D-3C8F-46D0-BB5F-5A35170B8DE5}" destId="{DABFCA8D-F008-459C-9E08-2E9376E700B9}" srcOrd="4" destOrd="0" parTransId="{6469E08A-EAC7-4E20-8479-C72D1D454FC8}" sibTransId="{99AAEEC0-81A9-4617-97CD-BA32BF38D6DF}"/>
    <dgm:cxn modelId="{35CF6BEB-F2C5-4060-995A-7F72A04F62BE}" srcId="{3343EC0D-3C8F-46D0-BB5F-5A35170B8DE5}" destId="{F1AAB0C6-652E-4CA3-A7BF-2DDC6A2CAB14}" srcOrd="1" destOrd="0" parTransId="{8B3CE2C6-E9FA-499A-AC8F-BF346B867F2A}" sibTransId="{A634EFAE-E241-4949-B560-8987783EEF6A}"/>
    <dgm:cxn modelId="{CAA2CFF9-C2D5-4D93-8F8E-3138B7F91300}" srcId="{3343EC0D-3C8F-46D0-BB5F-5A35170B8DE5}" destId="{3CCC5428-2EA7-404D-9978-94482D4F1021}" srcOrd="5" destOrd="0" parTransId="{7B369775-2833-47D8-B647-3EA4ECA78337}" sibTransId="{60D45B0B-B192-4F08-ABB5-E4FE907E6820}"/>
    <dgm:cxn modelId="{97FE2F1D-3CCA-479B-8E66-2A9583BB75C8}" type="presParOf" srcId="{0EF4D9FE-126D-4D54-90DB-D2D5882C21AA}" destId="{21FB0DC0-6936-4DBF-950A-4BF7FB8791FE}" srcOrd="0" destOrd="0" presId="urn:microsoft.com/office/officeart/2005/8/layout/default"/>
    <dgm:cxn modelId="{A0434C5A-BB2D-4797-9EEE-D64D906ED319}" type="presParOf" srcId="{0EF4D9FE-126D-4D54-90DB-D2D5882C21AA}" destId="{DCC81275-49CF-4B79-BD6D-6014E9890169}" srcOrd="1" destOrd="0" presId="urn:microsoft.com/office/officeart/2005/8/layout/default"/>
    <dgm:cxn modelId="{B85A4526-1471-472C-90A9-4BED9825927C}" type="presParOf" srcId="{0EF4D9FE-126D-4D54-90DB-D2D5882C21AA}" destId="{171A3FA5-45C9-48FA-847A-CA7B1969B28D}" srcOrd="2" destOrd="0" presId="urn:microsoft.com/office/officeart/2005/8/layout/default"/>
    <dgm:cxn modelId="{62F37B1B-626D-46C6-8521-2C36D0E15469}" type="presParOf" srcId="{0EF4D9FE-126D-4D54-90DB-D2D5882C21AA}" destId="{07ECF8FE-323F-4EAD-B0D8-7B61EE2D8835}" srcOrd="3" destOrd="0" presId="urn:microsoft.com/office/officeart/2005/8/layout/default"/>
    <dgm:cxn modelId="{1C67160E-DB46-45B2-B9F2-A346E36F0DDD}" type="presParOf" srcId="{0EF4D9FE-126D-4D54-90DB-D2D5882C21AA}" destId="{D8BB7871-BC08-4E16-8175-AB344A316C27}" srcOrd="4" destOrd="0" presId="urn:microsoft.com/office/officeart/2005/8/layout/default"/>
    <dgm:cxn modelId="{CB0FC730-B8AB-41A5-9195-8651739EA25E}" type="presParOf" srcId="{0EF4D9FE-126D-4D54-90DB-D2D5882C21AA}" destId="{1301B66E-01DA-4AB0-9C42-0B37B5C897F7}" srcOrd="5" destOrd="0" presId="urn:microsoft.com/office/officeart/2005/8/layout/default"/>
    <dgm:cxn modelId="{5AF9D55B-50CB-48BF-B71C-987AA9C99F60}" type="presParOf" srcId="{0EF4D9FE-126D-4D54-90DB-D2D5882C21AA}" destId="{38EAB3BE-6A26-4D94-B141-5CEA69FB1E3E}" srcOrd="6" destOrd="0" presId="urn:microsoft.com/office/officeart/2005/8/layout/default"/>
    <dgm:cxn modelId="{3A90A5C6-C1F7-4852-961A-14FAD57A541E}" type="presParOf" srcId="{0EF4D9FE-126D-4D54-90DB-D2D5882C21AA}" destId="{78641B39-75F3-4D81-91D7-019ADEBEC6BA}" srcOrd="7" destOrd="0" presId="urn:microsoft.com/office/officeart/2005/8/layout/default"/>
    <dgm:cxn modelId="{1BED675C-52D1-4D78-B786-B6E782369A7F}" type="presParOf" srcId="{0EF4D9FE-126D-4D54-90DB-D2D5882C21AA}" destId="{8F62703E-7977-4BE4-AA5C-AC74B9EE8C43}" srcOrd="8" destOrd="0" presId="urn:microsoft.com/office/officeart/2005/8/layout/default"/>
    <dgm:cxn modelId="{3CEDCB5A-B176-4706-AE1E-9D42CE8CC4E0}" type="presParOf" srcId="{0EF4D9FE-126D-4D54-90DB-D2D5882C21AA}" destId="{BE9182AA-6726-4913-98CA-06219A9D1869}" srcOrd="9" destOrd="0" presId="urn:microsoft.com/office/officeart/2005/8/layout/default"/>
    <dgm:cxn modelId="{490EF70D-5388-4AE6-97D8-0A080B0EDD84}" type="presParOf" srcId="{0EF4D9FE-126D-4D54-90DB-D2D5882C21AA}" destId="{DE69DF9C-7A29-4AF3-8D9A-062FE06C1796}" srcOrd="10" destOrd="0" presId="urn:microsoft.com/office/officeart/2005/8/layout/default"/>
    <dgm:cxn modelId="{E6E5BE89-E089-4284-A8FD-69F57AA4BA85}" type="presParOf" srcId="{0EF4D9FE-126D-4D54-90DB-D2D5882C21AA}" destId="{01822F06-9785-4319-8209-08F6A04CB72A}" srcOrd="11" destOrd="0" presId="urn:microsoft.com/office/officeart/2005/8/layout/default"/>
    <dgm:cxn modelId="{953C263F-810D-4375-A408-EF22F571DF7A}" type="presParOf" srcId="{0EF4D9FE-126D-4D54-90DB-D2D5882C21AA}" destId="{D669B03D-50D4-4799-99A2-5D7A8EEFC62B}" srcOrd="12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3A69E89-0CC5-4F90-AEC2-546712E074FB}">
      <dsp:nvSpPr>
        <dsp:cNvPr id="0" name=""/>
        <dsp:cNvSpPr/>
      </dsp:nvSpPr>
      <dsp:spPr>
        <a:xfrm>
          <a:off x="0" y="74937"/>
          <a:ext cx="10731259" cy="46683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u="sng" kern="1200"/>
            <a:t>Key Concepts</a:t>
          </a:r>
          <a:endParaRPr lang="en-US" sz="1900" kern="1200"/>
        </a:p>
      </dsp:txBody>
      <dsp:txXfrm>
        <a:off x="22789" y="97726"/>
        <a:ext cx="10685681" cy="421252"/>
      </dsp:txXfrm>
    </dsp:sp>
    <dsp:sp modelId="{021137F6-3B13-46E2-B255-20E579A9233A}">
      <dsp:nvSpPr>
        <dsp:cNvPr id="0" name=""/>
        <dsp:cNvSpPr/>
      </dsp:nvSpPr>
      <dsp:spPr>
        <a:xfrm>
          <a:off x="0" y="596487"/>
          <a:ext cx="10731259" cy="46683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Children from emotional bonds with caregivers</a:t>
          </a:r>
          <a:endParaRPr lang="en-US" sz="1900" kern="1200"/>
        </a:p>
      </dsp:txBody>
      <dsp:txXfrm>
        <a:off x="22789" y="619276"/>
        <a:ext cx="10685681" cy="421252"/>
      </dsp:txXfrm>
    </dsp:sp>
    <dsp:sp modelId="{5F3199E4-1D09-4DA1-8820-7BEDB008095C}">
      <dsp:nvSpPr>
        <dsp:cNvPr id="0" name=""/>
        <dsp:cNvSpPr/>
      </dsp:nvSpPr>
      <dsp:spPr>
        <a:xfrm>
          <a:off x="0" y="1118037"/>
          <a:ext cx="10731259" cy="46683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Secure attachment creates emotional security attachment</a:t>
          </a:r>
          <a:endParaRPr lang="en-US" sz="1900" kern="1200"/>
        </a:p>
      </dsp:txBody>
      <dsp:txXfrm>
        <a:off x="22789" y="1140826"/>
        <a:ext cx="10685681" cy="421252"/>
      </dsp:txXfrm>
    </dsp:sp>
    <dsp:sp modelId="{C6A9A64B-7E95-4700-A999-37DB218C7652}">
      <dsp:nvSpPr>
        <dsp:cNvPr id="0" name=""/>
        <dsp:cNvSpPr/>
      </dsp:nvSpPr>
      <dsp:spPr>
        <a:xfrm>
          <a:off x="0" y="1639587"/>
          <a:ext cx="10731259" cy="46683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Inconsistent caregiving may lead to insecure attachment</a:t>
          </a:r>
          <a:endParaRPr lang="en-US" sz="1900" kern="1200"/>
        </a:p>
      </dsp:txBody>
      <dsp:txXfrm>
        <a:off x="22789" y="1662376"/>
        <a:ext cx="10685681" cy="421252"/>
      </dsp:txXfrm>
    </dsp:sp>
    <dsp:sp modelId="{41CA04D3-820F-47F5-9C26-BEF219BFB15D}">
      <dsp:nvSpPr>
        <dsp:cNvPr id="0" name=""/>
        <dsp:cNvSpPr/>
      </dsp:nvSpPr>
      <dsp:spPr>
        <a:xfrm>
          <a:off x="0" y="2161137"/>
          <a:ext cx="10731259" cy="46683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Early experiences shape future relationships</a:t>
          </a:r>
          <a:endParaRPr lang="en-US" sz="1900" kern="1200"/>
        </a:p>
      </dsp:txBody>
      <dsp:txXfrm>
        <a:off x="22789" y="2183926"/>
        <a:ext cx="10685681" cy="421252"/>
      </dsp:txXfrm>
    </dsp:sp>
    <dsp:sp modelId="{7109368F-6E17-49ED-ACE1-A282C76E2727}">
      <dsp:nvSpPr>
        <dsp:cNvPr id="0" name=""/>
        <dsp:cNvSpPr/>
      </dsp:nvSpPr>
      <dsp:spPr>
        <a:xfrm>
          <a:off x="0" y="2682687"/>
          <a:ext cx="10731259" cy="46683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Critical period in early childhood</a:t>
          </a:r>
          <a:endParaRPr lang="en-US" sz="1900" kern="1200"/>
        </a:p>
      </dsp:txBody>
      <dsp:txXfrm>
        <a:off x="22789" y="2705476"/>
        <a:ext cx="10685681" cy="421252"/>
      </dsp:txXfrm>
    </dsp:sp>
    <dsp:sp modelId="{D459F550-F5E6-4DD8-8D36-8571A3A11120}">
      <dsp:nvSpPr>
        <dsp:cNvPr id="0" name=""/>
        <dsp:cNvSpPr/>
      </dsp:nvSpPr>
      <dsp:spPr>
        <a:xfrm>
          <a:off x="0" y="3204237"/>
          <a:ext cx="10731259" cy="46683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u="sng" kern="1200"/>
            <a:t>Relevance to Early Childhood</a:t>
          </a:r>
          <a:endParaRPr lang="en-US" sz="1900" kern="1200"/>
        </a:p>
      </dsp:txBody>
      <dsp:txXfrm>
        <a:off x="22789" y="3227026"/>
        <a:ext cx="10685681" cy="421252"/>
      </dsp:txXfrm>
    </dsp:sp>
    <dsp:sp modelId="{07F7A7FD-43FD-469B-94E6-3C07F706D632}">
      <dsp:nvSpPr>
        <dsp:cNvPr id="0" name=""/>
        <dsp:cNvSpPr/>
      </dsp:nvSpPr>
      <dsp:spPr>
        <a:xfrm>
          <a:off x="0" y="3725787"/>
          <a:ext cx="10731259" cy="46683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Emotional regulation</a:t>
          </a:r>
          <a:endParaRPr lang="en-US" sz="1900" kern="1200"/>
        </a:p>
      </dsp:txBody>
      <dsp:txXfrm>
        <a:off x="22789" y="3748576"/>
        <a:ext cx="10685681" cy="421252"/>
      </dsp:txXfrm>
    </dsp:sp>
    <dsp:sp modelId="{6E2C73FB-240E-4E78-A732-E3087C86E162}">
      <dsp:nvSpPr>
        <dsp:cNvPr id="0" name=""/>
        <dsp:cNvSpPr/>
      </dsp:nvSpPr>
      <dsp:spPr>
        <a:xfrm>
          <a:off x="0" y="4247337"/>
          <a:ext cx="10731259" cy="46683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Confidence and exploration</a:t>
          </a:r>
          <a:endParaRPr lang="en-US" sz="1900" kern="1200"/>
        </a:p>
      </dsp:txBody>
      <dsp:txXfrm>
        <a:off x="22789" y="4270126"/>
        <a:ext cx="10685681" cy="421252"/>
      </dsp:txXfrm>
    </dsp:sp>
    <dsp:sp modelId="{1C51E35D-BF44-4985-A369-9EF6F3F0C118}">
      <dsp:nvSpPr>
        <dsp:cNvPr id="0" name=""/>
        <dsp:cNvSpPr/>
      </dsp:nvSpPr>
      <dsp:spPr>
        <a:xfrm>
          <a:off x="0" y="4768887"/>
          <a:ext cx="10731259" cy="46683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Social interaction development</a:t>
          </a:r>
          <a:endParaRPr lang="en-US" sz="1900" kern="1200"/>
        </a:p>
      </dsp:txBody>
      <dsp:txXfrm>
        <a:off x="22789" y="4791676"/>
        <a:ext cx="10685681" cy="421252"/>
      </dsp:txXfrm>
    </dsp:sp>
    <dsp:sp modelId="{D5D5983B-84C1-4A93-965B-A354BFCB48CE}">
      <dsp:nvSpPr>
        <dsp:cNvPr id="0" name=""/>
        <dsp:cNvSpPr/>
      </dsp:nvSpPr>
      <dsp:spPr>
        <a:xfrm>
          <a:off x="0" y="5290437"/>
          <a:ext cx="10731259" cy="46683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/>
            <a:t>(Bowlby, 1969; Ainsworth et al., 1978)</a:t>
          </a:r>
          <a:endParaRPr lang="en-US" sz="1900" kern="1200"/>
        </a:p>
      </dsp:txBody>
      <dsp:txXfrm>
        <a:off x="22789" y="5313226"/>
        <a:ext cx="10685681" cy="42125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3E15C58-4756-45EB-B857-3B3C91A6878E}">
      <dsp:nvSpPr>
        <dsp:cNvPr id="0" name=""/>
        <dsp:cNvSpPr/>
      </dsp:nvSpPr>
      <dsp:spPr>
        <a:xfrm rot="16200000">
          <a:off x="2338" y="1178"/>
          <a:ext cx="4348981" cy="4348981"/>
        </a:xfrm>
        <a:prstGeom prst="downArrow">
          <a:avLst>
            <a:gd name="adj1" fmla="val 50000"/>
            <a:gd name="adj2" fmla="val 3500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9568" tIns="99568" rIns="99568" bIns="99568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u="sng" kern="1200"/>
            <a:t>How Isaac's Experiences affect development</a:t>
          </a:r>
          <a:endParaRPr lang="en-US" sz="1400" kern="1200"/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100" kern="1200"/>
            <a:t>Maternal  depression may reduce emotional responsiveness</a:t>
          </a:r>
          <a:endParaRPr lang="en-US" sz="1100" kern="1200"/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100" kern="1200"/>
            <a:t>Disrupted childcare reduces stability</a:t>
          </a:r>
          <a:endParaRPr lang="en-US" sz="1100" kern="1200"/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100" kern="1200"/>
            <a:t>Moving home may increase insecurity</a:t>
          </a:r>
          <a:endParaRPr lang="en-US" sz="1100" kern="1200"/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100" kern="1200"/>
            <a:t>Limited social interaction affects confidence</a:t>
          </a:r>
          <a:endParaRPr lang="en-US" sz="1100" kern="1200"/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100" kern="1200"/>
            <a:t>Emotional distress may delay languages development</a:t>
          </a:r>
          <a:endParaRPr lang="en-US" sz="1100" kern="1200"/>
        </a:p>
      </dsp:txBody>
      <dsp:txXfrm rot="5400000">
        <a:off x="2338" y="1088423"/>
        <a:ext cx="3587909" cy="2174491"/>
      </dsp:txXfrm>
    </dsp:sp>
    <dsp:sp modelId="{9F55B1FB-E2B1-48E7-8A15-DDCF3C509847}">
      <dsp:nvSpPr>
        <dsp:cNvPr id="0" name=""/>
        <dsp:cNvSpPr/>
      </dsp:nvSpPr>
      <dsp:spPr>
        <a:xfrm rot="5400000">
          <a:off x="6164280" y="1178"/>
          <a:ext cx="4348981" cy="4348981"/>
        </a:xfrm>
        <a:prstGeom prst="downArrow">
          <a:avLst>
            <a:gd name="adj1" fmla="val 50000"/>
            <a:gd name="adj2" fmla="val 35000"/>
          </a:avLst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9568" tIns="99568" rIns="99568" bIns="99568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/>
            <a:t>(Murray and Cooper, 1997)</a:t>
          </a:r>
          <a:endParaRPr lang="en-US" sz="1400" kern="1200"/>
        </a:p>
      </dsp:txBody>
      <dsp:txXfrm rot="-5400000">
        <a:off x="6925352" y="1088423"/>
        <a:ext cx="3587909" cy="2174491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B3004AC-AC7F-4888-8B6C-5468877ED722}">
      <dsp:nvSpPr>
        <dsp:cNvPr id="0" name=""/>
        <dsp:cNvSpPr/>
      </dsp:nvSpPr>
      <dsp:spPr>
        <a:xfrm>
          <a:off x="0" y="98986"/>
          <a:ext cx="6002110" cy="31941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b="1" u="sng" kern="1200"/>
            <a:t>Nature Factors</a:t>
          </a:r>
          <a:endParaRPr lang="en-US" sz="1300" kern="1200"/>
        </a:p>
      </dsp:txBody>
      <dsp:txXfrm>
        <a:off x="15592" y="114578"/>
        <a:ext cx="5970926" cy="288226"/>
      </dsp:txXfrm>
    </dsp:sp>
    <dsp:sp modelId="{B03DA25F-9D87-4221-A66C-11F3A1338B1A}">
      <dsp:nvSpPr>
        <dsp:cNvPr id="0" name=""/>
        <dsp:cNvSpPr/>
      </dsp:nvSpPr>
      <dsp:spPr>
        <a:xfrm>
          <a:off x="0" y="455836"/>
          <a:ext cx="6002110" cy="319410"/>
        </a:xfrm>
        <a:prstGeom prst="roundRect">
          <a:avLst/>
        </a:prstGeom>
        <a:solidFill>
          <a:schemeClr val="accent5">
            <a:hueOff val="-1350239"/>
            <a:satOff val="-92"/>
            <a:lumOff val="218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Possible &amp; temperament differences</a:t>
          </a:r>
          <a:endParaRPr lang="en-US" sz="1300" kern="1200"/>
        </a:p>
      </dsp:txBody>
      <dsp:txXfrm>
        <a:off x="15592" y="471428"/>
        <a:ext cx="5970926" cy="288226"/>
      </dsp:txXfrm>
    </dsp:sp>
    <dsp:sp modelId="{C5A07EB2-F914-4A47-A4B6-18EB336E6C7C}">
      <dsp:nvSpPr>
        <dsp:cNvPr id="0" name=""/>
        <dsp:cNvSpPr/>
      </dsp:nvSpPr>
      <dsp:spPr>
        <a:xfrm>
          <a:off x="0" y="812686"/>
          <a:ext cx="6002110" cy="319410"/>
        </a:xfrm>
        <a:prstGeom prst="roundRect">
          <a:avLst/>
        </a:prstGeom>
        <a:solidFill>
          <a:schemeClr val="accent5">
            <a:hueOff val="-2700478"/>
            <a:satOff val="-184"/>
            <a:lumOff val="436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Emotional sensitivity</a:t>
          </a:r>
          <a:endParaRPr lang="en-US" sz="1300" kern="1200"/>
        </a:p>
      </dsp:txBody>
      <dsp:txXfrm>
        <a:off x="15592" y="828278"/>
        <a:ext cx="5970926" cy="288226"/>
      </dsp:txXfrm>
    </dsp:sp>
    <dsp:sp modelId="{75464463-9086-4BAC-AA54-DC43896887CB}">
      <dsp:nvSpPr>
        <dsp:cNvPr id="0" name=""/>
        <dsp:cNvSpPr/>
      </dsp:nvSpPr>
      <dsp:spPr>
        <a:xfrm>
          <a:off x="0" y="1169536"/>
          <a:ext cx="6002110" cy="319410"/>
        </a:xfrm>
        <a:prstGeom prst="roundRect">
          <a:avLst/>
        </a:prstGeom>
        <a:solidFill>
          <a:schemeClr val="accent5">
            <a:hueOff val="-4050717"/>
            <a:satOff val="-275"/>
            <a:lumOff val="654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Early brain development</a:t>
          </a:r>
          <a:endParaRPr lang="en-US" sz="1300" kern="1200"/>
        </a:p>
      </dsp:txBody>
      <dsp:txXfrm>
        <a:off x="15592" y="1185128"/>
        <a:ext cx="5970926" cy="288226"/>
      </dsp:txXfrm>
    </dsp:sp>
    <dsp:sp modelId="{C2611C83-51F4-479D-BC85-799851FB4F24}">
      <dsp:nvSpPr>
        <dsp:cNvPr id="0" name=""/>
        <dsp:cNvSpPr/>
      </dsp:nvSpPr>
      <dsp:spPr>
        <a:xfrm>
          <a:off x="0" y="1526386"/>
          <a:ext cx="6002110" cy="319410"/>
        </a:xfrm>
        <a:prstGeom prst="roundRect">
          <a:avLst/>
        </a:prstGeom>
        <a:solidFill>
          <a:schemeClr val="accent5">
            <a:hueOff val="-5400955"/>
            <a:satOff val="-367"/>
            <a:lumOff val="872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b="1" u="sng" kern="1200"/>
            <a:t>Nurture Factors</a:t>
          </a:r>
          <a:endParaRPr lang="en-US" sz="1300" kern="1200"/>
        </a:p>
      </dsp:txBody>
      <dsp:txXfrm>
        <a:off x="15592" y="1541978"/>
        <a:ext cx="5970926" cy="288226"/>
      </dsp:txXfrm>
    </dsp:sp>
    <dsp:sp modelId="{3DD432BA-9724-4A0B-AABB-9EFADEE7A393}">
      <dsp:nvSpPr>
        <dsp:cNvPr id="0" name=""/>
        <dsp:cNvSpPr/>
      </dsp:nvSpPr>
      <dsp:spPr>
        <a:xfrm>
          <a:off x="0" y="1883236"/>
          <a:ext cx="6002110" cy="319410"/>
        </a:xfrm>
        <a:prstGeom prst="roundRect">
          <a:avLst/>
        </a:prstGeom>
        <a:solidFill>
          <a:schemeClr val="accent5">
            <a:hueOff val="-6751195"/>
            <a:satOff val="-459"/>
            <a:lumOff val="108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Maternal mental health</a:t>
          </a:r>
          <a:endParaRPr lang="en-US" sz="1300" kern="1200"/>
        </a:p>
      </dsp:txBody>
      <dsp:txXfrm>
        <a:off x="15592" y="1898828"/>
        <a:ext cx="5970926" cy="288226"/>
      </dsp:txXfrm>
    </dsp:sp>
    <dsp:sp modelId="{78CC4071-09A8-439B-A062-1D6AFEC0048C}">
      <dsp:nvSpPr>
        <dsp:cNvPr id="0" name=""/>
        <dsp:cNvSpPr/>
      </dsp:nvSpPr>
      <dsp:spPr>
        <a:xfrm>
          <a:off x="0" y="2240086"/>
          <a:ext cx="6002110" cy="319410"/>
        </a:xfrm>
        <a:prstGeom prst="roundRect">
          <a:avLst/>
        </a:prstGeom>
        <a:solidFill>
          <a:schemeClr val="accent5">
            <a:hueOff val="-8101434"/>
            <a:satOff val="-551"/>
            <a:lumOff val="1307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Social environment</a:t>
          </a:r>
          <a:endParaRPr lang="en-US" sz="1300" kern="1200"/>
        </a:p>
      </dsp:txBody>
      <dsp:txXfrm>
        <a:off x="15592" y="2255678"/>
        <a:ext cx="5970926" cy="288226"/>
      </dsp:txXfrm>
    </dsp:sp>
    <dsp:sp modelId="{303DC05B-E21E-4506-8F16-8D29F02D37C8}">
      <dsp:nvSpPr>
        <dsp:cNvPr id="0" name=""/>
        <dsp:cNvSpPr/>
      </dsp:nvSpPr>
      <dsp:spPr>
        <a:xfrm>
          <a:off x="0" y="2596937"/>
          <a:ext cx="6002110" cy="319410"/>
        </a:xfrm>
        <a:prstGeom prst="roundRect">
          <a:avLst/>
        </a:prstGeom>
        <a:solidFill>
          <a:schemeClr val="accent5">
            <a:hueOff val="-9451672"/>
            <a:satOff val="-642"/>
            <a:lumOff val="1525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Inconsistent caregiving</a:t>
          </a:r>
          <a:endParaRPr lang="en-US" sz="1300" kern="1200"/>
        </a:p>
      </dsp:txBody>
      <dsp:txXfrm>
        <a:off x="15592" y="2612529"/>
        <a:ext cx="5970926" cy="288226"/>
      </dsp:txXfrm>
    </dsp:sp>
    <dsp:sp modelId="{00AD09D1-A8F5-4BDF-9B1B-1C418A94812E}">
      <dsp:nvSpPr>
        <dsp:cNvPr id="0" name=""/>
        <dsp:cNvSpPr/>
      </dsp:nvSpPr>
      <dsp:spPr>
        <a:xfrm>
          <a:off x="0" y="2953787"/>
          <a:ext cx="6002110" cy="319410"/>
        </a:xfrm>
        <a:prstGeom prst="roundRect">
          <a:avLst/>
        </a:prstGeom>
        <a:solidFill>
          <a:schemeClr val="accent5">
            <a:hueOff val="-10801911"/>
            <a:satOff val="-734"/>
            <a:lumOff val="1743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Limited peer interaction</a:t>
          </a:r>
          <a:endParaRPr lang="en-US" sz="1300" kern="1200"/>
        </a:p>
      </dsp:txBody>
      <dsp:txXfrm>
        <a:off x="15592" y="2969379"/>
        <a:ext cx="5970926" cy="288226"/>
      </dsp:txXfrm>
    </dsp:sp>
    <dsp:sp modelId="{1C71F965-9E47-4491-8DBA-1A9AA398CF3D}">
      <dsp:nvSpPr>
        <dsp:cNvPr id="0" name=""/>
        <dsp:cNvSpPr/>
      </dsp:nvSpPr>
      <dsp:spPr>
        <a:xfrm>
          <a:off x="0" y="3310637"/>
          <a:ext cx="6002110" cy="319410"/>
        </a:xfrm>
        <a:prstGeom prst="roundRect">
          <a:avLst/>
        </a:prstGeom>
        <a:solidFill>
          <a:schemeClr val="accent5">
            <a:hueOff val="-12152150"/>
            <a:satOff val="-826"/>
            <a:lumOff val="196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b="1" kern="1200"/>
            <a:t>(Berk, 2023)</a:t>
          </a:r>
          <a:endParaRPr lang="en-US" sz="1300" kern="1200"/>
        </a:p>
      </dsp:txBody>
      <dsp:txXfrm>
        <a:off x="15592" y="3326229"/>
        <a:ext cx="5970926" cy="288226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CF98A8D-8410-484B-8481-0A36C6919D54}">
      <dsp:nvSpPr>
        <dsp:cNvPr id="0" name=""/>
        <dsp:cNvSpPr/>
      </dsp:nvSpPr>
      <dsp:spPr>
        <a:xfrm>
          <a:off x="0" y="99845"/>
          <a:ext cx="6253721" cy="918303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b="1" u="sng" kern="1200"/>
            <a:t>Conclusion</a:t>
          </a:r>
          <a:endParaRPr lang="en-US" sz="2300" kern="1200"/>
        </a:p>
      </dsp:txBody>
      <dsp:txXfrm>
        <a:off x="44828" y="144673"/>
        <a:ext cx="6164065" cy="828647"/>
      </dsp:txXfrm>
    </dsp:sp>
    <dsp:sp modelId="{D325D1B4-E761-463E-A17D-9E6E6320FA21}">
      <dsp:nvSpPr>
        <dsp:cNvPr id="0" name=""/>
        <dsp:cNvSpPr/>
      </dsp:nvSpPr>
      <dsp:spPr>
        <a:xfrm>
          <a:off x="0" y="1084389"/>
          <a:ext cx="6253721" cy="918303"/>
        </a:xfrm>
        <a:prstGeom prst="roundRect">
          <a:avLst/>
        </a:prstGeom>
        <a:solidFill>
          <a:schemeClr val="accent5">
            <a:hueOff val="-3038037"/>
            <a:satOff val="-207"/>
            <a:lumOff val="49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Bowlby's theory helps explain Isaac's emotional difficulties.</a:t>
          </a:r>
          <a:endParaRPr lang="en-US" sz="2300" kern="1200"/>
        </a:p>
      </dsp:txBody>
      <dsp:txXfrm>
        <a:off x="44828" y="1129217"/>
        <a:ext cx="6164065" cy="828647"/>
      </dsp:txXfrm>
    </dsp:sp>
    <dsp:sp modelId="{7F022BBB-C4C4-46A8-8550-E9F46E9EAADC}">
      <dsp:nvSpPr>
        <dsp:cNvPr id="0" name=""/>
        <dsp:cNvSpPr/>
      </dsp:nvSpPr>
      <dsp:spPr>
        <a:xfrm>
          <a:off x="0" y="2068933"/>
          <a:ext cx="6253721" cy="918303"/>
        </a:xfrm>
        <a:prstGeom prst="roundRect">
          <a:avLst/>
        </a:prstGeom>
        <a:solidFill>
          <a:schemeClr val="accent5">
            <a:hueOff val="-6076075"/>
            <a:satOff val="-413"/>
            <a:lumOff val="98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Early experiences influence development &amp; wellbeing.</a:t>
          </a:r>
          <a:endParaRPr lang="en-US" sz="2300" kern="1200"/>
        </a:p>
      </dsp:txBody>
      <dsp:txXfrm>
        <a:off x="44828" y="2113761"/>
        <a:ext cx="6164065" cy="828647"/>
      </dsp:txXfrm>
    </dsp:sp>
    <dsp:sp modelId="{5071A6B4-426F-44D1-97D0-8B72782B12E8}">
      <dsp:nvSpPr>
        <dsp:cNvPr id="0" name=""/>
        <dsp:cNvSpPr/>
      </dsp:nvSpPr>
      <dsp:spPr>
        <a:xfrm>
          <a:off x="0" y="3053476"/>
          <a:ext cx="6253721" cy="918303"/>
        </a:xfrm>
        <a:prstGeom prst="roundRect">
          <a:avLst/>
        </a:prstGeom>
        <a:solidFill>
          <a:schemeClr val="accent5">
            <a:hueOff val="-9114112"/>
            <a:satOff val="-620"/>
            <a:lumOff val="147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Secure relationship can improve outcomes.</a:t>
          </a:r>
          <a:endParaRPr lang="en-US" sz="2300" kern="1200"/>
        </a:p>
      </dsp:txBody>
      <dsp:txXfrm>
        <a:off x="44828" y="3098304"/>
        <a:ext cx="6164065" cy="828647"/>
      </dsp:txXfrm>
    </dsp:sp>
    <dsp:sp modelId="{2E6676CD-54A3-48FE-B8CF-1F5FC643C7F8}">
      <dsp:nvSpPr>
        <dsp:cNvPr id="0" name=""/>
        <dsp:cNvSpPr/>
      </dsp:nvSpPr>
      <dsp:spPr>
        <a:xfrm>
          <a:off x="0" y="4038020"/>
          <a:ext cx="6253721" cy="918303"/>
        </a:xfrm>
        <a:prstGeom prst="roundRect">
          <a:avLst/>
        </a:prstGeom>
        <a:solidFill>
          <a:schemeClr val="accent5">
            <a:hueOff val="-12152150"/>
            <a:satOff val="-826"/>
            <a:lumOff val="196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Early intervention and multiagency support are essential. </a:t>
          </a:r>
          <a:endParaRPr lang="en-US" sz="2300" kern="1200"/>
        </a:p>
      </dsp:txBody>
      <dsp:txXfrm>
        <a:off x="44828" y="4082848"/>
        <a:ext cx="6164065" cy="828647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1FB0DC0-6936-4DBF-950A-4BF7FB8791FE}">
      <dsp:nvSpPr>
        <dsp:cNvPr id="0" name=""/>
        <dsp:cNvSpPr/>
      </dsp:nvSpPr>
      <dsp:spPr>
        <a:xfrm>
          <a:off x="3201" y="445489"/>
          <a:ext cx="2539866" cy="1523919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/>
            <a:t>Ainsworth, M., Blehar, M., Waters,E. And Wall, S. (1978) </a:t>
          </a:r>
          <a:r>
            <a:rPr lang="en-GB" sz="1600" kern="1200"/>
            <a:t>Patterns of attachment. Hillsdale: Erlbaum. (Accessed: 27 May 2026).</a:t>
          </a:r>
          <a:endParaRPr lang="en-US" sz="1600" kern="1200"/>
        </a:p>
      </dsp:txBody>
      <dsp:txXfrm>
        <a:off x="3201" y="445489"/>
        <a:ext cx="2539866" cy="1523919"/>
      </dsp:txXfrm>
    </dsp:sp>
    <dsp:sp modelId="{171A3FA5-45C9-48FA-847A-CA7B1969B28D}">
      <dsp:nvSpPr>
        <dsp:cNvPr id="0" name=""/>
        <dsp:cNvSpPr/>
      </dsp:nvSpPr>
      <dsp:spPr>
        <a:xfrm>
          <a:off x="2797054" y="445489"/>
          <a:ext cx="2539866" cy="1523919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/>
            <a:t>Berk, L. (2023)</a:t>
          </a:r>
          <a:r>
            <a:rPr lang="en-GB" sz="1600" kern="1200"/>
            <a:t> Development through the lifespan. 8th edn. Harlow: Pearson.  (Accessed: 27 May 2026)</a:t>
          </a:r>
          <a:endParaRPr lang="en-US" sz="1600" kern="1200"/>
        </a:p>
      </dsp:txBody>
      <dsp:txXfrm>
        <a:off x="2797054" y="445489"/>
        <a:ext cx="2539866" cy="1523919"/>
      </dsp:txXfrm>
    </dsp:sp>
    <dsp:sp modelId="{D8BB7871-BC08-4E16-8175-AB344A316C27}">
      <dsp:nvSpPr>
        <dsp:cNvPr id="0" name=""/>
        <dsp:cNvSpPr/>
      </dsp:nvSpPr>
      <dsp:spPr>
        <a:xfrm>
          <a:off x="5590907" y="445489"/>
          <a:ext cx="2539866" cy="1523919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/>
            <a:t>Bowlby's, J. (1969) </a:t>
          </a:r>
          <a:r>
            <a:rPr lang="en-GB" sz="1600" kern="1200"/>
            <a:t>Attachment and loss: Volume 1: Attachment. London: Penguin. (Accessed: 27 May 2026)</a:t>
          </a:r>
          <a:endParaRPr lang="en-US" sz="1600" kern="1200"/>
        </a:p>
      </dsp:txBody>
      <dsp:txXfrm>
        <a:off x="5590907" y="445489"/>
        <a:ext cx="2539866" cy="1523919"/>
      </dsp:txXfrm>
    </dsp:sp>
    <dsp:sp modelId="{38EAB3BE-6A26-4D94-B141-5CEA69FB1E3E}">
      <dsp:nvSpPr>
        <dsp:cNvPr id="0" name=""/>
        <dsp:cNvSpPr/>
      </dsp:nvSpPr>
      <dsp:spPr>
        <a:xfrm>
          <a:off x="8384760" y="445489"/>
          <a:ext cx="2539866" cy="1523919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/>
            <a:t>Department for Education (2024)</a:t>
          </a:r>
          <a:r>
            <a:rPr lang="en-GB" sz="1600" kern="1200"/>
            <a:t> Early years foundation stage statutory framework. London: DfE.  (Accessed: 28 May 2026)</a:t>
          </a:r>
          <a:endParaRPr lang="en-US" sz="1600" kern="1200"/>
        </a:p>
      </dsp:txBody>
      <dsp:txXfrm>
        <a:off x="8384760" y="445489"/>
        <a:ext cx="2539866" cy="1523919"/>
      </dsp:txXfrm>
    </dsp:sp>
    <dsp:sp modelId="{8F62703E-7977-4BE4-AA5C-AC74B9EE8C43}">
      <dsp:nvSpPr>
        <dsp:cNvPr id="0" name=""/>
        <dsp:cNvSpPr/>
      </dsp:nvSpPr>
      <dsp:spPr>
        <a:xfrm>
          <a:off x="1400128" y="2223395"/>
          <a:ext cx="2539866" cy="1523919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/>
            <a:t>Goldberg. S. (2000)</a:t>
          </a:r>
          <a:r>
            <a:rPr lang="en-GB" sz="1600" kern="1200"/>
            <a:t> Attachment and development. London: Arnold. (Accessed: 28 May 2026)</a:t>
          </a:r>
          <a:endParaRPr lang="en-US" sz="1600" kern="1200"/>
        </a:p>
      </dsp:txBody>
      <dsp:txXfrm>
        <a:off x="1400128" y="2223395"/>
        <a:ext cx="2539866" cy="1523919"/>
      </dsp:txXfrm>
    </dsp:sp>
    <dsp:sp modelId="{DE69DF9C-7A29-4AF3-8D9A-062FE06C1796}">
      <dsp:nvSpPr>
        <dsp:cNvPr id="0" name=""/>
        <dsp:cNvSpPr/>
      </dsp:nvSpPr>
      <dsp:spPr>
        <a:xfrm>
          <a:off x="4193981" y="2223395"/>
          <a:ext cx="2539866" cy="1523919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/>
            <a:t>Murray, L. and Cooper, P. (1997)</a:t>
          </a:r>
          <a:r>
            <a:rPr lang="en-GB" sz="1600" kern="1200"/>
            <a:t> Postpartum depression and child development. New York; Guilford Press. (Accessed: 29 May 2026)</a:t>
          </a:r>
          <a:endParaRPr lang="en-US" sz="1600" kern="1200"/>
        </a:p>
      </dsp:txBody>
      <dsp:txXfrm>
        <a:off x="4193981" y="2223395"/>
        <a:ext cx="2539866" cy="1523919"/>
      </dsp:txXfrm>
    </dsp:sp>
    <dsp:sp modelId="{D669B03D-50D4-4799-99A2-5D7A8EEFC62B}">
      <dsp:nvSpPr>
        <dsp:cNvPr id="0" name=""/>
        <dsp:cNvSpPr/>
      </dsp:nvSpPr>
      <dsp:spPr>
        <a:xfrm>
          <a:off x="6987834" y="2223395"/>
          <a:ext cx="2539866" cy="1523919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/>
            <a:t>Rutter, M. (1981) </a:t>
          </a:r>
          <a:r>
            <a:rPr lang="en-GB" sz="1600" kern="1200"/>
            <a:t>Maternal deprivation reassessed. Harmondsworth: Penguin.  (Accessed: 29 May 2026)</a:t>
          </a:r>
          <a:endParaRPr lang="en-US" sz="1600" kern="1200"/>
        </a:p>
      </dsp:txBody>
      <dsp:txXfrm>
        <a:off x="6987834" y="2223395"/>
        <a:ext cx="2539866" cy="152391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arrow5">
  <dgm:title val=""/>
  <dgm:desc val=""/>
  <dgm:catLst>
    <dgm:cat type="relationship" pri="6000"/>
    <dgm:cat type="process" pri="31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4" srcId="0" destId="1" srcOrd="0" destOrd="0"/>
        <dgm:cxn modelId="5" srcId="0" destId="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ch" ptType="node" func="cnt" op="equ" val="2">
        <dgm:choose name="Name2">
          <dgm:if name="Name3" func="var" arg="dir" op="equ" val="norm">
            <dgm:alg type="cycle">
              <dgm:param type="rotPath" val="alongPath"/>
              <dgm:param type="stAng" val="270"/>
            </dgm:alg>
          </dgm:if>
          <dgm:else name="Name4">
            <dgm:alg type="cycle">
              <dgm:param type="rotPath" val="alongPath"/>
              <dgm:param type="stAng" val="90"/>
              <dgm:param type="spanAng" val="-360"/>
            </dgm:alg>
          </dgm:else>
        </dgm:choose>
      </dgm:if>
      <dgm:else name="Name5">
        <dgm:choose name="Name6">
          <dgm:if name="Name7" func="var" arg="dir" op="equ" val="norm">
            <dgm:alg type="cycle">
              <dgm:param type="rotPath" val="alongPath"/>
            </dgm:alg>
          </dgm:if>
          <dgm:else name="Name8">
            <dgm:alg type="cycle">
              <dgm:param type="rotPath" val="alongPath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axis="ch" ptType="node" func="cnt" op="lte" val="2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0.1"/>
          <dgm:constr type="sibSp" refType="h" op="lte" fact="0.1"/>
          <dgm:constr type="diam" refType="w" refFor="ch" refPtType="node" op="equ" fact="1.1"/>
        </dgm:constrLst>
      </dgm:if>
      <dgm:if name="Name11" axis="ch" ptType="node" func="cnt" op="equ" val="5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2"/>
          <dgm:constr type="sibSp" refType="h" op="lte" fact="0.1"/>
        </dgm:constrLst>
      </dgm:if>
      <dgm:if name="Name12" axis="ch" ptType="node" func="cnt" op="equ" val="6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if name="Name13" axis="ch" ptType="node" func="cnt" op="equ" val="7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if name="Name14" axis="ch" ptType="node" func="cnt" op="equ" val="8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/>
          <dgm:constr type="sibSp" refType="h" op="lte" fact="0.1"/>
        </dgm:constrLst>
      </dgm:if>
      <dgm:if name="Name15" axis="ch" ptType="node" func="cnt" op="gte" val="9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else name="Name16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35"/>
        </dgm:constrLst>
      </dgm:else>
    </dgm:choose>
    <dgm:ruleLst/>
    <dgm:forEach name="Name17" axis="ch" ptType="node">
      <dgm:layoutNode name="arrow">
        <dgm:varLst>
          <dgm:bulletEnabled val="1"/>
        </dgm:varLst>
        <dgm:alg type="tx"/>
        <dgm:shape xmlns:r="http://schemas.openxmlformats.org/officeDocument/2006/relationships" type="downArrow" r:blip="">
          <dgm:adjLst>
            <dgm:adj idx="2" val="0.35"/>
          </dgm:adjLst>
        </dgm:shape>
        <dgm:presOf axis="desOrSelf" ptType="node"/>
        <dgm:constrLst/>
        <dgm:ruleLst>
          <dgm:rule type="primFontSz" val="5" fact="NaN" max="NaN"/>
        </dgm:ruleLst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04/06/2026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04/06/2026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04/06/2026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04/06/2026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04/06/2026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04/06/2026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04/06/2026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04/06/2026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04/06/2026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04/06/2026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04/06/2026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04/06/2026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3A397E3E-B90C-4D82-BAAA-36F7AC6A45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E16C8D8F-10E9-4498-ABDB-0F923F8B68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124561"/>
            <a:ext cx="1861854" cy="277779"/>
          </a:xfrm>
          <a:custGeom>
            <a:avLst/>
            <a:gdLst>
              <a:gd name="connsiteX0" fmla="*/ 180458 w 1861854"/>
              <a:gd name="connsiteY0" fmla="*/ 0 h 277779"/>
              <a:gd name="connsiteX1" fmla="*/ 419222 w 1861854"/>
              <a:gd name="connsiteY1" fmla="*/ 238761 h 277779"/>
              <a:gd name="connsiteX2" fmla="*/ 657984 w 1861854"/>
              <a:gd name="connsiteY2" fmla="*/ 0 h 277779"/>
              <a:gd name="connsiteX3" fmla="*/ 896745 w 1861854"/>
              <a:gd name="connsiteY3" fmla="*/ 238761 h 277779"/>
              <a:gd name="connsiteX4" fmla="*/ 1135754 w 1861854"/>
              <a:gd name="connsiteY4" fmla="*/ 0 h 277779"/>
              <a:gd name="connsiteX5" fmla="*/ 1374516 w 1861854"/>
              <a:gd name="connsiteY5" fmla="*/ 238761 h 277779"/>
              <a:gd name="connsiteX6" fmla="*/ 1613277 w 1861854"/>
              <a:gd name="connsiteY6" fmla="*/ 0 h 277779"/>
              <a:gd name="connsiteX7" fmla="*/ 1861854 w 1861854"/>
              <a:gd name="connsiteY7" fmla="*/ 248577 h 277779"/>
              <a:gd name="connsiteX8" fmla="*/ 1842470 w 1861854"/>
              <a:gd name="connsiteY8" fmla="*/ 267963 h 277779"/>
              <a:gd name="connsiteX9" fmla="*/ 1613277 w 1861854"/>
              <a:gd name="connsiteY9" fmla="*/ 39017 h 277779"/>
              <a:gd name="connsiteX10" fmla="*/ 1374516 w 1861854"/>
              <a:gd name="connsiteY10" fmla="*/ 277779 h 277779"/>
              <a:gd name="connsiteX11" fmla="*/ 1135754 w 1861854"/>
              <a:gd name="connsiteY11" fmla="*/ 39017 h 277779"/>
              <a:gd name="connsiteX12" fmla="*/ 896745 w 1861854"/>
              <a:gd name="connsiteY12" fmla="*/ 277779 h 277779"/>
              <a:gd name="connsiteX13" fmla="*/ 657984 w 1861854"/>
              <a:gd name="connsiteY13" fmla="*/ 39017 h 277779"/>
              <a:gd name="connsiteX14" fmla="*/ 419222 w 1861854"/>
              <a:gd name="connsiteY14" fmla="*/ 277779 h 277779"/>
              <a:gd name="connsiteX15" fmla="*/ 180458 w 1861854"/>
              <a:gd name="connsiteY15" fmla="*/ 39017 h 277779"/>
              <a:gd name="connsiteX16" fmla="*/ 0 w 1861854"/>
              <a:gd name="connsiteY16" fmla="*/ 219283 h 277779"/>
              <a:gd name="connsiteX17" fmla="*/ 0 w 1861854"/>
              <a:gd name="connsiteY17" fmla="*/ 180458 h 2777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861854" h="277779">
                <a:moveTo>
                  <a:pt x="180458" y="0"/>
                </a:moveTo>
                <a:lnTo>
                  <a:pt x="419222" y="238761"/>
                </a:lnTo>
                <a:lnTo>
                  <a:pt x="657984" y="0"/>
                </a:lnTo>
                <a:lnTo>
                  <a:pt x="896745" y="238761"/>
                </a:lnTo>
                <a:lnTo>
                  <a:pt x="1135754" y="0"/>
                </a:lnTo>
                <a:lnTo>
                  <a:pt x="1374516" y="238761"/>
                </a:lnTo>
                <a:lnTo>
                  <a:pt x="1613277" y="0"/>
                </a:lnTo>
                <a:lnTo>
                  <a:pt x="1861854" y="248577"/>
                </a:lnTo>
                <a:lnTo>
                  <a:pt x="1842470" y="267963"/>
                </a:lnTo>
                <a:lnTo>
                  <a:pt x="1613277" y="39017"/>
                </a:lnTo>
                <a:lnTo>
                  <a:pt x="1374516" y="277779"/>
                </a:lnTo>
                <a:lnTo>
                  <a:pt x="1135754" y="39017"/>
                </a:lnTo>
                <a:lnTo>
                  <a:pt x="896745" y="277779"/>
                </a:lnTo>
                <a:lnTo>
                  <a:pt x="657984" y="39017"/>
                </a:lnTo>
                <a:lnTo>
                  <a:pt x="419222" y="277779"/>
                </a:lnTo>
                <a:lnTo>
                  <a:pt x="180458" y="39017"/>
                </a:lnTo>
                <a:lnTo>
                  <a:pt x="0" y="219283"/>
                </a:lnTo>
                <a:lnTo>
                  <a:pt x="0" y="180458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1E5A83E3-8A11-4492-BB6E-F5F2240316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564296"/>
            <a:ext cx="1861854" cy="277779"/>
          </a:xfrm>
          <a:custGeom>
            <a:avLst/>
            <a:gdLst>
              <a:gd name="connsiteX0" fmla="*/ 180458 w 1861854"/>
              <a:gd name="connsiteY0" fmla="*/ 0 h 277779"/>
              <a:gd name="connsiteX1" fmla="*/ 419222 w 1861854"/>
              <a:gd name="connsiteY1" fmla="*/ 238761 h 277779"/>
              <a:gd name="connsiteX2" fmla="*/ 657984 w 1861854"/>
              <a:gd name="connsiteY2" fmla="*/ 0 h 277779"/>
              <a:gd name="connsiteX3" fmla="*/ 896745 w 1861854"/>
              <a:gd name="connsiteY3" fmla="*/ 238761 h 277779"/>
              <a:gd name="connsiteX4" fmla="*/ 1135754 w 1861854"/>
              <a:gd name="connsiteY4" fmla="*/ 0 h 277779"/>
              <a:gd name="connsiteX5" fmla="*/ 1374516 w 1861854"/>
              <a:gd name="connsiteY5" fmla="*/ 238761 h 277779"/>
              <a:gd name="connsiteX6" fmla="*/ 1613277 w 1861854"/>
              <a:gd name="connsiteY6" fmla="*/ 0 h 277779"/>
              <a:gd name="connsiteX7" fmla="*/ 1861854 w 1861854"/>
              <a:gd name="connsiteY7" fmla="*/ 248577 h 277779"/>
              <a:gd name="connsiteX8" fmla="*/ 1842470 w 1861854"/>
              <a:gd name="connsiteY8" fmla="*/ 268208 h 277779"/>
              <a:gd name="connsiteX9" fmla="*/ 1613277 w 1861854"/>
              <a:gd name="connsiteY9" fmla="*/ 39017 h 277779"/>
              <a:gd name="connsiteX10" fmla="*/ 1374516 w 1861854"/>
              <a:gd name="connsiteY10" fmla="*/ 277779 h 277779"/>
              <a:gd name="connsiteX11" fmla="*/ 1135754 w 1861854"/>
              <a:gd name="connsiteY11" fmla="*/ 39017 h 277779"/>
              <a:gd name="connsiteX12" fmla="*/ 896745 w 1861854"/>
              <a:gd name="connsiteY12" fmla="*/ 277779 h 277779"/>
              <a:gd name="connsiteX13" fmla="*/ 657984 w 1861854"/>
              <a:gd name="connsiteY13" fmla="*/ 39017 h 277779"/>
              <a:gd name="connsiteX14" fmla="*/ 419222 w 1861854"/>
              <a:gd name="connsiteY14" fmla="*/ 277779 h 277779"/>
              <a:gd name="connsiteX15" fmla="*/ 180458 w 1861854"/>
              <a:gd name="connsiteY15" fmla="*/ 39017 h 277779"/>
              <a:gd name="connsiteX16" fmla="*/ 0 w 1861854"/>
              <a:gd name="connsiteY16" fmla="*/ 219475 h 277779"/>
              <a:gd name="connsiteX17" fmla="*/ 0 w 1861854"/>
              <a:gd name="connsiteY17" fmla="*/ 180458 h 2777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861854" h="277779">
                <a:moveTo>
                  <a:pt x="180458" y="0"/>
                </a:moveTo>
                <a:lnTo>
                  <a:pt x="419222" y="238761"/>
                </a:lnTo>
                <a:lnTo>
                  <a:pt x="657984" y="0"/>
                </a:lnTo>
                <a:lnTo>
                  <a:pt x="896745" y="238761"/>
                </a:lnTo>
                <a:lnTo>
                  <a:pt x="1135754" y="0"/>
                </a:lnTo>
                <a:lnTo>
                  <a:pt x="1374516" y="238761"/>
                </a:lnTo>
                <a:lnTo>
                  <a:pt x="1613277" y="0"/>
                </a:lnTo>
                <a:lnTo>
                  <a:pt x="1861854" y="248577"/>
                </a:lnTo>
                <a:lnTo>
                  <a:pt x="1842470" y="268208"/>
                </a:lnTo>
                <a:lnTo>
                  <a:pt x="1613277" y="39017"/>
                </a:lnTo>
                <a:lnTo>
                  <a:pt x="1374516" y="277779"/>
                </a:lnTo>
                <a:lnTo>
                  <a:pt x="1135754" y="39017"/>
                </a:lnTo>
                <a:lnTo>
                  <a:pt x="896745" y="277779"/>
                </a:lnTo>
                <a:lnTo>
                  <a:pt x="657984" y="39017"/>
                </a:lnTo>
                <a:lnTo>
                  <a:pt x="419222" y="277779"/>
                </a:lnTo>
                <a:lnTo>
                  <a:pt x="180458" y="39017"/>
                </a:lnTo>
                <a:lnTo>
                  <a:pt x="0" y="219475"/>
                </a:lnTo>
                <a:lnTo>
                  <a:pt x="0" y="180458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8CF5E676-CA04-4CED-9F1E-5026ED66E6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2782347" cy="2943932"/>
          </a:xfrm>
          <a:custGeom>
            <a:avLst/>
            <a:gdLst>
              <a:gd name="connsiteX0" fmla="*/ 2292284 w 3871489"/>
              <a:gd name="connsiteY0" fmla="*/ 0 h 4096327"/>
              <a:gd name="connsiteX1" fmla="*/ 3500914 w 3871489"/>
              <a:gd name="connsiteY1" fmla="*/ 0 h 4096327"/>
              <a:gd name="connsiteX2" fmla="*/ 3542229 w 3871489"/>
              <a:gd name="connsiteY2" fmla="*/ 68006 h 4096327"/>
              <a:gd name="connsiteX3" fmla="*/ 3871489 w 3871489"/>
              <a:gd name="connsiteY3" fmla="*/ 1368323 h 4096327"/>
              <a:gd name="connsiteX4" fmla="*/ 1143485 w 3871489"/>
              <a:gd name="connsiteY4" fmla="*/ 4096327 h 4096327"/>
              <a:gd name="connsiteX5" fmla="*/ 81633 w 3871489"/>
              <a:gd name="connsiteY5" fmla="*/ 3881944 h 4096327"/>
              <a:gd name="connsiteX6" fmla="*/ 0 w 3871489"/>
              <a:gd name="connsiteY6" fmla="*/ 3842618 h 4096327"/>
              <a:gd name="connsiteX7" fmla="*/ 0 w 3871489"/>
              <a:gd name="connsiteY7" fmla="*/ 2741475 h 4096327"/>
              <a:gd name="connsiteX8" fmla="*/ 6615 w 3871489"/>
              <a:gd name="connsiteY8" fmla="*/ 2747487 h 4096327"/>
              <a:gd name="connsiteX9" fmla="*/ 1143485 w 3871489"/>
              <a:gd name="connsiteY9" fmla="*/ 3155655 h 4096327"/>
              <a:gd name="connsiteX10" fmla="*/ 2930817 w 3871489"/>
              <a:gd name="connsiteY10" fmla="*/ 1368323 h 4096327"/>
              <a:gd name="connsiteX11" fmla="*/ 2407287 w 3871489"/>
              <a:gd name="connsiteY11" fmla="*/ 104524 h 40963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871489" h="4096327">
                <a:moveTo>
                  <a:pt x="2292284" y="0"/>
                </a:moveTo>
                <a:lnTo>
                  <a:pt x="3500914" y="0"/>
                </a:lnTo>
                <a:lnTo>
                  <a:pt x="3542229" y="68006"/>
                </a:lnTo>
                <a:cubicBezTo>
                  <a:pt x="3752213" y="454545"/>
                  <a:pt x="3871489" y="897507"/>
                  <a:pt x="3871489" y="1368323"/>
                </a:cubicBezTo>
                <a:cubicBezTo>
                  <a:pt x="3871489" y="2874936"/>
                  <a:pt x="2650098" y="4096327"/>
                  <a:pt x="1143485" y="4096327"/>
                </a:cubicBezTo>
                <a:cubicBezTo>
                  <a:pt x="766832" y="4096327"/>
                  <a:pt x="408006" y="4019990"/>
                  <a:pt x="81633" y="3881944"/>
                </a:cubicBezTo>
                <a:lnTo>
                  <a:pt x="0" y="3842618"/>
                </a:lnTo>
                <a:lnTo>
                  <a:pt x="0" y="2741475"/>
                </a:lnTo>
                <a:lnTo>
                  <a:pt x="6615" y="2747487"/>
                </a:lnTo>
                <a:cubicBezTo>
                  <a:pt x="315579" y="3002472"/>
                  <a:pt x="711663" y="3155655"/>
                  <a:pt x="1143485" y="3155655"/>
                </a:cubicBezTo>
                <a:cubicBezTo>
                  <a:pt x="2130515" y="3155655"/>
                  <a:pt x="2930817" y="2355353"/>
                  <a:pt x="2930817" y="1368323"/>
                </a:cubicBezTo>
                <a:cubicBezTo>
                  <a:pt x="2930817" y="874812"/>
                  <a:pt x="2730741" y="427979"/>
                  <a:pt x="2407287" y="104524"/>
                </a:cubicBezTo>
                <a:close/>
              </a:path>
            </a:pathLst>
          </a:custGeom>
          <a:solidFill>
            <a:srgbClr val="FFFFFF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accent1"/>
              </a:solidFill>
            </a:endParaRPr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6BA9E676-A8FC-4C2F-8D78-C13ED8ABDB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2782347" cy="2943932"/>
          </a:xfrm>
          <a:custGeom>
            <a:avLst/>
            <a:gdLst>
              <a:gd name="connsiteX0" fmla="*/ 2292284 w 3871489"/>
              <a:gd name="connsiteY0" fmla="*/ 0 h 4096327"/>
              <a:gd name="connsiteX1" fmla="*/ 3500914 w 3871489"/>
              <a:gd name="connsiteY1" fmla="*/ 0 h 4096327"/>
              <a:gd name="connsiteX2" fmla="*/ 3542229 w 3871489"/>
              <a:gd name="connsiteY2" fmla="*/ 68006 h 4096327"/>
              <a:gd name="connsiteX3" fmla="*/ 3871489 w 3871489"/>
              <a:gd name="connsiteY3" fmla="*/ 1368323 h 4096327"/>
              <a:gd name="connsiteX4" fmla="*/ 1143485 w 3871489"/>
              <a:gd name="connsiteY4" fmla="*/ 4096327 h 4096327"/>
              <a:gd name="connsiteX5" fmla="*/ 81633 w 3871489"/>
              <a:gd name="connsiteY5" fmla="*/ 3881944 h 4096327"/>
              <a:gd name="connsiteX6" fmla="*/ 0 w 3871489"/>
              <a:gd name="connsiteY6" fmla="*/ 3842618 h 4096327"/>
              <a:gd name="connsiteX7" fmla="*/ 0 w 3871489"/>
              <a:gd name="connsiteY7" fmla="*/ 2741475 h 4096327"/>
              <a:gd name="connsiteX8" fmla="*/ 6615 w 3871489"/>
              <a:gd name="connsiteY8" fmla="*/ 2747487 h 4096327"/>
              <a:gd name="connsiteX9" fmla="*/ 1143485 w 3871489"/>
              <a:gd name="connsiteY9" fmla="*/ 3155655 h 4096327"/>
              <a:gd name="connsiteX10" fmla="*/ 2930817 w 3871489"/>
              <a:gd name="connsiteY10" fmla="*/ 1368323 h 4096327"/>
              <a:gd name="connsiteX11" fmla="*/ 2407287 w 3871489"/>
              <a:gd name="connsiteY11" fmla="*/ 104524 h 40963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871489" h="4096327">
                <a:moveTo>
                  <a:pt x="2292284" y="0"/>
                </a:moveTo>
                <a:lnTo>
                  <a:pt x="3500914" y="0"/>
                </a:lnTo>
                <a:lnTo>
                  <a:pt x="3542229" y="68006"/>
                </a:lnTo>
                <a:cubicBezTo>
                  <a:pt x="3752213" y="454545"/>
                  <a:pt x="3871489" y="897507"/>
                  <a:pt x="3871489" y="1368323"/>
                </a:cubicBezTo>
                <a:cubicBezTo>
                  <a:pt x="3871489" y="2874936"/>
                  <a:pt x="2650098" y="4096327"/>
                  <a:pt x="1143485" y="4096327"/>
                </a:cubicBezTo>
                <a:cubicBezTo>
                  <a:pt x="766832" y="4096327"/>
                  <a:pt x="408006" y="4019990"/>
                  <a:pt x="81633" y="3881944"/>
                </a:cubicBezTo>
                <a:lnTo>
                  <a:pt x="0" y="3842618"/>
                </a:lnTo>
                <a:lnTo>
                  <a:pt x="0" y="2741475"/>
                </a:lnTo>
                <a:lnTo>
                  <a:pt x="6615" y="2747487"/>
                </a:lnTo>
                <a:cubicBezTo>
                  <a:pt x="315579" y="3002472"/>
                  <a:pt x="711663" y="3155655"/>
                  <a:pt x="1143485" y="3155655"/>
                </a:cubicBezTo>
                <a:cubicBezTo>
                  <a:pt x="2130515" y="3155655"/>
                  <a:pt x="2930817" y="2355353"/>
                  <a:pt x="2930817" y="1368323"/>
                </a:cubicBezTo>
                <a:cubicBezTo>
                  <a:pt x="2930817" y="874812"/>
                  <a:pt x="2730741" y="427979"/>
                  <a:pt x="2407287" y="104524"/>
                </a:cubicBezTo>
                <a:close/>
              </a:path>
            </a:pathLst>
          </a:custGeom>
          <a:solidFill>
            <a:schemeClr val="accent2">
              <a:alpha val="30000"/>
            </a:schemeClr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accent1"/>
              </a:solidFill>
            </a:endParaRPr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A2B5CBEA-F125-49B6-8335-227C325B11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765207" y="4529611"/>
            <a:ext cx="2426793" cy="2328389"/>
          </a:xfrm>
          <a:custGeom>
            <a:avLst/>
            <a:gdLst>
              <a:gd name="connsiteX0" fmla="*/ 2473947 w 3432581"/>
              <a:gd name="connsiteY0" fmla="*/ 0 h 3293393"/>
              <a:gd name="connsiteX1" fmla="*/ 3209623 w 3432581"/>
              <a:gd name="connsiteY1" fmla="*/ 111224 h 3293393"/>
              <a:gd name="connsiteX2" fmla="*/ 3432581 w 3432581"/>
              <a:gd name="connsiteY2" fmla="*/ 192828 h 3293393"/>
              <a:gd name="connsiteX3" fmla="*/ 3432581 w 3432581"/>
              <a:gd name="connsiteY3" fmla="*/ 3293393 h 3293393"/>
              <a:gd name="connsiteX4" fmla="*/ 141884 w 3432581"/>
              <a:gd name="connsiteY4" fmla="*/ 3293393 h 3293393"/>
              <a:gd name="connsiteX5" fmla="*/ 111224 w 3432581"/>
              <a:gd name="connsiteY5" fmla="*/ 3209623 h 3293393"/>
              <a:gd name="connsiteX6" fmla="*/ 0 w 3432581"/>
              <a:gd name="connsiteY6" fmla="*/ 2473947 h 3293393"/>
              <a:gd name="connsiteX7" fmla="*/ 2473947 w 3432581"/>
              <a:gd name="connsiteY7" fmla="*/ 0 h 32933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432581" h="3293393">
                <a:moveTo>
                  <a:pt x="2473947" y="0"/>
                </a:moveTo>
                <a:cubicBezTo>
                  <a:pt x="2730133" y="0"/>
                  <a:pt x="2977223" y="38940"/>
                  <a:pt x="3209623" y="111224"/>
                </a:cubicBezTo>
                <a:lnTo>
                  <a:pt x="3432581" y="192828"/>
                </a:lnTo>
                <a:lnTo>
                  <a:pt x="3432581" y="3293393"/>
                </a:lnTo>
                <a:lnTo>
                  <a:pt x="141884" y="3293393"/>
                </a:lnTo>
                <a:lnTo>
                  <a:pt x="111224" y="3209623"/>
                </a:lnTo>
                <a:cubicBezTo>
                  <a:pt x="38940" y="2977224"/>
                  <a:pt x="0" y="2730133"/>
                  <a:pt x="0" y="2473947"/>
                </a:cubicBezTo>
                <a:cubicBezTo>
                  <a:pt x="0" y="1107624"/>
                  <a:pt x="1107624" y="0"/>
                  <a:pt x="2473947" y="0"/>
                </a:cubicBezTo>
                <a:close/>
              </a:path>
            </a:pathLst>
          </a:custGeom>
          <a:solidFill>
            <a:srgbClr val="FFFFFF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EECD79B5-5FC5-495F-BFD6-346C16E787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765207" y="4529611"/>
            <a:ext cx="2426793" cy="2328389"/>
          </a:xfrm>
          <a:custGeom>
            <a:avLst/>
            <a:gdLst>
              <a:gd name="connsiteX0" fmla="*/ 2473947 w 3432581"/>
              <a:gd name="connsiteY0" fmla="*/ 0 h 3293393"/>
              <a:gd name="connsiteX1" fmla="*/ 3209623 w 3432581"/>
              <a:gd name="connsiteY1" fmla="*/ 111224 h 3293393"/>
              <a:gd name="connsiteX2" fmla="*/ 3432581 w 3432581"/>
              <a:gd name="connsiteY2" fmla="*/ 192828 h 3293393"/>
              <a:gd name="connsiteX3" fmla="*/ 3432581 w 3432581"/>
              <a:gd name="connsiteY3" fmla="*/ 3293393 h 3293393"/>
              <a:gd name="connsiteX4" fmla="*/ 141884 w 3432581"/>
              <a:gd name="connsiteY4" fmla="*/ 3293393 h 3293393"/>
              <a:gd name="connsiteX5" fmla="*/ 111224 w 3432581"/>
              <a:gd name="connsiteY5" fmla="*/ 3209623 h 3293393"/>
              <a:gd name="connsiteX6" fmla="*/ 0 w 3432581"/>
              <a:gd name="connsiteY6" fmla="*/ 2473947 h 3293393"/>
              <a:gd name="connsiteX7" fmla="*/ 2473947 w 3432581"/>
              <a:gd name="connsiteY7" fmla="*/ 0 h 32933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432581" h="3293393">
                <a:moveTo>
                  <a:pt x="2473947" y="0"/>
                </a:moveTo>
                <a:cubicBezTo>
                  <a:pt x="2730133" y="0"/>
                  <a:pt x="2977223" y="38940"/>
                  <a:pt x="3209623" y="111224"/>
                </a:cubicBezTo>
                <a:lnTo>
                  <a:pt x="3432581" y="192828"/>
                </a:lnTo>
                <a:lnTo>
                  <a:pt x="3432581" y="3293393"/>
                </a:lnTo>
                <a:lnTo>
                  <a:pt x="141884" y="3293393"/>
                </a:lnTo>
                <a:lnTo>
                  <a:pt x="111224" y="3209623"/>
                </a:lnTo>
                <a:cubicBezTo>
                  <a:pt x="38940" y="2977224"/>
                  <a:pt x="0" y="2730133"/>
                  <a:pt x="0" y="2473947"/>
                </a:cubicBezTo>
                <a:cubicBezTo>
                  <a:pt x="0" y="1107624"/>
                  <a:pt x="1107624" y="0"/>
                  <a:pt x="2473947" y="0"/>
                </a:cubicBezTo>
                <a:close/>
              </a:path>
            </a:pathLst>
          </a:custGeom>
          <a:solidFill>
            <a:schemeClr val="accent6">
              <a:alpha val="30000"/>
            </a:schemeClr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2C1D3151-5F97-4860-B56C-C98BD62CC2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821898" y="819446"/>
            <a:ext cx="8751370" cy="5402463"/>
          </a:xfrm>
          <a:prstGeom prst="rect">
            <a:avLst/>
          </a:prstGeom>
          <a:solidFill>
            <a:srgbClr val="FFFFFF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32D9D048-3063-435A-8C23-26C1907E96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821898" y="819446"/>
            <a:ext cx="8751370" cy="5402463"/>
          </a:xfrm>
          <a:prstGeom prst="rect">
            <a:avLst/>
          </a:prstGeom>
          <a:solidFill>
            <a:schemeClr val="accent2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8DE96824-E506-4448-8704-5EC7BF7BC5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720315" y="727769"/>
            <a:ext cx="8751370" cy="5402463"/>
          </a:xfrm>
          <a:prstGeom prst="rect">
            <a:avLst/>
          </a:prstGeom>
          <a:solidFill>
            <a:schemeClr val="tx1"/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Title 6">
            <a:extLst>
              <a:ext uri="{FF2B5EF4-FFF2-40B4-BE49-F238E27FC236}">
                <a16:creationId xmlns:a16="http://schemas.microsoft.com/office/drawing/2014/main" id="{CE8EF9FB-AACB-BAAB-54C6-A68CEA7B66C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381534" y="1344304"/>
            <a:ext cx="7451678" cy="2843702"/>
          </a:xfrm>
        </p:spPr>
        <p:txBody>
          <a:bodyPr>
            <a:normAutofit fontScale="90000"/>
          </a:bodyPr>
          <a:lstStyle/>
          <a:p>
            <a:r>
              <a:rPr lang="en-GB" sz="2200" b="1" u="sng" dirty="0">
                <a:solidFill>
                  <a:schemeClr val="bg1"/>
                </a:solidFill>
              </a:rPr>
              <a:t>Name Ibrat Shaheen</a:t>
            </a:r>
            <a:br>
              <a:rPr lang="en-GB" sz="2200" b="1" u="sng" dirty="0"/>
            </a:br>
            <a:r>
              <a:rPr lang="en-GB" sz="2200" b="1" u="sng" dirty="0">
                <a:solidFill>
                  <a:schemeClr val="bg1"/>
                </a:solidFill>
              </a:rPr>
              <a:t>Student No: 2509705 </a:t>
            </a:r>
            <a:br>
              <a:rPr lang="en-GB" sz="2200" b="1" u="sng" dirty="0"/>
            </a:br>
            <a:r>
              <a:rPr lang="en-GB" sz="2200" b="1" u="sng" dirty="0">
                <a:solidFill>
                  <a:schemeClr val="bg1"/>
                </a:solidFill>
              </a:rPr>
              <a:t>LCHS4010</a:t>
            </a:r>
            <a:br>
              <a:rPr lang="en-GB" sz="2200" b="1" u="sng" dirty="0"/>
            </a:br>
            <a:r>
              <a:rPr lang="en-GB" sz="2200" b="1" u="sng" dirty="0">
                <a:solidFill>
                  <a:schemeClr val="bg1"/>
                </a:solidFill>
              </a:rPr>
              <a:t>Psychological Development: Isacc's Early Childhood Development</a:t>
            </a:r>
            <a:br>
              <a:rPr lang="en-GB" sz="2200" b="1" u="sng" dirty="0"/>
            </a:br>
            <a:r>
              <a:rPr lang="en-GB" sz="2200" b="1" u="sng" dirty="0">
                <a:solidFill>
                  <a:schemeClr val="bg1"/>
                </a:solidFill>
              </a:rPr>
              <a:t>Applying Bowlby's Attachment Theory in Early Years Practice</a:t>
            </a:r>
            <a:br>
              <a:rPr lang="en-GB" sz="2200" b="1" u="sng" dirty="0">
                <a:solidFill>
                  <a:schemeClr val="bg1"/>
                </a:solidFill>
              </a:rPr>
            </a:br>
            <a:r>
              <a:rPr lang="en-GB" sz="2200" b="1" u="sng">
                <a:solidFill>
                  <a:schemeClr val="bg1"/>
                </a:solidFill>
              </a:rPr>
              <a:t>lecture Alice Clayton</a:t>
            </a:r>
            <a:br>
              <a:rPr lang="en-GB" sz="2200" b="1" u="sng" dirty="0"/>
            </a:br>
            <a:br>
              <a:rPr lang="en-GB" sz="2200" b="1" u="sng" dirty="0">
                <a:solidFill>
                  <a:schemeClr val="bg1"/>
                </a:solidFill>
              </a:rPr>
            </a:br>
            <a:br>
              <a:rPr lang="en-GB" sz="2200" b="1" u="sng" dirty="0"/>
            </a:br>
            <a:br>
              <a:rPr lang="en-GB" sz="2200" b="1" u="sng" dirty="0"/>
            </a:br>
            <a:br>
              <a:rPr lang="en-GB" sz="2200" b="1" u="sng" dirty="0"/>
            </a:br>
            <a:endParaRPr lang="en-GB" sz="2200" b="1" u="sng">
              <a:solidFill>
                <a:schemeClr val="bg1"/>
              </a:solidFill>
            </a:endParaRP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FEED6014-90BF-A562-62C7-A723E91C2A0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886765" y="4414123"/>
            <a:ext cx="6418471" cy="1432109"/>
          </a:xfrm>
        </p:spPr>
        <p:txBody>
          <a:bodyPr>
            <a:normAutofit/>
          </a:bodyPr>
          <a:lstStyle/>
          <a:p>
            <a:endParaRPr lang="en-GB" sz="2000">
              <a:solidFill>
                <a:schemeClr val="bg1"/>
              </a:solidFill>
            </a:endParaRPr>
          </a:p>
        </p:txBody>
      </p:sp>
      <p:sp>
        <p:nvSpPr>
          <p:cNvPr id="32" name="Oval 31">
            <a:extLst>
              <a:ext uri="{FF2B5EF4-FFF2-40B4-BE49-F238E27FC236}">
                <a16:creationId xmlns:a16="http://schemas.microsoft.com/office/drawing/2014/main" id="{4D1A5E71-B6B6-486A-8CDC-C7ABD9B903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29446" y="4786746"/>
            <a:ext cx="620727" cy="620727"/>
          </a:xfrm>
          <a:prstGeom prst="ellipse">
            <a:avLst/>
          </a:prstGeom>
          <a:solidFill>
            <a:srgbClr val="FFFFFF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34" name="Oval 33">
            <a:extLst>
              <a:ext uri="{FF2B5EF4-FFF2-40B4-BE49-F238E27FC236}">
                <a16:creationId xmlns:a16="http://schemas.microsoft.com/office/drawing/2014/main" id="{B6C541AE-9B02-44C0-B8C6-B2DEA7ED38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29446" y="4786746"/>
            <a:ext cx="620727" cy="620727"/>
          </a:xfrm>
          <a:prstGeom prst="ellipse">
            <a:avLst/>
          </a:prstGeom>
          <a:solidFill>
            <a:schemeClr val="accent6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62" name="Rectangle 361">
            <a:extLst>
              <a:ext uri="{FF2B5EF4-FFF2-40B4-BE49-F238E27FC236}">
                <a16:creationId xmlns:a16="http://schemas.microsoft.com/office/drawing/2014/main" id="{F837543A-6020-4505-A233-C9DB4BF740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06B6E81-D2CC-F205-EC12-72393328F2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5558489" cy="1325563"/>
          </a:xfrm>
        </p:spPr>
        <p:txBody>
          <a:bodyPr>
            <a:normAutofit/>
          </a:bodyPr>
          <a:lstStyle/>
          <a:p>
            <a:r>
              <a:rPr lang="en-GB" dirty="0"/>
              <a:t>         </a:t>
            </a:r>
            <a:r>
              <a:rPr lang="en-GB" b="1" u="sng">
                <a:latin typeface="Aptos"/>
              </a:rPr>
              <a:t>  Introduction to Isaac's Situation</a:t>
            </a:r>
          </a:p>
        </p:txBody>
      </p:sp>
      <p:sp>
        <p:nvSpPr>
          <p:cNvPr id="363" name="Freeform: Shape 9">
            <a:extLst>
              <a:ext uri="{FF2B5EF4-FFF2-40B4-BE49-F238E27FC236}">
                <a16:creationId xmlns:a16="http://schemas.microsoft.com/office/drawing/2014/main" id="{35B16301-FB18-48BA-A6DD-C37CAF6F9A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08695" y="1"/>
            <a:ext cx="1135066" cy="477997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656348-2E60-5E23-B484-B8018054E54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5558489" cy="4351338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GB" sz="2400" b="1"/>
              <a:t>            Key Issues Observed </a:t>
            </a:r>
          </a:p>
          <a:p>
            <a:r>
              <a:rPr lang="en-GB" sz="2400"/>
              <a:t>Quiet and withdrawn during play</a:t>
            </a:r>
          </a:p>
          <a:p>
            <a:r>
              <a:rPr lang="en-GB" sz="2400"/>
              <a:t>Distressed when separated from mother</a:t>
            </a:r>
          </a:p>
          <a:p>
            <a:r>
              <a:rPr lang="en-GB" sz="2400"/>
              <a:t>Delayed language development</a:t>
            </a:r>
          </a:p>
          <a:p>
            <a:r>
              <a:rPr lang="en-GB" sz="2400"/>
              <a:t>Difficultly joining group actives </a:t>
            </a:r>
          </a:p>
          <a:p>
            <a:r>
              <a:rPr lang="en-GB" sz="2400"/>
              <a:t>Clingy behaviour and sleep difficulties</a:t>
            </a:r>
          </a:p>
          <a:p>
            <a:r>
              <a:rPr lang="en-GB" sz="2400"/>
              <a:t>Mother experiencing postnatal depression</a:t>
            </a:r>
          </a:p>
          <a:p>
            <a:pPr marL="0" indent="0">
              <a:buNone/>
            </a:pPr>
            <a:r>
              <a:rPr lang="en-GB" sz="2400" b="1"/>
              <a:t> (Bowlby, 1969)</a:t>
            </a:r>
          </a:p>
          <a:p>
            <a:endParaRPr lang="en-GB" sz="2400" b="1"/>
          </a:p>
          <a:p>
            <a:endParaRPr lang="en-GB" sz="2400"/>
          </a:p>
        </p:txBody>
      </p:sp>
      <p:sp>
        <p:nvSpPr>
          <p:cNvPr id="364" name="Oval 363">
            <a:extLst>
              <a:ext uri="{FF2B5EF4-FFF2-40B4-BE49-F238E27FC236}">
                <a16:creationId xmlns:a16="http://schemas.microsoft.com/office/drawing/2014/main" id="{C3C0D90E-074A-4F52-9B11-B52BEF4BCB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2624479"/>
            <a:ext cx="812427" cy="812427"/>
          </a:xfrm>
          <a:prstGeom prst="ellipse">
            <a:avLst/>
          </a:prstGeom>
          <a:noFill/>
          <a:ln w="127000"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Block Arc 13">
            <a:extLst>
              <a:ext uri="{FF2B5EF4-FFF2-40B4-BE49-F238E27FC236}">
                <a16:creationId xmlns:a16="http://schemas.microsoft.com/office/drawing/2014/main" id="{CABBD4C1-E6F8-46F6-8152-A8A97490BF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912417" y="1218531"/>
            <a:ext cx="2387600" cy="2387600"/>
          </a:xfrm>
          <a:prstGeom prst="blockArc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365" name="Freeform: Shape 15">
            <a:extLst>
              <a:ext uri="{FF2B5EF4-FFF2-40B4-BE49-F238E27FC236}">
                <a16:creationId xmlns:a16="http://schemas.microsoft.com/office/drawing/2014/main" id="{83BA5EF5-1FE9-4BF9-83BB-269BCDDF61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0"/>
            <a:ext cx="2315251" cy="1550992"/>
          </a:xfrm>
          <a:custGeom>
            <a:avLst/>
            <a:gdLst>
              <a:gd name="connsiteX0" fmla="*/ 0 w 2315251"/>
              <a:gd name="connsiteY0" fmla="*/ 0 h 1550992"/>
              <a:gd name="connsiteX1" fmla="*/ 138700 w 2315251"/>
              <a:gd name="connsiteY1" fmla="*/ 0 h 1550992"/>
              <a:gd name="connsiteX2" fmla="*/ 138700 w 2315251"/>
              <a:gd name="connsiteY2" fmla="*/ 1361400 h 1550992"/>
              <a:gd name="connsiteX3" fmla="*/ 2107387 w 2315251"/>
              <a:gd name="connsiteY3" fmla="*/ 222673 h 1550992"/>
              <a:gd name="connsiteX4" fmla="*/ 1722420 w 2315251"/>
              <a:gd name="connsiteY4" fmla="*/ 0 h 1550992"/>
              <a:gd name="connsiteX5" fmla="*/ 1999436 w 2315251"/>
              <a:gd name="connsiteY5" fmla="*/ 0 h 1550992"/>
              <a:gd name="connsiteX6" fmla="*/ 2280549 w 2315251"/>
              <a:gd name="connsiteY6" fmla="*/ 162605 h 1550992"/>
              <a:gd name="connsiteX7" fmla="*/ 2305953 w 2315251"/>
              <a:gd name="connsiteY7" fmla="*/ 257336 h 1550992"/>
              <a:gd name="connsiteX8" fmla="*/ 2280549 w 2315251"/>
              <a:gd name="connsiteY8" fmla="*/ 282740 h 1550992"/>
              <a:gd name="connsiteX9" fmla="*/ 104026 w 2315251"/>
              <a:gd name="connsiteY9" fmla="*/ 1541710 h 1550992"/>
              <a:gd name="connsiteX10" fmla="*/ 69351 w 2315251"/>
              <a:gd name="connsiteY10" fmla="*/ 1550992 h 1550992"/>
              <a:gd name="connsiteX11" fmla="*/ 0 w 2315251"/>
              <a:gd name="connsiteY11" fmla="*/ 1481643 h 15509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315251" h="1550992">
                <a:moveTo>
                  <a:pt x="0" y="0"/>
                </a:moveTo>
                <a:lnTo>
                  <a:pt x="138700" y="0"/>
                </a:lnTo>
                <a:lnTo>
                  <a:pt x="138700" y="1361400"/>
                </a:lnTo>
                <a:lnTo>
                  <a:pt x="2107387" y="222673"/>
                </a:lnTo>
                <a:lnTo>
                  <a:pt x="1722420" y="0"/>
                </a:lnTo>
                <a:lnTo>
                  <a:pt x="1999436" y="0"/>
                </a:lnTo>
                <a:lnTo>
                  <a:pt x="2280549" y="162605"/>
                </a:lnTo>
                <a:cubicBezTo>
                  <a:pt x="2313720" y="181745"/>
                  <a:pt x="2325104" y="224155"/>
                  <a:pt x="2305953" y="257336"/>
                </a:cubicBezTo>
                <a:cubicBezTo>
                  <a:pt x="2299872" y="267889"/>
                  <a:pt x="2291101" y="276648"/>
                  <a:pt x="2280549" y="282740"/>
                </a:cubicBezTo>
                <a:lnTo>
                  <a:pt x="104026" y="1541710"/>
                </a:lnTo>
                <a:cubicBezTo>
                  <a:pt x="93484" y="1547802"/>
                  <a:pt x="81523" y="1551003"/>
                  <a:pt x="69351" y="1550992"/>
                </a:cubicBezTo>
                <a:cubicBezTo>
                  <a:pt x="31049" y="1550992"/>
                  <a:pt x="0" y="1519944"/>
                  <a:pt x="0" y="1481643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cxnSp>
        <p:nvCxnSpPr>
          <p:cNvPr id="366" name="Straight Connector 365">
            <a:extLst>
              <a:ext uri="{FF2B5EF4-FFF2-40B4-BE49-F238E27FC236}">
                <a16:creationId xmlns:a16="http://schemas.microsoft.com/office/drawing/2014/main" id="{4B3BCACB-5880-460B-9606-8C433A9AF9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724638" y="1331572"/>
            <a:ext cx="0" cy="1597708"/>
          </a:xfrm>
          <a:prstGeom prst="line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67" name="Freeform: Shape 19">
            <a:extLst>
              <a:ext uri="{FF2B5EF4-FFF2-40B4-BE49-F238E27FC236}">
                <a16:creationId xmlns:a16="http://schemas.microsoft.com/office/drawing/2014/main" id="{88853921-7BC9-4BDE-ACAB-133C683C82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005550" y="4112081"/>
            <a:ext cx="1186451" cy="1771650"/>
          </a:xfrm>
          <a:custGeom>
            <a:avLst/>
            <a:gdLst>
              <a:gd name="connsiteX0" fmla="*/ 61913 w 1186451"/>
              <a:gd name="connsiteY0" fmla="*/ 0 h 1771650"/>
              <a:gd name="connsiteX1" fmla="*/ 1186451 w 1186451"/>
              <a:gd name="connsiteY1" fmla="*/ 0 h 1771650"/>
              <a:gd name="connsiteX2" fmla="*/ 1186451 w 1186451"/>
              <a:gd name="connsiteY2" fmla="*/ 123825 h 1771650"/>
              <a:gd name="connsiteX3" fmla="*/ 123825 w 1186451"/>
              <a:gd name="connsiteY3" fmla="*/ 123825 h 1771650"/>
              <a:gd name="connsiteX4" fmla="*/ 123825 w 1186451"/>
              <a:gd name="connsiteY4" fmla="*/ 1647825 h 1771650"/>
              <a:gd name="connsiteX5" fmla="*/ 1186451 w 1186451"/>
              <a:gd name="connsiteY5" fmla="*/ 1647825 h 1771650"/>
              <a:gd name="connsiteX6" fmla="*/ 1186451 w 1186451"/>
              <a:gd name="connsiteY6" fmla="*/ 1771650 h 1771650"/>
              <a:gd name="connsiteX7" fmla="*/ 61913 w 1186451"/>
              <a:gd name="connsiteY7" fmla="*/ 1771650 h 1771650"/>
              <a:gd name="connsiteX8" fmla="*/ 0 w 1186451"/>
              <a:gd name="connsiteY8" fmla="*/ 1709738 h 1771650"/>
              <a:gd name="connsiteX9" fmla="*/ 0 w 1186451"/>
              <a:gd name="connsiteY9" fmla="*/ 61913 h 1771650"/>
              <a:gd name="connsiteX10" fmla="*/ 61913 w 1186451"/>
              <a:gd name="connsiteY10" fmla="*/ 0 h 1771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186451" h="1771650">
                <a:moveTo>
                  <a:pt x="61913" y="0"/>
                </a:moveTo>
                <a:lnTo>
                  <a:pt x="1186451" y="0"/>
                </a:lnTo>
                <a:lnTo>
                  <a:pt x="1186451" y="123825"/>
                </a:lnTo>
                <a:lnTo>
                  <a:pt x="123825" y="123825"/>
                </a:lnTo>
                <a:lnTo>
                  <a:pt x="123825" y="1647825"/>
                </a:lnTo>
                <a:lnTo>
                  <a:pt x="1186451" y="1647825"/>
                </a:lnTo>
                <a:lnTo>
                  <a:pt x="1186451" y="1771650"/>
                </a:lnTo>
                <a:lnTo>
                  <a:pt x="61913" y="1771650"/>
                </a:lnTo>
                <a:cubicBezTo>
                  <a:pt x="27719" y="1771650"/>
                  <a:pt x="0" y="1743932"/>
                  <a:pt x="0" y="1709738"/>
                </a:cubicBez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2" name="Arc 21">
            <a:extLst>
              <a:ext uri="{FF2B5EF4-FFF2-40B4-BE49-F238E27FC236}">
                <a16:creationId xmlns:a16="http://schemas.microsoft.com/office/drawing/2014/main" id="{09192968-3AE7-4470-A61C-97294BB927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992895">
            <a:off x="6086940" y="4145122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3AB72E55-43E4-4356-BFE8-E2102CB0B5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4962670"/>
            <a:ext cx="2643352" cy="1895331"/>
          </a:xfrm>
          <a:custGeom>
            <a:avLst/>
            <a:gdLst>
              <a:gd name="connsiteX0" fmla="*/ 1321676 w 2643352"/>
              <a:gd name="connsiteY0" fmla="*/ 0 h 1895331"/>
              <a:gd name="connsiteX1" fmla="*/ 2643352 w 2643352"/>
              <a:gd name="connsiteY1" fmla="*/ 1321676 h 1895331"/>
              <a:gd name="connsiteX2" fmla="*/ 2539488 w 2643352"/>
              <a:gd name="connsiteY2" fmla="*/ 1836132 h 1895331"/>
              <a:gd name="connsiteX3" fmla="*/ 2510970 w 2643352"/>
              <a:gd name="connsiteY3" fmla="*/ 1895331 h 1895331"/>
              <a:gd name="connsiteX4" fmla="*/ 132382 w 2643352"/>
              <a:gd name="connsiteY4" fmla="*/ 1895331 h 1895331"/>
              <a:gd name="connsiteX5" fmla="*/ 103864 w 2643352"/>
              <a:gd name="connsiteY5" fmla="*/ 1836132 h 1895331"/>
              <a:gd name="connsiteX6" fmla="*/ 0 w 2643352"/>
              <a:gd name="connsiteY6" fmla="*/ 1321676 h 1895331"/>
              <a:gd name="connsiteX7" fmla="*/ 1321676 w 2643352"/>
              <a:gd name="connsiteY7" fmla="*/ 0 h 18953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643352" h="1895331">
                <a:moveTo>
                  <a:pt x="1321676" y="0"/>
                </a:moveTo>
                <a:cubicBezTo>
                  <a:pt x="2051617" y="0"/>
                  <a:pt x="2643352" y="591735"/>
                  <a:pt x="2643352" y="1321676"/>
                </a:cubicBezTo>
                <a:cubicBezTo>
                  <a:pt x="2643352" y="1504161"/>
                  <a:pt x="2606369" y="1678009"/>
                  <a:pt x="2539488" y="1836132"/>
                </a:cubicBezTo>
                <a:lnTo>
                  <a:pt x="2510970" y="1895331"/>
                </a:lnTo>
                <a:lnTo>
                  <a:pt x="132382" y="1895331"/>
                </a:lnTo>
                <a:lnTo>
                  <a:pt x="103864" y="1836132"/>
                </a:lnTo>
                <a:cubicBezTo>
                  <a:pt x="36984" y="1678009"/>
                  <a:pt x="0" y="1504161"/>
                  <a:pt x="0" y="1321676"/>
                </a:cubicBezTo>
                <a:cubicBezTo>
                  <a:pt x="0" y="591735"/>
                  <a:pt x="591735" y="0"/>
                  <a:pt x="1321676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3039179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EDD8A6-C23F-56DB-1EB8-9CA4016DB1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592318"/>
          </a:xfrm>
        </p:spPr>
        <p:txBody>
          <a:bodyPr>
            <a:normAutofit fontScale="90000"/>
          </a:bodyPr>
          <a:lstStyle/>
          <a:p>
            <a:r>
              <a:rPr lang="en-GB"/>
              <a:t>                  Bowlby's Attachment Theory</a:t>
            </a:r>
            <a:endParaRPr lang="en-GB" dirty="0"/>
          </a:p>
        </p:txBody>
      </p:sp>
      <p:graphicFrame>
        <p:nvGraphicFramePr>
          <p:cNvPr id="12" name="Content Placeholder 2">
            <a:extLst>
              <a:ext uri="{FF2B5EF4-FFF2-40B4-BE49-F238E27FC236}">
                <a16:creationId xmlns:a16="http://schemas.microsoft.com/office/drawing/2014/main" id="{A88542E3-1CA4-338F-F801-F8B7686EA3EC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622541" y="1006116"/>
          <a:ext cx="10731259" cy="58322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08577859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6BFC0C01-26E8-F4DC-2BEA-8BAF36FFE8A2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</a:blip>
          <a:srcRect t="5093" r="9085" b="18179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D59235F-6C25-1D2E-03B9-FCB0F11425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dirty="0"/>
              <a:t>            </a:t>
            </a:r>
            <a:r>
              <a:rPr lang="en-GB" b="1" u="sng"/>
              <a:t>Applying the Theory to Isaac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46D4F27-8811-579B-ED96-AB25B7D257A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31804641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52467167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D1D34770-47A8-402C-AF23-2B653F2D88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DEE74FA-8311-006E-421A-4837ECC55F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6679" y="723898"/>
            <a:ext cx="6002110" cy="1495425"/>
          </a:xfrm>
        </p:spPr>
        <p:txBody>
          <a:bodyPr>
            <a:normAutofit/>
          </a:bodyPr>
          <a:lstStyle/>
          <a:p>
            <a:r>
              <a:rPr lang="en-GB" sz="4000"/>
              <a:t>     </a:t>
            </a:r>
            <a:r>
              <a:rPr lang="en-GB" sz="4000" b="1" u="sng"/>
              <a:t>Nature and Nurture Influences</a:t>
            </a:r>
            <a:r>
              <a:rPr lang="en-GB" sz="4000"/>
              <a:t> 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1E1E122-F1DC-4D3E-1D6E-88D90F8D4BF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8023" r="33386" b="4"/>
          <a:stretch>
            <a:fillRect/>
          </a:stretch>
        </p:blipFill>
        <p:spPr>
          <a:xfrm>
            <a:off x="7199440" y="10"/>
            <a:ext cx="4992560" cy="6857990"/>
          </a:xfrm>
          <a:prstGeom prst="rect">
            <a:avLst/>
          </a:prstGeom>
          <a:effectLst/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6BE7590-8110-AA81-67F1-47ED9380F9D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79739327"/>
              </p:ext>
            </p:extLst>
          </p:nvPr>
        </p:nvGraphicFramePr>
        <p:xfrm>
          <a:off x="836680" y="2405067"/>
          <a:ext cx="6002110" cy="372903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15814307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9F7D5CDA-D291-4307-BF55-1381FED29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462D0E-DF15-C596-007B-10C05AB90B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0" y="762001"/>
            <a:ext cx="5334197" cy="1708242"/>
          </a:xfrm>
        </p:spPr>
        <p:txBody>
          <a:bodyPr anchor="ctr">
            <a:normAutofit/>
          </a:bodyPr>
          <a:lstStyle/>
          <a:p>
            <a:r>
              <a:rPr lang="en-GB" sz="3700" b="1" u="sng"/>
              <a:t>Practical support Strategies</a:t>
            </a:r>
            <a:br>
              <a:rPr lang="en-GB" sz="3700" b="1" u="sng"/>
            </a:br>
            <a:endParaRPr lang="en-GB" sz="37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488A40-D996-6359-15B3-A463DF8DF92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0" y="2470244"/>
            <a:ext cx="5334197" cy="376983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n-GB" sz="700" b="1"/>
              <a:t>   </a:t>
            </a:r>
            <a:r>
              <a:rPr lang="en-GB" sz="700" b="1" u="sng"/>
              <a:t>Attachment-Based Interventions</a:t>
            </a:r>
          </a:p>
          <a:p>
            <a:pPr marL="0" indent="0">
              <a:buNone/>
            </a:pPr>
            <a:r>
              <a:rPr lang="en-GB" sz="700"/>
              <a:t>Key worker system for consistency</a:t>
            </a:r>
          </a:p>
          <a:p>
            <a:pPr marL="0" indent="0">
              <a:buNone/>
            </a:pPr>
            <a:r>
              <a:rPr lang="en-GB" sz="700"/>
              <a:t>Gradual separation routines</a:t>
            </a:r>
          </a:p>
          <a:p>
            <a:pPr marL="0" indent="0">
              <a:buNone/>
            </a:pPr>
            <a:r>
              <a:rPr lang="en-GB" sz="700"/>
              <a:t>Emotional reassurances</a:t>
            </a:r>
          </a:p>
          <a:p>
            <a:pPr marL="0" indent="0">
              <a:buNone/>
            </a:pPr>
            <a:r>
              <a:rPr lang="en-GB" sz="700" b="1"/>
              <a:t>  </a:t>
            </a:r>
            <a:r>
              <a:rPr lang="en-GB" sz="700" b="1" u="sng"/>
              <a:t>Communication Support</a:t>
            </a:r>
          </a:p>
          <a:p>
            <a:pPr marL="0" indent="0">
              <a:buNone/>
            </a:pPr>
            <a:r>
              <a:rPr lang="en-GB" sz="700"/>
              <a:t>Play-based language activities</a:t>
            </a:r>
          </a:p>
          <a:p>
            <a:pPr marL="0" indent="0">
              <a:buNone/>
            </a:pPr>
            <a:r>
              <a:rPr lang="en-GB" sz="700"/>
              <a:t>Storytelling and group interaction</a:t>
            </a:r>
          </a:p>
          <a:p>
            <a:pPr marL="0" indent="0">
              <a:buNone/>
            </a:pPr>
            <a:r>
              <a:rPr lang="en-GB" sz="700"/>
              <a:t>Positive reinforcement</a:t>
            </a:r>
          </a:p>
          <a:p>
            <a:pPr marL="0" indent="0">
              <a:buNone/>
            </a:pPr>
            <a:r>
              <a:rPr lang="en-GB" sz="700"/>
              <a:t>  </a:t>
            </a:r>
            <a:r>
              <a:rPr lang="en-GB" sz="700" b="1" u="sng"/>
              <a:t>Family Support </a:t>
            </a:r>
          </a:p>
          <a:p>
            <a:pPr marL="0" indent="0">
              <a:buNone/>
            </a:pPr>
            <a:r>
              <a:rPr lang="en-GB" sz="700"/>
              <a:t>Referral for parental mental health support</a:t>
            </a:r>
          </a:p>
          <a:p>
            <a:pPr marL="0" indent="0">
              <a:buNone/>
            </a:pPr>
            <a:r>
              <a:rPr lang="en-GB" sz="700"/>
              <a:t>Multiagency collaboration</a:t>
            </a:r>
          </a:p>
          <a:p>
            <a:pPr marL="0" indent="0">
              <a:buNone/>
            </a:pPr>
            <a:r>
              <a:rPr lang="en-GB" sz="700"/>
              <a:t>Parent-child bonding actives</a:t>
            </a:r>
          </a:p>
          <a:p>
            <a:pPr marL="0" indent="0">
              <a:buNone/>
            </a:pPr>
            <a:endParaRPr lang="en-GB" sz="700" b="1"/>
          </a:p>
          <a:p>
            <a:pPr marL="0" indent="0">
              <a:buNone/>
            </a:pPr>
            <a:r>
              <a:rPr lang="en-GB" sz="700" b="1"/>
              <a:t>    (Department for Education, 2024)</a:t>
            </a:r>
          </a:p>
          <a:p>
            <a:pPr marL="0" indent="0">
              <a:buNone/>
            </a:pPr>
            <a:endParaRPr lang="en-GB" sz="700" b="1"/>
          </a:p>
          <a:p>
            <a:pPr marL="0" indent="0">
              <a:buNone/>
            </a:pPr>
            <a:r>
              <a:rPr lang="en-GB" sz="700"/>
              <a:t>    </a:t>
            </a:r>
          </a:p>
          <a:p>
            <a:pPr marL="0" indent="0">
              <a:buNone/>
            </a:pPr>
            <a:r>
              <a:rPr lang="en-GB" sz="700"/>
              <a:t>    </a:t>
            </a:r>
          </a:p>
          <a:p>
            <a:endParaRPr lang="en-GB" sz="700" b="1"/>
          </a:p>
          <a:p>
            <a:endParaRPr lang="en-GB" sz="700" b="1"/>
          </a:p>
        </p:txBody>
      </p:sp>
      <p:pic>
        <p:nvPicPr>
          <p:cNvPr id="5" name="Picture 4" descr="Drawings on colourful paper">
            <a:extLst>
              <a:ext uri="{FF2B5EF4-FFF2-40B4-BE49-F238E27FC236}">
                <a16:creationId xmlns:a16="http://schemas.microsoft.com/office/drawing/2014/main" id="{C081FAC5-94E7-71AB-9DE6-689C6A248A5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1128" r="37112" b="-3"/>
          <a:stretch>
            <a:fillRect/>
          </a:stretch>
        </p:blipFill>
        <p:spPr>
          <a:xfrm>
            <a:off x="6857797" y="-10886"/>
            <a:ext cx="5334204" cy="6868886"/>
          </a:xfrm>
          <a:prstGeom prst="rect">
            <a:avLst/>
          </a:prstGeom>
          <a:effectLst>
            <a:outerShdw blurRad="127000" dist="50800" dir="10800000" sx="99000" sy="99000" algn="r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75113207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E35A04CF-97D4-4FF7-B359-C546B1F62E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0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1DE7243B-5109-444B-8FAF-7437C66BC0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4421332" cy="6858000"/>
          </a:xfrm>
          <a:custGeom>
            <a:avLst/>
            <a:gdLst>
              <a:gd name="connsiteX0" fmla="*/ 4421332 w 4421332"/>
              <a:gd name="connsiteY0" fmla="*/ 0 h 6858000"/>
              <a:gd name="connsiteX1" fmla="*/ 69075 w 4421332"/>
              <a:gd name="connsiteY1" fmla="*/ 0 h 6858000"/>
              <a:gd name="connsiteX2" fmla="*/ 35131 w 4421332"/>
              <a:gd name="connsiteY2" fmla="*/ 267128 h 6858000"/>
              <a:gd name="connsiteX3" fmla="*/ 0 w 4421332"/>
              <a:gd name="connsiteY3" fmla="*/ 962845 h 6858000"/>
              <a:gd name="connsiteX4" fmla="*/ 3276103 w 4421332"/>
              <a:gd name="connsiteY4" fmla="*/ 6782205 h 6858000"/>
              <a:gd name="connsiteX5" fmla="*/ 3407923 w 4421332"/>
              <a:gd name="connsiteY5" fmla="*/ 6858000 h 6858000"/>
              <a:gd name="connsiteX6" fmla="*/ 4421332 w 4421332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21332" h="6858000">
                <a:moveTo>
                  <a:pt x="4421332" y="0"/>
                </a:moveTo>
                <a:lnTo>
                  <a:pt x="69075" y="0"/>
                </a:lnTo>
                <a:lnTo>
                  <a:pt x="35131" y="267128"/>
                </a:lnTo>
                <a:cubicBezTo>
                  <a:pt x="11901" y="495874"/>
                  <a:pt x="0" y="727970"/>
                  <a:pt x="0" y="962845"/>
                </a:cubicBezTo>
                <a:cubicBezTo>
                  <a:pt x="0" y="3429034"/>
                  <a:pt x="1312002" y="5588789"/>
                  <a:pt x="3276103" y="6782205"/>
                </a:cubicBezTo>
                <a:lnTo>
                  <a:pt x="3407923" y="6858000"/>
                </a:lnTo>
                <a:lnTo>
                  <a:pt x="4421332" y="6858000"/>
                </a:ln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4C5D6221-DA7B-4611-AA26-7D8E349FDE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232227" cy="6858000"/>
          </a:xfrm>
          <a:custGeom>
            <a:avLst/>
            <a:gdLst>
              <a:gd name="connsiteX0" fmla="*/ 0 w 4232227"/>
              <a:gd name="connsiteY0" fmla="*/ 0 h 6858000"/>
              <a:gd name="connsiteX1" fmla="*/ 4161853 w 4232227"/>
              <a:gd name="connsiteY1" fmla="*/ 0 h 6858000"/>
              <a:gd name="connsiteX2" fmla="*/ 4197953 w 4232227"/>
              <a:gd name="connsiteY2" fmla="*/ 284091 h 6858000"/>
              <a:gd name="connsiteX3" fmla="*/ 4232227 w 4232227"/>
              <a:gd name="connsiteY3" fmla="*/ 962844 h 6858000"/>
              <a:gd name="connsiteX4" fmla="*/ 758007 w 4232227"/>
              <a:gd name="connsiteY4" fmla="*/ 6800152 h 6858000"/>
              <a:gd name="connsiteX5" fmla="*/ 645060 w 4232227"/>
              <a:gd name="connsiteY5" fmla="*/ 6858000 h 6858000"/>
              <a:gd name="connsiteX6" fmla="*/ 0 w 423222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232227" h="6858000">
                <a:moveTo>
                  <a:pt x="0" y="0"/>
                </a:moveTo>
                <a:lnTo>
                  <a:pt x="4161853" y="0"/>
                </a:lnTo>
                <a:lnTo>
                  <a:pt x="4197953" y="284091"/>
                </a:lnTo>
                <a:cubicBezTo>
                  <a:pt x="4220617" y="507260"/>
                  <a:pt x="4232227" y="733696"/>
                  <a:pt x="4232227" y="962844"/>
                </a:cubicBezTo>
                <a:cubicBezTo>
                  <a:pt x="4232227" y="3483472"/>
                  <a:pt x="2827409" y="5675986"/>
                  <a:pt x="758007" y="6800152"/>
                </a:cubicBezTo>
                <a:lnTo>
                  <a:pt x="645060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30B17A1-294F-D6E8-0B09-4D8803FECC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1412489"/>
            <a:ext cx="2871095" cy="2156621"/>
          </a:xfrm>
        </p:spPr>
        <p:txBody>
          <a:bodyPr vert="horz" lIns="91440" tIns="45720" rIns="91440" bIns="45720" rtlCol="0" anchor="t">
            <a:normAutofit/>
          </a:bodyPr>
          <a:lstStyle/>
          <a:p>
            <a:br>
              <a:rPr lang="en-US" sz="3600" b="1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br>
              <a:rPr lang="en-US" sz="3600" b="1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endParaRPr lang="en-US" sz="3600" b="1" kern="120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8961D1-0B24-780F-FC7A-A11B2FA507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98993" y="1412489"/>
            <a:ext cx="2926080" cy="4363844"/>
          </a:xfrm>
        </p:spPr>
        <p:txBody>
          <a:bodyPr vert="horz" lIns="91440" tIns="45720" rIns="91440" bIns="45720" rtlCol="0">
            <a:normAutofit/>
          </a:bodyPr>
          <a:lstStyle/>
          <a:p>
            <a:endParaRPr lang="en-US" sz="2000" b="1"/>
          </a:p>
          <a:p>
            <a:endParaRPr lang="en-US" sz="2000" b="1"/>
          </a:p>
          <a:p>
            <a:endParaRPr lang="en-US" sz="200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4838BD2-8814-369A-C7E2-3D4A4F3605B6}"/>
              </a:ext>
            </a:extLst>
          </p:cNvPr>
          <p:cNvSpPr txBox="1"/>
          <p:nvPr/>
        </p:nvSpPr>
        <p:spPr>
          <a:xfrm>
            <a:off x="8451604" y="1412489"/>
            <a:ext cx="2926080" cy="4363844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Ctr="0" forceAA="0" compatLnSpc="1">
            <a:prstTxWarp prst="textNoShape">
              <a:avLst/>
            </a:prstTxWarp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/>
              <a:t>                 </a:t>
            </a:r>
            <a:r>
              <a:rPr lang="en-US" sz="1600" b="1" u="sng"/>
              <a:t>  Strengths of Bowlby's Theory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b="1" u="sng"/>
              <a:t>Strengths</a:t>
            </a:r>
          </a:p>
          <a:p>
            <a:pPr marL="5715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/>
              <a:t>Explains emotional development clearly</a:t>
            </a:r>
          </a:p>
          <a:p>
            <a:pPr marL="5715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/>
              <a:t>Supported by research evidence</a:t>
            </a:r>
          </a:p>
          <a:p>
            <a:pPr marL="5715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/>
              <a:t>Useful in early years practice</a:t>
            </a:r>
          </a:p>
          <a:p>
            <a:pPr marL="5715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/>
              <a:t>Highlights importance of secure caregiving</a:t>
            </a:r>
          </a:p>
          <a:p>
            <a:pPr marL="5715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/>
              <a:t>Influences safeguarding and childcare policy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60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b="1"/>
              <a:t>(Goldberg, 2000)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600"/>
          </a:p>
        </p:txBody>
      </p:sp>
    </p:spTree>
    <p:extLst>
      <p:ext uri="{BB962C8B-B14F-4D97-AF65-F5344CB8AC3E}">
        <p14:creationId xmlns:p14="http://schemas.microsoft.com/office/powerpoint/2010/main" val="152002337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310E14F-F3BD-C9F6-8827-ACC17EB640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3" y="350196"/>
            <a:ext cx="4646904" cy="1624520"/>
          </a:xfrm>
        </p:spPr>
        <p:txBody>
          <a:bodyPr anchor="ctr">
            <a:normAutofit/>
          </a:bodyPr>
          <a:lstStyle/>
          <a:p>
            <a:r>
              <a:rPr lang="en-GB" sz="4000" b="1" u="sng"/>
              <a:t>Limitations and Critical Evaluation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FA4DEE-95BC-7126-1766-BB791D65467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2" y="2743200"/>
            <a:ext cx="4646905" cy="361314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n-GB" sz="1700" b="1"/>
              <a:t>     </a:t>
            </a:r>
            <a:r>
              <a:rPr lang="en-GB" sz="1700" b="1" u="sng"/>
              <a:t>Limitations</a:t>
            </a:r>
          </a:p>
          <a:p>
            <a:r>
              <a:rPr lang="en-GB" sz="1700"/>
              <a:t>May overemphasise the mother's role</a:t>
            </a:r>
          </a:p>
          <a:p>
            <a:r>
              <a:rPr lang="en-GB" sz="1700"/>
              <a:t>Cultural differences in attachments</a:t>
            </a:r>
          </a:p>
          <a:p>
            <a:r>
              <a:rPr lang="en-GB" sz="1700"/>
              <a:t>Children are influenced by multiple factors</a:t>
            </a:r>
          </a:p>
          <a:p>
            <a:r>
              <a:rPr lang="en-GB" sz="1700"/>
              <a:t>Attachment styles can change over time</a:t>
            </a:r>
          </a:p>
          <a:p>
            <a:pPr marL="0" indent="0">
              <a:buNone/>
            </a:pPr>
            <a:r>
              <a:rPr lang="en-GB" sz="1700" b="1"/>
              <a:t>  </a:t>
            </a:r>
            <a:r>
              <a:rPr lang="en-GB" sz="1700" b="1" u="sng"/>
              <a:t>Critical Analysis</a:t>
            </a:r>
            <a:endParaRPr lang="en-GB" sz="1700"/>
          </a:p>
          <a:p>
            <a:pPr marL="0" indent="0">
              <a:buNone/>
            </a:pPr>
            <a:r>
              <a:rPr lang="en-GB" sz="1700"/>
              <a:t>Development is complex and multidimensional</a:t>
            </a:r>
          </a:p>
          <a:p>
            <a:pPr marL="0" indent="0">
              <a:buNone/>
            </a:pPr>
            <a:r>
              <a:rPr lang="en-GB" sz="1700"/>
              <a:t>Social and economic factors also influence outcomes</a:t>
            </a:r>
          </a:p>
          <a:p>
            <a:pPr marL="0" indent="0">
              <a:buNone/>
            </a:pPr>
            <a:r>
              <a:rPr lang="en-GB" sz="1700" b="1"/>
              <a:t>(Rutter, 1981)</a:t>
            </a:r>
          </a:p>
          <a:p>
            <a:endParaRPr lang="en-GB" sz="1700" b="1" u="sng"/>
          </a:p>
        </p:txBody>
      </p:sp>
      <p:pic>
        <p:nvPicPr>
          <p:cNvPr id="5" name="Picture 4" descr="Two people holding each other's hands">
            <a:extLst>
              <a:ext uri="{FF2B5EF4-FFF2-40B4-BE49-F238E27FC236}">
                <a16:creationId xmlns:a16="http://schemas.microsoft.com/office/drawing/2014/main" id="{C821582A-9598-5F39-7DB6-744F6C81F41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7141" r="23546" b="-3"/>
          <a:stretch>
            <a:fillRect/>
          </a:stretch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4375983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3EFF7B1-6CB7-47D1-AD37-B870CA2B21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FA2962B-21B6-4689-A95D-A8FF6ADE47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solidFill>
            <a:schemeClr val="bg1">
              <a:alpha val="5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A745280D-ED36-41FE-8EB1-CE597C99CF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6200000">
            <a:off x="117348" y="774914"/>
            <a:ext cx="304800" cy="429768"/>
            <a:chOff x="215328" y="-46937"/>
            <a:chExt cx="304800" cy="2773841"/>
          </a:xfrm>
        </p:grpSpPr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3D26CEB3-5AE4-4088-AD63-396DB50F28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2153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4AA9279A-AD34-474C-834E-6BF658144A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3169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B3589559-7D9A-4ECD-90BB-A5565E2DAE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4185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701B1A71-DCEA-4EB2-8133-98A2CD6F09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201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9" name="Group 18">
            <a:extLst>
              <a:ext uri="{FF2B5EF4-FFF2-40B4-BE49-F238E27FC236}">
                <a16:creationId xmlns:a16="http://schemas.microsoft.com/office/drawing/2014/main" id="{80E95A5C-1E97-41C3-9DEC-245FF6DEBF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" y="2075420"/>
            <a:ext cx="12048729" cy="4093306"/>
            <a:chOff x="1" y="2075420"/>
            <a:chExt cx="12048729" cy="4093306"/>
          </a:xfrm>
        </p:grpSpPr>
        <p:sp>
          <p:nvSpPr>
            <p:cNvPr id="20" name="Oval 19">
              <a:extLst>
                <a:ext uri="{FF2B5EF4-FFF2-40B4-BE49-F238E27FC236}">
                  <a16:creationId xmlns:a16="http://schemas.microsoft.com/office/drawing/2014/main" id="{8D3C3374-C720-4FCD-B6CD-AEF1D1A619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7942191" y="2507571"/>
              <a:ext cx="3563871" cy="3563871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1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7639E2EF-4D23-4EA3-B29E-D6362FF722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0435065" y="4048931"/>
              <a:ext cx="1381607" cy="1381607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2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Oval 21">
              <a:extLst>
                <a:ext uri="{FF2B5EF4-FFF2-40B4-BE49-F238E27FC236}">
                  <a16:creationId xmlns:a16="http://schemas.microsoft.com/office/drawing/2014/main" id="{730820A4-6CEA-4BF7-8DE4-F5B2D2EB23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" y="2075420"/>
              <a:ext cx="3144364" cy="3144364"/>
            </a:xfrm>
            <a:prstGeom prst="ellipse">
              <a:avLst/>
            </a:prstGeom>
            <a:gradFill>
              <a:gsLst>
                <a:gs pos="0">
                  <a:schemeClr val="tx2">
                    <a:lumMod val="75000"/>
                    <a:alpha val="20000"/>
                  </a:schemeClr>
                </a:gs>
                <a:gs pos="100000">
                  <a:schemeClr val="tx2">
                    <a:lumMod val="50000"/>
                    <a:alpha val="10000"/>
                  </a:schemeClr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" name="Oval 22">
              <a:extLst>
                <a:ext uri="{FF2B5EF4-FFF2-40B4-BE49-F238E27FC236}">
                  <a16:creationId xmlns:a16="http://schemas.microsoft.com/office/drawing/2014/main" id="{F320E002-8AED-4D4F-A104-0585FFFB9A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2600000">
              <a:off x="10150845" y="4270841"/>
              <a:ext cx="1897885" cy="1897885"/>
            </a:xfrm>
            <a:prstGeom prst="ellipse">
              <a:avLst/>
            </a:prstGeom>
            <a:gradFill>
              <a:gsLst>
                <a:gs pos="0">
                  <a:schemeClr val="tx2">
                    <a:lumMod val="75000"/>
                    <a:alpha val="10000"/>
                  </a:schemeClr>
                </a:gs>
                <a:gs pos="100000">
                  <a:schemeClr val="tx2">
                    <a:lumMod val="75000"/>
                    <a:alpha val="20000"/>
                  </a:schemeClr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4" name="Oval 23">
              <a:extLst>
                <a:ext uri="{FF2B5EF4-FFF2-40B4-BE49-F238E27FC236}">
                  <a16:creationId xmlns:a16="http://schemas.microsoft.com/office/drawing/2014/main" id="{6A0BF3F3-3A09-42CE-9483-114BD01DD9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2046780" y="3040492"/>
              <a:ext cx="2579322" cy="2579322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2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" name="Oval 24">
              <a:extLst>
                <a:ext uri="{FF2B5EF4-FFF2-40B4-BE49-F238E27FC236}">
                  <a16:creationId xmlns:a16="http://schemas.microsoft.com/office/drawing/2014/main" id="{B233BD5C-DFC7-4EB7-B348-7C9B5B8D0A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2224640" y="3193975"/>
              <a:ext cx="2243193" cy="2243193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10000"/>
                    </a:schemeClr>
                  </a:gs>
                  <a:gs pos="100000">
                    <a:schemeClr val="tx2">
                      <a:lumMod val="50000"/>
                      <a:alpha val="10000"/>
                    </a:schemeClr>
                  </a:gs>
                </a:gsLst>
                <a:lin ang="5400000" scaled="1"/>
              </a:gra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7" name="Rectangle 26">
            <a:extLst>
              <a:ext uri="{FF2B5EF4-FFF2-40B4-BE49-F238E27FC236}">
                <a16:creationId xmlns:a16="http://schemas.microsoft.com/office/drawing/2014/main" id="{A00D2CE1-35C1-46E6-BD59-CEE668BD90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0438146" y="1042605"/>
            <a:ext cx="2796461" cy="711252"/>
          </a:xfrm>
          <a:prstGeom prst="rect">
            <a:avLst/>
          </a:prstGeom>
          <a:gradFill flip="none" rotWithShape="1">
            <a:gsLst>
              <a:gs pos="0">
                <a:schemeClr val="tx2">
                  <a:lumMod val="40000"/>
                  <a:lumOff val="60000"/>
                  <a:alpha val="0"/>
                </a:schemeClr>
              </a:gs>
              <a:gs pos="100000">
                <a:schemeClr val="tx2">
                  <a:lumMod val="75000"/>
                  <a:alpha val="10000"/>
                </a:schemeClr>
              </a:gs>
            </a:gsLst>
            <a:lin ang="8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9" name="Group 28">
            <a:extLst>
              <a:ext uri="{FF2B5EF4-FFF2-40B4-BE49-F238E27FC236}">
                <a16:creationId xmlns:a16="http://schemas.microsoft.com/office/drawing/2014/main" id="{A58DCE86-9AE1-46D1-96D6-04B8B3EDF6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259539" y="317578"/>
            <a:ext cx="548640" cy="549007"/>
            <a:chOff x="7029447" y="3514725"/>
            <a:chExt cx="1285875" cy="549007"/>
          </a:xfrm>
        </p:grpSpPr>
        <p:cxnSp>
          <p:nvCxnSpPr>
            <p:cNvPr id="30" name="Straight Connector 29">
              <a:extLst>
                <a:ext uri="{FF2B5EF4-FFF2-40B4-BE49-F238E27FC236}">
                  <a16:creationId xmlns:a16="http://schemas.microsoft.com/office/drawing/2014/main" id="{89B74739-D423-4F25-A976-0A6CD86D17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514725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>
              <a:extLst>
                <a:ext uri="{FF2B5EF4-FFF2-40B4-BE49-F238E27FC236}">
                  <a16:creationId xmlns:a16="http://schemas.microsoft.com/office/drawing/2014/main" id="{6018E700-FF08-42AA-9237-24E7A74AD3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697727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46B3488A-8A55-403E-B9C9-75AFA0CF53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880729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>
              <a:extLst>
                <a:ext uri="{FF2B5EF4-FFF2-40B4-BE49-F238E27FC236}">
                  <a16:creationId xmlns:a16="http://schemas.microsoft.com/office/drawing/2014/main" id="{15089B9D-BA8D-4A64-B95F-33940D9D68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4063732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5" name="Rectangle 34">
            <a:extLst>
              <a:ext uri="{FF2B5EF4-FFF2-40B4-BE49-F238E27FC236}">
                <a16:creationId xmlns:a16="http://schemas.microsoft.com/office/drawing/2014/main" id="{E18403B7-F2C7-4C07-8522-21C3191090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1" y="6140785"/>
            <a:ext cx="6095997" cy="711252"/>
          </a:xfrm>
          <a:prstGeom prst="rect">
            <a:avLst/>
          </a:prstGeom>
          <a:gradFill flip="none" rotWithShape="1">
            <a:gsLst>
              <a:gs pos="10000">
                <a:schemeClr val="tx2">
                  <a:lumMod val="50000"/>
                  <a:alpha val="10000"/>
                </a:schemeClr>
              </a:gs>
              <a:gs pos="100000">
                <a:schemeClr val="tx2">
                  <a:lumMod val="60000"/>
                  <a:lumOff val="40000"/>
                  <a:alpha val="0"/>
                </a:schemeClr>
              </a:gs>
            </a:gsLst>
            <a:lin ang="8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7" name="Group 36">
            <a:extLst>
              <a:ext uri="{FF2B5EF4-FFF2-40B4-BE49-F238E27FC236}">
                <a16:creationId xmlns:a16="http://schemas.microsoft.com/office/drawing/2014/main" id="{23B58CC6-A99E-43AF-A467-256F19287F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616345" y="5940560"/>
            <a:ext cx="1285875" cy="549007"/>
            <a:chOff x="7029447" y="3514725"/>
            <a:chExt cx="1285875" cy="549007"/>
          </a:xfrm>
        </p:grpSpPr>
        <p:cxnSp>
          <p:nvCxnSpPr>
            <p:cNvPr id="38" name="Straight Connector 37">
              <a:extLst>
                <a:ext uri="{FF2B5EF4-FFF2-40B4-BE49-F238E27FC236}">
                  <a16:creationId xmlns:a16="http://schemas.microsoft.com/office/drawing/2014/main" id="{8FE97852-3A18-4317-B17E-8C45174F96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514725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>
              <a:extLst>
                <a:ext uri="{FF2B5EF4-FFF2-40B4-BE49-F238E27FC236}">
                  <a16:creationId xmlns:a16="http://schemas.microsoft.com/office/drawing/2014/main" id="{F9D0BC6E-6D0B-4589-B1BF-372BAA3839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697727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30B892E-E062-4B0A-B79E-E55D36EC9A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880729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>
              <a:extLst>
                <a:ext uri="{FF2B5EF4-FFF2-40B4-BE49-F238E27FC236}">
                  <a16:creationId xmlns:a16="http://schemas.microsoft.com/office/drawing/2014/main" id="{8D1A4DF9-C28A-4C0A-B273-702F0C4880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4063732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1F7184F6-27BB-4FE2-1F50-19E5BD4F43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495992"/>
            <a:ext cx="4195140" cy="5638831"/>
          </a:xfrm>
          <a:noFill/>
        </p:spPr>
        <p:txBody>
          <a:bodyPr anchor="ctr">
            <a:normAutofit/>
          </a:bodyPr>
          <a:lstStyle/>
          <a:p>
            <a:r>
              <a:rPr lang="en-GB" sz="2600"/>
              <a:t>                 </a:t>
            </a:r>
            <a:r>
              <a:rPr lang="en-GB" sz="2600" b="1"/>
              <a:t>                 </a:t>
            </a:r>
            <a:r>
              <a:rPr lang="en-GB" sz="2600" b="1" u="sng"/>
              <a:t>Conclusion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A07B1DF-B947-8F11-DF2D-F2E597272F1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12391605"/>
              </p:ext>
            </p:extLst>
          </p:nvPr>
        </p:nvGraphicFramePr>
        <p:xfrm>
          <a:off x="4915947" y="866585"/>
          <a:ext cx="6253722" cy="505617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50704260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BF01A23-06C0-4346-DBBB-867A2DDB95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r>
              <a:rPr lang="en-GB" sz="1900" b="1">
                <a:solidFill>
                  <a:srgbClr val="FFFFFF"/>
                </a:solidFill>
              </a:rPr>
              <a:t>                                                </a:t>
            </a:r>
            <a:r>
              <a:rPr lang="en-GB" sz="1900" b="1" u="sng">
                <a:solidFill>
                  <a:srgbClr val="FFFFFF"/>
                </a:solidFill>
              </a:rPr>
              <a:t>References</a:t>
            </a:r>
            <a:br>
              <a:rPr lang="en-GB" sz="1900" b="1" u="sng">
                <a:solidFill>
                  <a:srgbClr val="FFFFFF"/>
                </a:solidFill>
              </a:rPr>
            </a:br>
            <a:r>
              <a:rPr lang="en-GB" sz="1900" b="1" u="sng">
                <a:solidFill>
                  <a:srgbClr val="FFFFFF"/>
                </a:solidFill>
              </a:rPr>
              <a:t>References</a:t>
            </a:r>
            <a:br>
              <a:rPr lang="en-GB" sz="1900" b="1" u="sng">
                <a:solidFill>
                  <a:srgbClr val="FFFFFF"/>
                </a:solidFill>
              </a:rPr>
            </a:br>
            <a:endParaRPr lang="en-GB" sz="1900" b="1" u="sng">
              <a:solidFill>
                <a:srgbClr val="FFFFFF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C1764FD-5608-2B9D-695F-A67EE3FED96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15537739"/>
              </p:ext>
            </p:extLst>
          </p:nvPr>
        </p:nvGraphicFramePr>
        <p:xfrm>
          <a:off x="500282" y="1710013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43876462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10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office theme</vt:lpstr>
      <vt:lpstr>Name Ibrat Shaheen Student No: 2509705  LCHS4010 Psychological Development: Isacc's Early Childhood Development Applying Bowlby's Attachment Theory in Early Years Practice lecture Alice Clayton     </vt:lpstr>
      <vt:lpstr>           Introduction to Isaac's Situation</vt:lpstr>
      <vt:lpstr>                  Bowlby's Attachment Theory</vt:lpstr>
      <vt:lpstr>            Applying the Theory to Isaac</vt:lpstr>
      <vt:lpstr>     Nature and Nurture Influences </vt:lpstr>
      <vt:lpstr>Practical support Strategies </vt:lpstr>
      <vt:lpstr>  </vt:lpstr>
      <vt:lpstr>Limitations and Critical Evaluation</vt:lpstr>
      <vt:lpstr>                                  Conclusion</vt:lpstr>
      <vt:lpstr>                                                References References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993</cp:revision>
  <dcterms:created xsi:type="dcterms:W3CDTF">2026-05-26T15:00:17Z</dcterms:created>
  <dcterms:modified xsi:type="dcterms:W3CDTF">2026-06-04T14:53:32Z</dcterms:modified>
</cp:coreProperties>
</file>