
<file path=[Content_Types].xml><?xml version="1.0" encoding="utf-8"?>
<Types xmlns="http://schemas.openxmlformats.org/package/2006/content-types">
  <Default Extension="fntdata" ContentType="application/x-fontdata"/>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Lst>
  <p:sldSz cx="18288000" cy="10287000"/>
  <p:notesSz cx="6858000" cy="9144000"/>
  <p:embeddedFontLst>
    <p:embeddedFont>
      <p:font typeface="Hitchcut" panose="020B0604020202020204" charset="0"/>
      <p:regular r:id="rId38"/>
    </p:embeddedFont>
    <p:embeddedFont>
      <p:font typeface="Sniglet" panose="020B0604020202020204" charset="0"/>
      <p:regular r:id="rId39"/>
    </p:embeddedFont>
    <p:embeddedFont>
      <p:font typeface="เอฟซี เรนโบว์" panose="020B0604020202020204" charset="-34"/>
      <p:regular r:id="rId4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78" d="100"/>
          <a:sy n="78" d="100"/>
        </p:scale>
        <p:origin x="-120" y="-163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2.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font" Target="fonts/font3.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27.02.2025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But you also need to keep in mind the elements we discussed for sole traders and partnerships.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concept of separate legal personality becomes particularly important when you are considering a group of companies. A group exists where a parent company owns the shares (or a majority of the shares) in one or more subsidiaries. Those subsidiaries may in turn own shares in further subsidiaries and so on. The parent company and the subsidiaries are all separate companies, with their own legal personalities.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Notice of a board meeting needs to be reasonable - Re Homer Consolidated Gold Mines LTD [1888]. </a:t>
            </a:r>
          </a:p>
          <a:p>
            <a:endParaRPr lang="en-US" dirty="0"/>
          </a:p>
          <a:p>
            <a:r>
              <a:rPr lang="en-US" dirty="0"/>
              <a:t>Term reasonable all depends on the situation at the time.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All means - Directors - MA40 shareholders - See next slide</a:t>
            </a:r>
          </a:p>
          <a:p>
            <a:r>
              <a:rPr lang="en-US" dirty="0"/>
              <a:t>Auditors - S.502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With private companies that can be varied by the articles.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2/27/2025</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5" Type="http://schemas.openxmlformats.org/officeDocument/2006/relationships/image" Target="../media/image1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13.png"/></Relationships>
</file>

<file path=ppt/slides/_rels/slide2.xml.rels><?xml version="1.0" encoding="UTF-8" standalone="yes"?>
<Relationships xmlns="http://schemas.openxmlformats.org/package/2006/relationships"><Relationship Id="rId8" Type="http://schemas.openxmlformats.org/officeDocument/2006/relationships/image" Target="../media/image19.png"/><Relationship Id="rId13" Type="http://schemas.openxmlformats.org/officeDocument/2006/relationships/image" Target="../media/image24.svg"/><Relationship Id="rId3" Type="http://schemas.openxmlformats.org/officeDocument/2006/relationships/image" Target="../media/image2.svg"/><Relationship Id="rId7" Type="http://schemas.openxmlformats.org/officeDocument/2006/relationships/image" Target="../media/image18.svg"/><Relationship Id="rId12" Type="http://schemas.openxmlformats.org/officeDocument/2006/relationships/image" Target="../media/image23.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7.png"/><Relationship Id="rId11" Type="http://schemas.openxmlformats.org/officeDocument/2006/relationships/image" Target="../media/image22.svg"/><Relationship Id="rId5" Type="http://schemas.openxmlformats.org/officeDocument/2006/relationships/image" Target="../media/image16.svg"/><Relationship Id="rId10" Type="http://schemas.openxmlformats.org/officeDocument/2006/relationships/image" Target="../media/image21.png"/><Relationship Id="rId4" Type="http://schemas.openxmlformats.org/officeDocument/2006/relationships/image" Target="../media/image15.png"/><Relationship Id="rId9" Type="http://schemas.openxmlformats.org/officeDocument/2006/relationships/image" Target="../media/image20.svg"/></Relationships>
</file>

<file path=ppt/slides/_rels/slide3.xml.rels><?xml version="1.0" encoding="UTF-8" standalone="yes"?>
<Relationships xmlns="http://schemas.openxmlformats.org/package/2006/relationships"><Relationship Id="rId8" Type="http://schemas.openxmlformats.org/officeDocument/2006/relationships/image" Target="../media/image27.png"/><Relationship Id="rId13" Type="http://schemas.openxmlformats.org/officeDocument/2006/relationships/image" Target="../media/image32.svg"/><Relationship Id="rId18" Type="http://schemas.openxmlformats.org/officeDocument/2006/relationships/image" Target="../media/image37.png"/><Relationship Id="rId3" Type="http://schemas.openxmlformats.org/officeDocument/2006/relationships/image" Target="../media/image2.svg"/><Relationship Id="rId7" Type="http://schemas.openxmlformats.org/officeDocument/2006/relationships/image" Target="../media/image14.svg"/><Relationship Id="rId12" Type="http://schemas.openxmlformats.org/officeDocument/2006/relationships/image" Target="../media/image31.png"/><Relationship Id="rId17" Type="http://schemas.openxmlformats.org/officeDocument/2006/relationships/image" Target="../media/image36.svg"/><Relationship Id="rId2" Type="http://schemas.openxmlformats.org/officeDocument/2006/relationships/image" Target="../media/image1.png"/><Relationship Id="rId16" Type="http://schemas.openxmlformats.org/officeDocument/2006/relationships/image" Target="../media/image35.png"/><Relationship Id="rId1" Type="http://schemas.openxmlformats.org/officeDocument/2006/relationships/slideLayout" Target="../slideLayouts/slideLayout7.xml"/><Relationship Id="rId6" Type="http://schemas.openxmlformats.org/officeDocument/2006/relationships/image" Target="../media/image13.png"/><Relationship Id="rId11" Type="http://schemas.openxmlformats.org/officeDocument/2006/relationships/image" Target="../media/image30.svg"/><Relationship Id="rId5" Type="http://schemas.openxmlformats.org/officeDocument/2006/relationships/image" Target="../media/image26.svg"/><Relationship Id="rId15" Type="http://schemas.openxmlformats.org/officeDocument/2006/relationships/image" Target="../media/image34.svg"/><Relationship Id="rId10" Type="http://schemas.openxmlformats.org/officeDocument/2006/relationships/image" Target="../media/image29.png"/><Relationship Id="rId19" Type="http://schemas.openxmlformats.org/officeDocument/2006/relationships/image" Target="../media/image38.svg"/><Relationship Id="rId4" Type="http://schemas.openxmlformats.org/officeDocument/2006/relationships/image" Target="../media/image25.png"/><Relationship Id="rId9" Type="http://schemas.openxmlformats.org/officeDocument/2006/relationships/image" Target="../media/image28.svg"/><Relationship Id="rId14" Type="http://schemas.openxmlformats.org/officeDocument/2006/relationships/image" Target="../media/image33.png"/></Relationships>
</file>

<file path=ppt/slides/_rels/slide4.xml.rels><?xml version="1.0" encoding="UTF-8" standalone="yes"?>
<Relationships xmlns="http://schemas.openxmlformats.org/package/2006/relationships"><Relationship Id="rId8" Type="http://schemas.openxmlformats.org/officeDocument/2006/relationships/image" Target="../media/image43.png"/><Relationship Id="rId13" Type="http://schemas.openxmlformats.org/officeDocument/2006/relationships/image" Target="../media/image48.svg"/><Relationship Id="rId18" Type="http://schemas.openxmlformats.org/officeDocument/2006/relationships/image" Target="../media/image51.png"/><Relationship Id="rId3" Type="http://schemas.openxmlformats.org/officeDocument/2006/relationships/image" Target="../media/image2.svg"/><Relationship Id="rId21" Type="http://schemas.openxmlformats.org/officeDocument/2006/relationships/image" Target="../media/image54.svg"/><Relationship Id="rId7" Type="http://schemas.openxmlformats.org/officeDocument/2006/relationships/image" Target="../media/image42.svg"/><Relationship Id="rId12" Type="http://schemas.openxmlformats.org/officeDocument/2006/relationships/image" Target="../media/image47.png"/><Relationship Id="rId17" Type="http://schemas.openxmlformats.org/officeDocument/2006/relationships/image" Target="../media/image36.svg"/><Relationship Id="rId2" Type="http://schemas.openxmlformats.org/officeDocument/2006/relationships/image" Target="../media/image1.png"/><Relationship Id="rId16" Type="http://schemas.openxmlformats.org/officeDocument/2006/relationships/image" Target="../media/image35.png"/><Relationship Id="rId20" Type="http://schemas.openxmlformats.org/officeDocument/2006/relationships/image" Target="../media/image53.png"/><Relationship Id="rId1" Type="http://schemas.openxmlformats.org/officeDocument/2006/relationships/slideLayout" Target="../slideLayouts/slideLayout7.xml"/><Relationship Id="rId6" Type="http://schemas.openxmlformats.org/officeDocument/2006/relationships/image" Target="../media/image41.png"/><Relationship Id="rId11" Type="http://schemas.openxmlformats.org/officeDocument/2006/relationships/image" Target="../media/image46.svg"/><Relationship Id="rId5" Type="http://schemas.openxmlformats.org/officeDocument/2006/relationships/image" Target="../media/image40.svg"/><Relationship Id="rId15" Type="http://schemas.openxmlformats.org/officeDocument/2006/relationships/image" Target="../media/image50.svg"/><Relationship Id="rId10" Type="http://schemas.openxmlformats.org/officeDocument/2006/relationships/image" Target="../media/image45.png"/><Relationship Id="rId19" Type="http://schemas.openxmlformats.org/officeDocument/2006/relationships/image" Target="../media/image52.svg"/><Relationship Id="rId4" Type="http://schemas.openxmlformats.org/officeDocument/2006/relationships/image" Target="../media/image39.png"/><Relationship Id="rId9" Type="http://schemas.openxmlformats.org/officeDocument/2006/relationships/image" Target="../media/image44.svg"/><Relationship Id="rId14" Type="http://schemas.openxmlformats.org/officeDocument/2006/relationships/image" Target="../media/image49.png"/></Relationships>
</file>

<file path=ppt/slides/_rels/slide5.xml.rels><?xml version="1.0" encoding="UTF-8" standalone="yes"?>
<Relationships xmlns="http://schemas.openxmlformats.org/package/2006/relationships"><Relationship Id="rId8" Type="http://schemas.openxmlformats.org/officeDocument/2006/relationships/image" Target="../media/image50.svg"/><Relationship Id="rId13" Type="http://schemas.openxmlformats.org/officeDocument/2006/relationships/image" Target="../media/image53.png"/><Relationship Id="rId3" Type="http://schemas.openxmlformats.org/officeDocument/2006/relationships/image" Target="../media/image1.png"/><Relationship Id="rId7" Type="http://schemas.openxmlformats.org/officeDocument/2006/relationships/image" Target="../media/image49.png"/><Relationship Id="rId12" Type="http://schemas.openxmlformats.org/officeDocument/2006/relationships/image" Target="../media/image52.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8.svg"/><Relationship Id="rId11" Type="http://schemas.openxmlformats.org/officeDocument/2006/relationships/image" Target="../media/image51.png"/><Relationship Id="rId5" Type="http://schemas.openxmlformats.org/officeDocument/2006/relationships/image" Target="../media/image47.png"/><Relationship Id="rId10" Type="http://schemas.openxmlformats.org/officeDocument/2006/relationships/image" Target="../media/image36.svg"/><Relationship Id="rId4" Type="http://schemas.openxmlformats.org/officeDocument/2006/relationships/image" Target="../media/image2.svg"/><Relationship Id="rId9" Type="http://schemas.openxmlformats.org/officeDocument/2006/relationships/image" Target="../media/image35.png"/><Relationship Id="rId14" Type="http://schemas.openxmlformats.org/officeDocument/2006/relationships/image" Target="../media/image54.svg"/></Relationships>
</file>

<file path=ppt/slides/_rels/slide6.xml.rels><?xml version="1.0" encoding="UTF-8" standalone="yes"?>
<Relationships xmlns="http://schemas.openxmlformats.org/package/2006/relationships"><Relationship Id="rId8" Type="http://schemas.openxmlformats.org/officeDocument/2006/relationships/image" Target="../media/image36.svg"/><Relationship Id="rId13" Type="http://schemas.openxmlformats.org/officeDocument/2006/relationships/image" Target="../media/image55.png"/><Relationship Id="rId3" Type="http://schemas.openxmlformats.org/officeDocument/2006/relationships/image" Target="../media/image1.png"/><Relationship Id="rId7" Type="http://schemas.openxmlformats.org/officeDocument/2006/relationships/image" Target="../media/image35.png"/><Relationship Id="rId12" Type="http://schemas.openxmlformats.org/officeDocument/2006/relationships/image" Target="../media/image54.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0.svg"/><Relationship Id="rId11" Type="http://schemas.openxmlformats.org/officeDocument/2006/relationships/image" Target="../media/image53.png"/><Relationship Id="rId5" Type="http://schemas.openxmlformats.org/officeDocument/2006/relationships/image" Target="../media/image49.png"/><Relationship Id="rId10" Type="http://schemas.openxmlformats.org/officeDocument/2006/relationships/image" Target="../media/image52.svg"/><Relationship Id="rId4" Type="http://schemas.openxmlformats.org/officeDocument/2006/relationships/image" Target="../media/image2.svg"/><Relationship Id="rId9" Type="http://schemas.openxmlformats.org/officeDocument/2006/relationships/image" Target="../media/image51.png"/><Relationship Id="rId14" Type="http://schemas.openxmlformats.org/officeDocument/2006/relationships/image" Target="../media/image56.svg"/></Relationships>
</file>

<file path=ppt/slides/_rels/slide7.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2.svg"/><Relationship Id="rId7" Type="http://schemas.openxmlformats.org/officeDocument/2006/relationships/image" Target="../media/image3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5.png"/><Relationship Id="rId11" Type="http://schemas.openxmlformats.org/officeDocument/2006/relationships/image" Target="../media/image58.svg"/><Relationship Id="rId5" Type="http://schemas.openxmlformats.org/officeDocument/2006/relationships/image" Target="../media/image50.svg"/><Relationship Id="rId10" Type="http://schemas.openxmlformats.org/officeDocument/2006/relationships/image" Target="../media/image57.png"/><Relationship Id="rId4" Type="http://schemas.openxmlformats.org/officeDocument/2006/relationships/image" Target="../media/image49.png"/><Relationship Id="rId9" Type="http://schemas.openxmlformats.org/officeDocument/2006/relationships/image" Target="../media/image52.svg"/></Relationships>
</file>

<file path=ppt/slides/_rels/slide8.xml.rels><?xml version="1.0" encoding="UTF-8" standalone="yes"?>
<Relationships xmlns="http://schemas.openxmlformats.org/package/2006/relationships"><Relationship Id="rId8" Type="http://schemas.openxmlformats.org/officeDocument/2006/relationships/image" Target="../media/image51.png"/><Relationship Id="rId13" Type="http://schemas.openxmlformats.org/officeDocument/2006/relationships/image" Target="../media/image60.svg"/><Relationship Id="rId3" Type="http://schemas.openxmlformats.org/officeDocument/2006/relationships/image" Target="../media/image2.svg"/><Relationship Id="rId7" Type="http://schemas.openxmlformats.org/officeDocument/2006/relationships/image" Target="../media/image36.svg"/><Relationship Id="rId12" Type="http://schemas.openxmlformats.org/officeDocument/2006/relationships/image" Target="../media/image59.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5.png"/><Relationship Id="rId11" Type="http://schemas.openxmlformats.org/officeDocument/2006/relationships/image" Target="../media/image54.svg"/><Relationship Id="rId5" Type="http://schemas.openxmlformats.org/officeDocument/2006/relationships/image" Target="../media/image50.svg"/><Relationship Id="rId10" Type="http://schemas.openxmlformats.org/officeDocument/2006/relationships/image" Target="../media/image53.png"/><Relationship Id="rId4" Type="http://schemas.openxmlformats.org/officeDocument/2006/relationships/image" Target="../media/image49.png"/><Relationship Id="rId9" Type="http://schemas.openxmlformats.org/officeDocument/2006/relationships/image" Target="../media/image52.svg"/></Relationships>
</file>

<file path=ppt/slides/_rels/slide9.xml.rels><?xml version="1.0" encoding="UTF-8" standalone="yes"?>
<Relationships xmlns="http://schemas.openxmlformats.org/package/2006/relationships"><Relationship Id="rId8" Type="http://schemas.openxmlformats.org/officeDocument/2006/relationships/image" Target="../media/image51.png"/><Relationship Id="rId13" Type="http://schemas.openxmlformats.org/officeDocument/2006/relationships/image" Target="../media/image62.svg"/><Relationship Id="rId3" Type="http://schemas.openxmlformats.org/officeDocument/2006/relationships/image" Target="../media/image2.svg"/><Relationship Id="rId7" Type="http://schemas.openxmlformats.org/officeDocument/2006/relationships/image" Target="../media/image36.svg"/><Relationship Id="rId12" Type="http://schemas.openxmlformats.org/officeDocument/2006/relationships/image" Target="../media/image6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5.png"/><Relationship Id="rId11" Type="http://schemas.openxmlformats.org/officeDocument/2006/relationships/image" Target="../media/image54.svg"/><Relationship Id="rId5" Type="http://schemas.openxmlformats.org/officeDocument/2006/relationships/image" Target="../media/image50.svg"/><Relationship Id="rId10" Type="http://schemas.openxmlformats.org/officeDocument/2006/relationships/image" Target="../media/image53.png"/><Relationship Id="rId4" Type="http://schemas.openxmlformats.org/officeDocument/2006/relationships/image" Target="../media/image49.png"/><Relationship Id="rId9" Type="http://schemas.openxmlformats.org/officeDocument/2006/relationships/image" Target="../media/image52.svg"/></Relationships>
</file>

<file path=ppt/slides/_rels/slide10.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image" Target="../media/image2.svg"/><Relationship Id="rId7" Type="http://schemas.openxmlformats.org/officeDocument/2006/relationships/image" Target="../media/image5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1.png"/><Relationship Id="rId11" Type="http://schemas.openxmlformats.org/officeDocument/2006/relationships/image" Target="../media/image64.svg"/><Relationship Id="rId5" Type="http://schemas.openxmlformats.org/officeDocument/2006/relationships/image" Target="../media/image50.svg"/><Relationship Id="rId10" Type="http://schemas.openxmlformats.org/officeDocument/2006/relationships/image" Target="../media/image63.png"/><Relationship Id="rId4" Type="http://schemas.openxmlformats.org/officeDocument/2006/relationships/image" Target="../media/image49.png"/><Relationship Id="rId9" Type="http://schemas.openxmlformats.org/officeDocument/2006/relationships/image" Target="../media/image54.svg"/></Relationships>
</file>

<file path=ppt/slides/_rels/slide11.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image" Target="../media/image2.svg"/><Relationship Id="rId7" Type="http://schemas.openxmlformats.org/officeDocument/2006/relationships/image" Target="../media/image5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1.png"/><Relationship Id="rId11" Type="http://schemas.openxmlformats.org/officeDocument/2006/relationships/image" Target="../media/image66.svg"/><Relationship Id="rId5" Type="http://schemas.openxmlformats.org/officeDocument/2006/relationships/image" Target="../media/image50.svg"/><Relationship Id="rId10" Type="http://schemas.openxmlformats.org/officeDocument/2006/relationships/image" Target="../media/image65.png"/><Relationship Id="rId4" Type="http://schemas.openxmlformats.org/officeDocument/2006/relationships/image" Target="../media/image49.png"/><Relationship Id="rId9" Type="http://schemas.openxmlformats.org/officeDocument/2006/relationships/image" Target="../media/image54.svg"/></Relationships>
</file>

<file path=ppt/slides/_rels/slide12.xml.rels><?xml version="1.0" encoding="UTF-8" standalone="yes"?>
<Relationships xmlns="http://schemas.openxmlformats.org/package/2006/relationships"><Relationship Id="rId8" Type="http://schemas.openxmlformats.org/officeDocument/2006/relationships/image" Target="../media/image51.png"/><Relationship Id="rId13" Type="http://schemas.openxmlformats.org/officeDocument/2006/relationships/image" Target="../media/image68.svg"/><Relationship Id="rId3" Type="http://schemas.openxmlformats.org/officeDocument/2006/relationships/image" Target="../media/image2.svg"/><Relationship Id="rId7" Type="http://schemas.openxmlformats.org/officeDocument/2006/relationships/image" Target="../media/image36.svg"/><Relationship Id="rId12" Type="http://schemas.openxmlformats.org/officeDocument/2006/relationships/image" Target="../media/image67.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5.png"/><Relationship Id="rId11" Type="http://schemas.openxmlformats.org/officeDocument/2006/relationships/image" Target="../media/image54.svg"/><Relationship Id="rId5" Type="http://schemas.openxmlformats.org/officeDocument/2006/relationships/image" Target="../media/image50.svg"/><Relationship Id="rId10" Type="http://schemas.openxmlformats.org/officeDocument/2006/relationships/image" Target="../media/image53.png"/><Relationship Id="rId4" Type="http://schemas.openxmlformats.org/officeDocument/2006/relationships/image" Target="../media/image49.png"/><Relationship Id="rId9" Type="http://schemas.openxmlformats.org/officeDocument/2006/relationships/image" Target="../media/image52.svg"/></Relationships>
</file>

<file path=ppt/slides/_rels/slide13.xml.rels><?xml version="1.0" encoding="UTF-8" standalone="yes"?>
<Relationships xmlns="http://schemas.openxmlformats.org/package/2006/relationships"><Relationship Id="rId8" Type="http://schemas.openxmlformats.org/officeDocument/2006/relationships/image" Target="../media/image51.png"/><Relationship Id="rId13" Type="http://schemas.openxmlformats.org/officeDocument/2006/relationships/image" Target="../media/image70.svg"/><Relationship Id="rId3" Type="http://schemas.openxmlformats.org/officeDocument/2006/relationships/image" Target="../media/image2.svg"/><Relationship Id="rId7" Type="http://schemas.openxmlformats.org/officeDocument/2006/relationships/image" Target="../media/image36.svg"/><Relationship Id="rId12" Type="http://schemas.openxmlformats.org/officeDocument/2006/relationships/image" Target="../media/image69.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5.png"/><Relationship Id="rId11" Type="http://schemas.openxmlformats.org/officeDocument/2006/relationships/image" Target="../media/image54.svg"/><Relationship Id="rId5" Type="http://schemas.openxmlformats.org/officeDocument/2006/relationships/image" Target="../media/image50.svg"/><Relationship Id="rId10" Type="http://schemas.openxmlformats.org/officeDocument/2006/relationships/image" Target="../media/image53.png"/><Relationship Id="rId4" Type="http://schemas.openxmlformats.org/officeDocument/2006/relationships/image" Target="../media/image49.png"/><Relationship Id="rId9" Type="http://schemas.openxmlformats.org/officeDocument/2006/relationships/image" Target="../media/image52.svg"/></Relationships>
</file>

<file path=ppt/slides/_rels/slide14.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image" Target="../media/image2.svg"/><Relationship Id="rId7" Type="http://schemas.openxmlformats.org/officeDocument/2006/relationships/image" Target="../media/image5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1.png"/><Relationship Id="rId11" Type="http://schemas.openxmlformats.org/officeDocument/2006/relationships/image" Target="../media/image72.svg"/><Relationship Id="rId5" Type="http://schemas.openxmlformats.org/officeDocument/2006/relationships/image" Target="../media/image36.svg"/><Relationship Id="rId10" Type="http://schemas.openxmlformats.org/officeDocument/2006/relationships/image" Target="../media/image71.png"/><Relationship Id="rId4" Type="http://schemas.openxmlformats.org/officeDocument/2006/relationships/image" Target="../media/image35.png"/><Relationship Id="rId9" Type="http://schemas.openxmlformats.org/officeDocument/2006/relationships/image" Target="../media/image54.svg"/></Relationships>
</file>

<file path=ppt/slides/_rels/slide15.xml.rels><?xml version="1.0" encoding="UTF-8" standalone="yes"?>
<Relationships xmlns="http://schemas.openxmlformats.org/package/2006/relationships"><Relationship Id="rId8" Type="http://schemas.openxmlformats.org/officeDocument/2006/relationships/image" Target="../media/image51.png"/><Relationship Id="rId13" Type="http://schemas.openxmlformats.org/officeDocument/2006/relationships/image" Target="../media/image74.svg"/><Relationship Id="rId3" Type="http://schemas.openxmlformats.org/officeDocument/2006/relationships/image" Target="../media/image2.svg"/><Relationship Id="rId7" Type="http://schemas.openxmlformats.org/officeDocument/2006/relationships/image" Target="../media/image36.svg"/><Relationship Id="rId12" Type="http://schemas.openxmlformats.org/officeDocument/2006/relationships/image" Target="../media/image73.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5.png"/><Relationship Id="rId11" Type="http://schemas.openxmlformats.org/officeDocument/2006/relationships/image" Target="../media/image54.svg"/><Relationship Id="rId5" Type="http://schemas.openxmlformats.org/officeDocument/2006/relationships/image" Target="../media/image50.svg"/><Relationship Id="rId10" Type="http://schemas.openxmlformats.org/officeDocument/2006/relationships/image" Target="../media/image53.png"/><Relationship Id="rId4" Type="http://schemas.openxmlformats.org/officeDocument/2006/relationships/image" Target="../media/image49.png"/><Relationship Id="rId9" Type="http://schemas.openxmlformats.org/officeDocument/2006/relationships/image" Target="../media/image52.svg"/></Relationships>
</file>

<file path=ppt/slides/_rels/slide16.xml.rels><?xml version="1.0" encoding="UTF-8" standalone="yes"?>
<Relationships xmlns="http://schemas.openxmlformats.org/package/2006/relationships"><Relationship Id="rId8" Type="http://schemas.openxmlformats.org/officeDocument/2006/relationships/image" Target="../media/image35.png"/><Relationship Id="rId13" Type="http://schemas.openxmlformats.org/officeDocument/2006/relationships/image" Target="../media/image54.svg"/><Relationship Id="rId3" Type="http://schemas.openxmlformats.org/officeDocument/2006/relationships/image" Target="../media/image2.svg"/><Relationship Id="rId7" Type="http://schemas.openxmlformats.org/officeDocument/2006/relationships/image" Target="../media/image50.svg"/><Relationship Id="rId12" Type="http://schemas.openxmlformats.org/officeDocument/2006/relationships/image" Target="../media/image53.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49.png"/><Relationship Id="rId11" Type="http://schemas.openxmlformats.org/officeDocument/2006/relationships/image" Target="../media/image52.svg"/><Relationship Id="rId5" Type="http://schemas.openxmlformats.org/officeDocument/2006/relationships/image" Target="../media/image48.svg"/><Relationship Id="rId10" Type="http://schemas.openxmlformats.org/officeDocument/2006/relationships/image" Target="../media/image51.png"/><Relationship Id="rId4" Type="http://schemas.openxmlformats.org/officeDocument/2006/relationships/image" Target="../media/image47.png"/><Relationship Id="rId9" Type="http://schemas.openxmlformats.org/officeDocument/2006/relationships/image" Target="../media/image36.svg"/></Relationships>
</file>

<file path=ppt/slides/_rels/slide17.xml.rels><?xml version="1.0" encoding="UTF-8" standalone="yes"?>
<Relationships xmlns="http://schemas.openxmlformats.org/package/2006/relationships"><Relationship Id="rId8" Type="http://schemas.openxmlformats.org/officeDocument/2006/relationships/image" Target="../media/image77.png"/><Relationship Id="rId13" Type="http://schemas.openxmlformats.org/officeDocument/2006/relationships/image" Target="../media/image36.svg"/><Relationship Id="rId3" Type="http://schemas.openxmlformats.org/officeDocument/2006/relationships/image" Target="../media/image2.svg"/><Relationship Id="rId7" Type="http://schemas.openxmlformats.org/officeDocument/2006/relationships/image" Target="../media/image42.svg"/><Relationship Id="rId12" Type="http://schemas.openxmlformats.org/officeDocument/2006/relationships/image" Target="../media/image35.png"/><Relationship Id="rId17" Type="http://schemas.openxmlformats.org/officeDocument/2006/relationships/image" Target="../media/image54.svg"/><Relationship Id="rId2" Type="http://schemas.openxmlformats.org/officeDocument/2006/relationships/image" Target="../media/image1.png"/><Relationship Id="rId16" Type="http://schemas.openxmlformats.org/officeDocument/2006/relationships/image" Target="../media/image53.png"/><Relationship Id="rId1" Type="http://schemas.openxmlformats.org/officeDocument/2006/relationships/slideLayout" Target="../slideLayouts/slideLayout7.xml"/><Relationship Id="rId6" Type="http://schemas.openxmlformats.org/officeDocument/2006/relationships/image" Target="../media/image76.png"/><Relationship Id="rId11" Type="http://schemas.openxmlformats.org/officeDocument/2006/relationships/image" Target="../media/image50.svg"/><Relationship Id="rId5" Type="http://schemas.openxmlformats.org/officeDocument/2006/relationships/image" Target="../media/image40.svg"/><Relationship Id="rId15" Type="http://schemas.openxmlformats.org/officeDocument/2006/relationships/image" Target="../media/image52.svg"/><Relationship Id="rId10" Type="http://schemas.openxmlformats.org/officeDocument/2006/relationships/image" Target="../media/image49.png"/><Relationship Id="rId4" Type="http://schemas.openxmlformats.org/officeDocument/2006/relationships/image" Target="../media/image75.png"/><Relationship Id="rId9" Type="http://schemas.openxmlformats.org/officeDocument/2006/relationships/image" Target="../media/image44.svg"/><Relationship Id="rId14" Type="http://schemas.openxmlformats.org/officeDocument/2006/relationships/image" Target="../media/image51.png"/></Relationships>
</file>

<file path=ppt/slides/_rels/slide1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56.svg"/><Relationship Id="rId4" Type="http://schemas.openxmlformats.org/officeDocument/2006/relationships/image" Target="../media/image55.png"/></Relationships>
</file>

<file path=ppt/slides/_rels/slide19.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2.svg"/><Relationship Id="rId7" Type="http://schemas.openxmlformats.org/officeDocument/2006/relationships/image" Target="../media/image3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5.png"/><Relationship Id="rId11" Type="http://schemas.openxmlformats.org/officeDocument/2006/relationships/image" Target="../media/image54.svg"/><Relationship Id="rId5" Type="http://schemas.openxmlformats.org/officeDocument/2006/relationships/image" Target="../media/image50.svg"/><Relationship Id="rId10" Type="http://schemas.openxmlformats.org/officeDocument/2006/relationships/image" Target="../media/image53.png"/><Relationship Id="rId4" Type="http://schemas.openxmlformats.org/officeDocument/2006/relationships/image" Target="../media/image49.png"/><Relationship Id="rId9" Type="http://schemas.openxmlformats.org/officeDocument/2006/relationships/image" Target="../media/image52.svg"/></Relationships>
</file>

<file path=ppt/slides/_rels/slide2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80.svg"/><Relationship Id="rId5" Type="http://schemas.openxmlformats.org/officeDocument/2006/relationships/image" Target="../media/image79.png"/><Relationship Id="rId4" Type="http://schemas.openxmlformats.org/officeDocument/2006/relationships/image" Target="../media/image78.gif"/></Relationships>
</file>

<file path=ppt/slides/_rels/slide2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50.svg"/><Relationship Id="rId4" Type="http://schemas.openxmlformats.org/officeDocument/2006/relationships/image" Target="../media/image49.png"/></Relationships>
</file>

<file path=ppt/slides/_rels/slide22.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8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81.png"/><Relationship Id="rId5" Type="http://schemas.openxmlformats.org/officeDocument/2006/relationships/image" Target="../media/image50.svg"/><Relationship Id="rId4" Type="http://schemas.openxmlformats.org/officeDocument/2006/relationships/image" Target="../media/image49.png"/></Relationships>
</file>

<file path=ppt/slides/_rels/slide23.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84.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83.png"/><Relationship Id="rId5" Type="http://schemas.openxmlformats.org/officeDocument/2006/relationships/image" Target="../media/image50.svg"/><Relationship Id="rId4" Type="http://schemas.openxmlformats.org/officeDocument/2006/relationships/image" Target="../media/image49.png"/></Relationships>
</file>

<file path=ppt/slides/_rels/slide24.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1.png"/><Relationship Id="rId7" Type="http://schemas.openxmlformats.org/officeDocument/2006/relationships/image" Target="../media/image35.png"/><Relationship Id="rId12" Type="http://schemas.openxmlformats.org/officeDocument/2006/relationships/image" Target="../media/image54.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50.svg"/><Relationship Id="rId11" Type="http://schemas.openxmlformats.org/officeDocument/2006/relationships/image" Target="../media/image53.png"/><Relationship Id="rId5" Type="http://schemas.openxmlformats.org/officeDocument/2006/relationships/image" Target="../media/image49.png"/><Relationship Id="rId10" Type="http://schemas.openxmlformats.org/officeDocument/2006/relationships/image" Target="../media/image52.svg"/><Relationship Id="rId4" Type="http://schemas.openxmlformats.org/officeDocument/2006/relationships/image" Target="../media/image2.svg"/><Relationship Id="rId9" Type="http://schemas.openxmlformats.org/officeDocument/2006/relationships/image" Target="../media/image51.png"/></Relationships>
</file>

<file path=ppt/slides/_rels/slide2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86.svg"/><Relationship Id="rId4" Type="http://schemas.openxmlformats.org/officeDocument/2006/relationships/image" Target="../media/image85.png"/></Relationships>
</file>

<file path=ppt/slides/_rels/slide26.xml.rels><?xml version="1.0" encoding="UTF-8" standalone="yes"?>
<Relationships xmlns="http://schemas.openxmlformats.org/package/2006/relationships"><Relationship Id="rId8" Type="http://schemas.openxmlformats.org/officeDocument/2006/relationships/image" Target="../media/image90.png"/><Relationship Id="rId3" Type="http://schemas.openxmlformats.org/officeDocument/2006/relationships/image" Target="../media/image2.svg"/><Relationship Id="rId7" Type="http://schemas.openxmlformats.org/officeDocument/2006/relationships/image" Target="../media/image89.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88.png"/><Relationship Id="rId5" Type="http://schemas.openxmlformats.org/officeDocument/2006/relationships/image" Target="../media/image30.svg"/><Relationship Id="rId4" Type="http://schemas.openxmlformats.org/officeDocument/2006/relationships/image" Target="../media/image87.png"/><Relationship Id="rId9" Type="http://schemas.openxmlformats.org/officeDocument/2006/relationships/image" Target="../media/image91.svg"/></Relationships>
</file>

<file path=ppt/slides/_rels/slide27.xml.rels><?xml version="1.0" encoding="UTF-8" standalone="yes"?>
<Relationships xmlns="http://schemas.openxmlformats.org/package/2006/relationships"><Relationship Id="rId8" Type="http://schemas.openxmlformats.org/officeDocument/2006/relationships/image" Target="../media/image87.png"/><Relationship Id="rId3" Type="http://schemas.openxmlformats.org/officeDocument/2006/relationships/image" Target="../media/image2.svg"/><Relationship Id="rId7" Type="http://schemas.openxmlformats.org/officeDocument/2006/relationships/image" Target="../media/image95.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94.png"/><Relationship Id="rId11" Type="http://schemas.openxmlformats.org/officeDocument/2006/relationships/image" Target="../media/image97.svg"/><Relationship Id="rId5" Type="http://schemas.openxmlformats.org/officeDocument/2006/relationships/image" Target="../media/image93.svg"/><Relationship Id="rId10" Type="http://schemas.openxmlformats.org/officeDocument/2006/relationships/image" Target="../media/image96.png"/><Relationship Id="rId4" Type="http://schemas.openxmlformats.org/officeDocument/2006/relationships/image" Target="../media/image92.png"/><Relationship Id="rId9" Type="http://schemas.openxmlformats.org/officeDocument/2006/relationships/image" Target="../media/image30.svg"/></Relationships>
</file>

<file path=ppt/slides/_rels/slide28.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1.png"/><Relationship Id="rId7" Type="http://schemas.openxmlformats.org/officeDocument/2006/relationships/image" Target="../media/image87.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93.svg"/><Relationship Id="rId5" Type="http://schemas.openxmlformats.org/officeDocument/2006/relationships/image" Target="../media/image92.png"/><Relationship Id="rId10" Type="http://schemas.openxmlformats.org/officeDocument/2006/relationships/image" Target="../media/image99.svg"/><Relationship Id="rId4" Type="http://schemas.openxmlformats.org/officeDocument/2006/relationships/image" Target="../media/image2.svg"/><Relationship Id="rId9" Type="http://schemas.openxmlformats.org/officeDocument/2006/relationships/image" Target="../media/image98.png"/></Relationships>
</file>

<file path=ppt/slides/_rels/slide29.xml.rels><?xml version="1.0" encoding="UTF-8" standalone="yes"?>
<Relationships xmlns="http://schemas.openxmlformats.org/package/2006/relationships"><Relationship Id="rId8" Type="http://schemas.openxmlformats.org/officeDocument/2006/relationships/image" Target="../media/image87.png"/><Relationship Id="rId3" Type="http://schemas.openxmlformats.org/officeDocument/2006/relationships/image" Target="../media/image2.svg"/><Relationship Id="rId7" Type="http://schemas.openxmlformats.org/officeDocument/2006/relationships/image" Target="../media/image95.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94.png"/><Relationship Id="rId11" Type="http://schemas.openxmlformats.org/officeDocument/2006/relationships/image" Target="../media/image97.svg"/><Relationship Id="rId5" Type="http://schemas.openxmlformats.org/officeDocument/2006/relationships/image" Target="../media/image93.svg"/><Relationship Id="rId10" Type="http://schemas.openxmlformats.org/officeDocument/2006/relationships/image" Target="../media/image96.png"/><Relationship Id="rId4" Type="http://schemas.openxmlformats.org/officeDocument/2006/relationships/image" Target="../media/image92.png"/><Relationship Id="rId9" Type="http://schemas.openxmlformats.org/officeDocument/2006/relationships/image" Target="../media/image30.svg"/></Relationships>
</file>

<file path=ppt/slides/_rels/slide30.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1.png"/><Relationship Id="rId7" Type="http://schemas.openxmlformats.org/officeDocument/2006/relationships/image" Target="../media/image87.png"/><Relationship Id="rId12" Type="http://schemas.openxmlformats.org/officeDocument/2006/relationships/image" Target="../media/image101.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93.svg"/><Relationship Id="rId11" Type="http://schemas.openxmlformats.org/officeDocument/2006/relationships/image" Target="../media/image100.png"/><Relationship Id="rId5" Type="http://schemas.openxmlformats.org/officeDocument/2006/relationships/image" Target="../media/image92.png"/><Relationship Id="rId10" Type="http://schemas.openxmlformats.org/officeDocument/2006/relationships/image" Target="../media/image97.svg"/><Relationship Id="rId4" Type="http://schemas.openxmlformats.org/officeDocument/2006/relationships/image" Target="../media/image2.svg"/><Relationship Id="rId9" Type="http://schemas.openxmlformats.org/officeDocument/2006/relationships/image" Target="../media/image96.png"/></Relationships>
</file>

<file path=ppt/slides/_rels/slide3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97.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96.png"/><Relationship Id="rId5" Type="http://schemas.openxmlformats.org/officeDocument/2006/relationships/image" Target="../media/image30.svg"/><Relationship Id="rId4" Type="http://schemas.openxmlformats.org/officeDocument/2006/relationships/image" Target="../media/image87.png"/></Relationships>
</file>

<file path=ppt/slides/_rels/slide32.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103.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02.png"/><Relationship Id="rId5" Type="http://schemas.openxmlformats.org/officeDocument/2006/relationships/image" Target="../media/image30.svg"/><Relationship Id="rId4" Type="http://schemas.openxmlformats.org/officeDocument/2006/relationships/image" Target="../media/image87.png"/></Relationships>
</file>

<file path=ppt/slides/_rels/slide33.xml.rels><?xml version="1.0" encoding="UTF-8" standalone="yes"?>
<Relationships xmlns="http://schemas.openxmlformats.org/package/2006/relationships"><Relationship Id="rId8" Type="http://schemas.openxmlformats.org/officeDocument/2006/relationships/image" Target="../media/image87.png"/><Relationship Id="rId3" Type="http://schemas.openxmlformats.org/officeDocument/2006/relationships/image" Target="../media/image2.svg"/><Relationship Id="rId7" Type="http://schemas.openxmlformats.org/officeDocument/2006/relationships/image" Target="../media/image95.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94.png"/><Relationship Id="rId11" Type="http://schemas.openxmlformats.org/officeDocument/2006/relationships/image" Target="../media/image97.svg"/><Relationship Id="rId5" Type="http://schemas.openxmlformats.org/officeDocument/2006/relationships/image" Target="../media/image93.svg"/><Relationship Id="rId10" Type="http://schemas.openxmlformats.org/officeDocument/2006/relationships/image" Target="../media/image96.png"/><Relationship Id="rId4" Type="http://schemas.openxmlformats.org/officeDocument/2006/relationships/image" Target="../media/image92.png"/><Relationship Id="rId9" Type="http://schemas.openxmlformats.org/officeDocument/2006/relationships/image" Target="../media/image30.svg"/></Relationships>
</file>

<file path=ppt/slides/_rels/slide34.xml.rels><?xml version="1.0" encoding="UTF-8" standalone="yes"?>
<Relationships xmlns="http://schemas.openxmlformats.org/package/2006/relationships"><Relationship Id="rId8" Type="http://schemas.openxmlformats.org/officeDocument/2006/relationships/image" Target="../media/image104.png"/><Relationship Id="rId3" Type="http://schemas.openxmlformats.org/officeDocument/2006/relationships/image" Target="../media/image2.svg"/><Relationship Id="rId7" Type="http://schemas.openxmlformats.org/officeDocument/2006/relationships/image" Target="../media/image97.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96.png"/><Relationship Id="rId11" Type="http://schemas.openxmlformats.org/officeDocument/2006/relationships/image" Target="../media/image106.svg"/><Relationship Id="rId5" Type="http://schemas.openxmlformats.org/officeDocument/2006/relationships/image" Target="../media/image30.svg"/><Relationship Id="rId10" Type="http://schemas.openxmlformats.org/officeDocument/2006/relationships/image" Target="../media/image105.png"/><Relationship Id="rId4" Type="http://schemas.openxmlformats.org/officeDocument/2006/relationships/image" Target="../media/image87.png"/><Relationship Id="rId9" Type="http://schemas.openxmlformats.org/officeDocument/2006/relationships/image" Target="../media/image24.svg"/></Relationships>
</file>

<file path=ppt/slides/_rels/slide35.xml.rels><?xml version="1.0" encoding="UTF-8" standalone="yes"?>
<Relationships xmlns="http://schemas.openxmlformats.org/package/2006/relationships"><Relationship Id="rId8" Type="http://schemas.openxmlformats.org/officeDocument/2006/relationships/image" Target="../media/image111.png"/><Relationship Id="rId13" Type="http://schemas.openxmlformats.org/officeDocument/2006/relationships/image" Target="../media/image114.svg"/><Relationship Id="rId3" Type="http://schemas.openxmlformats.org/officeDocument/2006/relationships/image" Target="../media/image2.svg"/><Relationship Id="rId7" Type="http://schemas.openxmlformats.org/officeDocument/2006/relationships/image" Target="../media/image110.svg"/><Relationship Id="rId12" Type="http://schemas.openxmlformats.org/officeDocument/2006/relationships/image" Target="../media/image113.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09.png"/><Relationship Id="rId11" Type="http://schemas.openxmlformats.org/officeDocument/2006/relationships/image" Target="../media/image97.svg"/><Relationship Id="rId5" Type="http://schemas.openxmlformats.org/officeDocument/2006/relationships/image" Target="../media/image108.svg"/><Relationship Id="rId15" Type="http://schemas.openxmlformats.org/officeDocument/2006/relationships/image" Target="../media/image116.svg"/><Relationship Id="rId10" Type="http://schemas.openxmlformats.org/officeDocument/2006/relationships/image" Target="../media/image96.png"/><Relationship Id="rId4" Type="http://schemas.openxmlformats.org/officeDocument/2006/relationships/image" Target="../media/image107.png"/><Relationship Id="rId9" Type="http://schemas.openxmlformats.org/officeDocument/2006/relationships/image" Target="../media/image112.svg"/><Relationship Id="rId14" Type="http://schemas.openxmlformats.org/officeDocument/2006/relationships/image" Target="../media/image11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444396" y="-2851231"/>
            <a:ext cx="19390899" cy="19390899"/>
          </a:xfrm>
          <a:custGeom>
            <a:avLst/>
            <a:gdLst/>
            <a:ahLst/>
            <a:cxnLst/>
            <a:rect l="l" t="t" r="r" b="b"/>
            <a:pathLst>
              <a:path w="19390899" h="19390899">
                <a:moveTo>
                  <a:pt x="0" y="0"/>
                </a:moveTo>
                <a:lnTo>
                  <a:pt x="19390899" y="0"/>
                </a:lnTo>
                <a:lnTo>
                  <a:pt x="19390899"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761592" y="8743950"/>
            <a:ext cx="20530423" cy="3086100"/>
            <a:chOff x="0" y="0"/>
            <a:chExt cx="5407190" cy="812800"/>
          </a:xfrm>
        </p:grpSpPr>
        <p:sp>
          <p:nvSpPr>
            <p:cNvPr id="4" name="Freeform 4"/>
            <p:cNvSpPr/>
            <p:nvPr/>
          </p:nvSpPr>
          <p:spPr>
            <a:xfrm>
              <a:off x="0" y="0"/>
              <a:ext cx="5407190" cy="812800"/>
            </a:xfrm>
            <a:custGeom>
              <a:avLst/>
              <a:gdLst/>
              <a:ahLst/>
              <a:cxnLst/>
              <a:rect l="l" t="t" r="r" b="b"/>
              <a:pathLst>
                <a:path w="5407190" h="812800">
                  <a:moveTo>
                    <a:pt x="0" y="0"/>
                  </a:moveTo>
                  <a:lnTo>
                    <a:pt x="5407190" y="0"/>
                  </a:lnTo>
                  <a:lnTo>
                    <a:pt x="5407190" y="812800"/>
                  </a:lnTo>
                  <a:lnTo>
                    <a:pt x="0" y="812800"/>
                  </a:lnTo>
                  <a:close/>
                </a:path>
              </a:pathLst>
            </a:custGeom>
            <a:solidFill>
              <a:srgbClr val="0BA595"/>
            </a:solidFill>
          </p:spPr>
          <p:txBody>
            <a:bodyPr/>
            <a:lstStyle/>
            <a:p>
              <a:endParaRPr lang="en-GB" dirty="0"/>
            </a:p>
          </p:txBody>
        </p:sp>
        <p:sp>
          <p:nvSpPr>
            <p:cNvPr id="5" name="TextBox 5"/>
            <p:cNvSpPr txBox="1"/>
            <p:nvPr/>
          </p:nvSpPr>
          <p:spPr>
            <a:xfrm>
              <a:off x="0" y="38100"/>
              <a:ext cx="5407190" cy="774700"/>
            </a:xfrm>
            <a:prstGeom prst="rect">
              <a:avLst/>
            </a:prstGeom>
          </p:spPr>
          <p:txBody>
            <a:bodyPr lIns="50800" tIns="50800" rIns="50800" bIns="50800" rtlCol="0" anchor="ctr"/>
            <a:lstStyle/>
            <a:p>
              <a:pPr algn="ctr">
                <a:lnSpc>
                  <a:spcPts val="2300"/>
                </a:lnSpc>
              </a:pPr>
              <a:endParaRPr dirty="0"/>
            </a:p>
          </p:txBody>
        </p:sp>
      </p:grpSp>
      <p:sp>
        <p:nvSpPr>
          <p:cNvPr id="6" name="Freeform 6"/>
          <p:cNvSpPr/>
          <p:nvPr/>
        </p:nvSpPr>
        <p:spPr>
          <a:xfrm>
            <a:off x="896976" y="1298424"/>
            <a:ext cx="8244693" cy="7959876"/>
          </a:xfrm>
          <a:custGeom>
            <a:avLst/>
            <a:gdLst/>
            <a:ahLst/>
            <a:cxnLst/>
            <a:rect l="l" t="t" r="r" b="b"/>
            <a:pathLst>
              <a:path w="8244693" h="7959876">
                <a:moveTo>
                  <a:pt x="0" y="0"/>
                </a:moveTo>
                <a:lnTo>
                  <a:pt x="8244693" y="0"/>
                </a:lnTo>
                <a:lnTo>
                  <a:pt x="8244693" y="7959876"/>
                </a:lnTo>
                <a:lnTo>
                  <a:pt x="0" y="795987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7" name="Freeform 7"/>
          <p:cNvSpPr/>
          <p:nvPr/>
        </p:nvSpPr>
        <p:spPr>
          <a:xfrm rot="-405055">
            <a:off x="14644406" y="7035430"/>
            <a:ext cx="3454728" cy="3417040"/>
          </a:xfrm>
          <a:custGeom>
            <a:avLst/>
            <a:gdLst/>
            <a:ahLst/>
            <a:cxnLst/>
            <a:rect l="l" t="t" r="r" b="b"/>
            <a:pathLst>
              <a:path w="3454728" h="3417040">
                <a:moveTo>
                  <a:pt x="0" y="0"/>
                </a:moveTo>
                <a:lnTo>
                  <a:pt x="3454728" y="0"/>
                </a:lnTo>
                <a:lnTo>
                  <a:pt x="3454728" y="3417040"/>
                </a:lnTo>
                <a:lnTo>
                  <a:pt x="0" y="341704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8" name="Freeform 8"/>
          <p:cNvSpPr/>
          <p:nvPr/>
        </p:nvSpPr>
        <p:spPr>
          <a:xfrm>
            <a:off x="6844322" y="-1014500"/>
            <a:ext cx="3221520" cy="3221520"/>
          </a:xfrm>
          <a:custGeom>
            <a:avLst/>
            <a:gdLst/>
            <a:ahLst/>
            <a:cxnLst/>
            <a:rect l="l" t="t" r="r" b="b"/>
            <a:pathLst>
              <a:path w="3221520" h="3221520">
                <a:moveTo>
                  <a:pt x="0" y="0"/>
                </a:moveTo>
                <a:lnTo>
                  <a:pt x="3221520" y="0"/>
                </a:lnTo>
                <a:lnTo>
                  <a:pt x="3221520" y="3221520"/>
                </a:lnTo>
                <a:lnTo>
                  <a:pt x="0" y="322152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9" name="Freeform 9"/>
          <p:cNvSpPr/>
          <p:nvPr/>
        </p:nvSpPr>
        <p:spPr>
          <a:xfrm rot="-1067796">
            <a:off x="-413606" y="1309103"/>
            <a:ext cx="2246447" cy="2628821"/>
          </a:xfrm>
          <a:custGeom>
            <a:avLst/>
            <a:gdLst/>
            <a:ahLst/>
            <a:cxnLst/>
            <a:rect l="l" t="t" r="r" b="b"/>
            <a:pathLst>
              <a:path w="2246447" h="2628821">
                <a:moveTo>
                  <a:pt x="0" y="0"/>
                </a:moveTo>
                <a:lnTo>
                  <a:pt x="2246447" y="0"/>
                </a:lnTo>
                <a:lnTo>
                  <a:pt x="2246447" y="2628821"/>
                </a:lnTo>
                <a:lnTo>
                  <a:pt x="0" y="2628821"/>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0" name="Freeform 10"/>
          <p:cNvSpPr/>
          <p:nvPr/>
        </p:nvSpPr>
        <p:spPr>
          <a:xfrm>
            <a:off x="16026686" y="235904"/>
            <a:ext cx="2924128" cy="2913495"/>
          </a:xfrm>
          <a:custGeom>
            <a:avLst/>
            <a:gdLst/>
            <a:ahLst/>
            <a:cxnLst/>
            <a:rect l="l" t="t" r="r" b="b"/>
            <a:pathLst>
              <a:path w="2924128" h="2913495">
                <a:moveTo>
                  <a:pt x="0" y="0"/>
                </a:moveTo>
                <a:lnTo>
                  <a:pt x="2924128" y="0"/>
                </a:lnTo>
                <a:lnTo>
                  <a:pt x="2924128" y="2913495"/>
                </a:lnTo>
                <a:lnTo>
                  <a:pt x="0" y="2913495"/>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dirty="0"/>
          </a:p>
        </p:txBody>
      </p:sp>
      <p:sp>
        <p:nvSpPr>
          <p:cNvPr id="11" name="AutoShape 11"/>
          <p:cNvSpPr/>
          <p:nvPr/>
        </p:nvSpPr>
        <p:spPr>
          <a:xfrm flipV="1">
            <a:off x="10996510" y="7749609"/>
            <a:ext cx="3131642" cy="19050"/>
          </a:xfrm>
          <a:prstGeom prst="line">
            <a:avLst/>
          </a:prstGeom>
          <a:ln w="38100" cap="flat">
            <a:solidFill>
              <a:srgbClr val="FFD501"/>
            </a:solidFill>
            <a:prstDash val="sysDash"/>
            <a:headEnd type="none" w="sm" len="sm"/>
            <a:tailEnd type="none" w="sm" len="sm"/>
          </a:ln>
        </p:spPr>
        <p:txBody>
          <a:bodyPr/>
          <a:lstStyle/>
          <a:p>
            <a:endParaRPr lang="en-GB" dirty="0"/>
          </a:p>
        </p:txBody>
      </p:sp>
      <p:sp>
        <p:nvSpPr>
          <p:cNvPr id="12" name="Freeform 12"/>
          <p:cNvSpPr/>
          <p:nvPr/>
        </p:nvSpPr>
        <p:spPr>
          <a:xfrm>
            <a:off x="8642857" y="8131298"/>
            <a:ext cx="1216393" cy="1225305"/>
          </a:xfrm>
          <a:custGeom>
            <a:avLst/>
            <a:gdLst/>
            <a:ahLst/>
            <a:cxnLst/>
            <a:rect l="l" t="t" r="r" b="b"/>
            <a:pathLst>
              <a:path w="1216393" h="1225305">
                <a:moveTo>
                  <a:pt x="0" y="0"/>
                </a:moveTo>
                <a:lnTo>
                  <a:pt x="1216393" y="0"/>
                </a:lnTo>
                <a:lnTo>
                  <a:pt x="1216393" y="1225304"/>
                </a:lnTo>
                <a:lnTo>
                  <a:pt x="0" y="1225304"/>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dirty="0"/>
          </a:p>
        </p:txBody>
      </p:sp>
      <p:sp>
        <p:nvSpPr>
          <p:cNvPr id="13" name="TextBox 13"/>
          <p:cNvSpPr txBox="1">
            <a:spLocks noGrp="1"/>
          </p:cNvSpPr>
          <p:nvPr>
            <p:ph type="title" idx="4294967295"/>
          </p:nvPr>
        </p:nvSpPr>
        <p:spPr>
          <a:xfrm>
            <a:off x="6844322" y="3023563"/>
            <a:ext cx="11822215" cy="3002603"/>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914400" rtl="0" eaLnBrk="1" fontAlgn="auto" latinLnBrk="0" hangingPunct="1">
              <a:lnSpc>
                <a:spcPts val="11316"/>
              </a:lnSpc>
              <a:spcBef>
                <a:spcPts val="0"/>
              </a:spcBef>
              <a:spcAft>
                <a:spcPts val="0"/>
              </a:spcAft>
              <a:buClrTx/>
              <a:buSzTx/>
              <a:buFontTx/>
              <a:buNone/>
              <a:tabLst/>
              <a:defRPr/>
            </a:pPr>
            <a:r>
              <a:rPr kumimoji="0" lang="en-US" sz="13007" b="0" i="0" u="none" strike="noStrike" kern="1200" cap="none" spc="0" normalizeH="0" baseline="0" noProof="0" dirty="0">
                <a:ln>
                  <a:noFill/>
                </a:ln>
                <a:solidFill>
                  <a:srgbClr val="000000"/>
                </a:solidFill>
                <a:effectLst/>
                <a:uLnTx/>
                <a:uFillTx/>
                <a:latin typeface="Hitchcut"/>
                <a:ea typeface="Hitchcut"/>
                <a:cs typeface="Hitchcut"/>
                <a:sym typeface="Hitchcut"/>
              </a:rPr>
              <a:t>COMPANIES CONTINUED</a:t>
            </a:r>
          </a:p>
        </p:txBody>
      </p:sp>
      <p:sp>
        <p:nvSpPr>
          <p:cNvPr id="14" name="TextBox 14"/>
          <p:cNvSpPr txBox="1"/>
          <p:nvPr/>
        </p:nvSpPr>
        <p:spPr>
          <a:xfrm>
            <a:off x="9503619" y="1625976"/>
            <a:ext cx="6161117" cy="580390"/>
          </a:xfrm>
          <a:prstGeom prst="rect">
            <a:avLst/>
          </a:prstGeom>
        </p:spPr>
        <p:txBody>
          <a:bodyPr lIns="0" tIns="0" rIns="0" bIns="0" rtlCol="0" anchor="t">
            <a:spAutoFit/>
          </a:bodyPr>
          <a:lstStyle/>
          <a:p>
            <a:pPr algn="ctr">
              <a:lnSpc>
                <a:spcPts val="4759"/>
              </a:lnSpc>
              <a:spcBef>
                <a:spcPct val="0"/>
              </a:spcBef>
            </a:pPr>
            <a:r>
              <a:rPr lang="en-US" sz="3399" dirty="0">
                <a:solidFill>
                  <a:srgbClr val="FFF9E8"/>
                </a:solidFill>
                <a:latin typeface="Sniglet"/>
                <a:ea typeface="Sniglet"/>
                <a:cs typeface="Sniglet"/>
                <a:sym typeface="Sniglet"/>
              </a:rPr>
              <a:t>BY ZITA DRAPER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114512" y="-2851231"/>
            <a:ext cx="19390899" cy="19390899"/>
          </a:xfrm>
          <a:custGeom>
            <a:avLst/>
            <a:gdLst/>
            <a:ahLst/>
            <a:cxnLst/>
            <a:rect l="l" t="t" r="r" b="b"/>
            <a:pathLst>
              <a:path w="19390899" h="19390899">
                <a:moveTo>
                  <a:pt x="0" y="0"/>
                </a:moveTo>
                <a:lnTo>
                  <a:pt x="19390899" y="0"/>
                </a:lnTo>
                <a:lnTo>
                  <a:pt x="19390899"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504848" y="9258300"/>
            <a:ext cx="20530423" cy="3086100"/>
            <a:chOff x="0" y="0"/>
            <a:chExt cx="5407190" cy="812800"/>
          </a:xfrm>
        </p:grpSpPr>
        <p:sp>
          <p:nvSpPr>
            <p:cNvPr id="4" name="Freeform 4"/>
            <p:cNvSpPr/>
            <p:nvPr/>
          </p:nvSpPr>
          <p:spPr>
            <a:xfrm>
              <a:off x="0" y="0"/>
              <a:ext cx="5407190" cy="812800"/>
            </a:xfrm>
            <a:custGeom>
              <a:avLst/>
              <a:gdLst/>
              <a:ahLst/>
              <a:cxnLst/>
              <a:rect l="l" t="t" r="r" b="b"/>
              <a:pathLst>
                <a:path w="5407190" h="812800">
                  <a:moveTo>
                    <a:pt x="0" y="0"/>
                  </a:moveTo>
                  <a:lnTo>
                    <a:pt x="5407190" y="0"/>
                  </a:lnTo>
                  <a:lnTo>
                    <a:pt x="5407190" y="812800"/>
                  </a:lnTo>
                  <a:lnTo>
                    <a:pt x="0" y="812800"/>
                  </a:lnTo>
                  <a:close/>
                </a:path>
              </a:pathLst>
            </a:custGeom>
            <a:solidFill>
              <a:srgbClr val="0BA595"/>
            </a:solidFill>
          </p:spPr>
          <p:txBody>
            <a:bodyPr/>
            <a:lstStyle/>
            <a:p>
              <a:endParaRPr lang="en-GB" dirty="0"/>
            </a:p>
          </p:txBody>
        </p:sp>
        <p:sp>
          <p:nvSpPr>
            <p:cNvPr id="5" name="TextBox 5"/>
            <p:cNvSpPr txBox="1"/>
            <p:nvPr/>
          </p:nvSpPr>
          <p:spPr>
            <a:xfrm>
              <a:off x="0" y="38100"/>
              <a:ext cx="5407190" cy="774700"/>
            </a:xfrm>
            <a:prstGeom prst="rect">
              <a:avLst/>
            </a:prstGeom>
          </p:spPr>
          <p:txBody>
            <a:bodyPr lIns="50800" tIns="50800" rIns="50800" bIns="50800" rtlCol="0" anchor="ctr"/>
            <a:lstStyle/>
            <a:p>
              <a:pPr algn="ctr">
                <a:lnSpc>
                  <a:spcPts val="2300"/>
                </a:lnSpc>
              </a:pPr>
              <a:endParaRPr dirty="0"/>
            </a:p>
          </p:txBody>
        </p:sp>
      </p:grpSp>
      <p:grpSp>
        <p:nvGrpSpPr>
          <p:cNvPr id="6" name="Group 6"/>
          <p:cNvGrpSpPr/>
          <p:nvPr/>
        </p:nvGrpSpPr>
        <p:grpSpPr>
          <a:xfrm>
            <a:off x="12351458" y="5844606"/>
            <a:ext cx="7494691" cy="7494691"/>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BA595"/>
            </a:solidFill>
          </p:spPr>
          <p:txBody>
            <a:bodyPr/>
            <a:lstStyle/>
            <a:p>
              <a:endParaRPr lang="en-GB" dirty="0"/>
            </a:p>
          </p:txBody>
        </p:sp>
        <p:sp>
          <p:nvSpPr>
            <p:cNvPr id="8" name="TextBox 8"/>
            <p:cNvSpPr txBox="1"/>
            <p:nvPr/>
          </p:nvSpPr>
          <p:spPr>
            <a:xfrm>
              <a:off x="76200" y="114300"/>
              <a:ext cx="660400" cy="622300"/>
            </a:xfrm>
            <a:prstGeom prst="rect">
              <a:avLst/>
            </a:prstGeom>
          </p:spPr>
          <p:txBody>
            <a:bodyPr lIns="50800" tIns="50800" rIns="50800" bIns="50800" rtlCol="0" anchor="ctr"/>
            <a:lstStyle/>
            <a:p>
              <a:pPr algn="ctr">
                <a:lnSpc>
                  <a:spcPts val="2300"/>
                </a:lnSpc>
              </a:pPr>
              <a:endParaRPr dirty="0"/>
            </a:p>
          </p:txBody>
        </p:sp>
      </p:grpSp>
      <p:sp>
        <p:nvSpPr>
          <p:cNvPr id="9" name="Freeform 9"/>
          <p:cNvSpPr/>
          <p:nvPr/>
        </p:nvSpPr>
        <p:spPr>
          <a:xfrm>
            <a:off x="13952392" y="662039"/>
            <a:ext cx="3780724" cy="8962922"/>
          </a:xfrm>
          <a:custGeom>
            <a:avLst/>
            <a:gdLst/>
            <a:ahLst/>
            <a:cxnLst/>
            <a:rect l="l" t="t" r="r" b="b"/>
            <a:pathLst>
              <a:path w="3780724" h="8962922">
                <a:moveTo>
                  <a:pt x="0" y="0"/>
                </a:moveTo>
                <a:lnTo>
                  <a:pt x="3780723" y="0"/>
                </a:lnTo>
                <a:lnTo>
                  <a:pt x="3780723" y="8962922"/>
                </a:lnTo>
                <a:lnTo>
                  <a:pt x="0" y="896292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10" name="Freeform 10"/>
          <p:cNvSpPr/>
          <p:nvPr/>
        </p:nvSpPr>
        <p:spPr>
          <a:xfrm>
            <a:off x="-504848" y="6920418"/>
            <a:ext cx="7315200" cy="3684201"/>
          </a:xfrm>
          <a:custGeom>
            <a:avLst/>
            <a:gdLst/>
            <a:ahLst/>
            <a:cxnLst/>
            <a:rect l="l" t="t" r="r" b="b"/>
            <a:pathLst>
              <a:path w="7315200" h="3684201">
                <a:moveTo>
                  <a:pt x="0" y="0"/>
                </a:moveTo>
                <a:lnTo>
                  <a:pt x="7315200" y="0"/>
                </a:lnTo>
                <a:lnTo>
                  <a:pt x="7315200" y="3684201"/>
                </a:lnTo>
                <a:lnTo>
                  <a:pt x="0" y="368420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11" name="Freeform 11"/>
          <p:cNvSpPr/>
          <p:nvPr/>
        </p:nvSpPr>
        <p:spPr>
          <a:xfrm>
            <a:off x="1681202" y="3528018"/>
            <a:ext cx="674600" cy="669693"/>
          </a:xfrm>
          <a:custGeom>
            <a:avLst/>
            <a:gdLst/>
            <a:ahLst/>
            <a:cxnLst/>
            <a:rect l="l" t="t" r="r" b="b"/>
            <a:pathLst>
              <a:path w="674600" h="669693">
                <a:moveTo>
                  <a:pt x="0" y="0"/>
                </a:moveTo>
                <a:lnTo>
                  <a:pt x="674599" y="0"/>
                </a:lnTo>
                <a:lnTo>
                  <a:pt x="674599" y="669693"/>
                </a:lnTo>
                <a:lnTo>
                  <a:pt x="0" y="66969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12" name="Freeform 12"/>
          <p:cNvSpPr/>
          <p:nvPr/>
        </p:nvSpPr>
        <p:spPr>
          <a:xfrm>
            <a:off x="1681202" y="5329178"/>
            <a:ext cx="674600" cy="669693"/>
          </a:xfrm>
          <a:custGeom>
            <a:avLst/>
            <a:gdLst/>
            <a:ahLst/>
            <a:cxnLst/>
            <a:rect l="l" t="t" r="r" b="b"/>
            <a:pathLst>
              <a:path w="674600" h="669693">
                <a:moveTo>
                  <a:pt x="0" y="0"/>
                </a:moveTo>
                <a:lnTo>
                  <a:pt x="674599" y="0"/>
                </a:lnTo>
                <a:lnTo>
                  <a:pt x="674599" y="669694"/>
                </a:lnTo>
                <a:lnTo>
                  <a:pt x="0" y="66969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13" name="Freeform 13"/>
          <p:cNvSpPr/>
          <p:nvPr/>
        </p:nvSpPr>
        <p:spPr>
          <a:xfrm>
            <a:off x="7790701" y="5051928"/>
            <a:ext cx="674600" cy="669693"/>
          </a:xfrm>
          <a:custGeom>
            <a:avLst/>
            <a:gdLst/>
            <a:ahLst/>
            <a:cxnLst/>
            <a:rect l="l" t="t" r="r" b="b"/>
            <a:pathLst>
              <a:path w="674600" h="669693">
                <a:moveTo>
                  <a:pt x="0" y="0"/>
                </a:moveTo>
                <a:lnTo>
                  <a:pt x="674600" y="0"/>
                </a:lnTo>
                <a:lnTo>
                  <a:pt x="674600" y="669693"/>
                </a:lnTo>
                <a:lnTo>
                  <a:pt x="0" y="66969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14" name="Freeform 14"/>
          <p:cNvSpPr/>
          <p:nvPr/>
        </p:nvSpPr>
        <p:spPr>
          <a:xfrm>
            <a:off x="1681202" y="4364756"/>
            <a:ext cx="674600" cy="669693"/>
          </a:xfrm>
          <a:custGeom>
            <a:avLst/>
            <a:gdLst/>
            <a:ahLst/>
            <a:cxnLst/>
            <a:rect l="l" t="t" r="r" b="b"/>
            <a:pathLst>
              <a:path w="674600" h="669693">
                <a:moveTo>
                  <a:pt x="0" y="0"/>
                </a:moveTo>
                <a:lnTo>
                  <a:pt x="674599" y="0"/>
                </a:lnTo>
                <a:lnTo>
                  <a:pt x="674599" y="669694"/>
                </a:lnTo>
                <a:lnTo>
                  <a:pt x="0" y="66969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15" name="Freeform 15"/>
          <p:cNvSpPr/>
          <p:nvPr/>
        </p:nvSpPr>
        <p:spPr>
          <a:xfrm>
            <a:off x="7790701" y="4087506"/>
            <a:ext cx="674600" cy="669693"/>
          </a:xfrm>
          <a:custGeom>
            <a:avLst/>
            <a:gdLst/>
            <a:ahLst/>
            <a:cxnLst/>
            <a:rect l="l" t="t" r="r" b="b"/>
            <a:pathLst>
              <a:path w="674600" h="669693">
                <a:moveTo>
                  <a:pt x="0" y="0"/>
                </a:moveTo>
                <a:lnTo>
                  <a:pt x="674600" y="0"/>
                </a:lnTo>
                <a:lnTo>
                  <a:pt x="674600" y="669693"/>
                </a:lnTo>
                <a:lnTo>
                  <a:pt x="0" y="66969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16" name="Freeform 16"/>
          <p:cNvSpPr/>
          <p:nvPr/>
        </p:nvSpPr>
        <p:spPr>
          <a:xfrm>
            <a:off x="1681202" y="6165917"/>
            <a:ext cx="674600" cy="669693"/>
          </a:xfrm>
          <a:custGeom>
            <a:avLst/>
            <a:gdLst/>
            <a:ahLst/>
            <a:cxnLst/>
            <a:rect l="l" t="t" r="r" b="b"/>
            <a:pathLst>
              <a:path w="674600" h="669693">
                <a:moveTo>
                  <a:pt x="0" y="0"/>
                </a:moveTo>
                <a:lnTo>
                  <a:pt x="674599" y="0"/>
                </a:lnTo>
                <a:lnTo>
                  <a:pt x="674599" y="669693"/>
                </a:lnTo>
                <a:lnTo>
                  <a:pt x="0" y="66969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17" name="Freeform 17"/>
          <p:cNvSpPr/>
          <p:nvPr/>
        </p:nvSpPr>
        <p:spPr>
          <a:xfrm>
            <a:off x="7790701" y="5888666"/>
            <a:ext cx="674600" cy="669693"/>
          </a:xfrm>
          <a:custGeom>
            <a:avLst/>
            <a:gdLst/>
            <a:ahLst/>
            <a:cxnLst/>
            <a:rect l="l" t="t" r="r" b="b"/>
            <a:pathLst>
              <a:path w="674600" h="669693">
                <a:moveTo>
                  <a:pt x="0" y="0"/>
                </a:moveTo>
                <a:lnTo>
                  <a:pt x="674600" y="0"/>
                </a:lnTo>
                <a:lnTo>
                  <a:pt x="674600" y="669694"/>
                </a:lnTo>
                <a:lnTo>
                  <a:pt x="0" y="66969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18" name="Freeform 18"/>
          <p:cNvSpPr/>
          <p:nvPr/>
        </p:nvSpPr>
        <p:spPr>
          <a:xfrm>
            <a:off x="6547686" y="7044243"/>
            <a:ext cx="6066504" cy="3650933"/>
          </a:xfrm>
          <a:custGeom>
            <a:avLst/>
            <a:gdLst/>
            <a:ahLst/>
            <a:cxnLst/>
            <a:rect l="l" t="t" r="r" b="b"/>
            <a:pathLst>
              <a:path w="6066504" h="3650933">
                <a:moveTo>
                  <a:pt x="0" y="0"/>
                </a:moveTo>
                <a:lnTo>
                  <a:pt x="6066504" y="0"/>
                </a:lnTo>
                <a:lnTo>
                  <a:pt x="6066504" y="3650933"/>
                </a:lnTo>
                <a:lnTo>
                  <a:pt x="0" y="365093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9" name="Freeform 19"/>
          <p:cNvSpPr/>
          <p:nvPr/>
        </p:nvSpPr>
        <p:spPr>
          <a:xfrm>
            <a:off x="0" y="0"/>
            <a:ext cx="2949455" cy="2906554"/>
          </a:xfrm>
          <a:custGeom>
            <a:avLst/>
            <a:gdLst/>
            <a:ahLst/>
            <a:cxnLst/>
            <a:rect l="l" t="t" r="r" b="b"/>
            <a:pathLst>
              <a:path w="2949455" h="2906554">
                <a:moveTo>
                  <a:pt x="0" y="0"/>
                </a:moveTo>
                <a:lnTo>
                  <a:pt x="2949455" y="0"/>
                </a:lnTo>
                <a:lnTo>
                  <a:pt x="2949455" y="2906554"/>
                </a:lnTo>
                <a:lnTo>
                  <a:pt x="0" y="2906554"/>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dirty="0"/>
          </a:p>
        </p:txBody>
      </p:sp>
      <p:sp>
        <p:nvSpPr>
          <p:cNvPr id="20" name="TextBox 20"/>
          <p:cNvSpPr txBox="1">
            <a:spLocks noGrp="1"/>
          </p:cNvSpPr>
          <p:nvPr>
            <p:ph type="title" idx="4294967295"/>
          </p:nvPr>
        </p:nvSpPr>
        <p:spPr>
          <a:xfrm>
            <a:off x="4017872" y="1883285"/>
            <a:ext cx="9256807" cy="862791"/>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914400" rtl="0" eaLnBrk="1" fontAlgn="auto" latinLnBrk="0" hangingPunct="1">
              <a:lnSpc>
                <a:spcPts val="6593"/>
              </a:lnSpc>
              <a:spcBef>
                <a:spcPts val="0"/>
              </a:spcBef>
              <a:spcAft>
                <a:spcPts val="0"/>
              </a:spcAft>
              <a:buClrTx/>
              <a:buSzTx/>
              <a:buFontTx/>
              <a:buNone/>
              <a:tabLst/>
              <a:defRPr/>
            </a:pPr>
            <a:r>
              <a:rPr kumimoji="0" lang="en-US" sz="6593" b="0" i="0" u="none" strike="noStrike" kern="1200" cap="none" spc="0" normalizeH="0" baseline="0" noProof="0" dirty="0">
                <a:ln>
                  <a:noFill/>
                </a:ln>
                <a:solidFill>
                  <a:srgbClr val="000000"/>
                </a:solidFill>
                <a:effectLst/>
                <a:uLnTx/>
                <a:uFillTx/>
                <a:latin typeface="Hitchcut"/>
                <a:ea typeface="Hitchcut"/>
                <a:cs typeface="Hitchcut"/>
                <a:sym typeface="Hitchcut"/>
              </a:rPr>
              <a:t>CONTENT</a:t>
            </a:r>
          </a:p>
        </p:txBody>
      </p:sp>
      <p:sp>
        <p:nvSpPr>
          <p:cNvPr id="21" name="TextBox 21"/>
          <p:cNvSpPr txBox="1"/>
          <p:nvPr/>
        </p:nvSpPr>
        <p:spPr>
          <a:xfrm>
            <a:off x="8646276" y="5957441"/>
            <a:ext cx="5531626" cy="613410"/>
          </a:xfrm>
          <a:prstGeom prst="rect">
            <a:avLst/>
          </a:prstGeom>
        </p:spPr>
        <p:txBody>
          <a:bodyPr lIns="0" tIns="0" rIns="0" bIns="0" rtlCol="0" anchor="t">
            <a:spAutoFit/>
          </a:bodyPr>
          <a:lstStyle/>
          <a:p>
            <a:pPr algn="l">
              <a:lnSpc>
                <a:spcPts val="5040"/>
              </a:lnSpc>
              <a:spcBef>
                <a:spcPct val="0"/>
              </a:spcBef>
            </a:pPr>
            <a:r>
              <a:rPr lang="en-US" sz="3600" dirty="0">
                <a:solidFill>
                  <a:srgbClr val="000000"/>
                </a:solidFill>
                <a:latin typeface="Sniglet"/>
                <a:ea typeface="Sniglet"/>
                <a:cs typeface="Sniglet"/>
                <a:sym typeface="Sniglet"/>
              </a:rPr>
              <a:t>Thank you, any questions?</a:t>
            </a:r>
          </a:p>
        </p:txBody>
      </p:sp>
      <p:sp>
        <p:nvSpPr>
          <p:cNvPr id="22" name="TextBox 22"/>
          <p:cNvSpPr txBox="1"/>
          <p:nvPr/>
        </p:nvSpPr>
        <p:spPr>
          <a:xfrm>
            <a:off x="2560165" y="3527126"/>
            <a:ext cx="5654972" cy="613410"/>
          </a:xfrm>
          <a:prstGeom prst="rect">
            <a:avLst/>
          </a:prstGeom>
        </p:spPr>
        <p:txBody>
          <a:bodyPr lIns="0" tIns="0" rIns="0" bIns="0" rtlCol="0" anchor="t">
            <a:spAutoFit/>
          </a:bodyPr>
          <a:lstStyle/>
          <a:p>
            <a:pPr algn="l">
              <a:lnSpc>
                <a:spcPts val="5040"/>
              </a:lnSpc>
              <a:spcBef>
                <a:spcPct val="0"/>
              </a:spcBef>
            </a:pPr>
            <a:r>
              <a:rPr lang="en-US" sz="3600" dirty="0">
                <a:solidFill>
                  <a:srgbClr val="000000"/>
                </a:solidFill>
                <a:latin typeface="Sniglet"/>
                <a:ea typeface="Sniglet"/>
                <a:cs typeface="Sniglet"/>
                <a:sym typeface="Sniglet"/>
              </a:rPr>
              <a:t>Aims</a:t>
            </a:r>
          </a:p>
        </p:txBody>
      </p:sp>
      <p:sp>
        <p:nvSpPr>
          <p:cNvPr id="23" name="TextBox 23"/>
          <p:cNvSpPr txBox="1"/>
          <p:nvPr/>
        </p:nvSpPr>
        <p:spPr>
          <a:xfrm>
            <a:off x="2560165" y="4425765"/>
            <a:ext cx="5654972" cy="613410"/>
          </a:xfrm>
          <a:prstGeom prst="rect">
            <a:avLst/>
          </a:prstGeom>
        </p:spPr>
        <p:txBody>
          <a:bodyPr lIns="0" tIns="0" rIns="0" bIns="0" rtlCol="0" anchor="t">
            <a:spAutoFit/>
          </a:bodyPr>
          <a:lstStyle/>
          <a:p>
            <a:pPr algn="l">
              <a:lnSpc>
                <a:spcPts val="5040"/>
              </a:lnSpc>
              <a:spcBef>
                <a:spcPct val="0"/>
              </a:spcBef>
            </a:pPr>
            <a:r>
              <a:rPr lang="en-US" sz="3600" dirty="0">
                <a:solidFill>
                  <a:srgbClr val="000000"/>
                </a:solidFill>
                <a:latin typeface="Sniglet"/>
                <a:ea typeface="Sniglet"/>
                <a:cs typeface="Sniglet"/>
                <a:sym typeface="Sniglet"/>
              </a:rPr>
              <a:t>Learning Objectives </a:t>
            </a:r>
          </a:p>
        </p:txBody>
      </p:sp>
      <p:sp>
        <p:nvSpPr>
          <p:cNvPr id="24" name="TextBox 24"/>
          <p:cNvSpPr txBox="1"/>
          <p:nvPr/>
        </p:nvSpPr>
        <p:spPr>
          <a:xfrm>
            <a:off x="2560165" y="5328287"/>
            <a:ext cx="5654972" cy="613410"/>
          </a:xfrm>
          <a:prstGeom prst="rect">
            <a:avLst/>
          </a:prstGeom>
        </p:spPr>
        <p:txBody>
          <a:bodyPr lIns="0" tIns="0" rIns="0" bIns="0" rtlCol="0" anchor="t">
            <a:spAutoFit/>
          </a:bodyPr>
          <a:lstStyle/>
          <a:p>
            <a:pPr algn="l">
              <a:lnSpc>
                <a:spcPts val="5040"/>
              </a:lnSpc>
              <a:spcBef>
                <a:spcPct val="0"/>
              </a:spcBef>
            </a:pPr>
            <a:r>
              <a:rPr lang="en-US" sz="3600" dirty="0">
                <a:solidFill>
                  <a:srgbClr val="000000"/>
                </a:solidFill>
                <a:latin typeface="Sniglet"/>
                <a:ea typeface="Sniglet"/>
                <a:cs typeface="Sniglet"/>
                <a:sym typeface="Sniglet"/>
              </a:rPr>
              <a:t>Running a company</a:t>
            </a:r>
          </a:p>
        </p:txBody>
      </p:sp>
      <p:sp>
        <p:nvSpPr>
          <p:cNvPr id="25" name="TextBox 25"/>
          <p:cNvSpPr txBox="1"/>
          <p:nvPr/>
        </p:nvSpPr>
        <p:spPr>
          <a:xfrm>
            <a:off x="2560165" y="6230808"/>
            <a:ext cx="5654972" cy="613410"/>
          </a:xfrm>
          <a:prstGeom prst="rect">
            <a:avLst/>
          </a:prstGeom>
        </p:spPr>
        <p:txBody>
          <a:bodyPr lIns="0" tIns="0" rIns="0" bIns="0" rtlCol="0" anchor="t">
            <a:spAutoFit/>
          </a:bodyPr>
          <a:lstStyle/>
          <a:p>
            <a:pPr algn="l">
              <a:lnSpc>
                <a:spcPts val="5040"/>
              </a:lnSpc>
              <a:spcBef>
                <a:spcPct val="0"/>
              </a:spcBef>
            </a:pPr>
            <a:r>
              <a:rPr lang="en-US" sz="3600" dirty="0">
                <a:solidFill>
                  <a:srgbClr val="000000"/>
                </a:solidFill>
                <a:latin typeface="Sniglet"/>
                <a:ea typeface="Sniglet"/>
                <a:cs typeface="Sniglet"/>
                <a:sym typeface="Sniglet"/>
              </a:rPr>
              <a:t>Company meetings</a:t>
            </a:r>
          </a:p>
        </p:txBody>
      </p:sp>
      <p:sp>
        <p:nvSpPr>
          <p:cNvPr id="26" name="TextBox 26"/>
          <p:cNvSpPr txBox="1"/>
          <p:nvPr/>
        </p:nvSpPr>
        <p:spPr>
          <a:xfrm>
            <a:off x="8646276" y="4152397"/>
            <a:ext cx="5039157" cy="613410"/>
          </a:xfrm>
          <a:prstGeom prst="rect">
            <a:avLst/>
          </a:prstGeom>
        </p:spPr>
        <p:txBody>
          <a:bodyPr lIns="0" tIns="0" rIns="0" bIns="0" rtlCol="0" anchor="t">
            <a:spAutoFit/>
          </a:bodyPr>
          <a:lstStyle/>
          <a:p>
            <a:pPr algn="l">
              <a:lnSpc>
                <a:spcPts val="5040"/>
              </a:lnSpc>
              <a:spcBef>
                <a:spcPct val="0"/>
              </a:spcBef>
            </a:pPr>
            <a:r>
              <a:rPr lang="en-US" sz="3600" dirty="0">
                <a:solidFill>
                  <a:srgbClr val="000000"/>
                </a:solidFill>
                <a:latin typeface="Sniglet"/>
                <a:ea typeface="Sniglet"/>
                <a:cs typeface="Sniglet"/>
                <a:sym typeface="Sniglet"/>
              </a:rPr>
              <a:t>Activity </a:t>
            </a:r>
          </a:p>
        </p:txBody>
      </p:sp>
      <p:sp>
        <p:nvSpPr>
          <p:cNvPr id="27" name="TextBox 27"/>
          <p:cNvSpPr txBox="1"/>
          <p:nvPr/>
        </p:nvSpPr>
        <p:spPr>
          <a:xfrm>
            <a:off x="8646276" y="5054919"/>
            <a:ext cx="5039157" cy="613410"/>
          </a:xfrm>
          <a:prstGeom prst="rect">
            <a:avLst/>
          </a:prstGeom>
        </p:spPr>
        <p:txBody>
          <a:bodyPr lIns="0" tIns="0" rIns="0" bIns="0" rtlCol="0" anchor="t">
            <a:spAutoFit/>
          </a:bodyPr>
          <a:lstStyle/>
          <a:p>
            <a:pPr algn="l">
              <a:lnSpc>
                <a:spcPts val="5040"/>
              </a:lnSpc>
              <a:spcBef>
                <a:spcPct val="0"/>
              </a:spcBef>
            </a:pPr>
            <a:r>
              <a:rPr lang="en-US" sz="3600" dirty="0">
                <a:solidFill>
                  <a:srgbClr val="000000"/>
                </a:solidFill>
                <a:latin typeface="Sniglet"/>
                <a:ea typeface="Sniglet"/>
                <a:cs typeface="Sniglet"/>
                <a:sym typeface="Sniglet"/>
              </a:rPr>
              <a:t>Summary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51449" y="-2851231"/>
            <a:ext cx="19390899" cy="19390899"/>
          </a:xfrm>
          <a:custGeom>
            <a:avLst/>
            <a:gdLst/>
            <a:ahLst/>
            <a:cxnLst/>
            <a:rect l="l" t="t" r="r" b="b"/>
            <a:pathLst>
              <a:path w="19390899" h="19390899">
                <a:moveTo>
                  <a:pt x="0" y="0"/>
                </a:moveTo>
                <a:lnTo>
                  <a:pt x="19390898" y="0"/>
                </a:lnTo>
                <a:lnTo>
                  <a:pt x="19390898"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rot="-198534">
            <a:off x="5451237" y="1379709"/>
            <a:ext cx="13743277" cy="7488208"/>
            <a:chOff x="0" y="0"/>
            <a:chExt cx="3619629" cy="1972203"/>
          </a:xfrm>
        </p:grpSpPr>
        <p:sp>
          <p:nvSpPr>
            <p:cNvPr id="4" name="Freeform 4"/>
            <p:cNvSpPr/>
            <p:nvPr/>
          </p:nvSpPr>
          <p:spPr>
            <a:xfrm>
              <a:off x="0" y="0"/>
              <a:ext cx="3619629" cy="1972203"/>
            </a:xfrm>
            <a:custGeom>
              <a:avLst/>
              <a:gdLst/>
              <a:ahLst/>
              <a:cxnLst/>
              <a:rect l="l" t="t" r="r" b="b"/>
              <a:pathLst>
                <a:path w="3619629" h="1972203">
                  <a:moveTo>
                    <a:pt x="0" y="0"/>
                  </a:moveTo>
                  <a:lnTo>
                    <a:pt x="3619629" y="0"/>
                  </a:lnTo>
                  <a:lnTo>
                    <a:pt x="3619629" y="1972203"/>
                  </a:lnTo>
                  <a:lnTo>
                    <a:pt x="0" y="1972203"/>
                  </a:lnTo>
                  <a:close/>
                </a:path>
              </a:pathLst>
            </a:custGeom>
            <a:solidFill>
              <a:srgbClr val="0BA595"/>
            </a:solidFill>
          </p:spPr>
          <p:txBody>
            <a:bodyPr/>
            <a:lstStyle/>
            <a:p>
              <a:endParaRPr lang="en-GB" dirty="0"/>
            </a:p>
          </p:txBody>
        </p:sp>
        <p:sp>
          <p:nvSpPr>
            <p:cNvPr id="5" name="TextBox 5"/>
            <p:cNvSpPr txBox="1"/>
            <p:nvPr/>
          </p:nvSpPr>
          <p:spPr>
            <a:xfrm>
              <a:off x="0" y="38100"/>
              <a:ext cx="3619629" cy="1934103"/>
            </a:xfrm>
            <a:prstGeom prst="rect">
              <a:avLst/>
            </a:prstGeom>
          </p:spPr>
          <p:txBody>
            <a:bodyPr lIns="50800" tIns="50800" rIns="50800" bIns="50800" rtlCol="0" anchor="ctr"/>
            <a:lstStyle/>
            <a:p>
              <a:pPr algn="ctr">
                <a:lnSpc>
                  <a:spcPts val="2300"/>
                </a:lnSpc>
              </a:pPr>
              <a:endParaRPr dirty="0"/>
            </a:p>
          </p:txBody>
        </p:sp>
      </p:grpSp>
      <p:sp>
        <p:nvSpPr>
          <p:cNvPr id="6" name="Freeform 6"/>
          <p:cNvSpPr/>
          <p:nvPr/>
        </p:nvSpPr>
        <p:spPr>
          <a:xfrm flipH="1">
            <a:off x="15056234" y="473200"/>
            <a:ext cx="2897996" cy="2897996"/>
          </a:xfrm>
          <a:custGeom>
            <a:avLst/>
            <a:gdLst/>
            <a:ahLst/>
            <a:cxnLst/>
            <a:rect l="l" t="t" r="r" b="b"/>
            <a:pathLst>
              <a:path w="2897996" h="2897996">
                <a:moveTo>
                  <a:pt x="2897996" y="0"/>
                </a:moveTo>
                <a:lnTo>
                  <a:pt x="0" y="0"/>
                </a:lnTo>
                <a:lnTo>
                  <a:pt x="0" y="2897996"/>
                </a:lnTo>
                <a:lnTo>
                  <a:pt x="2897996" y="2897996"/>
                </a:lnTo>
                <a:lnTo>
                  <a:pt x="2897996"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7" name="TextBox 7"/>
          <p:cNvSpPr txBox="1"/>
          <p:nvPr/>
        </p:nvSpPr>
        <p:spPr>
          <a:xfrm rot="-218001">
            <a:off x="7371732" y="4311090"/>
            <a:ext cx="9228532" cy="2555240"/>
          </a:xfrm>
          <a:prstGeom prst="rect">
            <a:avLst/>
          </a:prstGeom>
        </p:spPr>
        <p:txBody>
          <a:bodyPr lIns="0" tIns="0" rIns="0" bIns="0" rtlCol="0" anchor="t">
            <a:spAutoFit/>
          </a:bodyPr>
          <a:lstStyle/>
          <a:p>
            <a:pPr marL="626107" lvl="1" indent="-313054" algn="ctr">
              <a:lnSpc>
                <a:spcPts val="4059"/>
              </a:lnSpc>
              <a:buFont typeface="Arial"/>
              <a:buChar char="•"/>
            </a:pPr>
            <a:r>
              <a:rPr lang="en-US" sz="2899" dirty="0">
                <a:solidFill>
                  <a:srgbClr val="FFF9E8"/>
                </a:solidFill>
                <a:latin typeface="Sniglet"/>
                <a:ea typeface="Sniglet"/>
                <a:cs typeface="Sniglet"/>
                <a:sym typeface="Sniglet"/>
              </a:rPr>
              <a:t>The aim of today’s session is to continue our discussion surrounding companies. </a:t>
            </a:r>
          </a:p>
          <a:p>
            <a:pPr marL="626107" lvl="1" indent="-313054" algn="ctr">
              <a:lnSpc>
                <a:spcPts val="4059"/>
              </a:lnSpc>
              <a:spcBef>
                <a:spcPct val="0"/>
              </a:spcBef>
              <a:buFont typeface="Arial"/>
              <a:buChar char="•"/>
            </a:pPr>
            <a:r>
              <a:rPr lang="en-US" sz="2899" dirty="0">
                <a:solidFill>
                  <a:srgbClr val="FFF9E8"/>
                </a:solidFill>
                <a:latin typeface="Sniglet"/>
                <a:ea typeface="Sniglet"/>
                <a:cs typeface="Sniglet"/>
                <a:sym typeface="Sniglet"/>
              </a:rPr>
              <a:t>By the end of today’s session students should be able to demonstrate that they understand the formation of a company and company meetings. </a:t>
            </a:r>
          </a:p>
        </p:txBody>
      </p:sp>
      <p:sp>
        <p:nvSpPr>
          <p:cNvPr id="8" name="Freeform 8"/>
          <p:cNvSpPr/>
          <p:nvPr/>
        </p:nvSpPr>
        <p:spPr>
          <a:xfrm>
            <a:off x="4596758" y="733390"/>
            <a:ext cx="2360324" cy="2377616"/>
          </a:xfrm>
          <a:custGeom>
            <a:avLst/>
            <a:gdLst/>
            <a:ahLst/>
            <a:cxnLst/>
            <a:rect l="l" t="t" r="r" b="b"/>
            <a:pathLst>
              <a:path w="2360324" h="2377616">
                <a:moveTo>
                  <a:pt x="0" y="0"/>
                </a:moveTo>
                <a:lnTo>
                  <a:pt x="2360324" y="0"/>
                </a:lnTo>
                <a:lnTo>
                  <a:pt x="2360324" y="2377616"/>
                </a:lnTo>
                <a:lnTo>
                  <a:pt x="0" y="237761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9" name="Freeform 9"/>
          <p:cNvSpPr/>
          <p:nvPr/>
        </p:nvSpPr>
        <p:spPr>
          <a:xfrm>
            <a:off x="-1744326" y="2153437"/>
            <a:ext cx="8701408" cy="8574842"/>
          </a:xfrm>
          <a:custGeom>
            <a:avLst/>
            <a:gdLst/>
            <a:ahLst/>
            <a:cxnLst/>
            <a:rect l="l" t="t" r="r" b="b"/>
            <a:pathLst>
              <a:path w="8701408" h="8574842">
                <a:moveTo>
                  <a:pt x="0" y="0"/>
                </a:moveTo>
                <a:lnTo>
                  <a:pt x="8701408" y="0"/>
                </a:lnTo>
                <a:lnTo>
                  <a:pt x="8701408" y="8574842"/>
                </a:lnTo>
                <a:lnTo>
                  <a:pt x="0" y="857484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10" name="Freeform 10"/>
          <p:cNvSpPr/>
          <p:nvPr/>
        </p:nvSpPr>
        <p:spPr>
          <a:xfrm rot="3080045">
            <a:off x="-458181" y="-406758"/>
            <a:ext cx="1999153" cy="3689713"/>
          </a:xfrm>
          <a:custGeom>
            <a:avLst/>
            <a:gdLst/>
            <a:ahLst/>
            <a:cxnLst/>
            <a:rect l="l" t="t" r="r" b="b"/>
            <a:pathLst>
              <a:path w="1999153" h="3689713">
                <a:moveTo>
                  <a:pt x="0" y="0"/>
                </a:moveTo>
                <a:lnTo>
                  <a:pt x="1999154" y="0"/>
                </a:lnTo>
                <a:lnTo>
                  <a:pt x="1999154" y="3689713"/>
                </a:lnTo>
                <a:lnTo>
                  <a:pt x="0" y="368971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1" name="Freeform 11"/>
          <p:cNvSpPr/>
          <p:nvPr/>
        </p:nvSpPr>
        <p:spPr>
          <a:xfrm>
            <a:off x="16320473" y="7151638"/>
            <a:ext cx="3362952" cy="2861566"/>
          </a:xfrm>
          <a:custGeom>
            <a:avLst/>
            <a:gdLst/>
            <a:ahLst/>
            <a:cxnLst/>
            <a:rect l="l" t="t" r="r" b="b"/>
            <a:pathLst>
              <a:path w="3362952" h="2861566">
                <a:moveTo>
                  <a:pt x="0" y="0"/>
                </a:moveTo>
                <a:lnTo>
                  <a:pt x="3362952" y="0"/>
                </a:lnTo>
                <a:lnTo>
                  <a:pt x="3362952" y="2861566"/>
                </a:lnTo>
                <a:lnTo>
                  <a:pt x="0" y="2861566"/>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dirty="0"/>
          </a:p>
        </p:txBody>
      </p:sp>
      <p:sp>
        <p:nvSpPr>
          <p:cNvPr id="12" name="Freeform 12"/>
          <p:cNvSpPr/>
          <p:nvPr/>
        </p:nvSpPr>
        <p:spPr>
          <a:xfrm rot="518269" flipH="1">
            <a:off x="14633306" y="7559396"/>
            <a:ext cx="2456780" cy="2438912"/>
          </a:xfrm>
          <a:custGeom>
            <a:avLst/>
            <a:gdLst/>
            <a:ahLst/>
            <a:cxnLst/>
            <a:rect l="l" t="t" r="r" b="b"/>
            <a:pathLst>
              <a:path w="2456780" h="2438912">
                <a:moveTo>
                  <a:pt x="2456779" y="0"/>
                </a:moveTo>
                <a:lnTo>
                  <a:pt x="0" y="0"/>
                </a:lnTo>
                <a:lnTo>
                  <a:pt x="0" y="2438913"/>
                </a:lnTo>
                <a:lnTo>
                  <a:pt x="2456779" y="2438913"/>
                </a:lnTo>
                <a:lnTo>
                  <a:pt x="2456779"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dirty="0"/>
          </a:p>
        </p:txBody>
      </p:sp>
      <p:sp>
        <p:nvSpPr>
          <p:cNvPr id="13" name="Freeform 13"/>
          <p:cNvSpPr/>
          <p:nvPr/>
        </p:nvSpPr>
        <p:spPr>
          <a:xfrm rot="5731819">
            <a:off x="5837257" y="8492812"/>
            <a:ext cx="1131523" cy="3050676"/>
          </a:xfrm>
          <a:custGeom>
            <a:avLst/>
            <a:gdLst/>
            <a:ahLst/>
            <a:cxnLst/>
            <a:rect l="l" t="t" r="r" b="b"/>
            <a:pathLst>
              <a:path w="1131523" h="3050676">
                <a:moveTo>
                  <a:pt x="0" y="0"/>
                </a:moveTo>
                <a:lnTo>
                  <a:pt x="1131524" y="0"/>
                </a:lnTo>
                <a:lnTo>
                  <a:pt x="1131524" y="3050676"/>
                </a:lnTo>
                <a:lnTo>
                  <a:pt x="0" y="3050676"/>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GB" dirty="0"/>
          </a:p>
        </p:txBody>
      </p:sp>
      <p:sp>
        <p:nvSpPr>
          <p:cNvPr id="14" name="Freeform 14"/>
          <p:cNvSpPr/>
          <p:nvPr/>
        </p:nvSpPr>
        <p:spPr>
          <a:xfrm rot="-346655">
            <a:off x="9190032" y="-1003436"/>
            <a:ext cx="7315200" cy="1768948"/>
          </a:xfrm>
          <a:custGeom>
            <a:avLst/>
            <a:gdLst/>
            <a:ahLst/>
            <a:cxnLst/>
            <a:rect l="l" t="t" r="r" b="b"/>
            <a:pathLst>
              <a:path w="7315200" h="1768948">
                <a:moveTo>
                  <a:pt x="0" y="0"/>
                </a:moveTo>
                <a:lnTo>
                  <a:pt x="7315200" y="0"/>
                </a:lnTo>
                <a:lnTo>
                  <a:pt x="7315200" y="1768949"/>
                </a:lnTo>
                <a:lnTo>
                  <a:pt x="0" y="1768949"/>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GB" dirty="0"/>
          </a:p>
        </p:txBody>
      </p:sp>
      <p:sp>
        <p:nvSpPr>
          <p:cNvPr id="15" name="TextBox 15"/>
          <p:cNvSpPr txBox="1">
            <a:spLocks noGrp="1"/>
          </p:cNvSpPr>
          <p:nvPr>
            <p:ph type="title" idx="4294967295"/>
          </p:nvPr>
        </p:nvSpPr>
        <p:spPr>
          <a:xfrm rot="-218001">
            <a:off x="7997906" y="2994992"/>
            <a:ext cx="7694526" cy="751840"/>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spAutoFit/>
          </a:bodyPr>
          <a:lstStyle/>
          <a:p>
            <a:pPr marL="0" marR="0" lvl="0" indent="0" algn="ctr" defTabSz="914400" rtl="0" eaLnBrk="1" fontAlgn="auto" latinLnBrk="0" hangingPunct="1">
              <a:lnSpc>
                <a:spcPts val="5600"/>
              </a:lnSpc>
              <a:spcBef>
                <a:spcPts val="0"/>
              </a:spcBef>
              <a:spcAft>
                <a:spcPts val="0"/>
              </a:spcAft>
              <a:buClrTx/>
              <a:buSzTx/>
              <a:buFontTx/>
              <a:buNone/>
              <a:tabLst/>
              <a:defRPr/>
            </a:pPr>
            <a:r>
              <a:rPr kumimoji="0" lang="en-US" sz="5600" b="0" i="0" u="sng" strike="noStrike" kern="1200" cap="none" spc="0" normalizeH="0" baseline="0" noProof="0" dirty="0">
                <a:ln>
                  <a:noFill/>
                </a:ln>
                <a:solidFill>
                  <a:srgbClr val="FFF9E8"/>
                </a:solidFill>
                <a:effectLst/>
                <a:uLnTx/>
                <a:uFillTx/>
                <a:latin typeface="Hitchcut"/>
                <a:ea typeface="Hitchcut"/>
                <a:cs typeface="Hitchcut"/>
                <a:sym typeface="Hitchcut"/>
              </a:rPr>
              <a:t>Aims and Objectives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43972" y="-2819225"/>
            <a:ext cx="19390899" cy="19390899"/>
          </a:xfrm>
          <a:custGeom>
            <a:avLst/>
            <a:gdLst/>
            <a:ahLst/>
            <a:cxnLst/>
            <a:rect l="l" t="t" r="r" b="b"/>
            <a:pathLst>
              <a:path w="19390899" h="19390899">
                <a:moveTo>
                  <a:pt x="0" y="0"/>
                </a:moveTo>
                <a:lnTo>
                  <a:pt x="19390899" y="0"/>
                </a:lnTo>
                <a:lnTo>
                  <a:pt x="19390899"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11885400" y="4305005"/>
            <a:ext cx="4762996" cy="13743277"/>
            <a:chOff x="0" y="0"/>
            <a:chExt cx="281691" cy="812800"/>
          </a:xfrm>
        </p:grpSpPr>
        <p:sp>
          <p:nvSpPr>
            <p:cNvPr id="4" name="Freeform 4"/>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0BA595"/>
            </a:solidFill>
          </p:spPr>
          <p:txBody>
            <a:bodyPr/>
            <a:lstStyle/>
            <a:p>
              <a:endParaRPr lang="en-GB" dirty="0"/>
            </a:p>
          </p:txBody>
        </p:sp>
        <p:sp>
          <p:nvSpPr>
            <p:cNvPr id="5" name="TextBox 5"/>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grpSp>
        <p:nvGrpSpPr>
          <p:cNvPr id="6" name="Group 6"/>
          <p:cNvGrpSpPr/>
          <p:nvPr/>
        </p:nvGrpSpPr>
        <p:grpSpPr>
          <a:xfrm>
            <a:off x="6769980" y="4305005"/>
            <a:ext cx="4762996" cy="13743277"/>
            <a:chOff x="0" y="0"/>
            <a:chExt cx="281691" cy="812800"/>
          </a:xfrm>
        </p:grpSpPr>
        <p:sp>
          <p:nvSpPr>
            <p:cNvPr id="7" name="Freeform 7"/>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0BA595"/>
            </a:solidFill>
          </p:spPr>
          <p:txBody>
            <a:bodyPr/>
            <a:lstStyle/>
            <a:p>
              <a:endParaRPr lang="en-GB" dirty="0"/>
            </a:p>
          </p:txBody>
        </p:sp>
        <p:sp>
          <p:nvSpPr>
            <p:cNvPr id="8" name="TextBox 8"/>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grpSp>
        <p:nvGrpSpPr>
          <p:cNvPr id="9" name="Group 9"/>
          <p:cNvGrpSpPr/>
          <p:nvPr/>
        </p:nvGrpSpPr>
        <p:grpSpPr>
          <a:xfrm>
            <a:off x="1651943" y="4305005"/>
            <a:ext cx="4762996" cy="13743277"/>
            <a:chOff x="0" y="0"/>
            <a:chExt cx="281691" cy="812800"/>
          </a:xfrm>
        </p:grpSpPr>
        <p:sp>
          <p:nvSpPr>
            <p:cNvPr id="10" name="Freeform 10"/>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0BA595"/>
            </a:solidFill>
          </p:spPr>
          <p:txBody>
            <a:bodyPr/>
            <a:lstStyle/>
            <a:p>
              <a:endParaRPr lang="en-GB" dirty="0"/>
            </a:p>
          </p:txBody>
        </p:sp>
        <p:sp>
          <p:nvSpPr>
            <p:cNvPr id="11" name="TextBox 11"/>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grpSp>
        <p:nvGrpSpPr>
          <p:cNvPr id="12" name="Group 12"/>
          <p:cNvGrpSpPr/>
          <p:nvPr/>
        </p:nvGrpSpPr>
        <p:grpSpPr>
          <a:xfrm>
            <a:off x="2659343" y="4588387"/>
            <a:ext cx="2841371" cy="2841371"/>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9E8"/>
            </a:solidFill>
          </p:spPr>
          <p:txBody>
            <a:bodyPr/>
            <a:lstStyle/>
            <a:p>
              <a:endParaRPr lang="en-GB" dirty="0"/>
            </a:p>
          </p:txBody>
        </p:sp>
        <p:sp>
          <p:nvSpPr>
            <p:cNvPr id="14" name="TextBox 14"/>
            <p:cNvSpPr txBox="1"/>
            <p:nvPr/>
          </p:nvSpPr>
          <p:spPr>
            <a:xfrm>
              <a:off x="76200" y="114300"/>
              <a:ext cx="660400" cy="622300"/>
            </a:xfrm>
            <a:prstGeom prst="rect">
              <a:avLst/>
            </a:prstGeom>
          </p:spPr>
          <p:txBody>
            <a:bodyPr lIns="50800" tIns="50800" rIns="50800" bIns="50800" rtlCol="0" anchor="ctr"/>
            <a:lstStyle/>
            <a:p>
              <a:pPr algn="ctr">
                <a:lnSpc>
                  <a:spcPts val="2300"/>
                </a:lnSpc>
              </a:pPr>
              <a:endParaRPr dirty="0"/>
            </a:p>
          </p:txBody>
        </p:sp>
      </p:grpSp>
      <p:grpSp>
        <p:nvGrpSpPr>
          <p:cNvPr id="15" name="Group 15"/>
          <p:cNvGrpSpPr/>
          <p:nvPr/>
        </p:nvGrpSpPr>
        <p:grpSpPr>
          <a:xfrm>
            <a:off x="7723314" y="4588387"/>
            <a:ext cx="2841371" cy="2841371"/>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9E8"/>
            </a:solidFill>
          </p:spPr>
          <p:txBody>
            <a:bodyPr/>
            <a:lstStyle/>
            <a:p>
              <a:endParaRPr lang="en-GB" dirty="0"/>
            </a:p>
          </p:txBody>
        </p:sp>
        <p:sp>
          <p:nvSpPr>
            <p:cNvPr id="17" name="TextBox 17"/>
            <p:cNvSpPr txBox="1"/>
            <p:nvPr/>
          </p:nvSpPr>
          <p:spPr>
            <a:xfrm>
              <a:off x="76200" y="114300"/>
              <a:ext cx="660400" cy="622300"/>
            </a:xfrm>
            <a:prstGeom prst="rect">
              <a:avLst/>
            </a:prstGeom>
          </p:spPr>
          <p:txBody>
            <a:bodyPr lIns="50800" tIns="50800" rIns="50800" bIns="50800" rtlCol="0" anchor="ctr"/>
            <a:lstStyle/>
            <a:p>
              <a:pPr algn="ctr">
                <a:lnSpc>
                  <a:spcPts val="2300"/>
                </a:lnSpc>
              </a:pPr>
              <a:endParaRPr dirty="0"/>
            </a:p>
          </p:txBody>
        </p:sp>
      </p:grpSp>
      <p:grpSp>
        <p:nvGrpSpPr>
          <p:cNvPr id="18" name="Group 18"/>
          <p:cNvGrpSpPr/>
          <p:nvPr/>
        </p:nvGrpSpPr>
        <p:grpSpPr>
          <a:xfrm>
            <a:off x="12926041" y="4588387"/>
            <a:ext cx="2841371" cy="2841371"/>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9E8"/>
            </a:solidFill>
          </p:spPr>
          <p:txBody>
            <a:bodyPr/>
            <a:lstStyle/>
            <a:p>
              <a:endParaRPr lang="en-GB" dirty="0"/>
            </a:p>
          </p:txBody>
        </p:sp>
        <p:sp>
          <p:nvSpPr>
            <p:cNvPr id="20" name="TextBox 20"/>
            <p:cNvSpPr txBox="1"/>
            <p:nvPr/>
          </p:nvSpPr>
          <p:spPr>
            <a:xfrm>
              <a:off x="76200" y="114300"/>
              <a:ext cx="660400" cy="622300"/>
            </a:xfrm>
            <a:prstGeom prst="rect">
              <a:avLst/>
            </a:prstGeom>
          </p:spPr>
          <p:txBody>
            <a:bodyPr lIns="50800" tIns="50800" rIns="50800" bIns="50800" rtlCol="0" anchor="ctr"/>
            <a:lstStyle/>
            <a:p>
              <a:pPr algn="ctr">
                <a:lnSpc>
                  <a:spcPts val="2300"/>
                </a:lnSpc>
              </a:pPr>
              <a:endParaRPr dirty="0"/>
            </a:p>
          </p:txBody>
        </p:sp>
      </p:grpSp>
      <p:sp>
        <p:nvSpPr>
          <p:cNvPr id="21" name="Freeform 21"/>
          <p:cNvSpPr/>
          <p:nvPr/>
        </p:nvSpPr>
        <p:spPr>
          <a:xfrm>
            <a:off x="7614928" y="4887652"/>
            <a:ext cx="2705181" cy="2242841"/>
          </a:xfrm>
          <a:custGeom>
            <a:avLst/>
            <a:gdLst/>
            <a:ahLst/>
            <a:cxnLst/>
            <a:rect l="l" t="t" r="r" b="b"/>
            <a:pathLst>
              <a:path w="2705181" h="2242841">
                <a:moveTo>
                  <a:pt x="0" y="0"/>
                </a:moveTo>
                <a:lnTo>
                  <a:pt x="2705181" y="0"/>
                </a:lnTo>
                <a:lnTo>
                  <a:pt x="2705181" y="2242841"/>
                </a:lnTo>
                <a:lnTo>
                  <a:pt x="0" y="22428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22" name="Freeform 22"/>
          <p:cNvSpPr/>
          <p:nvPr/>
        </p:nvSpPr>
        <p:spPr>
          <a:xfrm>
            <a:off x="2566168" y="5041726"/>
            <a:ext cx="2934547" cy="2214249"/>
          </a:xfrm>
          <a:custGeom>
            <a:avLst/>
            <a:gdLst/>
            <a:ahLst/>
            <a:cxnLst/>
            <a:rect l="l" t="t" r="r" b="b"/>
            <a:pathLst>
              <a:path w="2934547" h="2214249">
                <a:moveTo>
                  <a:pt x="0" y="0"/>
                </a:moveTo>
                <a:lnTo>
                  <a:pt x="2934546" y="0"/>
                </a:lnTo>
                <a:lnTo>
                  <a:pt x="2934546" y="2214249"/>
                </a:lnTo>
                <a:lnTo>
                  <a:pt x="0" y="221424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23" name="Freeform 23"/>
          <p:cNvSpPr/>
          <p:nvPr/>
        </p:nvSpPr>
        <p:spPr>
          <a:xfrm>
            <a:off x="12673900" y="4917906"/>
            <a:ext cx="3093513" cy="2182333"/>
          </a:xfrm>
          <a:custGeom>
            <a:avLst/>
            <a:gdLst/>
            <a:ahLst/>
            <a:cxnLst/>
            <a:rect l="l" t="t" r="r" b="b"/>
            <a:pathLst>
              <a:path w="3093513" h="2182333">
                <a:moveTo>
                  <a:pt x="0" y="0"/>
                </a:moveTo>
                <a:lnTo>
                  <a:pt x="3093513" y="0"/>
                </a:lnTo>
                <a:lnTo>
                  <a:pt x="3093513" y="2182333"/>
                </a:lnTo>
                <a:lnTo>
                  <a:pt x="0" y="218233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24" name="Freeform 24"/>
          <p:cNvSpPr/>
          <p:nvPr/>
        </p:nvSpPr>
        <p:spPr>
          <a:xfrm rot="478142">
            <a:off x="14219135" y="498731"/>
            <a:ext cx="2824671" cy="3305467"/>
          </a:xfrm>
          <a:custGeom>
            <a:avLst/>
            <a:gdLst/>
            <a:ahLst/>
            <a:cxnLst/>
            <a:rect l="l" t="t" r="r" b="b"/>
            <a:pathLst>
              <a:path w="2824671" h="3305467">
                <a:moveTo>
                  <a:pt x="0" y="0"/>
                </a:moveTo>
                <a:lnTo>
                  <a:pt x="2824672" y="0"/>
                </a:lnTo>
                <a:lnTo>
                  <a:pt x="2824672" y="3305467"/>
                </a:lnTo>
                <a:lnTo>
                  <a:pt x="0" y="330546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25" name="Freeform 25"/>
          <p:cNvSpPr/>
          <p:nvPr/>
        </p:nvSpPr>
        <p:spPr>
          <a:xfrm>
            <a:off x="738193" y="440593"/>
            <a:ext cx="3799018" cy="3543448"/>
          </a:xfrm>
          <a:custGeom>
            <a:avLst/>
            <a:gdLst/>
            <a:ahLst/>
            <a:cxnLst/>
            <a:rect l="l" t="t" r="r" b="b"/>
            <a:pathLst>
              <a:path w="3799018" h="3543448">
                <a:moveTo>
                  <a:pt x="0" y="0"/>
                </a:moveTo>
                <a:lnTo>
                  <a:pt x="3799019" y="0"/>
                </a:lnTo>
                <a:lnTo>
                  <a:pt x="3799019" y="3543448"/>
                </a:lnTo>
                <a:lnTo>
                  <a:pt x="0" y="3543448"/>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dirty="0"/>
          </a:p>
        </p:txBody>
      </p:sp>
      <p:sp>
        <p:nvSpPr>
          <p:cNvPr id="26" name="Freeform 26"/>
          <p:cNvSpPr/>
          <p:nvPr/>
        </p:nvSpPr>
        <p:spPr>
          <a:xfrm rot="3080045">
            <a:off x="-773920" y="-584707"/>
            <a:ext cx="1999153" cy="3689713"/>
          </a:xfrm>
          <a:custGeom>
            <a:avLst/>
            <a:gdLst/>
            <a:ahLst/>
            <a:cxnLst/>
            <a:rect l="l" t="t" r="r" b="b"/>
            <a:pathLst>
              <a:path w="1999153" h="3689713">
                <a:moveTo>
                  <a:pt x="0" y="0"/>
                </a:moveTo>
                <a:lnTo>
                  <a:pt x="1999153" y="0"/>
                </a:lnTo>
                <a:lnTo>
                  <a:pt x="1999153" y="3689712"/>
                </a:lnTo>
                <a:lnTo>
                  <a:pt x="0" y="3689712"/>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dirty="0"/>
          </a:p>
        </p:txBody>
      </p:sp>
      <p:sp>
        <p:nvSpPr>
          <p:cNvPr id="27" name="Freeform 27"/>
          <p:cNvSpPr/>
          <p:nvPr/>
        </p:nvSpPr>
        <p:spPr>
          <a:xfrm rot="2478576">
            <a:off x="17253547" y="312787"/>
            <a:ext cx="1131523" cy="3050676"/>
          </a:xfrm>
          <a:custGeom>
            <a:avLst/>
            <a:gdLst/>
            <a:ahLst/>
            <a:cxnLst/>
            <a:rect l="l" t="t" r="r" b="b"/>
            <a:pathLst>
              <a:path w="1131523" h="3050676">
                <a:moveTo>
                  <a:pt x="0" y="0"/>
                </a:moveTo>
                <a:lnTo>
                  <a:pt x="1131523" y="0"/>
                </a:lnTo>
                <a:lnTo>
                  <a:pt x="1131523" y="3050676"/>
                </a:lnTo>
                <a:lnTo>
                  <a:pt x="0" y="3050676"/>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GB" dirty="0"/>
          </a:p>
        </p:txBody>
      </p:sp>
      <p:sp>
        <p:nvSpPr>
          <p:cNvPr id="28" name="Freeform 28"/>
          <p:cNvSpPr/>
          <p:nvPr/>
        </p:nvSpPr>
        <p:spPr>
          <a:xfrm>
            <a:off x="-2290639" y="8833706"/>
            <a:ext cx="4581277" cy="2115717"/>
          </a:xfrm>
          <a:custGeom>
            <a:avLst/>
            <a:gdLst/>
            <a:ahLst/>
            <a:cxnLst/>
            <a:rect l="l" t="t" r="r" b="b"/>
            <a:pathLst>
              <a:path w="4581277" h="2115717">
                <a:moveTo>
                  <a:pt x="0" y="0"/>
                </a:moveTo>
                <a:lnTo>
                  <a:pt x="4581278" y="0"/>
                </a:lnTo>
                <a:lnTo>
                  <a:pt x="4581278" y="2115717"/>
                </a:lnTo>
                <a:lnTo>
                  <a:pt x="0" y="2115717"/>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GB" dirty="0"/>
          </a:p>
        </p:txBody>
      </p:sp>
      <p:sp>
        <p:nvSpPr>
          <p:cNvPr id="29" name="Freeform 29"/>
          <p:cNvSpPr/>
          <p:nvPr/>
        </p:nvSpPr>
        <p:spPr>
          <a:xfrm rot="906774">
            <a:off x="16470718" y="6751534"/>
            <a:ext cx="2792127" cy="3017033"/>
          </a:xfrm>
          <a:custGeom>
            <a:avLst/>
            <a:gdLst/>
            <a:ahLst/>
            <a:cxnLst/>
            <a:rect l="l" t="t" r="r" b="b"/>
            <a:pathLst>
              <a:path w="2792127" h="3017033">
                <a:moveTo>
                  <a:pt x="0" y="0"/>
                </a:moveTo>
                <a:lnTo>
                  <a:pt x="2792126" y="0"/>
                </a:lnTo>
                <a:lnTo>
                  <a:pt x="2792126" y="3017033"/>
                </a:lnTo>
                <a:lnTo>
                  <a:pt x="0" y="3017033"/>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txBody>
          <a:bodyPr/>
          <a:lstStyle/>
          <a:p>
            <a:endParaRPr lang="en-GB" dirty="0"/>
          </a:p>
        </p:txBody>
      </p:sp>
      <p:sp>
        <p:nvSpPr>
          <p:cNvPr id="30" name="TextBox 30"/>
          <p:cNvSpPr txBox="1"/>
          <p:nvPr/>
        </p:nvSpPr>
        <p:spPr>
          <a:xfrm>
            <a:off x="4537212" y="1293710"/>
            <a:ext cx="9216192" cy="751840"/>
          </a:xfrm>
          <a:prstGeom prst="rect">
            <a:avLst/>
          </a:prstGeom>
        </p:spPr>
        <p:txBody>
          <a:bodyPr lIns="0" tIns="0" rIns="0" bIns="0" rtlCol="0" anchor="t">
            <a:spAutoFit/>
          </a:bodyPr>
          <a:lstStyle/>
          <a:p>
            <a:pPr algn="ctr">
              <a:lnSpc>
                <a:spcPts val="5600"/>
              </a:lnSpc>
            </a:pPr>
            <a:r>
              <a:rPr lang="en-US" sz="5600" u="sng" dirty="0">
                <a:solidFill>
                  <a:srgbClr val="000000"/>
                </a:solidFill>
                <a:latin typeface="Hitchcut"/>
                <a:ea typeface="Hitchcut"/>
                <a:cs typeface="Hitchcut"/>
                <a:sym typeface="Hitchcut"/>
              </a:rPr>
              <a:t>RUNNING A COMPANY</a:t>
            </a:r>
          </a:p>
        </p:txBody>
      </p:sp>
      <p:sp>
        <p:nvSpPr>
          <p:cNvPr id="31" name="TextBox 31"/>
          <p:cNvSpPr txBox="1"/>
          <p:nvPr/>
        </p:nvSpPr>
        <p:spPr>
          <a:xfrm>
            <a:off x="4537212" y="2181057"/>
            <a:ext cx="9228532" cy="1012190"/>
          </a:xfrm>
          <a:prstGeom prst="rect">
            <a:avLst/>
          </a:prstGeom>
        </p:spPr>
        <p:txBody>
          <a:bodyPr lIns="0" tIns="0" rIns="0" bIns="0" rtlCol="0" anchor="t">
            <a:spAutoFit/>
          </a:bodyPr>
          <a:lstStyle/>
          <a:p>
            <a:pPr algn="ctr">
              <a:lnSpc>
                <a:spcPts val="4060"/>
              </a:lnSpc>
              <a:spcBef>
                <a:spcPct val="0"/>
              </a:spcBef>
            </a:pPr>
            <a:r>
              <a:rPr lang="en-US" sz="2900" dirty="0">
                <a:solidFill>
                  <a:srgbClr val="000000"/>
                </a:solidFill>
                <a:latin typeface="Sniglet"/>
                <a:ea typeface="Sniglet"/>
                <a:cs typeface="Sniglet"/>
                <a:sym typeface="Sniglet"/>
              </a:rPr>
              <a:t>We have already discussed forming a company but some key elements to remember;</a:t>
            </a:r>
          </a:p>
        </p:txBody>
      </p:sp>
      <p:sp>
        <p:nvSpPr>
          <p:cNvPr id="32" name="TextBox 32"/>
          <p:cNvSpPr txBox="1"/>
          <p:nvPr/>
        </p:nvSpPr>
        <p:spPr>
          <a:xfrm>
            <a:off x="2326591" y="7527376"/>
            <a:ext cx="3413699" cy="622836"/>
          </a:xfrm>
          <a:prstGeom prst="rect">
            <a:avLst/>
          </a:prstGeom>
        </p:spPr>
        <p:txBody>
          <a:bodyPr lIns="0" tIns="0" rIns="0" bIns="0" rtlCol="0" anchor="t">
            <a:spAutoFit/>
          </a:bodyPr>
          <a:lstStyle/>
          <a:p>
            <a:pPr algn="ctr">
              <a:lnSpc>
                <a:spcPts val="5068"/>
              </a:lnSpc>
              <a:spcBef>
                <a:spcPct val="0"/>
              </a:spcBef>
            </a:pPr>
            <a:r>
              <a:rPr lang="en-US" sz="3620" dirty="0">
                <a:solidFill>
                  <a:srgbClr val="000000"/>
                </a:solidFill>
                <a:latin typeface="Hitchcut"/>
                <a:ea typeface="Hitchcut"/>
                <a:cs typeface="Hitchcut"/>
                <a:sym typeface="Hitchcut"/>
              </a:rPr>
              <a:t>Registration</a:t>
            </a:r>
          </a:p>
        </p:txBody>
      </p:sp>
      <p:sp>
        <p:nvSpPr>
          <p:cNvPr id="33" name="TextBox 33"/>
          <p:cNvSpPr txBox="1"/>
          <p:nvPr/>
        </p:nvSpPr>
        <p:spPr>
          <a:xfrm>
            <a:off x="7444628" y="7637214"/>
            <a:ext cx="3413699" cy="622836"/>
          </a:xfrm>
          <a:prstGeom prst="rect">
            <a:avLst/>
          </a:prstGeom>
        </p:spPr>
        <p:txBody>
          <a:bodyPr lIns="0" tIns="0" rIns="0" bIns="0" rtlCol="0" anchor="t">
            <a:spAutoFit/>
          </a:bodyPr>
          <a:lstStyle/>
          <a:p>
            <a:pPr algn="ctr">
              <a:lnSpc>
                <a:spcPts val="5068"/>
              </a:lnSpc>
              <a:spcBef>
                <a:spcPct val="0"/>
              </a:spcBef>
            </a:pPr>
            <a:r>
              <a:rPr lang="en-US" sz="3620" dirty="0">
                <a:solidFill>
                  <a:srgbClr val="000000"/>
                </a:solidFill>
                <a:latin typeface="Hitchcut"/>
                <a:ea typeface="Hitchcut"/>
                <a:cs typeface="Hitchcut"/>
                <a:sym typeface="Hitchcut"/>
              </a:rPr>
              <a:t>IN01 FORM</a:t>
            </a:r>
          </a:p>
        </p:txBody>
      </p:sp>
      <p:sp>
        <p:nvSpPr>
          <p:cNvPr id="34" name="TextBox 34"/>
          <p:cNvSpPr txBox="1"/>
          <p:nvPr/>
        </p:nvSpPr>
        <p:spPr>
          <a:xfrm>
            <a:off x="12673900" y="7527376"/>
            <a:ext cx="3413699" cy="1261429"/>
          </a:xfrm>
          <a:prstGeom prst="rect">
            <a:avLst/>
          </a:prstGeom>
        </p:spPr>
        <p:txBody>
          <a:bodyPr lIns="0" tIns="0" rIns="0" bIns="0" rtlCol="0" anchor="t">
            <a:spAutoFit/>
          </a:bodyPr>
          <a:lstStyle/>
          <a:p>
            <a:pPr algn="ctr">
              <a:lnSpc>
                <a:spcPts val="5068"/>
              </a:lnSpc>
              <a:spcBef>
                <a:spcPct val="0"/>
              </a:spcBef>
            </a:pPr>
            <a:r>
              <a:rPr lang="en-US" sz="3620" dirty="0">
                <a:solidFill>
                  <a:srgbClr val="000000"/>
                </a:solidFill>
                <a:latin typeface="Hitchcut"/>
                <a:ea typeface="Hitchcut"/>
                <a:cs typeface="Hitchcut"/>
                <a:sym typeface="Hitchcut"/>
              </a:rPr>
              <a:t>Companies Act 2006</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43972" y="-2819225"/>
            <a:ext cx="19390899" cy="19390899"/>
          </a:xfrm>
          <a:custGeom>
            <a:avLst/>
            <a:gdLst/>
            <a:ahLst/>
            <a:cxnLst/>
            <a:rect l="l" t="t" r="r" b="b"/>
            <a:pathLst>
              <a:path w="19390899" h="19390899">
                <a:moveTo>
                  <a:pt x="0" y="0"/>
                </a:moveTo>
                <a:lnTo>
                  <a:pt x="19390899" y="0"/>
                </a:lnTo>
                <a:lnTo>
                  <a:pt x="19390899" y="19390899"/>
                </a:lnTo>
                <a:lnTo>
                  <a:pt x="0" y="1939089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dirty="0"/>
          </a:p>
        </p:txBody>
      </p:sp>
      <p:grpSp>
        <p:nvGrpSpPr>
          <p:cNvPr id="3" name="Group 3"/>
          <p:cNvGrpSpPr/>
          <p:nvPr/>
        </p:nvGrpSpPr>
        <p:grpSpPr>
          <a:xfrm>
            <a:off x="11885400" y="4305005"/>
            <a:ext cx="4762996" cy="13743277"/>
            <a:chOff x="0" y="0"/>
            <a:chExt cx="281691" cy="812800"/>
          </a:xfrm>
        </p:grpSpPr>
        <p:sp>
          <p:nvSpPr>
            <p:cNvPr id="4" name="Freeform 4"/>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0BA595"/>
            </a:solidFill>
          </p:spPr>
          <p:txBody>
            <a:bodyPr/>
            <a:lstStyle/>
            <a:p>
              <a:endParaRPr lang="en-GB" dirty="0"/>
            </a:p>
          </p:txBody>
        </p:sp>
        <p:sp>
          <p:nvSpPr>
            <p:cNvPr id="5" name="TextBox 5"/>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grpSp>
        <p:nvGrpSpPr>
          <p:cNvPr id="6" name="Group 6"/>
          <p:cNvGrpSpPr/>
          <p:nvPr/>
        </p:nvGrpSpPr>
        <p:grpSpPr>
          <a:xfrm>
            <a:off x="6769980" y="4305005"/>
            <a:ext cx="4762996" cy="13743277"/>
            <a:chOff x="0" y="0"/>
            <a:chExt cx="281691" cy="812800"/>
          </a:xfrm>
        </p:grpSpPr>
        <p:sp>
          <p:nvSpPr>
            <p:cNvPr id="7" name="Freeform 7"/>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0BA595"/>
            </a:solidFill>
          </p:spPr>
          <p:txBody>
            <a:bodyPr/>
            <a:lstStyle/>
            <a:p>
              <a:endParaRPr lang="en-GB" dirty="0"/>
            </a:p>
          </p:txBody>
        </p:sp>
        <p:sp>
          <p:nvSpPr>
            <p:cNvPr id="8" name="TextBox 8"/>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grpSp>
        <p:nvGrpSpPr>
          <p:cNvPr id="9" name="Group 9"/>
          <p:cNvGrpSpPr/>
          <p:nvPr/>
        </p:nvGrpSpPr>
        <p:grpSpPr>
          <a:xfrm>
            <a:off x="1651943" y="4305005"/>
            <a:ext cx="4762996" cy="13743277"/>
            <a:chOff x="0" y="0"/>
            <a:chExt cx="281691" cy="812800"/>
          </a:xfrm>
        </p:grpSpPr>
        <p:sp>
          <p:nvSpPr>
            <p:cNvPr id="10" name="Freeform 10"/>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0BA595"/>
            </a:solidFill>
          </p:spPr>
          <p:txBody>
            <a:bodyPr/>
            <a:lstStyle/>
            <a:p>
              <a:endParaRPr lang="en-GB" dirty="0"/>
            </a:p>
          </p:txBody>
        </p:sp>
        <p:sp>
          <p:nvSpPr>
            <p:cNvPr id="11" name="TextBox 11"/>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sp>
        <p:nvSpPr>
          <p:cNvPr id="12" name="Freeform 12"/>
          <p:cNvSpPr/>
          <p:nvPr/>
        </p:nvSpPr>
        <p:spPr>
          <a:xfrm>
            <a:off x="738193" y="440593"/>
            <a:ext cx="3799018" cy="3543448"/>
          </a:xfrm>
          <a:custGeom>
            <a:avLst/>
            <a:gdLst/>
            <a:ahLst/>
            <a:cxnLst/>
            <a:rect l="l" t="t" r="r" b="b"/>
            <a:pathLst>
              <a:path w="3799018" h="3543448">
                <a:moveTo>
                  <a:pt x="0" y="0"/>
                </a:moveTo>
                <a:lnTo>
                  <a:pt x="3799019" y="0"/>
                </a:lnTo>
                <a:lnTo>
                  <a:pt x="3799019" y="3543448"/>
                </a:lnTo>
                <a:lnTo>
                  <a:pt x="0" y="354344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dirty="0"/>
          </a:p>
        </p:txBody>
      </p:sp>
      <p:sp>
        <p:nvSpPr>
          <p:cNvPr id="13" name="Freeform 13"/>
          <p:cNvSpPr/>
          <p:nvPr/>
        </p:nvSpPr>
        <p:spPr>
          <a:xfrm rot="3080045">
            <a:off x="-773920" y="-584707"/>
            <a:ext cx="1999153" cy="3689713"/>
          </a:xfrm>
          <a:custGeom>
            <a:avLst/>
            <a:gdLst/>
            <a:ahLst/>
            <a:cxnLst/>
            <a:rect l="l" t="t" r="r" b="b"/>
            <a:pathLst>
              <a:path w="1999153" h="3689713">
                <a:moveTo>
                  <a:pt x="0" y="0"/>
                </a:moveTo>
                <a:lnTo>
                  <a:pt x="1999153" y="0"/>
                </a:lnTo>
                <a:lnTo>
                  <a:pt x="1999153" y="3689712"/>
                </a:lnTo>
                <a:lnTo>
                  <a:pt x="0" y="368971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dirty="0"/>
          </a:p>
        </p:txBody>
      </p:sp>
      <p:sp>
        <p:nvSpPr>
          <p:cNvPr id="14" name="Freeform 14"/>
          <p:cNvSpPr/>
          <p:nvPr/>
        </p:nvSpPr>
        <p:spPr>
          <a:xfrm rot="2478576">
            <a:off x="17253547" y="312787"/>
            <a:ext cx="1131523" cy="3050676"/>
          </a:xfrm>
          <a:custGeom>
            <a:avLst/>
            <a:gdLst/>
            <a:ahLst/>
            <a:cxnLst/>
            <a:rect l="l" t="t" r="r" b="b"/>
            <a:pathLst>
              <a:path w="1131523" h="3050676">
                <a:moveTo>
                  <a:pt x="0" y="0"/>
                </a:moveTo>
                <a:lnTo>
                  <a:pt x="1131523" y="0"/>
                </a:lnTo>
                <a:lnTo>
                  <a:pt x="1131523" y="3050676"/>
                </a:lnTo>
                <a:lnTo>
                  <a:pt x="0" y="305067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dirty="0"/>
          </a:p>
        </p:txBody>
      </p:sp>
      <p:sp>
        <p:nvSpPr>
          <p:cNvPr id="15" name="Freeform 15"/>
          <p:cNvSpPr/>
          <p:nvPr/>
        </p:nvSpPr>
        <p:spPr>
          <a:xfrm>
            <a:off x="-2290639" y="8833706"/>
            <a:ext cx="4581277" cy="2115717"/>
          </a:xfrm>
          <a:custGeom>
            <a:avLst/>
            <a:gdLst/>
            <a:ahLst/>
            <a:cxnLst/>
            <a:rect l="l" t="t" r="r" b="b"/>
            <a:pathLst>
              <a:path w="4581277" h="2115717">
                <a:moveTo>
                  <a:pt x="0" y="0"/>
                </a:moveTo>
                <a:lnTo>
                  <a:pt x="4581278" y="0"/>
                </a:lnTo>
                <a:lnTo>
                  <a:pt x="4581278" y="2115717"/>
                </a:lnTo>
                <a:lnTo>
                  <a:pt x="0" y="2115717"/>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dirty="0"/>
          </a:p>
        </p:txBody>
      </p:sp>
      <p:sp>
        <p:nvSpPr>
          <p:cNvPr id="16" name="Freeform 16"/>
          <p:cNvSpPr/>
          <p:nvPr/>
        </p:nvSpPr>
        <p:spPr>
          <a:xfrm rot="906774">
            <a:off x="16470718" y="6751534"/>
            <a:ext cx="2792127" cy="3017033"/>
          </a:xfrm>
          <a:custGeom>
            <a:avLst/>
            <a:gdLst/>
            <a:ahLst/>
            <a:cxnLst/>
            <a:rect l="l" t="t" r="r" b="b"/>
            <a:pathLst>
              <a:path w="2792127" h="3017033">
                <a:moveTo>
                  <a:pt x="0" y="0"/>
                </a:moveTo>
                <a:lnTo>
                  <a:pt x="2792126" y="0"/>
                </a:lnTo>
                <a:lnTo>
                  <a:pt x="2792126" y="3017033"/>
                </a:lnTo>
                <a:lnTo>
                  <a:pt x="0" y="3017033"/>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dirty="0"/>
          </a:p>
        </p:txBody>
      </p:sp>
      <p:sp>
        <p:nvSpPr>
          <p:cNvPr id="17" name="TextBox 17"/>
          <p:cNvSpPr txBox="1"/>
          <p:nvPr/>
        </p:nvSpPr>
        <p:spPr>
          <a:xfrm>
            <a:off x="4537212" y="1331810"/>
            <a:ext cx="9216192" cy="1816099"/>
          </a:xfrm>
          <a:prstGeom prst="rect">
            <a:avLst/>
          </a:prstGeom>
        </p:spPr>
        <p:txBody>
          <a:bodyPr lIns="0" tIns="0" rIns="0" bIns="0" rtlCol="0" anchor="t">
            <a:spAutoFit/>
          </a:bodyPr>
          <a:lstStyle/>
          <a:p>
            <a:pPr algn="ctr">
              <a:lnSpc>
                <a:spcPts val="6999"/>
              </a:lnSpc>
            </a:pPr>
            <a:r>
              <a:rPr lang="en-US" sz="6999" u="sng" dirty="0">
                <a:solidFill>
                  <a:srgbClr val="000000"/>
                </a:solidFill>
                <a:latin typeface="Hitchcut"/>
                <a:ea typeface="Hitchcut"/>
                <a:cs typeface="Hitchcut"/>
                <a:sym typeface="Hitchcut"/>
              </a:rPr>
              <a:t>RUNNING A COMPANY</a:t>
            </a:r>
          </a:p>
        </p:txBody>
      </p:sp>
      <p:sp>
        <p:nvSpPr>
          <p:cNvPr id="18" name="TextBox 18"/>
          <p:cNvSpPr txBox="1"/>
          <p:nvPr/>
        </p:nvSpPr>
        <p:spPr>
          <a:xfrm>
            <a:off x="2603805" y="4348795"/>
            <a:ext cx="3413699" cy="5731583"/>
          </a:xfrm>
          <a:prstGeom prst="rect">
            <a:avLst/>
          </a:prstGeom>
        </p:spPr>
        <p:txBody>
          <a:bodyPr lIns="0" tIns="0" rIns="0" bIns="0" rtlCol="0" anchor="t">
            <a:spAutoFit/>
          </a:bodyPr>
          <a:lstStyle/>
          <a:p>
            <a:pPr algn="ctr">
              <a:lnSpc>
                <a:spcPts val="5068"/>
              </a:lnSpc>
            </a:pPr>
            <a:r>
              <a:rPr lang="en-US" sz="3620" dirty="0">
                <a:solidFill>
                  <a:srgbClr val="000000"/>
                </a:solidFill>
                <a:latin typeface="Hitchcut"/>
                <a:ea typeface="Hitchcut"/>
                <a:cs typeface="Hitchcut"/>
                <a:sym typeface="Hitchcut"/>
              </a:rPr>
              <a:t>Moving onto after incorporation.</a:t>
            </a:r>
          </a:p>
          <a:p>
            <a:pPr algn="ctr">
              <a:lnSpc>
                <a:spcPts val="5068"/>
              </a:lnSpc>
            </a:pPr>
            <a:endParaRPr lang="en-US" sz="3620" dirty="0">
              <a:solidFill>
                <a:srgbClr val="000000"/>
              </a:solidFill>
              <a:latin typeface="Hitchcut"/>
              <a:ea typeface="Hitchcut"/>
              <a:cs typeface="Hitchcut"/>
              <a:sym typeface="Hitchcut"/>
            </a:endParaRPr>
          </a:p>
          <a:p>
            <a:pPr algn="ctr">
              <a:lnSpc>
                <a:spcPts val="5068"/>
              </a:lnSpc>
              <a:spcBef>
                <a:spcPct val="0"/>
              </a:spcBef>
            </a:pPr>
            <a:r>
              <a:rPr lang="en-US" sz="3620" dirty="0">
                <a:solidFill>
                  <a:srgbClr val="000000"/>
                </a:solidFill>
                <a:latin typeface="Hitchcut"/>
                <a:ea typeface="Hitchcut"/>
                <a:cs typeface="Hitchcut"/>
                <a:sym typeface="Hitchcut"/>
              </a:rPr>
              <a:t>Times when a separate personality may be ignored. </a:t>
            </a:r>
          </a:p>
        </p:txBody>
      </p:sp>
      <p:sp>
        <p:nvSpPr>
          <p:cNvPr id="19" name="TextBox 19"/>
          <p:cNvSpPr txBox="1"/>
          <p:nvPr/>
        </p:nvSpPr>
        <p:spPr>
          <a:xfrm>
            <a:off x="7719231" y="4520664"/>
            <a:ext cx="3413699" cy="5731583"/>
          </a:xfrm>
          <a:prstGeom prst="rect">
            <a:avLst/>
          </a:prstGeom>
        </p:spPr>
        <p:txBody>
          <a:bodyPr lIns="0" tIns="0" rIns="0" bIns="0" rtlCol="0" anchor="t">
            <a:spAutoFit/>
          </a:bodyPr>
          <a:lstStyle/>
          <a:p>
            <a:pPr algn="ctr">
              <a:lnSpc>
                <a:spcPts val="5068"/>
              </a:lnSpc>
            </a:pPr>
            <a:r>
              <a:rPr lang="en-US" sz="3620" dirty="0">
                <a:solidFill>
                  <a:srgbClr val="000000"/>
                </a:solidFill>
                <a:latin typeface="Hitchcut"/>
                <a:ea typeface="Hitchcut"/>
                <a:cs typeface="Hitchcut"/>
                <a:sym typeface="Hitchcut"/>
              </a:rPr>
              <a:t>Companies Limited by Shares </a:t>
            </a:r>
          </a:p>
          <a:p>
            <a:pPr algn="ctr">
              <a:lnSpc>
                <a:spcPts val="5068"/>
              </a:lnSpc>
              <a:spcBef>
                <a:spcPct val="0"/>
              </a:spcBef>
            </a:pPr>
            <a:r>
              <a:rPr lang="en-US" sz="3620" dirty="0">
                <a:solidFill>
                  <a:srgbClr val="000000"/>
                </a:solidFill>
                <a:latin typeface="Hitchcut"/>
                <a:ea typeface="Hitchcut"/>
                <a:cs typeface="Hitchcut"/>
                <a:sym typeface="Hitchcut"/>
              </a:rPr>
              <a:t>Is what we will be focusing on for the purpose of this session.</a:t>
            </a:r>
          </a:p>
        </p:txBody>
      </p:sp>
      <p:sp>
        <p:nvSpPr>
          <p:cNvPr id="20" name="TextBox 20"/>
          <p:cNvSpPr txBox="1"/>
          <p:nvPr/>
        </p:nvSpPr>
        <p:spPr>
          <a:xfrm>
            <a:off x="12560049" y="4520664"/>
            <a:ext cx="3413699" cy="3815803"/>
          </a:xfrm>
          <a:prstGeom prst="rect">
            <a:avLst/>
          </a:prstGeom>
        </p:spPr>
        <p:txBody>
          <a:bodyPr lIns="0" tIns="0" rIns="0" bIns="0" rtlCol="0" anchor="t">
            <a:spAutoFit/>
          </a:bodyPr>
          <a:lstStyle/>
          <a:p>
            <a:pPr algn="ctr">
              <a:lnSpc>
                <a:spcPts val="5068"/>
              </a:lnSpc>
              <a:spcBef>
                <a:spcPct val="0"/>
              </a:spcBef>
            </a:pPr>
            <a:r>
              <a:rPr lang="en-US" sz="3620" dirty="0">
                <a:solidFill>
                  <a:srgbClr val="000000"/>
                </a:solidFill>
                <a:latin typeface="Hitchcut"/>
                <a:ea typeface="Hitchcut"/>
                <a:cs typeface="Hitchcut"/>
                <a:sym typeface="Hitchcut"/>
              </a:rPr>
              <a:t>We will revisit elements such as the articles of association and model articles.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43972" y="-2819225"/>
            <a:ext cx="19390899" cy="19390899"/>
          </a:xfrm>
          <a:custGeom>
            <a:avLst/>
            <a:gdLst/>
            <a:ahLst/>
            <a:cxnLst/>
            <a:rect l="l" t="t" r="r" b="b"/>
            <a:pathLst>
              <a:path w="19390899" h="19390899">
                <a:moveTo>
                  <a:pt x="0" y="0"/>
                </a:moveTo>
                <a:lnTo>
                  <a:pt x="19390899" y="0"/>
                </a:lnTo>
                <a:lnTo>
                  <a:pt x="19390899" y="19390899"/>
                </a:lnTo>
                <a:lnTo>
                  <a:pt x="0" y="1939089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dirty="0"/>
          </a:p>
        </p:txBody>
      </p:sp>
      <p:grpSp>
        <p:nvGrpSpPr>
          <p:cNvPr id="3" name="Group 3"/>
          <p:cNvGrpSpPr/>
          <p:nvPr/>
        </p:nvGrpSpPr>
        <p:grpSpPr>
          <a:xfrm>
            <a:off x="11885400" y="4305005"/>
            <a:ext cx="4762996" cy="13743277"/>
            <a:chOff x="0" y="0"/>
            <a:chExt cx="281691" cy="812800"/>
          </a:xfrm>
        </p:grpSpPr>
        <p:sp>
          <p:nvSpPr>
            <p:cNvPr id="4" name="Freeform 4"/>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0BA595"/>
            </a:solidFill>
          </p:spPr>
          <p:txBody>
            <a:bodyPr/>
            <a:lstStyle/>
            <a:p>
              <a:endParaRPr lang="en-GB" dirty="0"/>
            </a:p>
          </p:txBody>
        </p:sp>
        <p:sp>
          <p:nvSpPr>
            <p:cNvPr id="5" name="TextBox 5"/>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grpSp>
        <p:nvGrpSpPr>
          <p:cNvPr id="6" name="Group 6"/>
          <p:cNvGrpSpPr/>
          <p:nvPr/>
        </p:nvGrpSpPr>
        <p:grpSpPr>
          <a:xfrm>
            <a:off x="6769980" y="4305005"/>
            <a:ext cx="4762996" cy="13743277"/>
            <a:chOff x="0" y="0"/>
            <a:chExt cx="281691" cy="812800"/>
          </a:xfrm>
        </p:grpSpPr>
        <p:sp>
          <p:nvSpPr>
            <p:cNvPr id="7" name="Freeform 7"/>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0BA595"/>
            </a:solidFill>
          </p:spPr>
          <p:txBody>
            <a:bodyPr/>
            <a:lstStyle/>
            <a:p>
              <a:endParaRPr lang="en-GB" dirty="0"/>
            </a:p>
          </p:txBody>
        </p:sp>
        <p:sp>
          <p:nvSpPr>
            <p:cNvPr id="8" name="TextBox 8"/>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grpSp>
        <p:nvGrpSpPr>
          <p:cNvPr id="9" name="Group 9"/>
          <p:cNvGrpSpPr/>
          <p:nvPr/>
        </p:nvGrpSpPr>
        <p:grpSpPr>
          <a:xfrm>
            <a:off x="1651943" y="4305005"/>
            <a:ext cx="4762996" cy="13743277"/>
            <a:chOff x="0" y="0"/>
            <a:chExt cx="281691" cy="812800"/>
          </a:xfrm>
        </p:grpSpPr>
        <p:sp>
          <p:nvSpPr>
            <p:cNvPr id="10" name="Freeform 10"/>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0BA595"/>
            </a:solidFill>
          </p:spPr>
          <p:txBody>
            <a:bodyPr/>
            <a:lstStyle/>
            <a:p>
              <a:endParaRPr lang="en-GB" dirty="0"/>
            </a:p>
          </p:txBody>
        </p:sp>
        <p:sp>
          <p:nvSpPr>
            <p:cNvPr id="11" name="TextBox 11"/>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sp>
        <p:nvSpPr>
          <p:cNvPr id="12" name="Freeform 12"/>
          <p:cNvSpPr/>
          <p:nvPr/>
        </p:nvSpPr>
        <p:spPr>
          <a:xfrm rot="3080045">
            <a:off x="-773920" y="-584707"/>
            <a:ext cx="1999153" cy="3689713"/>
          </a:xfrm>
          <a:custGeom>
            <a:avLst/>
            <a:gdLst/>
            <a:ahLst/>
            <a:cxnLst/>
            <a:rect l="l" t="t" r="r" b="b"/>
            <a:pathLst>
              <a:path w="1999153" h="3689713">
                <a:moveTo>
                  <a:pt x="0" y="0"/>
                </a:moveTo>
                <a:lnTo>
                  <a:pt x="1999153" y="0"/>
                </a:lnTo>
                <a:lnTo>
                  <a:pt x="1999153" y="3689712"/>
                </a:lnTo>
                <a:lnTo>
                  <a:pt x="0" y="368971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dirty="0"/>
          </a:p>
        </p:txBody>
      </p:sp>
      <p:sp>
        <p:nvSpPr>
          <p:cNvPr id="13" name="Freeform 13"/>
          <p:cNvSpPr/>
          <p:nvPr/>
        </p:nvSpPr>
        <p:spPr>
          <a:xfrm rot="2478576">
            <a:off x="17253547" y="312787"/>
            <a:ext cx="1131523" cy="3050676"/>
          </a:xfrm>
          <a:custGeom>
            <a:avLst/>
            <a:gdLst/>
            <a:ahLst/>
            <a:cxnLst/>
            <a:rect l="l" t="t" r="r" b="b"/>
            <a:pathLst>
              <a:path w="1131523" h="3050676">
                <a:moveTo>
                  <a:pt x="0" y="0"/>
                </a:moveTo>
                <a:lnTo>
                  <a:pt x="1131523" y="0"/>
                </a:lnTo>
                <a:lnTo>
                  <a:pt x="1131523" y="3050676"/>
                </a:lnTo>
                <a:lnTo>
                  <a:pt x="0" y="305067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dirty="0"/>
          </a:p>
        </p:txBody>
      </p:sp>
      <p:sp>
        <p:nvSpPr>
          <p:cNvPr id="14" name="Freeform 14"/>
          <p:cNvSpPr/>
          <p:nvPr/>
        </p:nvSpPr>
        <p:spPr>
          <a:xfrm>
            <a:off x="-2290639" y="8833706"/>
            <a:ext cx="4581277" cy="2115717"/>
          </a:xfrm>
          <a:custGeom>
            <a:avLst/>
            <a:gdLst/>
            <a:ahLst/>
            <a:cxnLst/>
            <a:rect l="l" t="t" r="r" b="b"/>
            <a:pathLst>
              <a:path w="4581277" h="2115717">
                <a:moveTo>
                  <a:pt x="0" y="0"/>
                </a:moveTo>
                <a:lnTo>
                  <a:pt x="4581278" y="0"/>
                </a:lnTo>
                <a:lnTo>
                  <a:pt x="4581278" y="2115717"/>
                </a:lnTo>
                <a:lnTo>
                  <a:pt x="0" y="211571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dirty="0"/>
          </a:p>
        </p:txBody>
      </p:sp>
      <p:sp>
        <p:nvSpPr>
          <p:cNvPr id="15" name="Freeform 15"/>
          <p:cNvSpPr/>
          <p:nvPr/>
        </p:nvSpPr>
        <p:spPr>
          <a:xfrm rot="906774">
            <a:off x="16470718" y="6751534"/>
            <a:ext cx="2792127" cy="3017033"/>
          </a:xfrm>
          <a:custGeom>
            <a:avLst/>
            <a:gdLst/>
            <a:ahLst/>
            <a:cxnLst/>
            <a:rect l="l" t="t" r="r" b="b"/>
            <a:pathLst>
              <a:path w="2792127" h="3017033">
                <a:moveTo>
                  <a:pt x="0" y="0"/>
                </a:moveTo>
                <a:lnTo>
                  <a:pt x="2792126" y="0"/>
                </a:lnTo>
                <a:lnTo>
                  <a:pt x="2792126" y="3017033"/>
                </a:lnTo>
                <a:lnTo>
                  <a:pt x="0" y="3017033"/>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dirty="0"/>
          </a:p>
        </p:txBody>
      </p:sp>
      <p:sp>
        <p:nvSpPr>
          <p:cNvPr id="16" name="Freeform 16"/>
          <p:cNvSpPr/>
          <p:nvPr/>
        </p:nvSpPr>
        <p:spPr>
          <a:xfrm>
            <a:off x="1651943" y="473646"/>
            <a:ext cx="2374461" cy="3143808"/>
          </a:xfrm>
          <a:custGeom>
            <a:avLst/>
            <a:gdLst/>
            <a:ahLst/>
            <a:cxnLst/>
            <a:rect l="l" t="t" r="r" b="b"/>
            <a:pathLst>
              <a:path w="2374461" h="3143808">
                <a:moveTo>
                  <a:pt x="0" y="0"/>
                </a:moveTo>
                <a:lnTo>
                  <a:pt x="2374461" y="0"/>
                </a:lnTo>
                <a:lnTo>
                  <a:pt x="2374461" y="3143808"/>
                </a:lnTo>
                <a:lnTo>
                  <a:pt x="0" y="3143808"/>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dirty="0"/>
          </a:p>
        </p:txBody>
      </p:sp>
      <p:sp>
        <p:nvSpPr>
          <p:cNvPr id="17" name="TextBox 17"/>
          <p:cNvSpPr txBox="1"/>
          <p:nvPr/>
        </p:nvSpPr>
        <p:spPr>
          <a:xfrm>
            <a:off x="4537212" y="1293710"/>
            <a:ext cx="9216192" cy="751840"/>
          </a:xfrm>
          <a:prstGeom prst="rect">
            <a:avLst/>
          </a:prstGeom>
        </p:spPr>
        <p:txBody>
          <a:bodyPr lIns="0" tIns="0" rIns="0" bIns="0" rtlCol="0" anchor="t">
            <a:spAutoFit/>
          </a:bodyPr>
          <a:lstStyle/>
          <a:p>
            <a:pPr algn="ctr">
              <a:lnSpc>
                <a:spcPts val="5600"/>
              </a:lnSpc>
            </a:pPr>
            <a:r>
              <a:rPr lang="en-US" sz="5600" u="sng" dirty="0">
                <a:solidFill>
                  <a:srgbClr val="000000"/>
                </a:solidFill>
                <a:latin typeface="Hitchcut"/>
                <a:ea typeface="Hitchcut"/>
                <a:cs typeface="Hitchcut"/>
                <a:sym typeface="Hitchcut"/>
              </a:rPr>
              <a:t>RUNNING A COMPANY</a:t>
            </a:r>
          </a:p>
        </p:txBody>
      </p:sp>
      <p:sp>
        <p:nvSpPr>
          <p:cNvPr id="18" name="TextBox 18"/>
          <p:cNvSpPr txBox="1"/>
          <p:nvPr/>
        </p:nvSpPr>
        <p:spPr>
          <a:xfrm>
            <a:off x="2100652" y="4520664"/>
            <a:ext cx="4314286" cy="4499630"/>
          </a:xfrm>
          <a:prstGeom prst="rect">
            <a:avLst/>
          </a:prstGeom>
        </p:spPr>
        <p:txBody>
          <a:bodyPr lIns="0" tIns="0" rIns="0" bIns="0" rtlCol="0" anchor="t">
            <a:spAutoFit/>
          </a:bodyPr>
          <a:lstStyle/>
          <a:p>
            <a:pPr algn="ctr">
              <a:lnSpc>
                <a:spcPts val="5068"/>
              </a:lnSpc>
              <a:spcBef>
                <a:spcPct val="0"/>
              </a:spcBef>
            </a:pPr>
            <a:r>
              <a:rPr lang="en-US" sz="3620" dirty="0">
                <a:solidFill>
                  <a:srgbClr val="000000"/>
                </a:solidFill>
                <a:latin typeface="Hitchcut"/>
                <a:ea typeface="Hitchcut"/>
                <a:cs typeface="Hitchcut"/>
                <a:sym typeface="Hitchcut"/>
              </a:rPr>
              <a:t>Companies are a separate legal entity, which means it is not the members who are liable it is the company itself.</a:t>
            </a:r>
          </a:p>
        </p:txBody>
      </p:sp>
      <p:sp>
        <p:nvSpPr>
          <p:cNvPr id="19" name="TextBox 19"/>
          <p:cNvSpPr txBox="1"/>
          <p:nvPr/>
        </p:nvSpPr>
        <p:spPr>
          <a:xfrm>
            <a:off x="6605857" y="4530189"/>
            <a:ext cx="4927119" cy="4630700"/>
          </a:xfrm>
          <a:prstGeom prst="rect">
            <a:avLst/>
          </a:prstGeom>
        </p:spPr>
        <p:txBody>
          <a:bodyPr lIns="0" tIns="0" rIns="0" bIns="0" rtlCol="0" anchor="t">
            <a:spAutoFit/>
          </a:bodyPr>
          <a:lstStyle/>
          <a:p>
            <a:pPr algn="ctr">
              <a:lnSpc>
                <a:spcPts val="4639"/>
              </a:lnSpc>
              <a:spcBef>
                <a:spcPct val="0"/>
              </a:spcBef>
            </a:pPr>
            <a:r>
              <a:rPr lang="en-US" sz="3313" dirty="0">
                <a:solidFill>
                  <a:srgbClr val="000000"/>
                </a:solidFill>
                <a:latin typeface="Hitchcut"/>
                <a:ea typeface="Hitchcut"/>
                <a:cs typeface="Hitchcut"/>
                <a:sym typeface="Hitchcut"/>
              </a:rPr>
              <a:t>This means that a member or director could escape liability for one of their obligations - in this case the courts can ignore the separate legal personality.</a:t>
            </a:r>
          </a:p>
        </p:txBody>
      </p:sp>
      <p:sp>
        <p:nvSpPr>
          <p:cNvPr id="20" name="TextBox 20"/>
          <p:cNvSpPr txBox="1"/>
          <p:nvPr/>
        </p:nvSpPr>
        <p:spPr>
          <a:xfrm>
            <a:off x="12790275" y="4520664"/>
            <a:ext cx="3413699" cy="3815803"/>
          </a:xfrm>
          <a:prstGeom prst="rect">
            <a:avLst/>
          </a:prstGeom>
        </p:spPr>
        <p:txBody>
          <a:bodyPr lIns="0" tIns="0" rIns="0" bIns="0" rtlCol="0" anchor="t">
            <a:spAutoFit/>
          </a:bodyPr>
          <a:lstStyle/>
          <a:p>
            <a:pPr algn="ctr">
              <a:lnSpc>
                <a:spcPts val="5068"/>
              </a:lnSpc>
            </a:pPr>
            <a:r>
              <a:rPr lang="en-US" sz="3620" dirty="0">
                <a:solidFill>
                  <a:srgbClr val="000000"/>
                </a:solidFill>
                <a:latin typeface="Hitchcut"/>
                <a:ea typeface="Hitchcut"/>
                <a:cs typeface="Hitchcut"/>
                <a:sym typeface="Hitchcut"/>
              </a:rPr>
              <a:t>Called piercing the corporate veil.</a:t>
            </a:r>
          </a:p>
          <a:p>
            <a:pPr algn="ctr">
              <a:lnSpc>
                <a:spcPts val="5068"/>
              </a:lnSpc>
            </a:pPr>
            <a:endParaRPr lang="en-US" sz="3620" dirty="0">
              <a:solidFill>
                <a:srgbClr val="000000"/>
              </a:solidFill>
              <a:latin typeface="Hitchcut"/>
              <a:ea typeface="Hitchcut"/>
              <a:cs typeface="Hitchcut"/>
              <a:sym typeface="Hitchcut"/>
            </a:endParaRPr>
          </a:p>
          <a:p>
            <a:pPr algn="ctr">
              <a:lnSpc>
                <a:spcPts val="5068"/>
              </a:lnSpc>
              <a:spcBef>
                <a:spcPct val="0"/>
              </a:spcBef>
            </a:pPr>
            <a:r>
              <a:rPr lang="en-US" sz="3620" dirty="0">
                <a:solidFill>
                  <a:srgbClr val="000000"/>
                </a:solidFill>
                <a:latin typeface="Hitchcut"/>
                <a:ea typeface="Hitchcut"/>
                <a:cs typeface="Hitchcut"/>
                <a:sym typeface="Hitchcut"/>
              </a:rPr>
              <a:t>Allows for liability.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43972" y="-2819225"/>
            <a:ext cx="19390899" cy="19390899"/>
          </a:xfrm>
          <a:custGeom>
            <a:avLst/>
            <a:gdLst/>
            <a:ahLst/>
            <a:cxnLst/>
            <a:rect l="l" t="t" r="r" b="b"/>
            <a:pathLst>
              <a:path w="19390899" h="19390899">
                <a:moveTo>
                  <a:pt x="0" y="0"/>
                </a:moveTo>
                <a:lnTo>
                  <a:pt x="19390899" y="0"/>
                </a:lnTo>
                <a:lnTo>
                  <a:pt x="19390899"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9750839" y="4305005"/>
            <a:ext cx="7762920" cy="13743277"/>
            <a:chOff x="0" y="0"/>
            <a:chExt cx="459112" cy="812800"/>
          </a:xfrm>
        </p:grpSpPr>
        <p:sp>
          <p:nvSpPr>
            <p:cNvPr id="4" name="Freeform 4"/>
            <p:cNvSpPr/>
            <p:nvPr/>
          </p:nvSpPr>
          <p:spPr>
            <a:xfrm>
              <a:off x="0" y="0"/>
              <a:ext cx="459112" cy="812800"/>
            </a:xfrm>
            <a:custGeom>
              <a:avLst/>
              <a:gdLst/>
              <a:ahLst/>
              <a:cxnLst/>
              <a:rect l="l" t="t" r="r" b="b"/>
              <a:pathLst>
                <a:path w="459112" h="812800">
                  <a:moveTo>
                    <a:pt x="25930" y="0"/>
                  </a:moveTo>
                  <a:lnTo>
                    <a:pt x="433182" y="0"/>
                  </a:lnTo>
                  <a:cubicBezTo>
                    <a:pt x="447503" y="0"/>
                    <a:pt x="459112" y="11609"/>
                    <a:pt x="459112" y="25930"/>
                  </a:cubicBezTo>
                  <a:lnTo>
                    <a:pt x="459112" y="786870"/>
                  </a:lnTo>
                  <a:cubicBezTo>
                    <a:pt x="459112" y="801191"/>
                    <a:pt x="447503" y="812800"/>
                    <a:pt x="433182" y="812800"/>
                  </a:cubicBezTo>
                  <a:lnTo>
                    <a:pt x="25930" y="812800"/>
                  </a:lnTo>
                  <a:cubicBezTo>
                    <a:pt x="11609" y="812800"/>
                    <a:pt x="0" y="801191"/>
                    <a:pt x="0" y="786870"/>
                  </a:cubicBezTo>
                  <a:lnTo>
                    <a:pt x="0" y="25930"/>
                  </a:lnTo>
                  <a:cubicBezTo>
                    <a:pt x="0" y="11609"/>
                    <a:pt x="11609" y="0"/>
                    <a:pt x="25930" y="0"/>
                  </a:cubicBezTo>
                  <a:close/>
                </a:path>
              </a:pathLst>
            </a:custGeom>
            <a:solidFill>
              <a:srgbClr val="0BA595"/>
            </a:solidFill>
          </p:spPr>
          <p:txBody>
            <a:bodyPr/>
            <a:lstStyle/>
            <a:p>
              <a:endParaRPr lang="en-GB" dirty="0"/>
            </a:p>
          </p:txBody>
        </p:sp>
        <p:sp>
          <p:nvSpPr>
            <p:cNvPr id="5" name="TextBox 5"/>
            <p:cNvSpPr txBox="1"/>
            <p:nvPr/>
          </p:nvSpPr>
          <p:spPr>
            <a:xfrm>
              <a:off x="0" y="38100"/>
              <a:ext cx="459112" cy="774700"/>
            </a:xfrm>
            <a:prstGeom prst="rect">
              <a:avLst/>
            </a:prstGeom>
          </p:spPr>
          <p:txBody>
            <a:bodyPr lIns="50800" tIns="50800" rIns="50800" bIns="50800" rtlCol="0" anchor="ctr"/>
            <a:lstStyle/>
            <a:p>
              <a:pPr algn="ctr">
                <a:lnSpc>
                  <a:spcPts val="2300"/>
                </a:lnSpc>
              </a:pPr>
              <a:endParaRPr dirty="0"/>
            </a:p>
          </p:txBody>
        </p:sp>
      </p:grpSp>
      <p:grpSp>
        <p:nvGrpSpPr>
          <p:cNvPr id="6" name="Group 6"/>
          <p:cNvGrpSpPr/>
          <p:nvPr/>
        </p:nvGrpSpPr>
        <p:grpSpPr>
          <a:xfrm>
            <a:off x="1651943" y="4305005"/>
            <a:ext cx="7499535" cy="13743277"/>
            <a:chOff x="0" y="0"/>
            <a:chExt cx="443535" cy="812800"/>
          </a:xfrm>
        </p:grpSpPr>
        <p:sp>
          <p:nvSpPr>
            <p:cNvPr id="7" name="Freeform 7"/>
            <p:cNvSpPr/>
            <p:nvPr/>
          </p:nvSpPr>
          <p:spPr>
            <a:xfrm>
              <a:off x="0" y="0"/>
              <a:ext cx="443535" cy="812800"/>
            </a:xfrm>
            <a:custGeom>
              <a:avLst/>
              <a:gdLst/>
              <a:ahLst/>
              <a:cxnLst/>
              <a:rect l="l" t="t" r="r" b="b"/>
              <a:pathLst>
                <a:path w="443535" h="812800">
                  <a:moveTo>
                    <a:pt x="26840" y="0"/>
                  </a:moveTo>
                  <a:lnTo>
                    <a:pt x="416694" y="0"/>
                  </a:lnTo>
                  <a:cubicBezTo>
                    <a:pt x="431518" y="0"/>
                    <a:pt x="443535" y="12017"/>
                    <a:pt x="443535" y="26840"/>
                  </a:cubicBezTo>
                  <a:lnTo>
                    <a:pt x="443535" y="785960"/>
                  </a:lnTo>
                  <a:cubicBezTo>
                    <a:pt x="443535" y="800783"/>
                    <a:pt x="431518" y="812800"/>
                    <a:pt x="416694" y="812800"/>
                  </a:cubicBezTo>
                  <a:lnTo>
                    <a:pt x="26840" y="812800"/>
                  </a:lnTo>
                  <a:cubicBezTo>
                    <a:pt x="12017" y="812800"/>
                    <a:pt x="0" y="800783"/>
                    <a:pt x="0" y="785960"/>
                  </a:cubicBezTo>
                  <a:lnTo>
                    <a:pt x="0" y="26840"/>
                  </a:lnTo>
                  <a:cubicBezTo>
                    <a:pt x="0" y="12017"/>
                    <a:pt x="12017" y="0"/>
                    <a:pt x="26840" y="0"/>
                  </a:cubicBezTo>
                  <a:close/>
                </a:path>
              </a:pathLst>
            </a:custGeom>
            <a:solidFill>
              <a:srgbClr val="0BA595"/>
            </a:solidFill>
          </p:spPr>
          <p:txBody>
            <a:bodyPr/>
            <a:lstStyle/>
            <a:p>
              <a:endParaRPr lang="en-GB" dirty="0"/>
            </a:p>
          </p:txBody>
        </p:sp>
        <p:sp>
          <p:nvSpPr>
            <p:cNvPr id="8" name="TextBox 8"/>
            <p:cNvSpPr txBox="1"/>
            <p:nvPr/>
          </p:nvSpPr>
          <p:spPr>
            <a:xfrm>
              <a:off x="0" y="38100"/>
              <a:ext cx="443535" cy="774700"/>
            </a:xfrm>
            <a:prstGeom prst="rect">
              <a:avLst/>
            </a:prstGeom>
          </p:spPr>
          <p:txBody>
            <a:bodyPr lIns="50800" tIns="50800" rIns="50800" bIns="50800" rtlCol="0" anchor="ctr"/>
            <a:lstStyle/>
            <a:p>
              <a:pPr algn="ctr">
                <a:lnSpc>
                  <a:spcPts val="2300"/>
                </a:lnSpc>
              </a:pPr>
              <a:endParaRPr dirty="0"/>
            </a:p>
          </p:txBody>
        </p:sp>
      </p:grpSp>
      <p:sp>
        <p:nvSpPr>
          <p:cNvPr id="9" name="Freeform 9"/>
          <p:cNvSpPr/>
          <p:nvPr/>
        </p:nvSpPr>
        <p:spPr>
          <a:xfrm rot="3080045">
            <a:off x="-773920" y="-584707"/>
            <a:ext cx="1999153" cy="3689713"/>
          </a:xfrm>
          <a:custGeom>
            <a:avLst/>
            <a:gdLst/>
            <a:ahLst/>
            <a:cxnLst/>
            <a:rect l="l" t="t" r="r" b="b"/>
            <a:pathLst>
              <a:path w="1999153" h="3689713">
                <a:moveTo>
                  <a:pt x="0" y="0"/>
                </a:moveTo>
                <a:lnTo>
                  <a:pt x="1999153" y="0"/>
                </a:lnTo>
                <a:lnTo>
                  <a:pt x="1999153" y="3689712"/>
                </a:lnTo>
                <a:lnTo>
                  <a:pt x="0" y="368971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10" name="Freeform 10"/>
          <p:cNvSpPr/>
          <p:nvPr/>
        </p:nvSpPr>
        <p:spPr>
          <a:xfrm rot="2478576">
            <a:off x="17253547" y="312787"/>
            <a:ext cx="1131523" cy="3050676"/>
          </a:xfrm>
          <a:custGeom>
            <a:avLst/>
            <a:gdLst/>
            <a:ahLst/>
            <a:cxnLst/>
            <a:rect l="l" t="t" r="r" b="b"/>
            <a:pathLst>
              <a:path w="1131523" h="3050676">
                <a:moveTo>
                  <a:pt x="0" y="0"/>
                </a:moveTo>
                <a:lnTo>
                  <a:pt x="1131523" y="0"/>
                </a:lnTo>
                <a:lnTo>
                  <a:pt x="1131523" y="3050676"/>
                </a:lnTo>
                <a:lnTo>
                  <a:pt x="0" y="305067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11" name="Freeform 11"/>
          <p:cNvSpPr/>
          <p:nvPr/>
        </p:nvSpPr>
        <p:spPr>
          <a:xfrm>
            <a:off x="-2290639" y="8833706"/>
            <a:ext cx="4581277" cy="2115717"/>
          </a:xfrm>
          <a:custGeom>
            <a:avLst/>
            <a:gdLst/>
            <a:ahLst/>
            <a:cxnLst/>
            <a:rect l="l" t="t" r="r" b="b"/>
            <a:pathLst>
              <a:path w="4581277" h="2115717">
                <a:moveTo>
                  <a:pt x="0" y="0"/>
                </a:moveTo>
                <a:lnTo>
                  <a:pt x="4581278" y="0"/>
                </a:lnTo>
                <a:lnTo>
                  <a:pt x="4581278" y="2115717"/>
                </a:lnTo>
                <a:lnTo>
                  <a:pt x="0" y="211571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12" name="Freeform 12"/>
          <p:cNvSpPr/>
          <p:nvPr/>
        </p:nvSpPr>
        <p:spPr>
          <a:xfrm>
            <a:off x="1651943" y="190205"/>
            <a:ext cx="4144945" cy="4114800"/>
          </a:xfrm>
          <a:custGeom>
            <a:avLst/>
            <a:gdLst/>
            <a:ahLst/>
            <a:cxnLst/>
            <a:rect l="l" t="t" r="r" b="b"/>
            <a:pathLst>
              <a:path w="4144945" h="4114800">
                <a:moveTo>
                  <a:pt x="0" y="0"/>
                </a:moveTo>
                <a:lnTo>
                  <a:pt x="4144945" y="0"/>
                </a:lnTo>
                <a:lnTo>
                  <a:pt x="4144945" y="4114800"/>
                </a:lnTo>
                <a:lnTo>
                  <a:pt x="0" y="411480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3" name="TextBox 13"/>
          <p:cNvSpPr txBox="1"/>
          <p:nvPr/>
        </p:nvSpPr>
        <p:spPr>
          <a:xfrm>
            <a:off x="4537212" y="1293710"/>
            <a:ext cx="9216192" cy="751840"/>
          </a:xfrm>
          <a:prstGeom prst="rect">
            <a:avLst/>
          </a:prstGeom>
        </p:spPr>
        <p:txBody>
          <a:bodyPr lIns="0" tIns="0" rIns="0" bIns="0" rtlCol="0" anchor="t">
            <a:spAutoFit/>
          </a:bodyPr>
          <a:lstStyle/>
          <a:p>
            <a:pPr algn="ctr">
              <a:lnSpc>
                <a:spcPts val="5600"/>
              </a:lnSpc>
            </a:pPr>
            <a:r>
              <a:rPr lang="en-US" sz="5600" u="sng" dirty="0">
                <a:solidFill>
                  <a:srgbClr val="000000"/>
                </a:solidFill>
                <a:latin typeface="Hitchcut"/>
                <a:ea typeface="Hitchcut"/>
                <a:cs typeface="Hitchcut"/>
                <a:sym typeface="Hitchcut"/>
              </a:rPr>
              <a:t>KEY CASES</a:t>
            </a:r>
          </a:p>
        </p:txBody>
      </p:sp>
      <p:sp>
        <p:nvSpPr>
          <p:cNvPr id="14" name="TextBox 14"/>
          <p:cNvSpPr txBox="1"/>
          <p:nvPr/>
        </p:nvSpPr>
        <p:spPr>
          <a:xfrm>
            <a:off x="4537212" y="2181057"/>
            <a:ext cx="9228532" cy="497840"/>
          </a:xfrm>
          <a:prstGeom prst="rect">
            <a:avLst/>
          </a:prstGeom>
        </p:spPr>
        <p:txBody>
          <a:bodyPr lIns="0" tIns="0" rIns="0" bIns="0" rtlCol="0" anchor="t">
            <a:spAutoFit/>
          </a:bodyPr>
          <a:lstStyle/>
          <a:p>
            <a:pPr algn="ctr">
              <a:lnSpc>
                <a:spcPts val="4060"/>
              </a:lnSpc>
              <a:spcBef>
                <a:spcPct val="0"/>
              </a:spcBef>
            </a:pPr>
            <a:r>
              <a:rPr lang="en-US" sz="2900" dirty="0">
                <a:solidFill>
                  <a:srgbClr val="000000"/>
                </a:solidFill>
                <a:latin typeface="Sniglet"/>
                <a:ea typeface="Sniglet"/>
                <a:cs typeface="Sniglet"/>
                <a:sym typeface="Sniglet"/>
              </a:rPr>
              <a:t>Let’s take a look at this in action; </a:t>
            </a:r>
          </a:p>
        </p:txBody>
      </p:sp>
      <p:sp>
        <p:nvSpPr>
          <p:cNvPr id="15" name="TextBox 15"/>
          <p:cNvSpPr txBox="1"/>
          <p:nvPr/>
        </p:nvSpPr>
        <p:spPr>
          <a:xfrm>
            <a:off x="2887189" y="4520664"/>
            <a:ext cx="5029043" cy="5092989"/>
          </a:xfrm>
          <a:prstGeom prst="rect">
            <a:avLst/>
          </a:prstGeom>
        </p:spPr>
        <p:txBody>
          <a:bodyPr lIns="0" tIns="0" rIns="0" bIns="0" rtlCol="0" anchor="t">
            <a:spAutoFit/>
          </a:bodyPr>
          <a:lstStyle/>
          <a:p>
            <a:pPr algn="ctr">
              <a:lnSpc>
                <a:spcPts val="5068"/>
              </a:lnSpc>
            </a:pPr>
            <a:r>
              <a:rPr lang="en-US" sz="3620" dirty="0">
                <a:solidFill>
                  <a:srgbClr val="000000"/>
                </a:solidFill>
                <a:latin typeface="Hitchcut"/>
                <a:ea typeface="Hitchcut"/>
                <a:cs typeface="Hitchcut"/>
                <a:sym typeface="Hitchcut"/>
              </a:rPr>
              <a:t>Adams v Cape Industries PLC [1990] </a:t>
            </a:r>
          </a:p>
          <a:p>
            <a:pPr algn="ctr">
              <a:lnSpc>
                <a:spcPts val="5068"/>
              </a:lnSpc>
            </a:pPr>
            <a:endParaRPr lang="en-US" sz="3620" dirty="0">
              <a:solidFill>
                <a:srgbClr val="000000"/>
              </a:solidFill>
              <a:latin typeface="Hitchcut"/>
              <a:ea typeface="Hitchcut"/>
              <a:cs typeface="Hitchcut"/>
              <a:sym typeface="Hitchcut"/>
            </a:endParaRPr>
          </a:p>
          <a:p>
            <a:pPr algn="ctr">
              <a:lnSpc>
                <a:spcPts val="5068"/>
              </a:lnSpc>
              <a:spcBef>
                <a:spcPct val="0"/>
              </a:spcBef>
            </a:pPr>
            <a:r>
              <a:rPr lang="en-US" sz="3620" dirty="0">
                <a:solidFill>
                  <a:srgbClr val="000000"/>
                </a:solidFill>
                <a:latin typeface="Hitchcut"/>
                <a:ea typeface="Hitchcut"/>
                <a:cs typeface="Hitchcut"/>
                <a:sym typeface="Hitchcut"/>
              </a:rPr>
              <a:t>Find the facts and the outcome and feedback to the class.</a:t>
            </a:r>
          </a:p>
        </p:txBody>
      </p:sp>
      <p:sp>
        <p:nvSpPr>
          <p:cNvPr id="16" name="TextBox 16"/>
          <p:cNvSpPr txBox="1"/>
          <p:nvPr/>
        </p:nvSpPr>
        <p:spPr>
          <a:xfrm>
            <a:off x="11925450" y="4228805"/>
            <a:ext cx="3413699" cy="5731583"/>
          </a:xfrm>
          <a:prstGeom prst="rect">
            <a:avLst/>
          </a:prstGeom>
        </p:spPr>
        <p:txBody>
          <a:bodyPr lIns="0" tIns="0" rIns="0" bIns="0" rtlCol="0" anchor="t">
            <a:spAutoFit/>
          </a:bodyPr>
          <a:lstStyle/>
          <a:p>
            <a:pPr algn="ctr">
              <a:lnSpc>
                <a:spcPts val="5068"/>
              </a:lnSpc>
            </a:pPr>
            <a:r>
              <a:rPr lang="en-US" sz="3620" dirty="0">
                <a:solidFill>
                  <a:srgbClr val="000000"/>
                </a:solidFill>
                <a:latin typeface="Hitchcut"/>
                <a:ea typeface="Hitchcut"/>
                <a:cs typeface="Hitchcut"/>
                <a:sym typeface="Hitchcut"/>
              </a:rPr>
              <a:t>Group companies - courts did not pierce the corporate veil</a:t>
            </a:r>
          </a:p>
          <a:p>
            <a:pPr algn="ctr">
              <a:lnSpc>
                <a:spcPts val="5068"/>
              </a:lnSpc>
            </a:pPr>
            <a:endParaRPr lang="en-US" sz="3620" dirty="0">
              <a:solidFill>
                <a:srgbClr val="000000"/>
              </a:solidFill>
              <a:latin typeface="Hitchcut"/>
              <a:ea typeface="Hitchcut"/>
              <a:cs typeface="Hitchcut"/>
              <a:sym typeface="Hitchcut"/>
            </a:endParaRPr>
          </a:p>
          <a:p>
            <a:pPr algn="ctr">
              <a:lnSpc>
                <a:spcPts val="5068"/>
              </a:lnSpc>
              <a:spcBef>
                <a:spcPct val="0"/>
              </a:spcBef>
            </a:pPr>
            <a:r>
              <a:rPr lang="en-US" sz="3620" dirty="0">
                <a:solidFill>
                  <a:srgbClr val="000000"/>
                </a:solidFill>
                <a:latin typeface="Hitchcut"/>
                <a:ea typeface="Hitchcut"/>
                <a:cs typeface="Hitchcut"/>
                <a:sym typeface="Hitchcut"/>
              </a:rPr>
              <a:t>Justice no reason to pierce.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43972" y="-2819225"/>
            <a:ext cx="19390899" cy="19390899"/>
          </a:xfrm>
          <a:custGeom>
            <a:avLst/>
            <a:gdLst/>
            <a:ahLst/>
            <a:cxnLst/>
            <a:rect l="l" t="t" r="r" b="b"/>
            <a:pathLst>
              <a:path w="19390899" h="19390899">
                <a:moveTo>
                  <a:pt x="0" y="0"/>
                </a:moveTo>
                <a:lnTo>
                  <a:pt x="19390899" y="0"/>
                </a:lnTo>
                <a:lnTo>
                  <a:pt x="19390899"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10201583" y="3984041"/>
            <a:ext cx="5945658" cy="13743277"/>
            <a:chOff x="0" y="0"/>
            <a:chExt cx="351636" cy="812800"/>
          </a:xfrm>
        </p:grpSpPr>
        <p:sp>
          <p:nvSpPr>
            <p:cNvPr id="4" name="Freeform 4"/>
            <p:cNvSpPr/>
            <p:nvPr/>
          </p:nvSpPr>
          <p:spPr>
            <a:xfrm>
              <a:off x="0" y="0"/>
              <a:ext cx="351636" cy="812800"/>
            </a:xfrm>
            <a:custGeom>
              <a:avLst/>
              <a:gdLst/>
              <a:ahLst/>
              <a:cxnLst/>
              <a:rect l="l" t="t" r="r" b="b"/>
              <a:pathLst>
                <a:path w="351636" h="812800">
                  <a:moveTo>
                    <a:pt x="33855" y="0"/>
                  </a:moveTo>
                  <a:lnTo>
                    <a:pt x="317781" y="0"/>
                  </a:lnTo>
                  <a:cubicBezTo>
                    <a:pt x="326760" y="0"/>
                    <a:pt x="335371" y="3567"/>
                    <a:pt x="341720" y="9916"/>
                  </a:cubicBezTo>
                  <a:cubicBezTo>
                    <a:pt x="348069" y="16265"/>
                    <a:pt x="351636" y="24876"/>
                    <a:pt x="351636" y="33855"/>
                  </a:cubicBezTo>
                  <a:lnTo>
                    <a:pt x="351636" y="778945"/>
                  </a:lnTo>
                  <a:cubicBezTo>
                    <a:pt x="351636" y="787924"/>
                    <a:pt x="348069" y="796535"/>
                    <a:pt x="341720" y="802884"/>
                  </a:cubicBezTo>
                  <a:cubicBezTo>
                    <a:pt x="335371" y="809233"/>
                    <a:pt x="326760" y="812800"/>
                    <a:pt x="317781" y="812800"/>
                  </a:cubicBezTo>
                  <a:lnTo>
                    <a:pt x="33855" y="812800"/>
                  </a:lnTo>
                  <a:cubicBezTo>
                    <a:pt x="24876" y="812800"/>
                    <a:pt x="16265" y="809233"/>
                    <a:pt x="9916" y="802884"/>
                  </a:cubicBezTo>
                  <a:cubicBezTo>
                    <a:pt x="3567" y="796535"/>
                    <a:pt x="0" y="787924"/>
                    <a:pt x="0" y="778945"/>
                  </a:cubicBezTo>
                  <a:lnTo>
                    <a:pt x="0" y="33855"/>
                  </a:lnTo>
                  <a:cubicBezTo>
                    <a:pt x="0" y="24876"/>
                    <a:pt x="3567" y="16265"/>
                    <a:pt x="9916" y="9916"/>
                  </a:cubicBezTo>
                  <a:cubicBezTo>
                    <a:pt x="16265" y="3567"/>
                    <a:pt x="24876" y="0"/>
                    <a:pt x="33855" y="0"/>
                  </a:cubicBezTo>
                  <a:close/>
                </a:path>
              </a:pathLst>
            </a:custGeom>
            <a:solidFill>
              <a:srgbClr val="0BA595"/>
            </a:solidFill>
          </p:spPr>
          <p:txBody>
            <a:bodyPr/>
            <a:lstStyle/>
            <a:p>
              <a:endParaRPr lang="en-GB" dirty="0"/>
            </a:p>
          </p:txBody>
        </p:sp>
        <p:sp>
          <p:nvSpPr>
            <p:cNvPr id="5" name="TextBox 5"/>
            <p:cNvSpPr txBox="1"/>
            <p:nvPr/>
          </p:nvSpPr>
          <p:spPr>
            <a:xfrm>
              <a:off x="0" y="38100"/>
              <a:ext cx="351636" cy="774700"/>
            </a:xfrm>
            <a:prstGeom prst="rect">
              <a:avLst/>
            </a:prstGeom>
          </p:spPr>
          <p:txBody>
            <a:bodyPr lIns="50800" tIns="50800" rIns="50800" bIns="50800" rtlCol="0" anchor="ctr"/>
            <a:lstStyle/>
            <a:p>
              <a:pPr algn="ctr">
                <a:lnSpc>
                  <a:spcPts val="2300"/>
                </a:lnSpc>
              </a:pPr>
              <a:endParaRPr dirty="0"/>
            </a:p>
          </p:txBody>
        </p:sp>
      </p:grpSp>
      <p:grpSp>
        <p:nvGrpSpPr>
          <p:cNvPr id="6" name="Group 6"/>
          <p:cNvGrpSpPr/>
          <p:nvPr/>
        </p:nvGrpSpPr>
        <p:grpSpPr>
          <a:xfrm>
            <a:off x="3106610" y="3984041"/>
            <a:ext cx="6044867" cy="13743277"/>
            <a:chOff x="0" y="0"/>
            <a:chExt cx="357503" cy="812800"/>
          </a:xfrm>
        </p:grpSpPr>
        <p:sp>
          <p:nvSpPr>
            <p:cNvPr id="7" name="Freeform 7"/>
            <p:cNvSpPr/>
            <p:nvPr/>
          </p:nvSpPr>
          <p:spPr>
            <a:xfrm>
              <a:off x="0" y="0"/>
              <a:ext cx="357503" cy="812800"/>
            </a:xfrm>
            <a:custGeom>
              <a:avLst/>
              <a:gdLst/>
              <a:ahLst/>
              <a:cxnLst/>
              <a:rect l="l" t="t" r="r" b="b"/>
              <a:pathLst>
                <a:path w="357503" h="812800">
                  <a:moveTo>
                    <a:pt x="33299" y="0"/>
                  </a:moveTo>
                  <a:lnTo>
                    <a:pt x="324204" y="0"/>
                  </a:lnTo>
                  <a:cubicBezTo>
                    <a:pt x="333036" y="0"/>
                    <a:pt x="341505" y="3508"/>
                    <a:pt x="347750" y="9753"/>
                  </a:cubicBezTo>
                  <a:cubicBezTo>
                    <a:pt x="353995" y="15998"/>
                    <a:pt x="357503" y="24468"/>
                    <a:pt x="357503" y="33299"/>
                  </a:cubicBezTo>
                  <a:lnTo>
                    <a:pt x="357503" y="779501"/>
                  </a:lnTo>
                  <a:cubicBezTo>
                    <a:pt x="357503" y="797891"/>
                    <a:pt x="342595" y="812800"/>
                    <a:pt x="324204" y="812800"/>
                  </a:cubicBezTo>
                  <a:lnTo>
                    <a:pt x="33299" y="812800"/>
                  </a:lnTo>
                  <a:cubicBezTo>
                    <a:pt x="24468" y="812800"/>
                    <a:pt x="15998" y="809292"/>
                    <a:pt x="9753" y="803047"/>
                  </a:cubicBezTo>
                  <a:cubicBezTo>
                    <a:pt x="3508" y="796802"/>
                    <a:pt x="0" y="788332"/>
                    <a:pt x="0" y="779501"/>
                  </a:cubicBezTo>
                  <a:lnTo>
                    <a:pt x="0" y="33299"/>
                  </a:lnTo>
                  <a:cubicBezTo>
                    <a:pt x="0" y="24468"/>
                    <a:pt x="3508" y="15998"/>
                    <a:pt x="9753" y="9753"/>
                  </a:cubicBezTo>
                  <a:cubicBezTo>
                    <a:pt x="15998" y="3508"/>
                    <a:pt x="24468" y="0"/>
                    <a:pt x="33299" y="0"/>
                  </a:cubicBezTo>
                  <a:close/>
                </a:path>
              </a:pathLst>
            </a:custGeom>
            <a:solidFill>
              <a:srgbClr val="0BA595"/>
            </a:solidFill>
          </p:spPr>
          <p:txBody>
            <a:bodyPr/>
            <a:lstStyle/>
            <a:p>
              <a:endParaRPr lang="en-GB" dirty="0"/>
            </a:p>
          </p:txBody>
        </p:sp>
        <p:sp>
          <p:nvSpPr>
            <p:cNvPr id="8" name="TextBox 8"/>
            <p:cNvSpPr txBox="1"/>
            <p:nvPr/>
          </p:nvSpPr>
          <p:spPr>
            <a:xfrm>
              <a:off x="0" y="38100"/>
              <a:ext cx="357503" cy="774700"/>
            </a:xfrm>
            <a:prstGeom prst="rect">
              <a:avLst/>
            </a:prstGeom>
          </p:spPr>
          <p:txBody>
            <a:bodyPr lIns="50800" tIns="50800" rIns="50800" bIns="50800" rtlCol="0" anchor="ctr"/>
            <a:lstStyle/>
            <a:p>
              <a:pPr algn="ctr">
                <a:lnSpc>
                  <a:spcPts val="2300"/>
                </a:lnSpc>
              </a:pPr>
              <a:endParaRPr dirty="0"/>
            </a:p>
          </p:txBody>
        </p:sp>
      </p:grpSp>
      <p:sp>
        <p:nvSpPr>
          <p:cNvPr id="9" name="Freeform 9"/>
          <p:cNvSpPr/>
          <p:nvPr/>
        </p:nvSpPr>
        <p:spPr>
          <a:xfrm rot="3080045">
            <a:off x="-773920" y="-584707"/>
            <a:ext cx="1999153" cy="3689713"/>
          </a:xfrm>
          <a:custGeom>
            <a:avLst/>
            <a:gdLst/>
            <a:ahLst/>
            <a:cxnLst/>
            <a:rect l="l" t="t" r="r" b="b"/>
            <a:pathLst>
              <a:path w="1999153" h="3689713">
                <a:moveTo>
                  <a:pt x="0" y="0"/>
                </a:moveTo>
                <a:lnTo>
                  <a:pt x="1999153" y="0"/>
                </a:lnTo>
                <a:lnTo>
                  <a:pt x="1999153" y="3689712"/>
                </a:lnTo>
                <a:lnTo>
                  <a:pt x="0" y="368971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10" name="Freeform 10"/>
          <p:cNvSpPr/>
          <p:nvPr/>
        </p:nvSpPr>
        <p:spPr>
          <a:xfrm rot="2478576">
            <a:off x="17253547" y="312787"/>
            <a:ext cx="1131523" cy="3050676"/>
          </a:xfrm>
          <a:custGeom>
            <a:avLst/>
            <a:gdLst/>
            <a:ahLst/>
            <a:cxnLst/>
            <a:rect l="l" t="t" r="r" b="b"/>
            <a:pathLst>
              <a:path w="1131523" h="3050676">
                <a:moveTo>
                  <a:pt x="0" y="0"/>
                </a:moveTo>
                <a:lnTo>
                  <a:pt x="1131523" y="0"/>
                </a:lnTo>
                <a:lnTo>
                  <a:pt x="1131523" y="3050676"/>
                </a:lnTo>
                <a:lnTo>
                  <a:pt x="0" y="305067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11" name="Freeform 11"/>
          <p:cNvSpPr/>
          <p:nvPr/>
        </p:nvSpPr>
        <p:spPr>
          <a:xfrm>
            <a:off x="-2290639" y="8833706"/>
            <a:ext cx="4581277" cy="2115717"/>
          </a:xfrm>
          <a:custGeom>
            <a:avLst/>
            <a:gdLst/>
            <a:ahLst/>
            <a:cxnLst/>
            <a:rect l="l" t="t" r="r" b="b"/>
            <a:pathLst>
              <a:path w="4581277" h="2115717">
                <a:moveTo>
                  <a:pt x="0" y="0"/>
                </a:moveTo>
                <a:lnTo>
                  <a:pt x="4581278" y="0"/>
                </a:lnTo>
                <a:lnTo>
                  <a:pt x="4581278" y="2115717"/>
                </a:lnTo>
                <a:lnTo>
                  <a:pt x="0" y="211571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12" name="Freeform 12"/>
          <p:cNvSpPr/>
          <p:nvPr/>
        </p:nvSpPr>
        <p:spPr>
          <a:xfrm rot="906774">
            <a:off x="16470718" y="6751534"/>
            <a:ext cx="2792127" cy="3017033"/>
          </a:xfrm>
          <a:custGeom>
            <a:avLst/>
            <a:gdLst/>
            <a:ahLst/>
            <a:cxnLst/>
            <a:rect l="l" t="t" r="r" b="b"/>
            <a:pathLst>
              <a:path w="2792127" h="3017033">
                <a:moveTo>
                  <a:pt x="0" y="0"/>
                </a:moveTo>
                <a:lnTo>
                  <a:pt x="2792126" y="0"/>
                </a:lnTo>
                <a:lnTo>
                  <a:pt x="2792126" y="3017033"/>
                </a:lnTo>
                <a:lnTo>
                  <a:pt x="0" y="301703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3" name="Freeform 13"/>
          <p:cNvSpPr/>
          <p:nvPr/>
        </p:nvSpPr>
        <p:spPr>
          <a:xfrm>
            <a:off x="13110317" y="321084"/>
            <a:ext cx="3036924" cy="3662957"/>
          </a:xfrm>
          <a:custGeom>
            <a:avLst/>
            <a:gdLst/>
            <a:ahLst/>
            <a:cxnLst/>
            <a:rect l="l" t="t" r="r" b="b"/>
            <a:pathLst>
              <a:path w="3036924" h="3662957">
                <a:moveTo>
                  <a:pt x="0" y="0"/>
                </a:moveTo>
                <a:lnTo>
                  <a:pt x="3036924" y="0"/>
                </a:lnTo>
                <a:lnTo>
                  <a:pt x="3036924" y="3662957"/>
                </a:lnTo>
                <a:lnTo>
                  <a:pt x="0" y="3662957"/>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dirty="0"/>
          </a:p>
        </p:txBody>
      </p:sp>
      <p:sp>
        <p:nvSpPr>
          <p:cNvPr id="14" name="TextBox 14"/>
          <p:cNvSpPr txBox="1"/>
          <p:nvPr/>
        </p:nvSpPr>
        <p:spPr>
          <a:xfrm>
            <a:off x="4537212" y="1293710"/>
            <a:ext cx="9216192" cy="751840"/>
          </a:xfrm>
          <a:prstGeom prst="rect">
            <a:avLst/>
          </a:prstGeom>
        </p:spPr>
        <p:txBody>
          <a:bodyPr lIns="0" tIns="0" rIns="0" bIns="0" rtlCol="0" anchor="t">
            <a:spAutoFit/>
          </a:bodyPr>
          <a:lstStyle/>
          <a:p>
            <a:pPr algn="ctr">
              <a:lnSpc>
                <a:spcPts val="5600"/>
              </a:lnSpc>
            </a:pPr>
            <a:r>
              <a:rPr lang="en-US" sz="5600" u="sng" dirty="0">
                <a:solidFill>
                  <a:srgbClr val="000000"/>
                </a:solidFill>
                <a:latin typeface="Hitchcut"/>
                <a:ea typeface="Hitchcut"/>
                <a:cs typeface="Hitchcut"/>
                <a:sym typeface="Hitchcut"/>
              </a:rPr>
              <a:t>CASES CONTINUED</a:t>
            </a:r>
          </a:p>
        </p:txBody>
      </p:sp>
      <p:sp>
        <p:nvSpPr>
          <p:cNvPr id="15" name="TextBox 15"/>
          <p:cNvSpPr txBox="1"/>
          <p:nvPr/>
        </p:nvSpPr>
        <p:spPr>
          <a:xfrm>
            <a:off x="3556832" y="4488414"/>
            <a:ext cx="5144425" cy="5092989"/>
          </a:xfrm>
          <a:prstGeom prst="rect">
            <a:avLst/>
          </a:prstGeom>
        </p:spPr>
        <p:txBody>
          <a:bodyPr lIns="0" tIns="0" rIns="0" bIns="0" rtlCol="0" anchor="t">
            <a:spAutoFit/>
          </a:bodyPr>
          <a:lstStyle/>
          <a:p>
            <a:pPr algn="ctr">
              <a:lnSpc>
                <a:spcPts val="5068"/>
              </a:lnSpc>
            </a:pPr>
            <a:r>
              <a:rPr lang="en-US" sz="3620" dirty="0">
                <a:solidFill>
                  <a:srgbClr val="000000"/>
                </a:solidFill>
                <a:latin typeface="Hitchcut"/>
                <a:ea typeface="Hitchcut"/>
                <a:cs typeface="Hitchcut"/>
                <a:sym typeface="Hitchcut"/>
              </a:rPr>
              <a:t>Gilford Motor Co LTD v Horne [1933] - The Corporate veil was pierced. </a:t>
            </a:r>
          </a:p>
          <a:p>
            <a:pPr algn="ctr">
              <a:lnSpc>
                <a:spcPts val="5068"/>
              </a:lnSpc>
              <a:spcBef>
                <a:spcPct val="0"/>
              </a:spcBef>
            </a:pPr>
            <a:r>
              <a:rPr lang="en-US" sz="3620" dirty="0">
                <a:solidFill>
                  <a:srgbClr val="000000"/>
                </a:solidFill>
                <a:latin typeface="Hitchcut"/>
                <a:ea typeface="Hitchcut"/>
                <a:cs typeface="Hitchcut"/>
                <a:sym typeface="Hitchcut"/>
              </a:rPr>
              <a:t>Because used to avoid liability where they should be held liable.</a:t>
            </a:r>
          </a:p>
        </p:txBody>
      </p:sp>
      <p:sp>
        <p:nvSpPr>
          <p:cNvPr id="16" name="TextBox 16"/>
          <p:cNvSpPr txBox="1"/>
          <p:nvPr/>
        </p:nvSpPr>
        <p:spPr>
          <a:xfrm>
            <a:off x="11712749" y="4182827"/>
            <a:ext cx="3413699" cy="5731583"/>
          </a:xfrm>
          <a:prstGeom prst="rect">
            <a:avLst/>
          </a:prstGeom>
        </p:spPr>
        <p:txBody>
          <a:bodyPr lIns="0" tIns="0" rIns="0" bIns="0" rtlCol="0" anchor="t">
            <a:spAutoFit/>
          </a:bodyPr>
          <a:lstStyle/>
          <a:p>
            <a:pPr algn="ctr">
              <a:lnSpc>
                <a:spcPts val="5068"/>
              </a:lnSpc>
            </a:pPr>
            <a:r>
              <a:rPr lang="en-US" sz="3620" dirty="0">
                <a:solidFill>
                  <a:srgbClr val="000000"/>
                </a:solidFill>
                <a:latin typeface="Hitchcut"/>
                <a:ea typeface="Hitchcut"/>
                <a:cs typeface="Hitchcut"/>
                <a:sym typeface="Hitchcut"/>
              </a:rPr>
              <a:t>Task - </a:t>
            </a:r>
          </a:p>
          <a:p>
            <a:pPr algn="ctr">
              <a:lnSpc>
                <a:spcPts val="5068"/>
              </a:lnSpc>
            </a:pPr>
            <a:endParaRPr lang="en-US" sz="3620" dirty="0">
              <a:solidFill>
                <a:srgbClr val="000000"/>
              </a:solidFill>
              <a:latin typeface="Hitchcut"/>
              <a:ea typeface="Hitchcut"/>
              <a:cs typeface="Hitchcut"/>
              <a:sym typeface="Hitchcut"/>
            </a:endParaRPr>
          </a:p>
          <a:p>
            <a:pPr algn="ctr">
              <a:lnSpc>
                <a:spcPts val="5068"/>
              </a:lnSpc>
            </a:pPr>
            <a:r>
              <a:rPr lang="en-US" sz="3620" dirty="0">
                <a:solidFill>
                  <a:srgbClr val="000000"/>
                </a:solidFill>
                <a:latin typeface="Hitchcut"/>
                <a:ea typeface="Hitchcut"/>
                <a:cs typeface="Hitchcut"/>
                <a:sym typeface="Hitchcut"/>
              </a:rPr>
              <a:t>Find the facts of the case. </a:t>
            </a:r>
          </a:p>
          <a:p>
            <a:pPr algn="ctr">
              <a:lnSpc>
                <a:spcPts val="5068"/>
              </a:lnSpc>
            </a:pPr>
            <a:endParaRPr lang="en-US" sz="3620" dirty="0">
              <a:solidFill>
                <a:srgbClr val="000000"/>
              </a:solidFill>
              <a:latin typeface="Hitchcut"/>
              <a:ea typeface="Hitchcut"/>
              <a:cs typeface="Hitchcut"/>
              <a:sym typeface="Hitchcut"/>
            </a:endParaRPr>
          </a:p>
          <a:p>
            <a:pPr algn="ctr">
              <a:lnSpc>
                <a:spcPts val="5068"/>
              </a:lnSpc>
              <a:spcBef>
                <a:spcPct val="0"/>
              </a:spcBef>
            </a:pPr>
            <a:r>
              <a:rPr lang="en-US" sz="3620" dirty="0">
                <a:solidFill>
                  <a:srgbClr val="000000"/>
                </a:solidFill>
                <a:latin typeface="Hitchcut"/>
                <a:ea typeface="Hitchcut"/>
                <a:cs typeface="Hitchcut"/>
                <a:sym typeface="Hitchcut"/>
              </a:rPr>
              <a:t>Why did the courts come to this decision?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43972" y="-2819225"/>
            <a:ext cx="19390899" cy="19390899"/>
          </a:xfrm>
          <a:custGeom>
            <a:avLst/>
            <a:gdLst/>
            <a:ahLst/>
            <a:cxnLst/>
            <a:rect l="l" t="t" r="r" b="b"/>
            <a:pathLst>
              <a:path w="19390899" h="19390899">
                <a:moveTo>
                  <a:pt x="0" y="0"/>
                </a:moveTo>
                <a:lnTo>
                  <a:pt x="19390899" y="0"/>
                </a:lnTo>
                <a:lnTo>
                  <a:pt x="19390899"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11885400" y="4305005"/>
            <a:ext cx="4762996" cy="13743277"/>
            <a:chOff x="0" y="0"/>
            <a:chExt cx="281691" cy="812800"/>
          </a:xfrm>
        </p:grpSpPr>
        <p:sp>
          <p:nvSpPr>
            <p:cNvPr id="4" name="Freeform 4"/>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0BA595"/>
            </a:solidFill>
          </p:spPr>
          <p:txBody>
            <a:bodyPr/>
            <a:lstStyle/>
            <a:p>
              <a:endParaRPr lang="en-GB" dirty="0"/>
            </a:p>
          </p:txBody>
        </p:sp>
        <p:sp>
          <p:nvSpPr>
            <p:cNvPr id="5" name="TextBox 5"/>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grpSp>
        <p:nvGrpSpPr>
          <p:cNvPr id="6" name="Group 6"/>
          <p:cNvGrpSpPr/>
          <p:nvPr/>
        </p:nvGrpSpPr>
        <p:grpSpPr>
          <a:xfrm>
            <a:off x="6769980" y="4305005"/>
            <a:ext cx="4762996" cy="13743277"/>
            <a:chOff x="0" y="0"/>
            <a:chExt cx="281691" cy="812800"/>
          </a:xfrm>
        </p:grpSpPr>
        <p:sp>
          <p:nvSpPr>
            <p:cNvPr id="7" name="Freeform 7"/>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0BA595"/>
            </a:solidFill>
          </p:spPr>
          <p:txBody>
            <a:bodyPr/>
            <a:lstStyle/>
            <a:p>
              <a:endParaRPr lang="en-GB" dirty="0"/>
            </a:p>
          </p:txBody>
        </p:sp>
        <p:sp>
          <p:nvSpPr>
            <p:cNvPr id="8" name="TextBox 8"/>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grpSp>
        <p:nvGrpSpPr>
          <p:cNvPr id="9" name="Group 9"/>
          <p:cNvGrpSpPr/>
          <p:nvPr/>
        </p:nvGrpSpPr>
        <p:grpSpPr>
          <a:xfrm>
            <a:off x="1651943" y="4305005"/>
            <a:ext cx="4762996" cy="13743277"/>
            <a:chOff x="0" y="0"/>
            <a:chExt cx="281691" cy="812800"/>
          </a:xfrm>
        </p:grpSpPr>
        <p:sp>
          <p:nvSpPr>
            <p:cNvPr id="10" name="Freeform 10"/>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0BA595"/>
            </a:solidFill>
          </p:spPr>
          <p:txBody>
            <a:bodyPr/>
            <a:lstStyle/>
            <a:p>
              <a:endParaRPr lang="en-GB" dirty="0"/>
            </a:p>
          </p:txBody>
        </p:sp>
        <p:sp>
          <p:nvSpPr>
            <p:cNvPr id="11" name="TextBox 11"/>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sp>
        <p:nvSpPr>
          <p:cNvPr id="12" name="Freeform 12"/>
          <p:cNvSpPr/>
          <p:nvPr/>
        </p:nvSpPr>
        <p:spPr>
          <a:xfrm rot="3080045">
            <a:off x="-773920" y="-584707"/>
            <a:ext cx="1999153" cy="3689713"/>
          </a:xfrm>
          <a:custGeom>
            <a:avLst/>
            <a:gdLst/>
            <a:ahLst/>
            <a:cxnLst/>
            <a:rect l="l" t="t" r="r" b="b"/>
            <a:pathLst>
              <a:path w="1999153" h="3689713">
                <a:moveTo>
                  <a:pt x="0" y="0"/>
                </a:moveTo>
                <a:lnTo>
                  <a:pt x="1999153" y="0"/>
                </a:lnTo>
                <a:lnTo>
                  <a:pt x="1999153" y="3689712"/>
                </a:lnTo>
                <a:lnTo>
                  <a:pt x="0" y="368971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13" name="Freeform 13"/>
          <p:cNvSpPr/>
          <p:nvPr/>
        </p:nvSpPr>
        <p:spPr>
          <a:xfrm rot="2478576">
            <a:off x="17253547" y="312787"/>
            <a:ext cx="1131523" cy="3050676"/>
          </a:xfrm>
          <a:custGeom>
            <a:avLst/>
            <a:gdLst/>
            <a:ahLst/>
            <a:cxnLst/>
            <a:rect l="l" t="t" r="r" b="b"/>
            <a:pathLst>
              <a:path w="1131523" h="3050676">
                <a:moveTo>
                  <a:pt x="0" y="0"/>
                </a:moveTo>
                <a:lnTo>
                  <a:pt x="1131523" y="0"/>
                </a:lnTo>
                <a:lnTo>
                  <a:pt x="1131523" y="3050676"/>
                </a:lnTo>
                <a:lnTo>
                  <a:pt x="0" y="305067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14" name="Freeform 14"/>
          <p:cNvSpPr/>
          <p:nvPr/>
        </p:nvSpPr>
        <p:spPr>
          <a:xfrm>
            <a:off x="-2290639" y="8833706"/>
            <a:ext cx="4581277" cy="2115717"/>
          </a:xfrm>
          <a:custGeom>
            <a:avLst/>
            <a:gdLst/>
            <a:ahLst/>
            <a:cxnLst/>
            <a:rect l="l" t="t" r="r" b="b"/>
            <a:pathLst>
              <a:path w="4581277" h="2115717">
                <a:moveTo>
                  <a:pt x="0" y="0"/>
                </a:moveTo>
                <a:lnTo>
                  <a:pt x="4581278" y="0"/>
                </a:lnTo>
                <a:lnTo>
                  <a:pt x="4581278" y="2115717"/>
                </a:lnTo>
                <a:lnTo>
                  <a:pt x="0" y="211571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15" name="Freeform 15"/>
          <p:cNvSpPr/>
          <p:nvPr/>
        </p:nvSpPr>
        <p:spPr>
          <a:xfrm rot="906774">
            <a:off x="16470718" y="6751534"/>
            <a:ext cx="2792127" cy="3017033"/>
          </a:xfrm>
          <a:custGeom>
            <a:avLst/>
            <a:gdLst/>
            <a:ahLst/>
            <a:cxnLst/>
            <a:rect l="l" t="t" r="r" b="b"/>
            <a:pathLst>
              <a:path w="2792127" h="3017033">
                <a:moveTo>
                  <a:pt x="0" y="0"/>
                </a:moveTo>
                <a:lnTo>
                  <a:pt x="2792126" y="0"/>
                </a:lnTo>
                <a:lnTo>
                  <a:pt x="2792126" y="3017033"/>
                </a:lnTo>
                <a:lnTo>
                  <a:pt x="0" y="301703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6" name="Freeform 16"/>
          <p:cNvSpPr/>
          <p:nvPr/>
        </p:nvSpPr>
        <p:spPr>
          <a:xfrm>
            <a:off x="1811747" y="190205"/>
            <a:ext cx="3426506" cy="4114800"/>
          </a:xfrm>
          <a:custGeom>
            <a:avLst/>
            <a:gdLst/>
            <a:ahLst/>
            <a:cxnLst/>
            <a:rect l="l" t="t" r="r" b="b"/>
            <a:pathLst>
              <a:path w="3426506" h="4114800">
                <a:moveTo>
                  <a:pt x="0" y="0"/>
                </a:moveTo>
                <a:lnTo>
                  <a:pt x="3426506" y="0"/>
                </a:lnTo>
                <a:lnTo>
                  <a:pt x="3426506"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dirty="0"/>
          </a:p>
        </p:txBody>
      </p:sp>
      <p:sp>
        <p:nvSpPr>
          <p:cNvPr id="17" name="TextBox 17"/>
          <p:cNvSpPr txBox="1"/>
          <p:nvPr/>
        </p:nvSpPr>
        <p:spPr>
          <a:xfrm>
            <a:off x="4537212" y="1293710"/>
            <a:ext cx="9216192" cy="751840"/>
          </a:xfrm>
          <a:prstGeom prst="rect">
            <a:avLst/>
          </a:prstGeom>
        </p:spPr>
        <p:txBody>
          <a:bodyPr lIns="0" tIns="0" rIns="0" bIns="0" rtlCol="0" anchor="t">
            <a:spAutoFit/>
          </a:bodyPr>
          <a:lstStyle/>
          <a:p>
            <a:pPr algn="ctr">
              <a:lnSpc>
                <a:spcPts val="5600"/>
              </a:lnSpc>
            </a:pPr>
            <a:r>
              <a:rPr lang="en-US" sz="5600" u="sng" dirty="0">
                <a:solidFill>
                  <a:srgbClr val="000000"/>
                </a:solidFill>
                <a:latin typeface="Hitchcut"/>
                <a:ea typeface="Hitchcut"/>
                <a:cs typeface="Hitchcut"/>
                <a:sym typeface="Hitchcut"/>
              </a:rPr>
              <a:t>CASES CONTINUED</a:t>
            </a:r>
          </a:p>
        </p:txBody>
      </p:sp>
      <p:sp>
        <p:nvSpPr>
          <p:cNvPr id="18" name="TextBox 18"/>
          <p:cNvSpPr txBox="1"/>
          <p:nvPr/>
        </p:nvSpPr>
        <p:spPr>
          <a:xfrm>
            <a:off x="1811747" y="4610927"/>
            <a:ext cx="4443388" cy="4454396"/>
          </a:xfrm>
          <a:prstGeom prst="rect">
            <a:avLst/>
          </a:prstGeom>
        </p:spPr>
        <p:txBody>
          <a:bodyPr lIns="0" tIns="0" rIns="0" bIns="0" rtlCol="0" anchor="t">
            <a:spAutoFit/>
          </a:bodyPr>
          <a:lstStyle/>
          <a:p>
            <a:pPr algn="ctr">
              <a:lnSpc>
                <a:spcPts val="5068"/>
              </a:lnSpc>
              <a:spcBef>
                <a:spcPct val="0"/>
              </a:spcBef>
            </a:pPr>
            <a:r>
              <a:rPr lang="en-US" sz="3620" dirty="0">
                <a:solidFill>
                  <a:srgbClr val="000000"/>
                </a:solidFill>
                <a:latin typeface="Hitchcut"/>
                <a:ea typeface="Hitchcut"/>
                <a:cs typeface="Hitchcut"/>
                <a:sym typeface="Hitchcut"/>
              </a:rPr>
              <a:t>Prest v Petrodel Resources LTD - Wife asked the courts to treat her husband and companies as same.</a:t>
            </a:r>
          </a:p>
        </p:txBody>
      </p:sp>
      <p:sp>
        <p:nvSpPr>
          <p:cNvPr id="19" name="TextBox 19"/>
          <p:cNvSpPr txBox="1"/>
          <p:nvPr/>
        </p:nvSpPr>
        <p:spPr>
          <a:xfrm>
            <a:off x="7437150" y="4520664"/>
            <a:ext cx="3413699" cy="4454396"/>
          </a:xfrm>
          <a:prstGeom prst="rect">
            <a:avLst/>
          </a:prstGeom>
        </p:spPr>
        <p:txBody>
          <a:bodyPr lIns="0" tIns="0" rIns="0" bIns="0" rtlCol="0" anchor="t">
            <a:spAutoFit/>
          </a:bodyPr>
          <a:lstStyle/>
          <a:p>
            <a:pPr algn="ctr">
              <a:lnSpc>
                <a:spcPts val="5068"/>
              </a:lnSpc>
              <a:spcBef>
                <a:spcPct val="0"/>
              </a:spcBef>
            </a:pPr>
            <a:r>
              <a:rPr lang="en-US" sz="3620" dirty="0">
                <a:solidFill>
                  <a:srgbClr val="000000"/>
                </a:solidFill>
                <a:latin typeface="Hitchcut"/>
                <a:ea typeface="Hitchcut"/>
                <a:cs typeface="Hitchcut"/>
                <a:sym typeface="Hitchcut"/>
              </a:rPr>
              <a:t>No pierce of the veil because there was no evading of obligations or liability. </a:t>
            </a:r>
          </a:p>
        </p:txBody>
      </p:sp>
      <p:sp>
        <p:nvSpPr>
          <p:cNvPr id="20" name="TextBox 20"/>
          <p:cNvSpPr txBox="1"/>
          <p:nvPr/>
        </p:nvSpPr>
        <p:spPr>
          <a:xfrm>
            <a:off x="12712000" y="4474685"/>
            <a:ext cx="3413699" cy="4454396"/>
          </a:xfrm>
          <a:prstGeom prst="rect">
            <a:avLst/>
          </a:prstGeom>
        </p:spPr>
        <p:txBody>
          <a:bodyPr lIns="0" tIns="0" rIns="0" bIns="0" rtlCol="0" anchor="t">
            <a:spAutoFit/>
          </a:bodyPr>
          <a:lstStyle/>
          <a:p>
            <a:pPr algn="ctr">
              <a:lnSpc>
                <a:spcPts val="5068"/>
              </a:lnSpc>
              <a:spcBef>
                <a:spcPct val="0"/>
              </a:spcBef>
            </a:pPr>
            <a:r>
              <a:rPr lang="en-US" sz="3620" dirty="0">
                <a:solidFill>
                  <a:srgbClr val="000000"/>
                </a:solidFill>
                <a:latin typeface="Hitchcut"/>
                <a:ea typeface="Hitchcut"/>
                <a:cs typeface="Hitchcut"/>
                <a:sym typeface="Hitchcut"/>
              </a:rPr>
              <a:t>Applied the decision from the case of Adams v Cape Industries Plc [1990]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43972" y="-2819225"/>
            <a:ext cx="19390899" cy="19390899"/>
          </a:xfrm>
          <a:custGeom>
            <a:avLst/>
            <a:gdLst/>
            <a:ahLst/>
            <a:cxnLst/>
            <a:rect l="l" t="t" r="r" b="b"/>
            <a:pathLst>
              <a:path w="19390899" h="19390899">
                <a:moveTo>
                  <a:pt x="0" y="0"/>
                </a:moveTo>
                <a:lnTo>
                  <a:pt x="19390899" y="0"/>
                </a:lnTo>
                <a:lnTo>
                  <a:pt x="19390899"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11885400" y="4305005"/>
            <a:ext cx="4762996" cy="13743277"/>
            <a:chOff x="0" y="0"/>
            <a:chExt cx="281691" cy="812800"/>
          </a:xfrm>
        </p:grpSpPr>
        <p:sp>
          <p:nvSpPr>
            <p:cNvPr id="4" name="Freeform 4"/>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0BA595"/>
            </a:solidFill>
          </p:spPr>
          <p:txBody>
            <a:bodyPr/>
            <a:lstStyle/>
            <a:p>
              <a:endParaRPr lang="en-GB" dirty="0"/>
            </a:p>
          </p:txBody>
        </p:sp>
        <p:sp>
          <p:nvSpPr>
            <p:cNvPr id="5" name="TextBox 5"/>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grpSp>
        <p:nvGrpSpPr>
          <p:cNvPr id="6" name="Group 6"/>
          <p:cNvGrpSpPr/>
          <p:nvPr/>
        </p:nvGrpSpPr>
        <p:grpSpPr>
          <a:xfrm>
            <a:off x="6769980" y="4305005"/>
            <a:ext cx="4762996" cy="13743277"/>
            <a:chOff x="0" y="0"/>
            <a:chExt cx="281691" cy="812800"/>
          </a:xfrm>
        </p:grpSpPr>
        <p:sp>
          <p:nvSpPr>
            <p:cNvPr id="7" name="Freeform 7"/>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0BA595"/>
            </a:solidFill>
          </p:spPr>
          <p:txBody>
            <a:bodyPr/>
            <a:lstStyle/>
            <a:p>
              <a:endParaRPr lang="en-GB" dirty="0"/>
            </a:p>
          </p:txBody>
        </p:sp>
        <p:sp>
          <p:nvSpPr>
            <p:cNvPr id="8" name="TextBox 8"/>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grpSp>
        <p:nvGrpSpPr>
          <p:cNvPr id="9" name="Group 9"/>
          <p:cNvGrpSpPr/>
          <p:nvPr/>
        </p:nvGrpSpPr>
        <p:grpSpPr>
          <a:xfrm>
            <a:off x="1651943" y="4305005"/>
            <a:ext cx="4762996" cy="13743277"/>
            <a:chOff x="0" y="0"/>
            <a:chExt cx="281691" cy="812800"/>
          </a:xfrm>
        </p:grpSpPr>
        <p:sp>
          <p:nvSpPr>
            <p:cNvPr id="10" name="Freeform 10"/>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0BA595"/>
            </a:solidFill>
          </p:spPr>
          <p:txBody>
            <a:bodyPr/>
            <a:lstStyle/>
            <a:p>
              <a:endParaRPr lang="en-GB" dirty="0"/>
            </a:p>
          </p:txBody>
        </p:sp>
        <p:sp>
          <p:nvSpPr>
            <p:cNvPr id="11" name="TextBox 11"/>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sp>
        <p:nvSpPr>
          <p:cNvPr id="12" name="Freeform 12"/>
          <p:cNvSpPr/>
          <p:nvPr/>
        </p:nvSpPr>
        <p:spPr>
          <a:xfrm rot="3080045">
            <a:off x="-773920" y="-584707"/>
            <a:ext cx="1999153" cy="3689713"/>
          </a:xfrm>
          <a:custGeom>
            <a:avLst/>
            <a:gdLst/>
            <a:ahLst/>
            <a:cxnLst/>
            <a:rect l="l" t="t" r="r" b="b"/>
            <a:pathLst>
              <a:path w="1999153" h="3689713">
                <a:moveTo>
                  <a:pt x="0" y="0"/>
                </a:moveTo>
                <a:lnTo>
                  <a:pt x="1999153" y="0"/>
                </a:lnTo>
                <a:lnTo>
                  <a:pt x="1999153" y="3689712"/>
                </a:lnTo>
                <a:lnTo>
                  <a:pt x="0" y="368971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13" name="Freeform 13"/>
          <p:cNvSpPr/>
          <p:nvPr/>
        </p:nvSpPr>
        <p:spPr>
          <a:xfrm>
            <a:off x="-2290639" y="8833706"/>
            <a:ext cx="4581277" cy="2115717"/>
          </a:xfrm>
          <a:custGeom>
            <a:avLst/>
            <a:gdLst/>
            <a:ahLst/>
            <a:cxnLst/>
            <a:rect l="l" t="t" r="r" b="b"/>
            <a:pathLst>
              <a:path w="4581277" h="2115717">
                <a:moveTo>
                  <a:pt x="0" y="0"/>
                </a:moveTo>
                <a:lnTo>
                  <a:pt x="4581278" y="0"/>
                </a:lnTo>
                <a:lnTo>
                  <a:pt x="4581278" y="2115717"/>
                </a:lnTo>
                <a:lnTo>
                  <a:pt x="0" y="211571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14" name="Freeform 14"/>
          <p:cNvSpPr/>
          <p:nvPr/>
        </p:nvSpPr>
        <p:spPr>
          <a:xfrm rot="906774">
            <a:off x="16470718" y="6751534"/>
            <a:ext cx="2792127" cy="3017033"/>
          </a:xfrm>
          <a:custGeom>
            <a:avLst/>
            <a:gdLst/>
            <a:ahLst/>
            <a:cxnLst/>
            <a:rect l="l" t="t" r="r" b="b"/>
            <a:pathLst>
              <a:path w="2792127" h="3017033">
                <a:moveTo>
                  <a:pt x="0" y="0"/>
                </a:moveTo>
                <a:lnTo>
                  <a:pt x="2792126" y="0"/>
                </a:lnTo>
                <a:lnTo>
                  <a:pt x="2792126" y="3017033"/>
                </a:lnTo>
                <a:lnTo>
                  <a:pt x="0" y="301703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15" name="Freeform 15"/>
          <p:cNvSpPr/>
          <p:nvPr/>
        </p:nvSpPr>
        <p:spPr>
          <a:xfrm>
            <a:off x="14894662" y="-11850"/>
            <a:ext cx="3393338" cy="4114800"/>
          </a:xfrm>
          <a:custGeom>
            <a:avLst/>
            <a:gdLst/>
            <a:ahLst/>
            <a:cxnLst/>
            <a:rect l="l" t="t" r="r" b="b"/>
            <a:pathLst>
              <a:path w="3393338" h="4114800">
                <a:moveTo>
                  <a:pt x="0" y="0"/>
                </a:moveTo>
                <a:lnTo>
                  <a:pt x="3393338" y="0"/>
                </a:lnTo>
                <a:lnTo>
                  <a:pt x="3393338" y="4114800"/>
                </a:lnTo>
                <a:lnTo>
                  <a:pt x="0" y="411480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6" name="TextBox 16"/>
          <p:cNvSpPr txBox="1"/>
          <p:nvPr/>
        </p:nvSpPr>
        <p:spPr>
          <a:xfrm>
            <a:off x="4537212" y="1293710"/>
            <a:ext cx="9216192" cy="751840"/>
          </a:xfrm>
          <a:prstGeom prst="rect">
            <a:avLst/>
          </a:prstGeom>
        </p:spPr>
        <p:txBody>
          <a:bodyPr lIns="0" tIns="0" rIns="0" bIns="0" rtlCol="0" anchor="t">
            <a:spAutoFit/>
          </a:bodyPr>
          <a:lstStyle/>
          <a:p>
            <a:pPr algn="ctr">
              <a:lnSpc>
                <a:spcPts val="5600"/>
              </a:lnSpc>
            </a:pPr>
            <a:r>
              <a:rPr lang="en-US" sz="5600" u="sng" dirty="0">
                <a:solidFill>
                  <a:srgbClr val="000000"/>
                </a:solidFill>
                <a:latin typeface="Hitchcut"/>
                <a:ea typeface="Hitchcut"/>
                <a:cs typeface="Hitchcut"/>
                <a:sym typeface="Hitchcut"/>
              </a:rPr>
              <a:t>PIERCE THE VEIL</a:t>
            </a:r>
          </a:p>
        </p:txBody>
      </p:sp>
      <p:sp>
        <p:nvSpPr>
          <p:cNvPr id="17" name="TextBox 17"/>
          <p:cNvSpPr txBox="1"/>
          <p:nvPr/>
        </p:nvSpPr>
        <p:spPr>
          <a:xfrm>
            <a:off x="4537212" y="2181057"/>
            <a:ext cx="9228532" cy="1012190"/>
          </a:xfrm>
          <a:prstGeom prst="rect">
            <a:avLst/>
          </a:prstGeom>
        </p:spPr>
        <p:txBody>
          <a:bodyPr lIns="0" tIns="0" rIns="0" bIns="0" rtlCol="0" anchor="t">
            <a:spAutoFit/>
          </a:bodyPr>
          <a:lstStyle/>
          <a:p>
            <a:pPr algn="ctr">
              <a:lnSpc>
                <a:spcPts val="4060"/>
              </a:lnSpc>
              <a:spcBef>
                <a:spcPct val="0"/>
              </a:spcBef>
            </a:pPr>
            <a:r>
              <a:rPr lang="en-US" sz="2900" dirty="0">
                <a:solidFill>
                  <a:srgbClr val="000000"/>
                </a:solidFill>
                <a:latin typeface="Sniglet"/>
                <a:ea typeface="Sniglet"/>
                <a:cs typeface="Sniglet"/>
                <a:sym typeface="Sniglet"/>
              </a:rPr>
              <a:t>Other situations in which the company is not treated as a separate legal entity...</a:t>
            </a:r>
          </a:p>
        </p:txBody>
      </p:sp>
      <p:sp>
        <p:nvSpPr>
          <p:cNvPr id="18" name="TextBox 18"/>
          <p:cNvSpPr txBox="1"/>
          <p:nvPr/>
        </p:nvSpPr>
        <p:spPr>
          <a:xfrm>
            <a:off x="1989267" y="4520664"/>
            <a:ext cx="4088348" cy="5092989"/>
          </a:xfrm>
          <a:prstGeom prst="rect">
            <a:avLst/>
          </a:prstGeom>
        </p:spPr>
        <p:txBody>
          <a:bodyPr lIns="0" tIns="0" rIns="0" bIns="0" rtlCol="0" anchor="t">
            <a:spAutoFit/>
          </a:bodyPr>
          <a:lstStyle/>
          <a:p>
            <a:pPr algn="ctr">
              <a:lnSpc>
                <a:spcPts val="5068"/>
              </a:lnSpc>
              <a:spcBef>
                <a:spcPct val="0"/>
              </a:spcBef>
            </a:pPr>
            <a:r>
              <a:rPr lang="en-US" sz="3620" dirty="0">
                <a:solidFill>
                  <a:srgbClr val="000000"/>
                </a:solidFill>
                <a:latin typeface="Hitchcut"/>
                <a:ea typeface="Hitchcut"/>
                <a:cs typeface="Hitchcut"/>
                <a:sym typeface="Hitchcut"/>
              </a:rPr>
              <a:t>By Law - if the law say that two companies should be treated in a way which disregards the separation between them </a:t>
            </a:r>
          </a:p>
        </p:txBody>
      </p:sp>
      <p:sp>
        <p:nvSpPr>
          <p:cNvPr id="19" name="TextBox 19"/>
          <p:cNvSpPr txBox="1"/>
          <p:nvPr/>
        </p:nvSpPr>
        <p:spPr>
          <a:xfrm>
            <a:off x="7271555" y="4348795"/>
            <a:ext cx="3759844" cy="5731583"/>
          </a:xfrm>
          <a:prstGeom prst="rect">
            <a:avLst/>
          </a:prstGeom>
        </p:spPr>
        <p:txBody>
          <a:bodyPr lIns="0" tIns="0" rIns="0" bIns="0" rtlCol="0" anchor="t">
            <a:spAutoFit/>
          </a:bodyPr>
          <a:lstStyle/>
          <a:p>
            <a:pPr algn="ctr">
              <a:lnSpc>
                <a:spcPts val="5068"/>
              </a:lnSpc>
              <a:spcBef>
                <a:spcPct val="0"/>
              </a:spcBef>
            </a:pPr>
            <a:r>
              <a:rPr lang="en-US" sz="3620" dirty="0">
                <a:solidFill>
                  <a:srgbClr val="000000"/>
                </a:solidFill>
                <a:latin typeface="Hitchcut"/>
                <a:ea typeface="Hitchcut"/>
                <a:cs typeface="Hitchcut"/>
                <a:sym typeface="Hitchcut"/>
              </a:rPr>
              <a:t>Agent of Shareholders - Company acts as agent - the person who is liable not the company. This also applies to shareholders.</a:t>
            </a:r>
          </a:p>
        </p:txBody>
      </p:sp>
      <p:sp>
        <p:nvSpPr>
          <p:cNvPr id="20" name="TextBox 20"/>
          <p:cNvSpPr txBox="1"/>
          <p:nvPr/>
        </p:nvSpPr>
        <p:spPr>
          <a:xfrm>
            <a:off x="12560049" y="4520664"/>
            <a:ext cx="3413699" cy="5092989"/>
          </a:xfrm>
          <a:prstGeom prst="rect">
            <a:avLst/>
          </a:prstGeom>
        </p:spPr>
        <p:txBody>
          <a:bodyPr lIns="0" tIns="0" rIns="0" bIns="0" rtlCol="0" anchor="t">
            <a:spAutoFit/>
          </a:bodyPr>
          <a:lstStyle/>
          <a:p>
            <a:pPr algn="ctr">
              <a:lnSpc>
                <a:spcPts val="5068"/>
              </a:lnSpc>
            </a:pPr>
            <a:r>
              <a:rPr lang="en-US" sz="3620" dirty="0">
                <a:solidFill>
                  <a:srgbClr val="000000"/>
                </a:solidFill>
                <a:latin typeface="Hitchcut"/>
                <a:ea typeface="Hitchcut"/>
                <a:cs typeface="Hitchcut"/>
                <a:sym typeface="Hitchcut"/>
              </a:rPr>
              <a:t>Looking at the characteristics of the company. </a:t>
            </a:r>
          </a:p>
          <a:p>
            <a:pPr algn="ctr">
              <a:lnSpc>
                <a:spcPts val="5068"/>
              </a:lnSpc>
              <a:spcBef>
                <a:spcPct val="0"/>
              </a:spcBef>
            </a:pPr>
            <a:r>
              <a:rPr lang="en-US" sz="3620" dirty="0">
                <a:solidFill>
                  <a:srgbClr val="000000"/>
                </a:solidFill>
                <a:latin typeface="Hitchcut"/>
                <a:ea typeface="Hitchcut"/>
                <a:cs typeface="Hitchcut"/>
                <a:sym typeface="Hitchcut"/>
              </a:rPr>
              <a:t>Looking at the owners or controllers for example.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43972" y="-2819225"/>
            <a:ext cx="19390899" cy="19390899"/>
          </a:xfrm>
          <a:custGeom>
            <a:avLst/>
            <a:gdLst/>
            <a:ahLst/>
            <a:cxnLst/>
            <a:rect l="l" t="t" r="r" b="b"/>
            <a:pathLst>
              <a:path w="19390899" h="19390899">
                <a:moveTo>
                  <a:pt x="0" y="0"/>
                </a:moveTo>
                <a:lnTo>
                  <a:pt x="19390899" y="0"/>
                </a:lnTo>
                <a:lnTo>
                  <a:pt x="19390899"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4537212" y="4550885"/>
            <a:ext cx="10427370" cy="13743277"/>
            <a:chOff x="0" y="0"/>
            <a:chExt cx="616692" cy="812800"/>
          </a:xfrm>
        </p:grpSpPr>
        <p:sp>
          <p:nvSpPr>
            <p:cNvPr id="4" name="Freeform 4"/>
            <p:cNvSpPr/>
            <p:nvPr/>
          </p:nvSpPr>
          <p:spPr>
            <a:xfrm>
              <a:off x="0" y="0"/>
              <a:ext cx="616692" cy="812800"/>
            </a:xfrm>
            <a:custGeom>
              <a:avLst/>
              <a:gdLst/>
              <a:ahLst/>
              <a:cxnLst/>
              <a:rect l="l" t="t" r="r" b="b"/>
              <a:pathLst>
                <a:path w="616692" h="812800">
                  <a:moveTo>
                    <a:pt x="19304" y="0"/>
                  </a:moveTo>
                  <a:lnTo>
                    <a:pt x="597388" y="0"/>
                  </a:lnTo>
                  <a:cubicBezTo>
                    <a:pt x="608049" y="0"/>
                    <a:pt x="616692" y="8643"/>
                    <a:pt x="616692" y="19304"/>
                  </a:cubicBezTo>
                  <a:lnTo>
                    <a:pt x="616692" y="793496"/>
                  </a:lnTo>
                  <a:cubicBezTo>
                    <a:pt x="616692" y="804157"/>
                    <a:pt x="608049" y="812800"/>
                    <a:pt x="597388" y="812800"/>
                  </a:cubicBezTo>
                  <a:lnTo>
                    <a:pt x="19304" y="812800"/>
                  </a:lnTo>
                  <a:cubicBezTo>
                    <a:pt x="8643" y="812800"/>
                    <a:pt x="0" y="804157"/>
                    <a:pt x="0" y="793496"/>
                  </a:cubicBezTo>
                  <a:lnTo>
                    <a:pt x="0" y="19304"/>
                  </a:lnTo>
                  <a:cubicBezTo>
                    <a:pt x="0" y="8643"/>
                    <a:pt x="8643" y="0"/>
                    <a:pt x="19304" y="0"/>
                  </a:cubicBezTo>
                  <a:close/>
                </a:path>
              </a:pathLst>
            </a:custGeom>
            <a:solidFill>
              <a:srgbClr val="0BA595"/>
            </a:solidFill>
          </p:spPr>
          <p:txBody>
            <a:bodyPr/>
            <a:lstStyle/>
            <a:p>
              <a:endParaRPr lang="en-GB" dirty="0"/>
            </a:p>
          </p:txBody>
        </p:sp>
        <p:sp>
          <p:nvSpPr>
            <p:cNvPr id="5" name="TextBox 5"/>
            <p:cNvSpPr txBox="1"/>
            <p:nvPr/>
          </p:nvSpPr>
          <p:spPr>
            <a:xfrm>
              <a:off x="0" y="38100"/>
              <a:ext cx="616692" cy="774700"/>
            </a:xfrm>
            <a:prstGeom prst="rect">
              <a:avLst/>
            </a:prstGeom>
          </p:spPr>
          <p:txBody>
            <a:bodyPr lIns="50800" tIns="50800" rIns="50800" bIns="50800" rtlCol="0" anchor="ctr"/>
            <a:lstStyle/>
            <a:p>
              <a:pPr algn="ctr">
                <a:lnSpc>
                  <a:spcPts val="2300"/>
                </a:lnSpc>
              </a:pPr>
              <a:endParaRPr dirty="0"/>
            </a:p>
          </p:txBody>
        </p:sp>
      </p:grpSp>
      <p:sp>
        <p:nvSpPr>
          <p:cNvPr id="6" name="Freeform 6"/>
          <p:cNvSpPr/>
          <p:nvPr/>
        </p:nvSpPr>
        <p:spPr>
          <a:xfrm rot="3080045">
            <a:off x="-773920" y="-584707"/>
            <a:ext cx="1999153" cy="3689713"/>
          </a:xfrm>
          <a:custGeom>
            <a:avLst/>
            <a:gdLst/>
            <a:ahLst/>
            <a:cxnLst/>
            <a:rect l="l" t="t" r="r" b="b"/>
            <a:pathLst>
              <a:path w="1999153" h="3689713">
                <a:moveTo>
                  <a:pt x="0" y="0"/>
                </a:moveTo>
                <a:lnTo>
                  <a:pt x="1999153" y="0"/>
                </a:lnTo>
                <a:lnTo>
                  <a:pt x="1999153" y="3689712"/>
                </a:lnTo>
                <a:lnTo>
                  <a:pt x="0" y="368971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7" name="Freeform 7"/>
          <p:cNvSpPr/>
          <p:nvPr/>
        </p:nvSpPr>
        <p:spPr>
          <a:xfrm>
            <a:off x="-2290639" y="8833706"/>
            <a:ext cx="4581277" cy="2115717"/>
          </a:xfrm>
          <a:custGeom>
            <a:avLst/>
            <a:gdLst/>
            <a:ahLst/>
            <a:cxnLst/>
            <a:rect l="l" t="t" r="r" b="b"/>
            <a:pathLst>
              <a:path w="4581277" h="2115717">
                <a:moveTo>
                  <a:pt x="0" y="0"/>
                </a:moveTo>
                <a:lnTo>
                  <a:pt x="4581278" y="0"/>
                </a:lnTo>
                <a:lnTo>
                  <a:pt x="4581278" y="2115717"/>
                </a:lnTo>
                <a:lnTo>
                  <a:pt x="0" y="211571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8" name="Freeform 8"/>
          <p:cNvSpPr/>
          <p:nvPr/>
        </p:nvSpPr>
        <p:spPr>
          <a:xfrm rot="906774">
            <a:off x="16470718" y="6751534"/>
            <a:ext cx="2792127" cy="3017033"/>
          </a:xfrm>
          <a:custGeom>
            <a:avLst/>
            <a:gdLst/>
            <a:ahLst/>
            <a:cxnLst/>
            <a:rect l="l" t="t" r="r" b="b"/>
            <a:pathLst>
              <a:path w="2792127" h="3017033">
                <a:moveTo>
                  <a:pt x="0" y="0"/>
                </a:moveTo>
                <a:lnTo>
                  <a:pt x="2792126" y="0"/>
                </a:lnTo>
                <a:lnTo>
                  <a:pt x="2792126" y="3017033"/>
                </a:lnTo>
                <a:lnTo>
                  <a:pt x="0" y="301703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9" name="Freeform 9"/>
          <p:cNvSpPr/>
          <p:nvPr/>
        </p:nvSpPr>
        <p:spPr>
          <a:xfrm>
            <a:off x="14819353" y="2128829"/>
            <a:ext cx="3468647" cy="2573106"/>
          </a:xfrm>
          <a:custGeom>
            <a:avLst/>
            <a:gdLst/>
            <a:ahLst/>
            <a:cxnLst/>
            <a:rect l="l" t="t" r="r" b="b"/>
            <a:pathLst>
              <a:path w="3468647" h="2573106">
                <a:moveTo>
                  <a:pt x="0" y="0"/>
                </a:moveTo>
                <a:lnTo>
                  <a:pt x="3468647" y="0"/>
                </a:lnTo>
                <a:lnTo>
                  <a:pt x="3468647" y="2573106"/>
                </a:lnTo>
                <a:lnTo>
                  <a:pt x="0" y="2573106"/>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0" name="TextBox 10"/>
          <p:cNvSpPr txBox="1"/>
          <p:nvPr/>
        </p:nvSpPr>
        <p:spPr>
          <a:xfrm>
            <a:off x="5300534" y="1393499"/>
            <a:ext cx="9216192" cy="896619"/>
          </a:xfrm>
          <a:prstGeom prst="rect">
            <a:avLst/>
          </a:prstGeom>
        </p:spPr>
        <p:txBody>
          <a:bodyPr lIns="0" tIns="0" rIns="0" bIns="0" rtlCol="0" anchor="t">
            <a:spAutoFit/>
          </a:bodyPr>
          <a:lstStyle/>
          <a:p>
            <a:pPr algn="ctr">
              <a:lnSpc>
                <a:spcPts val="6799"/>
              </a:lnSpc>
            </a:pPr>
            <a:r>
              <a:rPr lang="en-US" sz="6799" u="sng" dirty="0">
                <a:solidFill>
                  <a:srgbClr val="000000"/>
                </a:solidFill>
                <a:latin typeface="Hitchcut"/>
                <a:ea typeface="Hitchcut"/>
                <a:cs typeface="Hitchcut"/>
                <a:sym typeface="Hitchcut"/>
              </a:rPr>
              <a:t>PIERCING THE VEIL</a:t>
            </a:r>
          </a:p>
        </p:txBody>
      </p:sp>
      <p:sp>
        <p:nvSpPr>
          <p:cNvPr id="11" name="TextBox 11"/>
          <p:cNvSpPr txBox="1"/>
          <p:nvPr/>
        </p:nvSpPr>
        <p:spPr>
          <a:xfrm>
            <a:off x="5737778" y="4536367"/>
            <a:ext cx="8778948" cy="4445753"/>
          </a:xfrm>
          <a:prstGeom prst="rect">
            <a:avLst/>
          </a:prstGeom>
        </p:spPr>
        <p:txBody>
          <a:bodyPr lIns="0" tIns="0" rIns="0" bIns="0" rtlCol="0" anchor="t">
            <a:spAutoFit/>
          </a:bodyPr>
          <a:lstStyle/>
          <a:p>
            <a:pPr algn="ctr">
              <a:lnSpc>
                <a:spcPts val="5908"/>
              </a:lnSpc>
            </a:pPr>
            <a:r>
              <a:rPr lang="en-US" sz="4220" dirty="0">
                <a:solidFill>
                  <a:srgbClr val="000000"/>
                </a:solidFill>
                <a:latin typeface="Hitchcut"/>
                <a:ea typeface="Hitchcut"/>
                <a:cs typeface="Hitchcut"/>
                <a:sym typeface="Hitchcut"/>
              </a:rPr>
              <a:t>Directly liable in tort law  - Applies to shareholders and directors. </a:t>
            </a:r>
          </a:p>
          <a:p>
            <a:pPr algn="ctr">
              <a:lnSpc>
                <a:spcPts val="5908"/>
              </a:lnSpc>
            </a:pPr>
            <a:endParaRPr lang="en-US" sz="4220" dirty="0">
              <a:solidFill>
                <a:srgbClr val="000000"/>
              </a:solidFill>
              <a:latin typeface="Hitchcut"/>
              <a:ea typeface="Hitchcut"/>
              <a:cs typeface="Hitchcut"/>
              <a:sym typeface="Hitchcut"/>
            </a:endParaRPr>
          </a:p>
          <a:p>
            <a:pPr algn="ctr">
              <a:lnSpc>
                <a:spcPts val="5908"/>
              </a:lnSpc>
              <a:spcBef>
                <a:spcPct val="0"/>
              </a:spcBef>
            </a:pPr>
            <a:r>
              <a:rPr lang="en-US" sz="4220" dirty="0">
                <a:solidFill>
                  <a:srgbClr val="000000"/>
                </a:solidFill>
                <a:latin typeface="Hitchcut"/>
                <a:ea typeface="Hitchcut"/>
                <a:cs typeface="Hitchcut"/>
                <a:sym typeface="Hitchcut"/>
              </a:rPr>
              <a:t>Let’s take a look at each one in turn....</a:t>
            </a:r>
          </a:p>
        </p:txBody>
      </p:sp>
      <p:sp>
        <p:nvSpPr>
          <p:cNvPr id="12" name="TextBox 12"/>
          <p:cNvSpPr txBox="1"/>
          <p:nvPr/>
        </p:nvSpPr>
        <p:spPr>
          <a:xfrm>
            <a:off x="5288195" y="2283578"/>
            <a:ext cx="9228532" cy="1073785"/>
          </a:xfrm>
          <a:prstGeom prst="rect">
            <a:avLst/>
          </a:prstGeom>
        </p:spPr>
        <p:txBody>
          <a:bodyPr lIns="0" tIns="0" rIns="0" bIns="0" rtlCol="0" anchor="t">
            <a:spAutoFit/>
          </a:bodyPr>
          <a:lstStyle/>
          <a:p>
            <a:pPr algn="ctr">
              <a:lnSpc>
                <a:spcPts val="4339"/>
              </a:lnSpc>
              <a:spcBef>
                <a:spcPct val="0"/>
              </a:spcBef>
            </a:pPr>
            <a:r>
              <a:rPr lang="en-US" sz="3099" dirty="0">
                <a:solidFill>
                  <a:srgbClr val="000000"/>
                </a:solidFill>
                <a:latin typeface="Sniglet"/>
                <a:ea typeface="Sniglet"/>
                <a:cs typeface="Sniglet"/>
                <a:sym typeface="Sniglet"/>
              </a:rPr>
              <a:t>Other situations in which the company is not treated as a separate legal entity...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43972" y="-2819225"/>
            <a:ext cx="19390899" cy="19390899"/>
          </a:xfrm>
          <a:custGeom>
            <a:avLst/>
            <a:gdLst/>
            <a:ahLst/>
            <a:cxnLst/>
            <a:rect l="l" t="t" r="r" b="b"/>
            <a:pathLst>
              <a:path w="19390899" h="19390899">
                <a:moveTo>
                  <a:pt x="0" y="0"/>
                </a:moveTo>
                <a:lnTo>
                  <a:pt x="19390899" y="0"/>
                </a:lnTo>
                <a:lnTo>
                  <a:pt x="19390899"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2290639" y="4305005"/>
            <a:ext cx="13569151" cy="13743277"/>
            <a:chOff x="0" y="0"/>
            <a:chExt cx="802502" cy="812800"/>
          </a:xfrm>
        </p:grpSpPr>
        <p:sp>
          <p:nvSpPr>
            <p:cNvPr id="4" name="Freeform 4"/>
            <p:cNvSpPr/>
            <p:nvPr/>
          </p:nvSpPr>
          <p:spPr>
            <a:xfrm>
              <a:off x="0" y="0"/>
              <a:ext cx="802502" cy="812800"/>
            </a:xfrm>
            <a:custGeom>
              <a:avLst/>
              <a:gdLst/>
              <a:ahLst/>
              <a:cxnLst/>
              <a:rect l="l" t="t" r="r" b="b"/>
              <a:pathLst>
                <a:path w="802502" h="812800">
                  <a:moveTo>
                    <a:pt x="14834" y="0"/>
                  </a:moveTo>
                  <a:lnTo>
                    <a:pt x="787668" y="0"/>
                  </a:lnTo>
                  <a:cubicBezTo>
                    <a:pt x="791602" y="0"/>
                    <a:pt x="795375" y="1563"/>
                    <a:pt x="798157" y="4345"/>
                  </a:cubicBezTo>
                  <a:cubicBezTo>
                    <a:pt x="800939" y="7127"/>
                    <a:pt x="802502" y="10900"/>
                    <a:pt x="802502" y="14834"/>
                  </a:cubicBezTo>
                  <a:lnTo>
                    <a:pt x="802502" y="797966"/>
                  </a:lnTo>
                  <a:cubicBezTo>
                    <a:pt x="802502" y="801900"/>
                    <a:pt x="800939" y="805673"/>
                    <a:pt x="798157" y="808455"/>
                  </a:cubicBezTo>
                  <a:cubicBezTo>
                    <a:pt x="795375" y="811237"/>
                    <a:pt x="791602" y="812800"/>
                    <a:pt x="787668" y="812800"/>
                  </a:cubicBezTo>
                  <a:lnTo>
                    <a:pt x="14834" y="812800"/>
                  </a:lnTo>
                  <a:cubicBezTo>
                    <a:pt x="10900" y="812800"/>
                    <a:pt x="7127" y="811237"/>
                    <a:pt x="4345" y="808455"/>
                  </a:cubicBezTo>
                  <a:cubicBezTo>
                    <a:pt x="1563" y="805673"/>
                    <a:pt x="0" y="801900"/>
                    <a:pt x="0" y="797966"/>
                  </a:cubicBezTo>
                  <a:lnTo>
                    <a:pt x="0" y="14834"/>
                  </a:lnTo>
                  <a:cubicBezTo>
                    <a:pt x="0" y="10900"/>
                    <a:pt x="1563" y="7127"/>
                    <a:pt x="4345" y="4345"/>
                  </a:cubicBezTo>
                  <a:cubicBezTo>
                    <a:pt x="7127" y="1563"/>
                    <a:pt x="10900" y="0"/>
                    <a:pt x="14834" y="0"/>
                  </a:cubicBezTo>
                  <a:close/>
                </a:path>
              </a:pathLst>
            </a:custGeom>
            <a:solidFill>
              <a:srgbClr val="FFC8DD"/>
            </a:solidFill>
          </p:spPr>
          <p:txBody>
            <a:bodyPr/>
            <a:lstStyle/>
            <a:p>
              <a:endParaRPr lang="en-GB" dirty="0"/>
            </a:p>
          </p:txBody>
        </p:sp>
        <p:sp>
          <p:nvSpPr>
            <p:cNvPr id="5" name="TextBox 5"/>
            <p:cNvSpPr txBox="1"/>
            <p:nvPr/>
          </p:nvSpPr>
          <p:spPr>
            <a:xfrm>
              <a:off x="0" y="38100"/>
              <a:ext cx="802502" cy="774700"/>
            </a:xfrm>
            <a:prstGeom prst="rect">
              <a:avLst/>
            </a:prstGeom>
          </p:spPr>
          <p:txBody>
            <a:bodyPr lIns="50800" tIns="50800" rIns="50800" bIns="50800" rtlCol="0" anchor="ctr"/>
            <a:lstStyle/>
            <a:p>
              <a:pPr algn="ctr">
                <a:lnSpc>
                  <a:spcPts val="2300"/>
                </a:lnSpc>
              </a:pPr>
              <a:endParaRPr dirty="0"/>
            </a:p>
          </p:txBody>
        </p:sp>
      </p:grpSp>
      <p:sp>
        <p:nvSpPr>
          <p:cNvPr id="6" name="Freeform 6"/>
          <p:cNvSpPr/>
          <p:nvPr/>
        </p:nvSpPr>
        <p:spPr>
          <a:xfrm rot="3080045">
            <a:off x="-773920" y="-584707"/>
            <a:ext cx="1999153" cy="3689713"/>
          </a:xfrm>
          <a:custGeom>
            <a:avLst/>
            <a:gdLst/>
            <a:ahLst/>
            <a:cxnLst/>
            <a:rect l="l" t="t" r="r" b="b"/>
            <a:pathLst>
              <a:path w="1999153" h="3689713">
                <a:moveTo>
                  <a:pt x="0" y="0"/>
                </a:moveTo>
                <a:lnTo>
                  <a:pt x="1999153" y="0"/>
                </a:lnTo>
                <a:lnTo>
                  <a:pt x="1999153" y="3689712"/>
                </a:lnTo>
                <a:lnTo>
                  <a:pt x="0" y="368971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7" name="Freeform 7"/>
          <p:cNvSpPr/>
          <p:nvPr/>
        </p:nvSpPr>
        <p:spPr>
          <a:xfrm rot="2478576">
            <a:off x="17253547" y="312787"/>
            <a:ext cx="1131523" cy="3050676"/>
          </a:xfrm>
          <a:custGeom>
            <a:avLst/>
            <a:gdLst/>
            <a:ahLst/>
            <a:cxnLst/>
            <a:rect l="l" t="t" r="r" b="b"/>
            <a:pathLst>
              <a:path w="1131523" h="3050676">
                <a:moveTo>
                  <a:pt x="0" y="0"/>
                </a:moveTo>
                <a:lnTo>
                  <a:pt x="1131523" y="0"/>
                </a:lnTo>
                <a:lnTo>
                  <a:pt x="1131523" y="3050676"/>
                </a:lnTo>
                <a:lnTo>
                  <a:pt x="0" y="305067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8" name="Freeform 8"/>
          <p:cNvSpPr/>
          <p:nvPr/>
        </p:nvSpPr>
        <p:spPr>
          <a:xfrm>
            <a:off x="-2290639" y="8833706"/>
            <a:ext cx="4581277" cy="2115717"/>
          </a:xfrm>
          <a:custGeom>
            <a:avLst/>
            <a:gdLst/>
            <a:ahLst/>
            <a:cxnLst/>
            <a:rect l="l" t="t" r="r" b="b"/>
            <a:pathLst>
              <a:path w="4581277" h="2115717">
                <a:moveTo>
                  <a:pt x="0" y="0"/>
                </a:moveTo>
                <a:lnTo>
                  <a:pt x="4581278" y="0"/>
                </a:lnTo>
                <a:lnTo>
                  <a:pt x="4581278" y="2115717"/>
                </a:lnTo>
                <a:lnTo>
                  <a:pt x="0" y="211571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9" name="Freeform 9"/>
          <p:cNvSpPr/>
          <p:nvPr/>
        </p:nvSpPr>
        <p:spPr>
          <a:xfrm rot="906774">
            <a:off x="16470718" y="6751534"/>
            <a:ext cx="2792127" cy="3017033"/>
          </a:xfrm>
          <a:custGeom>
            <a:avLst/>
            <a:gdLst/>
            <a:ahLst/>
            <a:cxnLst/>
            <a:rect l="l" t="t" r="r" b="b"/>
            <a:pathLst>
              <a:path w="2792127" h="3017033">
                <a:moveTo>
                  <a:pt x="0" y="0"/>
                </a:moveTo>
                <a:lnTo>
                  <a:pt x="2792126" y="0"/>
                </a:lnTo>
                <a:lnTo>
                  <a:pt x="2792126" y="3017033"/>
                </a:lnTo>
                <a:lnTo>
                  <a:pt x="0" y="301703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0" name="Freeform 10"/>
          <p:cNvSpPr/>
          <p:nvPr/>
        </p:nvSpPr>
        <p:spPr>
          <a:xfrm>
            <a:off x="606152" y="1622005"/>
            <a:ext cx="3725764" cy="4114800"/>
          </a:xfrm>
          <a:custGeom>
            <a:avLst/>
            <a:gdLst/>
            <a:ahLst/>
            <a:cxnLst/>
            <a:rect l="l" t="t" r="r" b="b"/>
            <a:pathLst>
              <a:path w="3725764" h="4114800">
                <a:moveTo>
                  <a:pt x="0" y="0"/>
                </a:moveTo>
                <a:lnTo>
                  <a:pt x="3725764" y="0"/>
                </a:lnTo>
                <a:lnTo>
                  <a:pt x="3725764"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dirty="0"/>
          </a:p>
        </p:txBody>
      </p:sp>
      <p:sp>
        <p:nvSpPr>
          <p:cNvPr id="11" name="TextBox 11"/>
          <p:cNvSpPr txBox="1"/>
          <p:nvPr/>
        </p:nvSpPr>
        <p:spPr>
          <a:xfrm>
            <a:off x="4537212" y="1293710"/>
            <a:ext cx="9216192" cy="751840"/>
          </a:xfrm>
          <a:prstGeom prst="rect">
            <a:avLst/>
          </a:prstGeom>
        </p:spPr>
        <p:txBody>
          <a:bodyPr lIns="0" tIns="0" rIns="0" bIns="0" rtlCol="0" anchor="t">
            <a:spAutoFit/>
          </a:bodyPr>
          <a:lstStyle/>
          <a:p>
            <a:pPr algn="ctr">
              <a:lnSpc>
                <a:spcPts val="5600"/>
              </a:lnSpc>
            </a:pPr>
            <a:r>
              <a:rPr lang="en-US" sz="5600" u="sng" dirty="0">
                <a:solidFill>
                  <a:srgbClr val="000000"/>
                </a:solidFill>
                <a:latin typeface="Hitchcut"/>
                <a:ea typeface="Hitchcut"/>
                <a:cs typeface="Hitchcut"/>
                <a:sym typeface="Hitchcut"/>
              </a:rPr>
              <a:t>LIABILITY IN TORT </a:t>
            </a:r>
          </a:p>
        </p:txBody>
      </p:sp>
      <p:sp>
        <p:nvSpPr>
          <p:cNvPr id="12" name="TextBox 12"/>
          <p:cNvSpPr txBox="1"/>
          <p:nvPr/>
        </p:nvSpPr>
        <p:spPr>
          <a:xfrm>
            <a:off x="2290639" y="4520664"/>
            <a:ext cx="13340833" cy="4454396"/>
          </a:xfrm>
          <a:prstGeom prst="rect">
            <a:avLst/>
          </a:prstGeom>
        </p:spPr>
        <p:txBody>
          <a:bodyPr lIns="0" tIns="0" rIns="0" bIns="0" rtlCol="0" anchor="t">
            <a:spAutoFit/>
          </a:bodyPr>
          <a:lstStyle/>
          <a:p>
            <a:pPr algn="ctr">
              <a:lnSpc>
                <a:spcPts val="5068"/>
              </a:lnSpc>
            </a:pPr>
            <a:r>
              <a:rPr lang="en-US" sz="3620" dirty="0">
                <a:solidFill>
                  <a:srgbClr val="000000"/>
                </a:solidFill>
                <a:latin typeface="Hitchcut"/>
                <a:ea typeface="Hitchcut"/>
                <a:cs typeface="Hitchcut"/>
                <a:sym typeface="Hitchcut"/>
              </a:rPr>
              <a:t>Directors - </a:t>
            </a:r>
          </a:p>
          <a:p>
            <a:pPr algn="ctr">
              <a:lnSpc>
                <a:spcPts val="5068"/>
              </a:lnSpc>
            </a:pPr>
            <a:endParaRPr lang="en-US" sz="3620" dirty="0">
              <a:solidFill>
                <a:srgbClr val="000000"/>
              </a:solidFill>
              <a:latin typeface="Hitchcut"/>
              <a:ea typeface="Hitchcut"/>
              <a:cs typeface="Hitchcut"/>
              <a:sym typeface="Hitchcut"/>
            </a:endParaRPr>
          </a:p>
          <a:p>
            <a:pPr algn="ctr">
              <a:lnSpc>
                <a:spcPts val="5068"/>
              </a:lnSpc>
            </a:pPr>
            <a:r>
              <a:rPr lang="en-US" sz="3620" dirty="0">
                <a:solidFill>
                  <a:srgbClr val="000000"/>
                </a:solidFill>
                <a:latin typeface="Hitchcut"/>
                <a:ea typeface="Hitchcut"/>
                <a:cs typeface="Hitchcut"/>
                <a:sym typeface="Hitchcut"/>
              </a:rPr>
              <a:t>Two key cases, choose 1 and research it!</a:t>
            </a:r>
          </a:p>
          <a:p>
            <a:pPr algn="ctr">
              <a:lnSpc>
                <a:spcPts val="5068"/>
              </a:lnSpc>
            </a:pPr>
            <a:endParaRPr lang="en-US" sz="3620" dirty="0">
              <a:solidFill>
                <a:srgbClr val="000000"/>
              </a:solidFill>
              <a:latin typeface="Hitchcut"/>
              <a:ea typeface="Hitchcut"/>
              <a:cs typeface="Hitchcut"/>
              <a:sym typeface="Hitchcut"/>
            </a:endParaRPr>
          </a:p>
          <a:p>
            <a:pPr algn="ctr">
              <a:lnSpc>
                <a:spcPts val="5068"/>
              </a:lnSpc>
            </a:pPr>
            <a:r>
              <a:rPr lang="en-US" sz="3620" dirty="0">
                <a:solidFill>
                  <a:srgbClr val="000000"/>
                </a:solidFill>
                <a:latin typeface="Hitchcut"/>
                <a:ea typeface="Hitchcut"/>
                <a:cs typeface="Hitchcut"/>
                <a:sym typeface="Hitchcut"/>
              </a:rPr>
              <a:t>1/ Williams v Natural Life Health Foods LTD [1998] </a:t>
            </a:r>
          </a:p>
          <a:p>
            <a:pPr algn="ctr">
              <a:lnSpc>
                <a:spcPts val="5068"/>
              </a:lnSpc>
              <a:spcBef>
                <a:spcPct val="0"/>
              </a:spcBef>
            </a:pPr>
            <a:r>
              <a:rPr lang="en-US" sz="3620" dirty="0">
                <a:solidFill>
                  <a:srgbClr val="000000"/>
                </a:solidFill>
                <a:latin typeface="Hitchcut"/>
                <a:ea typeface="Hitchcut"/>
                <a:cs typeface="Hitchcut"/>
                <a:sym typeface="Hitchcut"/>
              </a:rPr>
              <a:t>2/ Standard Chartered Bank v Pakistan National Shipping Corporation [2003]</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43972" y="-2819225"/>
            <a:ext cx="19390899" cy="19390899"/>
          </a:xfrm>
          <a:custGeom>
            <a:avLst/>
            <a:gdLst/>
            <a:ahLst/>
            <a:cxnLst/>
            <a:rect l="l" t="t" r="r" b="b"/>
            <a:pathLst>
              <a:path w="19390899" h="19390899">
                <a:moveTo>
                  <a:pt x="0" y="0"/>
                </a:moveTo>
                <a:lnTo>
                  <a:pt x="19390899" y="0"/>
                </a:lnTo>
                <a:lnTo>
                  <a:pt x="19390899"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2637703" y="4077785"/>
            <a:ext cx="13449896" cy="13743277"/>
            <a:chOff x="0" y="0"/>
            <a:chExt cx="795449" cy="812800"/>
          </a:xfrm>
        </p:grpSpPr>
        <p:sp>
          <p:nvSpPr>
            <p:cNvPr id="4" name="Freeform 4"/>
            <p:cNvSpPr/>
            <p:nvPr/>
          </p:nvSpPr>
          <p:spPr>
            <a:xfrm>
              <a:off x="0" y="0"/>
              <a:ext cx="795449" cy="812800"/>
            </a:xfrm>
            <a:custGeom>
              <a:avLst/>
              <a:gdLst/>
              <a:ahLst/>
              <a:cxnLst/>
              <a:rect l="l" t="t" r="r" b="b"/>
              <a:pathLst>
                <a:path w="795449" h="812800">
                  <a:moveTo>
                    <a:pt x="14966" y="0"/>
                  </a:moveTo>
                  <a:lnTo>
                    <a:pt x="780483" y="0"/>
                  </a:lnTo>
                  <a:cubicBezTo>
                    <a:pt x="784452" y="0"/>
                    <a:pt x="788259" y="1577"/>
                    <a:pt x="791066" y="4383"/>
                  </a:cubicBezTo>
                  <a:cubicBezTo>
                    <a:pt x="793872" y="7190"/>
                    <a:pt x="795449" y="10997"/>
                    <a:pt x="795449" y="14966"/>
                  </a:cubicBezTo>
                  <a:lnTo>
                    <a:pt x="795449" y="797834"/>
                  </a:lnTo>
                  <a:cubicBezTo>
                    <a:pt x="795449" y="801803"/>
                    <a:pt x="793872" y="805610"/>
                    <a:pt x="791066" y="808417"/>
                  </a:cubicBezTo>
                  <a:cubicBezTo>
                    <a:pt x="788259" y="811223"/>
                    <a:pt x="784452" y="812800"/>
                    <a:pt x="780483" y="812800"/>
                  </a:cubicBezTo>
                  <a:lnTo>
                    <a:pt x="14966" y="812800"/>
                  </a:lnTo>
                  <a:cubicBezTo>
                    <a:pt x="10997" y="812800"/>
                    <a:pt x="7190" y="811223"/>
                    <a:pt x="4383" y="808417"/>
                  </a:cubicBezTo>
                  <a:cubicBezTo>
                    <a:pt x="1577" y="805610"/>
                    <a:pt x="0" y="801803"/>
                    <a:pt x="0" y="797834"/>
                  </a:cubicBezTo>
                  <a:lnTo>
                    <a:pt x="0" y="14966"/>
                  </a:lnTo>
                  <a:cubicBezTo>
                    <a:pt x="0" y="10997"/>
                    <a:pt x="1577" y="7190"/>
                    <a:pt x="4383" y="4383"/>
                  </a:cubicBezTo>
                  <a:cubicBezTo>
                    <a:pt x="7190" y="1577"/>
                    <a:pt x="10997" y="0"/>
                    <a:pt x="14966" y="0"/>
                  </a:cubicBezTo>
                  <a:close/>
                </a:path>
              </a:pathLst>
            </a:custGeom>
            <a:solidFill>
              <a:srgbClr val="F1D0CE"/>
            </a:solidFill>
          </p:spPr>
          <p:txBody>
            <a:bodyPr/>
            <a:lstStyle/>
            <a:p>
              <a:endParaRPr lang="en-GB" dirty="0"/>
            </a:p>
          </p:txBody>
        </p:sp>
        <p:sp>
          <p:nvSpPr>
            <p:cNvPr id="5" name="TextBox 5"/>
            <p:cNvSpPr txBox="1"/>
            <p:nvPr/>
          </p:nvSpPr>
          <p:spPr>
            <a:xfrm>
              <a:off x="0" y="38100"/>
              <a:ext cx="795449" cy="774700"/>
            </a:xfrm>
            <a:prstGeom prst="rect">
              <a:avLst/>
            </a:prstGeom>
          </p:spPr>
          <p:txBody>
            <a:bodyPr lIns="50800" tIns="50800" rIns="50800" bIns="50800" rtlCol="0" anchor="ctr"/>
            <a:lstStyle/>
            <a:p>
              <a:pPr algn="ctr">
                <a:lnSpc>
                  <a:spcPts val="2300"/>
                </a:lnSpc>
              </a:pPr>
              <a:endParaRPr dirty="0"/>
            </a:p>
          </p:txBody>
        </p:sp>
      </p:grpSp>
      <p:sp>
        <p:nvSpPr>
          <p:cNvPr id="6" name="Freeform 6"/>
          <p:cNvSpPr/>
          <p:nvPr/>
        </p:nvSpPr>
        <p:spPr>
          <a:xfrm rot="3080045">
            <a:off x="-773920" y="-584707"/>
            <a:ext cx="1999153" cy="3689713"/>
          </a:xfrm>
          <a:custGeom>
            <a:avLst/>
            <a:gdLst/>
            <a:ahLst/>
            <a:cxnLst/>
            <a:rect l="l" t="t" r="r" b="b"/>
            <a:pathLst>
              <a:path w="1999153" h="3689713">
                <a:moveTo>
                  <a:pt x="0" y="0"/>
                </a:moveTo>
                <a:lnTo>
                  <a:pt x="1999153" y="0"/>
                </a:lnTo>
                <a:lnTo>
                  <a:pt x="1999153" y="3689712"/>
                </a:lnTo>
                <a:lnTo>
                  <a:pt x="0" y="368971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7" name="Freeform 7"/>
          <p:cNvSpPr/>
          <p:nvPr/>
        </p:nvSpPr>
        <p:spPr>
          <a:xfrm rot="2478576">
            <a:off x="17253547" y="312787"/>
            <a:ext cx="1131523" cy="3050676"/>
          </a:xfrm>
          <a:custGeom>
            <a:avLst/>
            <a:gdLst/>
            <a:ahLst/>
            <a:cxnLst/>
            <a:rect l="l" t="t" r="r" b="b"/>
            <a:pathLst>
              <a:path w="1131523" h="3050676">
                <a:moveTo>
                  <a:pt x="0" y="0"/>
                </a:moveTo>
                <a:lnTo>
                  <a:pt x="1131523" y="0"/>
                </a:lnTo>
                <a:lnTo>
                  <a:pt x="1131523" y="3050676"/>
                </a:lnTo>
                <a:lnTo>
                  <a:pt x="0" y="305067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8" name="Freeform 8"/>
          <p:cNvSpPr/>
          <p:nvPr/>
        </p:nvSpPr>
        <p:spPr>
          <a:xfrm>
            <a:off x="-2290639" y="8833706"/>
            <a:ext cx="4581277" cy="2115717"/>
          </a:xfrm>
          <a:custGeom>
            <a:avLst/>
            <a:gdLst/>
            <a:ahLst/>
            <a:cxnLst/>
            <a:rect l="l" t="t" r="r" b="b"/>
            <a:pathLst>
              <a:path w="4581277" h="2115717">
                <a:moveTo>
                  <a:pt x="0" y="0"/>
                </a:moveTo>
                <a:lnTo>
                  <a:pt x="4581278" y="0"/>
                </a:lnTo>
                <a:lnTo>
                  <a:pt x="4581278" y="2115717"/>
                </a:lnTo>
                <a:lnTo>
                  <a:pt x="0" y="211571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9" name="Freeform 9"/>
          <p:cNvSpPr/>
          <p:nvPr/>
        </p:nvSpPr>
        <p:spPr>
          <a:xfrm rot="906774">
            <a:off x="16470718" y="6751534"/>
            <a:ext cx="2792127" cy="3017033"/>
          </a:xfrm>
          <a:custGeom>
            <a:avLst/>
            <a:gdLst/>
            <a:ahLst/>
            <a:cxnLst/>
            <a:rect l="l" t="t" r="r" b="b"/>
            <a:pathLst>
              <a:path w="2792127" h="3017033">
                <a:moveTo>
                  <a:pt x="0" y="0"/>
                </a:moveTo>
                <a:lnTo>
                  <a:pt x="2792126" y="0"/>
                </a:lnTo>
                <a:lnTo>
                  <a:pt x="2792126" y="3017033"/>
                </a:lnTo>
                <a:lnTo>
                  <a:pt x="0" y="301703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0" name="Freeform 10"/>
          <p:cNvSpPr/>
          <p:nvPr/>
        </p:nvSpPr>
        <p:spPr>
          <a:xfrm>
            <a:off x="1435010" y="873701"/>
            <a:ext cx="3483746" cy="2926346"/>
          </a:xfrm>
          <a:custGeom>
            <a:avLst/>
            <a:gdLst/>
            <a:ahLst/>
            <a:cxnLst/>
            <a:rect l="l" t="t" r="r" b="b"/>
            <a:pathLst>
              <a:path w="3483746" h="2926346">
                <a:moveTo>
                  <a:pt x="0" y="0"/>
                </a:moveTo>
                <a:lnTo>
                  <a:pt x="3483746" y="0"/>
                </a:lnTo>
                <a:lnTo>
                  <a:pt x="3483746" y="2926346"/>
                </a:lnTo>
                <a:lnTo>
                  <a:pt x="0" y="2926346"/>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dirty="0"/>
          </a:p>
        </p:txBody>
      </p:sp>
      <p:sp>
        <p:nvSpPr>
          <p:cNvPr id="11" name="TextBox 11"/>
          <p:cNvSpPr txBox="1"/>
          <p:nvPr/>
        </p:nvSpPr>
        <p:spPr>
          <a:xfrm>
            <a:off x="4537212" y="1293710"/>
            <a:ext cx="9216192" cy="751840"/>
          </a:xfrm>
          <a:prstGeom prst="rect">
            <a:avLst/>
          </a:prstGeom>
        </p:spPr>
        <p:txBody>
          <a:bodyPr lIns="0" tIns="0" rIns="0" bIns="0" rtlCol="0" anchor="t">
            <a:spAutoFit/>
          </a:bodyPr>
          <a:lstStyle/>
          <a:p>
            <a:pPr algn="ctr">
              <a:lnSpc>
                <a:spcPts val="5600"/>
              </a:lnSpc>
            </a:pPr>
            <a:r>
              <a:rPr lang="en-US" sz="5600" u="sng" dirty="0">
                <a:solidFill>
                  <a:srgbClr val="000000"/>
                </a:solidFill>
                <a:latin typeface="Hitchcut"/>
                <a:ea typeface="Hitchcut"/>
                <a:cs typeface="Hitchcut"/>
                <a:sym typeface="Hitchcut"/>
              </a:rPr>
              <a:t>LIABILITY IN TORT </a:t>
            </a:r>
          </a:p>
        </p:txBody>
      </p:sp>
      <p:sp>
        <p:nvSpPr>
          <p:cNvPr id="12" name="TextBox 12"/>
          <p:cNvSpPr txBox="1"/>
          <p:nvPr/>
        </p:nvSpPr>
        <p:spPr>
          <a:xfrm>
            <a:off x="3011688" y="4474685"/>
            <a:ext cx="12269245" cy="5731583"/>
          </a:xfrm>
          <a:prstGeom prst="rect">
            <a:avLst/>
          </a:prstGeom>
        </p:spPr>
        <p:txBody>
          <a:bodyPr lIns="0" tIns="0" rIns="0" bIns="0" rtlCol="0" anchor="t">
            <a:spAutoFit/>
          </a:bodyPr>
          <a:lstStyle/>
          <a:p>
            <a:pPr algn="ctr">
              <a:lnSpc>
                <a:spcPts val="5068"/>
              </a:lnSpc>
            </a:pPr>
            <a:r>
              <a:rPr lang="en-US" sz="3620" dirty="0">
                <a:solidFill>
                  <a:srgbClr val="000000"/>
                </a:solidFill>
                <a:latin typeface="Hitchcut"/>
                <a:ea typeface="Hitchcut"/>
                <a:cs typeface="Hitchcut"/>
                <a:sym typeface="Hitchcut"/>
              </a:rPr>
              <a:t>Shareholders  - usually the company will be a subsidiary of a large corporate group which is insolvent and therefore cannot meet liability, so claimant sues the richer parent company. So need to prove a duty of care.</a:t>
            </a:r>
          </a:p>
          <a:p>
            <a:pPr algn="ctr">
              <a:lnSpc>
                <a:spcPts val="5068"/>
              </a:lnSpc>
            </a:pPr>
            <a:endParaRPr lang="en-US" sz="3620" dirty="0">
              <a:solidFill>
                <a:srgbClr val="000000"/>
              </a:solidFill>
              <a:latin typeface="Hitchcut"/>
              <a:ea typeface="Hitchcut"/>
              <a:cs typeface="Hitchcut"/>
              <a:sym typeface="Hitchcut"/>
            </a:endParaRPr>
          </a:p>
          <a:p>
            <a:pPr algn="ctr">
              <a:lnSpc>
                <a:spcPts val="5068"/>
              </a:lnSpc>
            </a:pPr>
            <a:r>
              <a:rPr lang="en-US" sz="3620" dirty="0">
                <a:solidFill>
                  <a:srgbClr val="000000"/>
                </a:solidFill>
                <a:latin typeface="Hitchcut"/>
                <a:ea typeface="Hitchcut"/>
                <a:cs typeface="Hitchcut"/>
                <a:sym typeface="Hitchcut"/>
              </a:rPr>
              <a:t>Special relationship; Chandler v Cape PLC [2012]</a:t>
            </a:r>
          </a:p>
          <a:p>
            <a:pPr algn="ctr">
              <a:lnSpc>
                <a:spcPts val="5068"/>
              </a:lnSpc>
            </a:pPr>
            <a:endParaRPr lang="en-US" sz="3620" dirty="0">
              <a:solidFill>
                <a:srgbClr val="000000"/>
              </a:solidFill>
              <a:latin typeface="Hitchcut"/>
              <a:ea typeface="Hitchcut"/>
              <a:cs typeface="Hitchcut"/>
              <a:sym typeface="Hitchcut"/>
            </a:endParaRPr>
          </a:p>
          <a:p>
            <a:pPr algn="ctr">
              <a:lnSpc>
                <a:spcPts val="5068"/>
              </a:lnSpc>
              <a:spcBef>
                <a:spcPct val="0"/>
              </a:spcBef>
            </a:pPr>
            <a:endParaRPr lang="en-US" sz="3620" dirty="0">
              <a:solidFill>
                <a:srgbClr val="000000"/>
              </a:solidFill>
              <a:latin typeface="Hitchcut"/>
              <a:ea typeface="Hitchcut"/>
              <a:cs typeface="Hitchcut"/>
              <a:sym typeface="Hitchcut"/>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43972" y="-2819225"/>
            <a:ext cx="19390899" cy="19390899"/>
          </a:xfrm>
          <a:custGeom>
            <a:avLst/>
            <a:gdLst/>
            <a:ahLst/>
            <a:cxnLst/>
            <a:rect l="l" t="t" r="r" b="b"/>
            <a:pathLst>
              <a:path w="19390899" h="19390899">
                <a:moveTo>
                  <a:pt x="0" y="0"/>
                </a:moveTo>
                <a:lnTo>
                  <a:pt x="19390899" y="0"/>
                </a:lnTo>
                <a:lnTo>
                  <a:pt x="19390899"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11885400" y="4305005"/>
            <a:ext cx="4762996" cy="13743277"/>
            <a:chOff x="0" y="0"/>
            <a:chExt cx="281691" cy="812800"/>
          </a:xfrm>
        </p:grpSpPr>
        <p:sp>
          <p:nvSpPr>
            <p:cNvPr id="4" name="Freeform 4"/>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F1D0CE"/>
            </a:solidFill>
          </p:spPr>
          <p:txBody>
            <a:bodyPr/>
            <a:lstStyle/>
            <a:p>
              <a:endParaRPr lang="en-GB" dirty="0"/>
            </a:p>
          </p:txBody>
        </p:sp>
        <p:sp>
          <p:nvSpPr>
            <p:cNvPr id="5" name="TextBox 5"/>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grpSp>
        <p:nvGrpSpPr>
          <p:cNvPr id="6" name="Group 6"/>
          <p:cNvGrpSpPr/>
          <p:nvPr/>
        </p:nvGrpSpPr>
        <p:grpSpPr>
          <a:xfrm>
            <a:off x="6769980" y="4305005"/>
            <a:ext cx="4762996" cy="13743277"/>
            <a:chOff x="0" y="0"/>
            <a:chExt cx="281691" cy="812800"/>
          </a:xfrm>
        </p:grpSpPr>
        <p:sp>
          <p:nvSpPr>
            <p:cNvPr id="7" name="Freeform 7"/>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F1D0CE"/>
            </a:solidFill>
          </p:spPr>
          <p:txBody>
            <a:bodyPr/>
            <a:lstStyle/>
            <a:p>
              <a:endParaRPr lang="en-GB" dirty="0"/>
            </a:p>
          </p:txBody>
        </p:sp>
        <p:sp>
          <p:nvSpPr>
            <p:cNvPr id="8" name="TextBox 8"/>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grpSp>
        <p:nvGrpSpPr>
          <p:cNvPr id="9" name="Group 9"/>
          <p:cNvGrpSpPr/>
          <p:nvPr/>
        </p:nvGrpSpPr>
        <p:grpSpPr>
          <a:xfrm>
            <a:off x="1651943" y="4305005"/>
            <a:ext cx="4762996" cy="13743277"/>
            <a:chOff x="0" y="0"/>
            <a:chExt cx="281691" cy="812800"/>
          </a:xfrm>
        </p:grpSpPr>
        <p:sp>
          <p:nvSpPr>
            <p:cNvPr id="10" name="Freeform 10"/>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F1D0CE"/>
            </a:solidFill>
          </p:spPr>
          <p:txBody>
            <a:bodyPr/>
            <a:lstStyle/>
            <a:p>
              <a:endParaRPr lang="en-GB" dirty="0"/>
            </a:p>
          </p:txBody>
        </p:sp>
        <p:sp>
          <p:nvSpPr>
            <p:cNvPr id="11" name="TextBox 11"/>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sp>
        <p:nvSpPr>
          <p:cNvPr id="12" name="Freeform 12"/>
          <p:cNvSpPr/>
          <p:nvPr/>
        </p:nvSpPr>
        <p:spPr>
          <a:xfrm rot="2478576">
            <a:off x="17253547" y="312787"/>
            <a:ext cx="1131523" cy="3050676"/>
          </a:xfrm>
          <a:custGeom>
            <a:avLst/>
            <a:gdLst/>
            <a:ahLst/>
            <a:cxnLst/>
            <a:rect l="l" t="t" r="r" b="b"/>
            <a:pathLst>
              <a:path w="1131523" h="3050676">
                <a:moveTo>
                  <a:pt x="0" y="0"/>
                </a:moveTo>
                <a:lnTo>
                  <a:pt x="1131523" y="0"/>
                </a:lnTo>
                <a:lnTo>
                  <a:pt x="1131523" y="3050676"/>
                </a:lnTo>
                <a:lnTo>
                  <a:pt x="0" y="305067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13" name="Freeform 13"/>
          <p:cNvSpPr/>
          <p:nvPr/>
        </p:nvSpPr>
        <p:spPr>
          <a:xfrm>
            <a:off x="-2290639" y="8833706"/>
            <a:ext cx="4581277" cy="2115717"/>
          </a:xfrm>
          <a:custGeom>
            <a:avLst/>
            <a:gdLst/>
            <a:ahLst/>
            <a:cxnLst/>
            <a:rect l="l" t="t" r="r" b="b"/>
            <a:pathLst>
              <a:path w="4581277" h="2115717">
                <a:moveTo>
                  <a:pt x="0" y="0"/>
                </a:moveTo>
                <a:lnTo>
                  <a:pt x="4581278" y="0"/>
                </a:lnTo>
                <a:lnTo>
                  <a:pt x="4581278" y="2115717"/>
                </a:lnTo>
                <a:lnTo>
                  <a:pt x="0" y="211571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14" name="Freeform 14"/>
          <p:cNvSpPr/>
          <p:nvPr/>
        </p:nvSpPr>
        <p:spPr>
          <a:xfrm rot="906774">
            <a:off x="17259132" y="6856121"/>
            <a:ext cx="2090421" cy="2258805"/>
          </a:xfrm>
          <a:custGeom>
            <a:avLst/>
            <a:gdLst/>
            <a:ahLst/>
            <a:cxnLst/>
            <a:rect l="l" t="t" r="r" b="b"/>
            <a:pathLst>
              <a:path w="2090421" h="2258805">
                <a:moveTo>
                  <a:pt x="0" y="0"/>
                </a:moveTo>
                <a:lnTo>
                  <a:pt x="2090421" y="0"/>
                </a:lnTo>
                <a:lnTo>
                  <a:pt x="2090421" y="2258805"/>
                </a:lnTo>
                <a:lnTo>
                  <a:pt x="0" y="225880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15" name="Freeform 15"/>
          <p:cNvSpPr/>
          <p:nvPr/>
        </p:nvSpPr>
        <p:spPr>
          <a:xfrm>
            <a:off x="0" y="7115"/>
            <a:ext cx="2382689" cy="2382689"/>
          </a:xfrm>
          <a:custGeom>
            <a:avLst/>
            <a:gdLst/>
            <a:ahLst/>
            <a:cxnLst/>
            <a:rect l="l" t="t" r="r" b="b"/>
            <a:pathLst>
              <a:path w="2382689" h="2382689">
                <a:moveTo>
                  <a:pt x="0" y="0"/>
                </a:moveTo>
                <a:lnTo>
                  <a:pt x="2382689" y="0"/>
                </a:lnTo>
                <a:lnTo>
                  <a:pt x="2382689" y="2382689"/>
                </a:lnTo>
                <a:lnTo>
                  <a:pt x="0" y="238268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6" name="TextBox 16"/>
          <p:cNvSpPr txBox="1"/>
          <p:nvPr/>
        </p:nvSpPr>
        <p:spPr>
          <a:xfrm>
            <a:off x="4537212" y="1293710"/>
            <a:ext cx="9216192" cy="751840"/>
          </a:xfrm>
          <a:prstGeom prst="rect">
            <a:avLst/>
          </a:prstGeom>
        </p:spPr>
        <p:txBody>
          <a:bodyPr lIns="0" tIns="0" rIns="0" bIns="0" rtlCol="0" anchor="t">
            <a:spAutoFit/>
          </a:bodyPr>
          <a:lstStyle/>
          <a:p>
            <a:pPr algn="ctr">
              <a:lnSpc>
                <a:spcPts val="5600"/>
              </a:lnSpc>
            </a:pPr>
            <a:r>
              <a:rPr lang="en-US" sz="5600" u="sng" dirty="0">
                <a:solidFill>
                  <a:srgbClr val="000000"/>
                </a:solidFill>
                <a:latin typeface="Hitchcut"/>
                <a:ea typeface="Hitchcut"/>
                <a:cs typeface="Hitchcut"/>
                <a:sym typeface="Hitchcut"/>
              </a:rPr>
              <a:t>CONTINUED</a:t>
            </a:r>
          </a:p>
        </p:txBody>
      </p:sp>
      <p:sp>
        <p:nvSpPr>
          <p:cNvPr id="17" name="TextBox 17"/>
          <p:cNvSpPr txBox="1"/>
          <p:nvPr/>
        </p:nvSpPr>
        <p:spPr>
          <a:xfrm>
            <a:off x="2327580" y="4520664"/>
            <a:ext cx="3413699" cy="5092989"/>
          </a:xfrm>
          <a:prstGeom prst="rect">
            <a:avLst/>
          </a:prstGeom>
        </p:spPr>
        <p:txBody>
          <a:bodyPr lIns="0" tIns="0" rIns="0" bIns="0" rtlCol="0" anchor="t">
            <a:spAutoFit/>
          </a:bodyPr>
          <a:lstStyle/>
          <a:p>
            <a:pPr algn="ctr">
              <a:lnSpc>
                <a:spcPts val="5068"/>
              </a:lnSpc>
            </a:pPr>
            <a:r>
              <a:rPr lang="en-US" sz="3620" dirty="0">
                <a:solidFill>
                  <a:srgbClr val="000000"/>
                </a:solidFill>
                <a:latin typeface="Hitchcut"/>
                <a:ea typeface="Hitchcut"/>
                <a:cs typeface="Hitchcut"/>
                <a:sym typeface="Hitchcut"/>
              </a:rPr>
              <a:t>Business of both in same respects -</a:t>
            </a:r>
          </a:p>
          <a:p>
            <a:pPr algn="ctr">
              <a:lnSpc>
                <a:spcPts val="5068"/>
              </a:lnSpc>
            </a:pPr>
            <a:endParaRPr lang="en-US" sz="3620" dirty="0">
              <a:solidFill>
                <a:srgbClr val="000000"/>
              </a:solidFill>
              <a:latin typeface="Hitchcut"/>
              <a:ea typeface="Hitchcut"/>
              <a:cs typeface="Hitchcut"/>
              <a:sym typeface="Hitchcut"/>
            </a:endParaRPr>
          </a:p>
          <a:p>
            <a:pPr algn="ctr">
              <a:lnSpc>
                <a:spcPts val="5068"/>
              </a:lnSpc>
              <a:spcBef>
                <a:spcPct val="0"/>
              </a:spcBef>
            </a:pPr>
            <a:r>
              <a:rPr lang="en-US" sz="3620" dirty="0">
                <a:solidFill>
                  <a:srgbClr val="000000"/>
                </a:solidFill>
                <a:latin typeface="Hitchcut"/>
                <a:ea typeface="Hitchcut"/>
                <a:cs typeface="Hitchcut"/>
                <a:sym typeface="Hitchcut"/>
              </a:rPr>
              <a:t> Not applicable where holding company</a:t>
            </a:r>
          </a:p>
        </p:txBody>
      </p:sp>
      <p:sp>
        <p:nvSpPr>
          <p:cNvPr id="18" name="TextBox 18"/>
          <p:cNvSpPr txBox="1"/>
          <p:nvPr/>
        </p:nvSpPr>
        <p:spPr>
          <a:xfrm>
            <a:off x="7444628" y="4520664"/>
            <a:ext cx="3413699" cy="3177209"/>
          </a:xfrm>
          <a:prstGeom prst="rect">
            <a:avLst/>
          </a:prstGeom>
        </p:spPr>
        <p:txBody>
          <a:bodyPr lIns="0" tIns="0" rIns="0" bIns="0" rtlCol="0" anchor="t">
            <a:spAutoFit/>
          </a:bodyPr>
          <a:lstStyle/>
          <a:p>
            <a:pPr algn="ctr">
              <a:lnSpc>
                <a:spcPts val="5068"/>
              </a:lnSpc>
              <a:spcBef>
                <a:spcPct val="0"/>
              </a:spcBef>
            </a:pPr>
            <a:r>
              <a:rPr lang="en-US" sz="3620" dirty="0">
                <a:solidFill>
                  <a:srgbClr val="000000"/>
                </a:solidFill>
                <a:latin typeface="Hitchcut"/>
                <a:ea typeface="Hitchcut"/>
                <a:cs typeface="Hitchcut"/>
                <a:sym typeface="Hitchcut"/>
              </a:rPr>
              <a:t>Parent company know more about health and safety.</a:t>
            </a:r>
          </a:p>
        </p:txBody>
      </p:sp>
      <p:sp>
        <p:nvSpPr>
          <p:cNvPr id="19" name="TextBox 19"/>
          <p:cNvSpPr txBox="1"/>
          <p:nvPr/>
        </p:nvSpPr>
        <p:spPr>
          <a:xfrm>
            <a:off x="11949145" y="4228805"/>
            <a:ext cx="4699251" cy="5731583"/>
          </a:xfrm>
          <a:prstGeom prst="rect">
            <a:avLst/>
          </a:prstGeom>
        </p:spPr>
        <p:txBody>
          <a:bodyPr lIns="0" tIns="0" rIns="0" bIns="0" rtlCol="0" anchor="t">
            <a:spAutoFit/>
          </a:bodyPr>
          <a:lstStyle/>
          <a:p>
            <a:pPr algn="ctr">
              <a:lnSpc>
                <a:spcPts val="5068"/>
              </a:lnSpc>
            </a:pPr>
            <a:r>
              <a:rPr lang="en-US" sz="3620" dirty="0">
                <a:solidFill>
                  <a:srgbClr val="000000"/>
                </a:solidFill>
                <a:latin typeface="Hitchcut"/>
                <a:ea typeface="Hitchcut"/>
                <a:cs typeface="Hitchcut"/>
                <a:sym typeface="Hitchcut"/>
              </a:rPr>
              <a:t>Subsidiary operating unlawfully and parent should have been aware. </a:t>
            </a:r>
          </a:p>
          <a:p>
            <a:pPr algn="ctr">
              <a:lnSpc>
                <a:spcPts val="5068"/>
              </a:lnSpc>
            </a:pPr>
            <a:endParaRPr lang="en-US" sz="3620" dirty="0">
              <a:solidFill>
                <a:srgbClr val="000000"/>
              </a:solidFill>
              <a:latin typeface="Hitchcut"/>
              <a:ea typeface="Hitchcut"/>
              <a:cs typeface="Hitchcut"/>
              <a:sym typeface="Hitchcut"/>
            </a:endParaRPr>
          </a:p>
          <a:p>
            <a:pPr algn="ctr">
              <a:lnSpc>
                <a:spcPts val="5068"/>
              </a:lnSpc>
              <a:spcBef>
                <a:spcPct val="0"/>
              </a:spcBef>
            </a:pPr>
            <a:r>
              <a:rPr lang="en-US" sz="3620" dirty="0">
                <a:solidFill>
                  <a:srgbClr val="000000"/>
                </a:solidFill>
                <a:latin typeface="Hitchcut"/>
                <a:ea typeface="Hitchcut"/>
                <a:cs typeface="Hitchcut"/>
                <a:sym typeface="Hitchcut"/>
              </a:rPr>
              <a:t>Reliance on parent company expertise by the employees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43972" y="-2819225"/>
            <a:ext cx="19390899" cy="19390899"/>
          </a:xfrm>
          <a:custGeom>
            <a:avLst/>
            <a:gdLst/>
            <a:ahLst/>
            <a:cxnLst/>
            <a:rect l="l" t="t" r="r" b="b"/>
            <a:pathLst>
              <a:path w="19390899" h="19390899">
                <a:moveTo>
                  <a:pt x="0" y="0"/>
                </a:moveTo>
                <a:lnTo>
                  <a:pt x="19390899" y="0"/>
                </a:lnTo>
                <a:lnTo>
                  <a:pt x="19390899"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11885400" y="2718507"/>
            <a:ext cx="4762996" cy="15329775"/>
            <a:chOff x="0" y="0"/>
            <a:chExt cx="281691" cy="906628"/>
          </a:xfrm>
        </p:grpSpPr>
        <p:sp>
          <p:nvSpPr>
            <p:cNvPr id="4" name="Freeform 4"/>
            <p:cNvSpPr/>
            <p:nvPr/>
          </p:nvSpPr>
          <p:spPr>
            <a:xfrm>
              <a:off x="0" y="0"/>
              <a:ext cx="281691" cy="906628"/>
            </a:xfrm>
            <a:custGeom>
              <a:avLst/>
              <a:gdLst/>
              <a:ahLst/>
              <a:cxnLst/>
              <a:rect l="l" t="t" r="r" b="b"/>
              <a:pathLst>
                <a:path w="281691" h="906628">
                  <a:moveTo>
                    <a:pt x="42261" y="0"/>
                  </a:moveTo>
                  <a:lnTo>
                    <a:pt x="239430" y="0"/>
                  </a:lnTo>
                  <a:cubicBezTo>
                    <a:pt x="262770" y="0"/>
                    <a:pt x="281691" y="18921"/>
                    <a:pt x="281691" y="42261"/>
                  </a:cubicBezTo>
                  <a:lnTo>
                    <a:pt x="281691" y="864367"/>
                  </a:lnTo>
                  <a:cubicBezTo>
                    <a:pt x="281691" y="875575"/>
                    <a:pt x="277239" y="886325"/>
                    <a:pt x="269313" y="894250"/>
                  </a:cubicBezTo>
                  <a:cubicBezTo>
                    <a:pt x="261388" y="902176"/>
                    <a:pt x="250639" y="906628"/>
                    <a:pt x="239430" y="906628"/>
                  </a:cubicBezTo>
                  <a:lnTo>
                    <a:pt x="42261" y="906628"/>
                  </a:lnTo>
                  <a:cubicBezTo>
                    <a:pt x="31053" y="906628"/>
                    <a:pt x="20304" y="902176"/>
                    <a:pt x="12378" y="894250"/>
                  </a:cubicBezTo>
                  <a:cubicBezTo>
                    <a:pt x="4453" y="886325"/>
                    <a:pt x="0" y="875575"/>
                    <a:pt x="0" y="864367"/>
                  </a:cubicBezTo>
                  <a:lnTo>
                    <a:pt x="0" y="42261"/>
                  </a:lnTo>
                  <a:cubicBezTo>
                    <a:pt x="0" y="31053"/>
                    <a:pt x="4453" y="20304"/>
                    <a:pt x="12378" y="12378"/>
                  </a:cubicBezTo>
                  <a:cubicBezTo>
                    <a:pt x="20304" y="4453"/>
                    <a:pt x="31053" y="0"/>
                    <a:pt x="42261" y="0"/>
                  </a:cubicBezTo>
                  <a:close/>
                </a:path>
              </a:pathLst>
            </a:custGeom>
            <a:solidFill>
              <a:srgbClr val="0BA595"/>
            </a:solidFill>
          </p:spPr>
          <p:txBody>
            <a:bodyPr/>
            <a:lstStyle/>
            <a:p>
              <a:endParaRPr lang="en-GB" dirty="0"/>
            </a:p>
          </p:txBody>
        </p:sp>
        <p:sp>
          <p:nvSpPr>
            <p:cNvPr id="5" name="TextBox 5"/>
            <p:cNvSpPr txBox="1"/>
            <p:nvPr/>
          </p:nvSpPr>
          <p:spPr>
            <a:xfrm>
              <a:off x="0" y="38100"/>
              <a:ext cx="281691" cy="868528"/>
            </a:xfrm>
            <a:prstGeom prst="rect">
              <a:avLst/>
            </a:prstGeom>
          </p:spPr>
          <p:txBody>
            <a:bodyPr lIns="50800" tIns="50800" rIns="50800" bIns="50800" rtlCol="0" anchor="ctr"/>
            <a:lstStyle/>
            <a:p>
              <a:pPr algn="ctr">
                <a:lnSpc>
                  <a:spcPts val="2300"/>
                </a:lnSpc>
              </a:pPr>
              <a:endParaRPr dirty="0"/>
            </a:p>
          </p:txBody>
        </p:sp>
      </p:grpSp>
      <p:grpSp>
        <p:nvGrpSpPr>
          <p:cNvPr id="6" name="Group 6"/>
          <p:cNvGrpSpPr/>
          <p:nvPr/>
        </p:nvGrpSpPr>
        <p:grpSpPr>
          <a:xfrm>
            <a:off x="6769980" y="2718507"/>
            <a:ext cx="4762996" cy="15329775"/>
            <a:chOff x="0" y="0"/>
            <a:chExt cx="281691" cy="906628"/>
          </a:xfrm>
        </p:grpSpPr>
        <p:sp>
          <p:nvSpPr>
            <p:cNvPr id="7" name="Freeform 7"/>
            <p:cNvSpPr/>
            <p:nvPr/>
          </p:nvSpPr>
          <p:spPr>
            <a:xfrm>
              <a:off x="0" y="0"/>
              <a:ext cx="281691" cy="906628"/>
            </a:xfrm>
            <a:custGeom>
              <a:avLst/>
              <a:gdLst/>
              <a:ahLst/>
              <a:cxnLst/>
              <a:rect l="l" t="t" r="r" b="b"/>
              <a:pathLst>
                <a:path w="281691" h="906628">
                  <a:moveTo>
                    <a:pt x="42261" y="0"/>
                  </a:moveTo>
                  <a:lnTo>
                    <a:pt x="239430" y="0"/>
                  </a:lnTo>
                  <a:cubicBezTo>
                    <a:pt x="262770" y="0"/>
                    <a:pt x="281691" y="18921"/>
                    <a:pt x="281691" y="42261"/>
                  </a:cubicBezTo>
                  <a:lnTo>
                    <a:pt x="281691" y="864367"/>
                  </a:lnTo>
                  <a:cubicBezTo>
                    <a:pt x="281691" y="875575"/>
                    <a:pt x="277239" y="886325"/>
                    <a:pt x="269313" y="894250"/>
                  </a:cubicBezTo>
                  <a:cubicBezTo>
                    <a:pt x="261388" y="902176"/>
                    <a:pt x="250639" y="906628"/>
                    <a:pt x="239430" y="906628"/>
                  </a:cubicBezTo>
                  <a:lnTo>
                    <a:pt x="42261" y="906628"/>
                  </a:lnTo>
                  <a:cubicBezTo>
                    <a:pt x="31053" y="906628"/>
                    <a:pt x="20304" y="902176"/>
                    <a:pt x="12378" y="894250"/>
                  </a:cubicBezTo>
                  <a:cubicBezTo>
                    <a:pt x="4453" y="886325"/>
                    <a:pt x="0" y="875575"/>
                    <a:pt x="0" y="864367"/>
                  </a:cubicBezTo>
                  <a:lnTo>
                    <a:pt x="0" y="42261"/>
                  </a:lnTo>
                  <a:cubicBezTo>
                    <a:pt x="0" y="31053"/>
                    <a:pt x="4453" y="20304"/>
                    <a:pt x="12378" y="12378"/>
                  </a:cubicBezTo>
                  <a:cubicBezTo>
                    <a:pt x="20304" y="4453"/>
                    <a:pt x="31053" y="0"/>
                    <a:pt x="42261" y="0"/>
                  </a:cubicBezTo>
                  <a:close/>
                </a:path>
              </a:pathLst>
            </a:custGeom>
            <a:solidFill>
              <a:srgbClr val="0BA595"/>
            </a:solidFill>
          </p:spPr>
          <p:txBody>
            <a:bodyPr/>
            <a:lstStyle/>
            <a:p>
              <a:endParaRPr lang="en-GB" dirty="0"/>
            </a:p>
          </p:txBody>
        </p:sp>
        <p:sp>
          <p:nvSpPr>
            <p:cNvPr id="8" name="TextBox 8"/>
            <p:cNvSpPr txBox="1"/>
            <p:nvPr/>
          </p:nvSpPr>
          <p:spPr>
            <a:xfrm>
              <a:off x="0" y="38100"/>
              <a:ext cx="281691" cy="868528"/>
            </a:xfrm>
            <a:prstGeom prst="rect">
              <a:avLst/>
            </a:prstGeom>
          </p:spPr>
          <p:txBody>
            <a:bodyPr lIns="50800" tIns="50800" rIns="50800" bIns="50800" rtlCol="0" anchor="ctr"/>
            <a:lstStyle/>
            <a:p>
              <a:pPr algn="ctr">
                <a:lnSpc>
                  <a:spcPts val="2300"/>
                </a:lnSpc>
              </a:pPr>
              <a:endParaRPr dirty="0"/>
            </a:p>
          </p:txBody>
        </p:sp>
      </p:grpSp>
      <p:grpSp>
        <p:nvGrpSpPr>
          <p:cNvPr id="9" name="Group 9"/>
          <p:cNvGrpSpPr/>
          <p:nvPr/>
        </p:nvGrpSpPr>
        <p:grpSpPr>
          <a:xfrm>
            <a:off x="1651943" y="2718507"/>
            <a:ext cx="4762996" cy="15329775"/>
            <a:chOff x="0" y="0"/>
            <a:chExt cx="281691" cy="906628"/>
          </a:xfrm>
        </p:grpSpPr>
        <p:sp>
          <p:nvSpPr>
            <p:cNvPr id="10" name="Freeform 10"/>
            <p:cNvSpPr/>
            <p:nvPr/>
          </p:nvSpPr>
          <p:spPr>
            <a:xfrm>
              <a:off x="0" y="0"/>
              <a:ext cx="281691" cy="906628"/>
            </a:xfrm>
            <a:custGeom>
              <a:avLst/>
              <a:gdLst/>
              <a:ahLst/>
              <a:cxnLst/>
              <a:rect l="l" t="t" r="r" b="b"/>
              <a:pathLst>
                <a:path w="281691" h="906628">
                  <a:moveTo>
                    <a:pt x="42261" y="0"/>
                  </a:moveTo>
                  <a:lnTo>
                    <a:pt x="239430" y="0"/>
                  </a:lnTo>
                  <a:cubicBezTo>
                    <a:pt x="262770" y="0"/>
                    <a:pt x="281691" y="18921"/>
                    <a:pt x="281691" y="42261"/>
                  </a:cubicBezTo>
                  <a:lnTo>
                    <a:pt x="281691" y="864367"/>
                  </a:lnTo>
                  <a:cubicBezTo>
                    <a:pt x="281691" y="875575"/>
                    <a:pt x="277239" y="886325"/>
                    <a:pt x="269313" y="894250"/>
                  </a:cubicBezTo>
                  <a:cubicBezTo>
                    <a:pt x="261388" y="902176"/>
                    <a:pt x="250639" y="906628"/>
                    <a:pt x="239430" y="906628"/>
                  </a:cubicBezTo>
                  <a:lnTo>
                    <a:pt x="42261" y="906628"/>
                  </a:lnTo>
                  <a:cubicBezTo>
                    <a:pt x="31053" y="906628"/>
                    <a:pt x="20304" y="902176"/>
                    <a:pt x="12378" y="894250"/>
                  </a:cubicBezTo>
                  <a:cubicBezTo>
                    <a:pt x="4453" y="886325"/>
                    <a:pt x="0" y="875575"/>
                    <a:pt x="0" y="864367"/>
                  </a:cubicBezTo>
                  <a:lnTo>
                    <a:pt x="0" y="42261"/>
                  </a:lnTo>
                  <a:cubicBezTo>
                    <a:pt x="0" y="31053"/>
                    <a:pt x="4453" y="20304"/>
                    <a:pt x="12378" y="12378"/>
                  </a:cubicBezTo>
                  <a:cubicBezTo>
                    <a:pt x="20304" y="4453"/>
                    <a:pt x="31053" y="0"/>
                    <a:pt x="42261" y="0"/>
                  </a:cubicBezTo>
                  <a:close/>
                </a:path>
              </a:pathLst>
            </a:custGeom>
            <a:solidFill>
              <a:srgbClr val="0BA595"/>
            </a:solidFill>
          </p:spPr>
          <p:txBody>
            <a:bodyPr/>
            <a:lstStyle/>
            <a:p>
              <a:endParaRPr lang="en-GB" dirty="0"/>
            </a:p>
          </p:txBody>
        </p:sp>
        <p:sp>
          <p:nvSpPr>
            <p:cNvPr id="11" name="TextBox 11"/>
            <p:cNvSpPr txBox="1"/>
            <p:nvPr/>
          </p:nvSpPr>
          <p:spPr>
            <a:xfrm>
              <a:off x="0" y="38100"/>
              <a:ext cx="281691" cy="868528"/>
            </a:xfrm>
            <a:prstGeom prst="rect">
              <a:avLst/>
            </a:prstGeom>
          </p:spPr>
          <p:txBody>
            <a:bodyPr lIns="50800" tIns="50800" rIns="50800" bIns="50800" rtlCol="0" anchor="ctr"/>
            <a:lstStyle/>
            <a:p>
              <a:pPr algn="ctr">
                <a:lnSpc>
                  <a:spcPts val="2300"/>
                </a:lnSpc>
              </a:pPr>
              <a:endParaRPr dirty="0"/>
            </a:p>
          </p:txBody>
        </p:sp>
      </p:grpSp>
      <p:sp>
        <p:nvSpPr>
          <p:cNvPr id="12" name="Freeform 12"/>
          <p:cNvSpPr/>
          <p:nvPr/>
        </p:nvSpPr>
        <p:spPr>
          <a:xfrm rot="3080045">
            <a:off x="14818809" y="-646397"/>
            <a:ext cx="1999153" cy="3689713"/>
          </a:xfrm>
          <a:custGeom>
            <a:avLst/>
            <a:gdLst/>
            <a:ahLst/>
            <a:cxnLst/>
            <a:rect l="l" t="t" r="r" b="b"/>
            <a:pathLst>
              <a:path w="1999153" h="3689713">
                <a:moveTo>
                  <a:pt x="0" y="0"/>
                </a:moveTo>
                <a:lnTo>
                  <a:pt x="1999153" y="0"/>
                </a:lnTo>
                <a:lnTo>
                  <a:pt x="1999153" y="3689713"/>
                </a:lnTo>
                <a:lnTo>
                  <a:pt x="0" y="368971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13" name="Freeform 13"/>
          <p:cNvSpPr/>
          <p:nvPr/>
        </p:nvSpPr>
        <p:spPr>
          <a:xfrm rot="2478576">
            <a:off x="17253547" y="312787"/>
            <a:ext cx="1131523" cy="3050676"/>
          </a:xfrm>
          <a:custGeom>
            <a:avLst/>
            <a:gdLst/>
            <a:ahLst/>
            <a:cxnLst/>
            <a:rect l="l" t="t" r="r" b="b"/>
            <a:pathLst>
              <a:path w="1131523" h="3050676">
                <a:moveTo>
                  <a:pt x="0" y="0"/>
                </a:moveTo>
                <a:lnTo>
                  <a:pt x="1131523" y="0"/>
                </a:lnTo>
                <a:lnTo>
                  <a:pt x="1131523" y="3050676"/>
                </a:lnTo>
                <a:lnTo>
                  <a:pt x="0" y="305067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14" name="Freeform 14"/>
          <p:cNvSpPr/>
          <p:nvPr/>
        </p:nvSpPr>
        <p:spPr>
          <a:xfrm>
            <a:off x="-2290639" y="8833706"/>
            <a:ext cx="4581277" cy="2115717"/>
          </a:xfrm>
          <a:custGeom>
            <a:avLst/>
            <a:gdLst/>
            <a:ahLst/>
            <a:cxnLst/>
            <a:rect l="l" t="t" r="r" b="b"/>
            <a:pathLst>
              <a:path w="4581277" h="2115717">
                <a:moveTo>
                  <a:pt x="0" y="0"/>
                </a:moveTo>
                <a:lnTo>
                  <a:pt x="4581278" y="0"/>
                </a:lnTo>
                <a:lnTo>
                  <a:pt x="4581278" y="2115717"/>
                </a:lnTo>
                <a:lnTo>
                  <a:pt x="0" y="211571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15" name="Freeform 15"/>
          <p:cNvSpPr/>
          <p:nvPr/>
        </p:nvSpPr>
        <p:spPr>
          <a:xfrm rot="906774">
            <a:off x="16470718" y="6751534"/>
            <a:ext cx="2792127" cy="3017033"/>
          </a:xfrm>
          <a:custGeom>
            <a:avLst/>
            <a:gdLst/>
            <a:ahLst/>
            <a:cxnLst/>
            <a:rect l="l" t="t" r="r" b="b"/>
            <a:pathLst>
              <a:path w="2792127" h="3017033">
                <a:moveTo>
                  <a:pt x="0" y="0"/>
                </a:moveTo>
                <a:lnTo>
                  <a:pt x="2792126" y="0"/>
                </a:lnTo>
                <a:lnTo>
                  <a:pt x="2792126" y="3017033"/>
                </a:lnTo>
                <a:lnTo>
                  <a:pt x="0" y="301703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6" name="Freeform 16"/>
          <p:cNvSpPr/>
          <p:nvPr/>
        </p:nvSpPr>
        <p:spPr>
          <a:xfrm>
            <a:off x="-163038" y="359660"/>
            <a:ext cx="3045129" cy="2524689"/>
          </a:xfrm>
          <a:custGeom>
            <a:avLst/>
            <a:gdLst/>
            <a:ahLst/>
            <a:cxnLst/>
            <a:rect l="l" t="t" r="r" b="b"/>
            <a:pathLst>
              <a:path w="3045129" h="2524689">
                <a:moveTo>
                  <a:pt x="0" y="0"/>
                </a:moveTo>
                <a:lnTo>
                  <a:pt x="3045129" y="0"/>
                </a:lnTo>
                <a:lnTo>
                  <a:pt x="3045129" y="2524689"/>
                </a:lnTo>
                <a:lnTo>
                  <a:pt x="0" y="252468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dirty="0"/>
          </a:p>
        </p:txBody>
      </p:sp>
      <p:sp>
        <p:nvSpPr>
          <p:cNvPr id="17" name="TextBox 17"/>
          <p:cNvSpPr txBox="1"/>
          <p:nvPr/>
        </p:nvSpPr>
        <p:spPr>
          <a:xfrm>
            <a:off x="4537212" y="1293710"/>
            <a:ext cx="9216192" cy="751840"/>
          </a:xfrm>
          <a:prstGeom prst="rect">
            <a:avLst/>
          </a:prstGeom>
        </p:spPr>
        <p:txBody>
          <a:bodyPr lIns="0" tIns="0" rIns="0" bIns="0" rtlCol="0" anchor="t">
            <a:spAutoFit/>
          </a:bodyPr>
          <a:lstStyle/>
          <a:p>
            <a:pPr algn="ctr">
              <a:lnSpc>
                <a:spcPts val="5600"/>
              </a:lnSpc>
            </a:pPr>
            <a:r>
              <a:rPr lang="en-US" sz="5600" u="sng" dirty="0">
                <a:solidFill>
                  <a:srgbClr val="000000"/>
                </a:solidFill>
                <a:latin typeface="Hitchcut"/>
                <a:ea typeface="Hitchcut"/>
                <a:cs typeface="Hitchcut"/>
                <a:sym typeface="Hitchcut"/>
              </a:rPr>
              <a:t>CONTINUED</a:t>
            </a:r>
          </a:p>
        </p:txBody>
      </p:sp>
      <p:sp>
        <p:nvSpPr>
          <p:cNvPr id="18" name="TextBox 18"/>
          <p:cNvSpPr txBox="1"/>
          <p:nvPr/>
        </p:nvSpPr>
        <p:spPr>
          <a:xfrm>
            <a:off x="2327580" y="3007845"/>
            <a:ext cx="3413699" cy="3177209"/>
          </a:xfrm>
          <a:prstGeom prst="rect">
            <a:avLst/>
          </a:prstGeom>
        </p:spPr>
        <p:txBody>
          <a:bodyPr lIns="0" tIns="0" rIns="0" bIns="0" rtlCol="0" anchor="t">
            <a:spAutoFit/>
          </a:bodyPr>
          <a:lstStyle/>
          <a:p>
            <a:pPr algn="ctr">
              <a:lnSpc>
                <a:spcPts val="5068"/>
              </a:lnSpc>
              <a:spcBef>
                <a:spcPct val="0"/>
              </a:spcBef>
            </a:pPr>
            <a:r>
              <a:rPr lang="en-US" sz="3620" dirty="0">
                <a:solidFill>
                  <a:srgbClr val="000000"/>
                </a:solidFill>
                <a:latin typeface="Hitchcut"/>
                <a:ea typeface="Hitchcut"/>
                <a:cs typeface="Hitchcut"/>
                <a:sym typeface="Hitchcut"/>
              </a:rPr>
              <a:t>Parent company manages of activities of the subsidiary. </a:t>
            </a:r>
          </a:p>
        </p:txBody>
      </p:sp>
      <p:sp>
        <p:nvSpPr>
          <p:cNvPr id="19" name="TextBox 19"/>
          <p:cNvSpPr txBox="1"/>
          <p:nvPr/>
        </p:nvSpPr>
        <p:spPr>
          <a:xfrm>
            <a:off x="7632178" y="3007845"/>
            <a:ext cx="3413699" cy="3815803"/>
          </a:xfrm>
          <a:prstGeom prst="rect">
            <a:avLst/>
          </a:prstGeom>
        </p:spPr>
        <p:txBody>
          <a:bodyPr lIns="0" tIns="0" rIns="0" bIns="0" rtlCol="0" anchor="t">
            <a:spAutoFit/>
          </a:bodyPr>
          <a:lstStyle/>
          <a:p>
            <a:pPr algn="ctr">
              <a:lnSpc>
                <a:spcPts val="5068"/>
              </a:lnSpc>
              <a:spcBef>
                <a:spcPct val="0"/>
              </a:spcBef>
            </a:pPr>
            <a:r>
              <a:rPr lang="en-US" sz="3620" dirty="0">
                <a:solidFill>
                  <a:srgbClr val="000000"/>
                </a:solidFill>
                <a:latin typeface="Hitchcut"/>
                <a:ea typeface="Hitchcut"/>
                <a:cs typeface="Hitchcut"/>
                <a:sym typeface="Hitchcut"/>
              </a:rPr>
              <a:t>There has been advice given about a risk from the parent company </a:t>
            </a:r>
          </a:p>
        </p:txBody>
      </p:sp>
      <p:sp>
        <p:nvSpPr>
          <p:cNvPr id="20" name="TextBox 20"/>
          <p:cNvSpPr txBox="1"/>
          <p:nvPr/>
        </p:nvSpPr>
        <p:spPr>
          <a:xfrm>
            <a:off x="12560049" y="3007845"/>
            <a:ext cx="3413699" cy="4454396"/>
          </a:xfrm>
          <a:prstGeom prst="rect">
            <a:avLst/>
          </a:prstGeom>
        </p:spPr>
        <p:txBody>
          <a:bodyPr lIns="0" tIns="0" rIns="0" bIns="0" rtlCol="0" anchor="t">
            <a:spAutoFit/>
          </a:bodyPr>
          <a:lstStyle/>
          <a:p>
            <a:pPr algn="ctr">
              <a:lnSpc>
                <a:spcPts val="5068"/>
              </a:lnSpc>
              <a:spcBef>
                <a:spcPct val="0"/>
              </a:spcBef>
            </a:pPr>
            <a:r>
              <a:rPr lang="en-US" sz="3620" dirty="0">
                <a:solidFill>
                  <a:srgbClr val="000000"/>
                </a:solidFill>
                <a:latin typeface="Hitchcut"/>
                <a:ea typeface="Hitchcut"/>
                <a:cs typeface="Hitchcut"/>
                <a:sym typeface="Hitchcut"/>
              </a:rPr>
              <a:t>Parent has issues group wide policies and guidelines and the subsidiary must comply.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43972" y="-2819225"/>
            <a:ext cx="19390899" cy="19390899"/>
          </a:xfrm>
          <a:custGeom>
            <a:avLst/>
            <a:gdLst/>
            <a:ahLst/>
            <a:cxnLst/>
            <a:rect l="l" t="t" r="r" b="b"/>
            <a:pathLst>
              <a:path w="19390899" h="19390899">
                <a:moveTo>
                  <a:pt x="0" y="0"/>
                </a:moveTo>
                <a:lnTo>
                  <a:pt x="19390899" y="0"/>
                </a:lnTo>
                <a:lnTo>
                  <a:pt x="19390899"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11885400" y="4305005"/>
            <a:ext cx="4762996" cy="13743277"/>
            <a:chOff x="0" y="0"/>
            <a:chExt cx="281691" cy="812800"/>
          </a:xfrm>
        </p:grpSpPr>
        <p:sp>
          <p:nvSpPr>
            <p:cNvPr id="4" name="Freeform 4"/>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0BA595"/>
            </a:solidFill>
          </p:spPr>
          <p:txBody>
            <a:bodyPr/>
            <a:lstStyle/>
            <a:p>
              <a:endParaRPr lang="en-GB" dirty="0"/>
            </a:p>
          </p:txBody>
        </p:sp>
        <p:sp>
          <p:nvSpPr>
            <p:cNvPr id="5" name="TextBox 5"/>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grpSp>
        <p:nvGrpSpPr>
          <p:cNvPr id="6" name="Group 6"/>
          <p:cNvGrpSpPr/>
          <p:nvPr/>
        </p:nvGrpSpPr>
        <p:grpSpPr>
          <a:xfrm>
            <a:off x="6769980" y="4305005"/>
            <a:ext cx="4762996" cy="13743277"/>
            <a:chOff x="0" y="0"/>
            <a:chExt cx="281691" cy="812800"/>
          </a:xfrm>
        </p:grpSpPr>
        <p:sp>
          <p:nvSpPr>
            <p:cNvPr id="7" name="Freeform 7"/>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0BA595"/>
            </a:solidFill>
          </p:spPr>
          <p:txBody>
            <a:bodyPr/>
            <a:lstStyle/>
            <a:p>
              <a:endParaRPr lang="en-GB" dirty="0"/>
            </a:p>
          </p:txBody>
        </p:sp>
        <p:sp>
          <p:nvSpPr>
            <p:cNvPr id="8" name="TextBox 8"/>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grpSp>
        <p:nvGrpSpPr>
          <p:cNvPr id="9" name="Group 9"/>
          <p:cNvGrpSpPr/>
          <p:nvPr/>
        </p:nvGrpSpPr>
        <p:grpSpPr>
          <a:xfrm>
            <a:off x="1651943" y="4305005"/>
            <a:ext cx="4762996" cy="13743277"/>
            <a:chOff x="0" y="0"/>
            <a:chExt cx="281691" cy="812800"/>
          </a:xfrm>
        </p:grpSpPr>
        <p:sp>
          <p:nvSpPr>
            <p:cNvPr id="10" name="Freeform 10"/>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0BA595"/>
            </a:solidFill>
          </p:spPr>
          <p:txBody>
            <a:bodyPr/>
            <a:lstStyle/>
            <a:p>
              <a:endParaRPr lang="en-GB" dirty="0"/>
            </a:p>
          </p:txBody>
        </p:sp>
        <p:sp>
          <p:nvSpPr>
            <p:cNvPr id="11" name="TextBox 11"/>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sp>
        <p:nvSpPr>
          <p:cNvPr id="12" name="Freeform 12"/>
          <p:cNvSpPr/>
          <p:nvPr/>
        </p:nvSpPr>
        <p:spPr>
          <a:xfrm>
            <a:off x="738193" y="440593"/>
            <a:ext cx="3799018" cy="3543448"/>
          </a:xfrm>
          <a:custGeom>
            <a:avLst/>
            <a:gdLst/>
            <a:ahLst/>
            <a:cxnLst/>
            <a:rect l="l" t="t" r="r" b="b"/>
            <a:pathLst>
              <a:path w="3799018" h="3543448">
                <a:moveTo>
                  <a:pt x="0" y="0"/>
                </a:moveTo>
                <a:lnTo>
                  <a:pt x="3799019" y="0"/>
                </a:lnTo>
                <a:lnTo>
                  <a:pt x="3799019" y="3543448"/>
                </a:lnTo>
                <a:lnTo>
                  <a:pt x="0" y="354344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13" name="Freeform 13"/>
          <p:cNvSpPr/>
          <p:nvPr/>
        </p:nvSpPr>
        <p:spPr>
          <a:xfrm rot="3080045">
            <a:off x="-773920" y="-584707"/>
            <a:ext cx="1999153" cy="3689713"/>
          </a:xfrm>
          <a:custGeom>
            <a:avLst/>
            <a:gdLst/>
            <a:ahLst/>
            <a:cxnLst/>
            <a:rect l="l" t="t" r="r" b="b"/>
            <a:pathLst>
              <a:path w="1999153" h="3689713">
                <a:moveTo>
                  <a:pt x="0" y="0"/>
                </a:moveTo>
                <a:lnTo>
                  <a:pt x="1999153" y="0"/>
                </a:lnTo>
                <a:lnTo>
                  <a:pt x="1999153" y="3689712"/>
                </a:lnTo>
                <a:lnTo>
                  <a:pt x="0" y="368971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14" name="Freeform 14"/>
          <p:cNvSpPr/>
          <p:nvPr/>
        </p:nvSpPr>
        <p:spPr>
          <a:xfrm rot="2478576">
            <a:off x="17253547" y="312787"/>
            <a:ext cx="1131523" cy="3050676"/>
          </a:xfrm>
          <a:custGeom>
            <a:avLst/>
            <a:gdLst/>
            <a:ahLst/>
            <a:cxnLst/>
            <a:rect l="l" t="t" r="r" b="b"/>
            <a:pathLst>
              <a:path w="1131523" h="3050676">
                <a:moveTo>
                  <a:pt x="0" y="0"/>
                </a:moveTo>
                <a:lnTo>
                  <a:pt x="1131523" y="0"/>
                </a:lnTo>
                <a:lnTo>
                  <a:pt x="1131523" y="3050676"/>
                </a:lnTo>
                <a:lnTo>
                  <a:pt x="0" y="305067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15" name="Freeform 15"/>
          <p:cNvSpPr/>
          <p:nvPr/>
        </p:nvSpPr>
        <p:spPr>
          <a:xfrm>
            <a:off x="-2290639" y="8833706"/>
            <a:ext cx="4581277" cy="2115717"/>
          </a:xfrm>
          <a:custGeom>
            <a:avLst/>
            <a:gdLst/>
            <a:ahLst/>
            <a:cxnLst/>
            <a:rect l="l" t="t" r="r" b="b"/>
            <a:pathLst>
              <a:path w="4581277" h="2115717">
                <a:moveTo>
                  <a:pt x="0" y="0"/>
                </a:moveTo>
                <a:lnTo>
                  <a:pt x="4581278" y="0"/>
                </a:lnTo>
                <a:lnTo>
                  <a:pt x="4581278" y="2115717"/>
                </a:lnTo>
                <a:lnTo>
                  <a:pt x="0" y="211571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6" name="Freeform 16"/>
          <p:cNvSpPr/>
          <p:nvPr/>
        </p:nvSpPr>
        <p:spPr>
          <a:xfrm rot="906774">
            <a:off x="16470718" y="6751534"/>
            <a:ext cx="2792127" cy="3017033"/>
          </a:xfrm>
          <a:custGeom>
            <a:avLst/>
            <a:gdLst/>
            <a:ahLst/>
            <a:cxnLst/>
            <a:rect l="l" t="t" r="r" b="b"/>
            <a:pathLst>
              <a:path w="2792127" h="3017033">
                <a:moveTo>
                  <a:pt x="0" y="0"/>
                </a:moveTo>
                <a:lnTo>
                  <a:pt x="2792126" y="0"/>
                </a:lnTo>
                <a:lnTo>
                  <a:pt x="2792126" y="3017033"/>
                </a:lnTo>
                <a:lnTo>
                  <a:pt x="0" y="3017033"/>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dirty="0"/>
          </a:p>
        </p:txBody>
      </p:sp>
      <p:sp>
        <p:nvSpPr>
          <p:cNvPr id="17" name="TextBox 17"/>
          <p:cNvSpPr txBox="1"/>
          <p:nvPr/>
        </p:nvSpPr>
        <p:spPr>
          <a:xfrm>
            <a:off x="4537212" y="1293710"/>
            <a:ext cx="9216192" cy="751840"/>
          </a:xfrm>
          <a:prstGeom prst="rect">
            <a:avLst/>
          </a:prstGeom>
        </p:spPr>
        <p:txBody>
          <a:bodyPr lIns="0" tIns="0" rIns="0" bIns="0" rtlCol="0" anchor="t">
            <a:spAutoFit/>
          </a:bodyPr>
          <a:lstStyle/>
          <a:p>
            <a:pPr algn="ctr">
              <a:lnSpc>
                <a:spcPts val="5600"/>
              </a:lnSpc>
            </a:pPr>
            <a:r>
              <a:rPr lang="en-US" sz="5600" u="sng" dirty="0">
                <a:solidFill>
                  <a:srgbClr val="000000"/>
                </a:solidFill>
                <a:latin typeface="Hitchcut"/>
                <a:ea typeface="Hitchcut"/>
                <a:cs typeface="Hitchcut"/>
                <a:sym typeface="Hitchcut"/>
              </a:rPr>
              <a:t>RUNNING A COMPANY</a:t>
            </a:r>
          </a:p>
        </p:txBody>
      </p:sp>
      <p:sp>
        <p:nvSpPr>
          <p:cNvPr id="18" name="TextBox 18"/>
          <p:cNvSpPr txBox="1"/>
          <p:nvPr/>
        </p:nvSpPr>
        <p:spPr>
          <a:xfrm>
            <a:off x="4537212" y="2181057"/>
            <a:ext cx="9228532" cy="497840"/>
          </a:xfrm>
          <a:prstGeom prst="rect">
            <a:avLst/>
          </a:prstGeom>
        </p:spPr>
        <p:txBody>
          <a:bodyPr lIns="0" tIns="0" rIns="0" bIns="0" rtlCol="0" anchor="t">
            <a:spAutoFit/>
          </a:bodyPr>
          <a:lstStyle/>
          <a:p>
            <a:pPr algn="ctr">
              <a:lnSpc>
                <a:spcPts val="4060"/>
              </a:lnSpc>
              <a:spcBef>
                <a:spcPct val="0"/>
              </a:spcBef>
            </a:pPr>
            <a:r>
              <a:rPr lang="en-US" sz="2900" dirty="0">
                <a:solidFill>
                  <a:srgbClr val="000000"/>
                </a:solidFill>
                <a:latin typeface="Sniglet"/>
                <a:ea typeface="Sniglet"/>
                <a:cs typeface="Sniglet"/>
                <a:sym typeface="Sniglet"/>
              </a:rPr>
              <a:t>Other key important elements;</a:t>
            </a:r>
          </a:p>
        </p:txBody>
      </p:sp>
      <p:sp>
        <p:nvSpPr>
          <p:cNvPr id="19" name="TextBox 19"/>
          <p:cNvSpPr txBox="1"/>
          <p:nvPr/>
        </p:nvSpPr>
        <p:spPr>
          <a:xfrm>
            <a:off x="2290639" y="6800025"/>
            <a:ext cx="3413699" cy="622836"/>
          </a:xfrm>
          <a:prstGeom prst="rect">
            <a:avLst/>
          </a:prstGeom>
        </p:spPr>
        <p:txBody>
          <a:bodyPr lIns="0" tIns="0" rIns="0" bIns="0" rtlCol="0" anchor="t">
            <a:spAutoFit/>
          </a:bodyPr>
          <a:lstStyle/>
          <a:p>
            <a:pPr algn="ctr">
              <a:lnSpc>
                <a:spcPts val="5068"/>
              </a:lnSpc>
              <a:spcBef>
                <a:spcPct val="0"/>
              </a:spcBef>
            </a:pPr>
            <a:r>
              <a:rPr lang="en-US" sz="3620" dirty="0">
                <a:solidFill>
                  <a:srgbClr val="000000"/>
                </a:solidFill>
                <a:latin typeface="Hitchcut"/>
                <a:ea typeface="Hitchcut"/>
                <a:cs typeface="Hitchcut"/>
                <a:sym typeface="Hitchcut"/>
              </a:rPr>
              <a:t>Insolvency</a:t>
            </a:r>
          </a:p>
        </p:txBody>
      </p:sp>
      <p:sp>
        <p:nvSpPr>
          <p:cNvPr id="20" name="TextBox 20"/>
          <p:cNvSpPr txBox="1"/>
          <p:nvPr/>
        </p:nvSpPr>
        <p:spPr>
          <a:xfrm>
            <a:off x="7437150" y="6704742"/>
            <a:ext cx="3413699" cy="1261429"/>
          </a:xfrm>
          <a:prstGeom prst="rect">
            <a:avLst/>
          </a:prstGeom>
        </p:spPr>
        <p:txBody>
          <a:bodyPr lIns="0" tIns="0" rIns="0" bIns="0" rtlCol="0" anchor="t">
            <a:spAutoFit/>
          </a:bodyPr>
          <a:lstStyle/>
          <a:p>
            <a:pPr algn="ctr">
              <a:lnSpc>
                <a:spcPts val="5068"/>
              </a:lnSpc>
              <a:spcBef>
                <a:spcPct val="0"/>
              </a:spcBef>
            </a:pPr>
            <a:r>
              <a:rPr lang="en-US" sz="3620" dirty="0">
                <a:solidFill>
                  <a:srgbClr val="000000"/>
                </a:solidFill>
                <a:latin typeface="Hitchcut"/>
                <a:ea typeface="Hitchcut"/>
                <a:cs typeface="Hitchcut"/>
                <a:sym typeface="Hitchcut"/>
              </a:rPr>
              <a:t>Key Section; S.213</a:t>
            </a:r>
          </a:p>
        </p:txBody>
      </p:sp>
      <p:sp>
        <p:nvSpPr>
          <p:cNvPr id="21" name="TextBox 21"/>
          <p:cNvSpPr txBox="1"/>
          <p:nvPr/>
        </p:nvSpPr>
        <p:spPr>
          <a:xfrm>
            <a:off x="12712000" y="6704742"/>
            <a:ext cx="3413699" cy="1261429"/>
          </a:xfrm>
          <a:prstGeom prst="rect">
            <a:avLst/>
          </a:prstGeom>
        </p:spPr>
        <p:txBody>
          <a:bodyPr lIns="0" tIns="0" rIns="0" bIns="0" rtlCol="0" anchor="t">
            <a:spAutoFit/>
          </a:bodyPr>
          <a:lstStyle/>
          <a:p>
            <a:pPr algn="ctr">
              <a:lnSpc>
                <a:spcPts val="5068"/>
              </a:lnSpc>
              <a:spcBef>
                <a:spcPct val="0"/>
              </a:spcBef>
            </a:pPr>
            <a:r>
              <a:rPr lang="en-US" sz="3620" dirty="0">
                <a:solidFill>
                  <a:srgbClr val="000000"/>
                </a:solidFill>
                <a:latin typeface="Hitchcut"/>
                <a:ea typeface="Hitchcut"/>
                <a:cs typeface="Hitchcut"/>
                <a:sym typeface="Hitchcut"/>
              </a:rPr>
              <a:t>Key Section; S.214</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43972" y="-2819225"/>
            <a:ext cx="19390899" cy="19390899"/>
          </a:xfrm>
          <a:custGeom>
            <a:avLst/>
            <a:gdLst/>
            <a:ahLst/>
            <a:cxnLst/>
            <a:rect l="l" t="t" r="r" b="b"/>
            <a:pathLst>
              <a:path w="19390899" h="19390899">
                <a:moveTo>
                  <a:pt x="0" y="0"/>
                </a:moveTo>
                <a:lnTo>
                  <a:pt x="19390899" y="0"/>
                </a:lnTo>
                <a:lnTo>
                  <a:pt x="19390899"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11885400" y="4305005"/>
            <a:ext cx="4762996" cy="13743277"/>
            <a:chOff x="0" y="0"/>
            <a:chExt cx="281691" cy="812800"/>
          </a:xfrm>
        </p:grpSpPr>
        <p:sp>
          <p:nvSpPr>
            <p:cNvPr id="4" name="Freeform 4"/>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0BA595"/>
            </a:solidFill>
          </p:spPr>
          <p:txBody>
            <a:bodyPr/>
            <a:lstStyle/>
            <a:p>
              <a:endParaRPr lang="en-GB" dirty="0"/>
            </a:p>
          </p:txBody>
        </p:sp>
        <p:sp>
          <p:nvSpPr>
            <p:cNvPr id="5" name="TextBox 5"/>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grpSp>
        <p:nvGrpSpPr>
          <p:cNvPr id="6" name="Group 6"/>
          <p:cNvGrpSpPr/>
          <p:nvPr/>
        </p:nvGrpSpPr>
        <p:grpSpPr>
          <a:xfrm>
            <a:off x="6769980" y="4305005"/>
            <a:ext cx="4762996" cy="13743277"/>
            <a:chOff x="0" y="0"/>
            <a:chExt cx="281691" cy="812800"/>
          </a:xfrm>
        </p:grpSpPr>
        <p:sp>
          <p:nvSpPr>
            <p:cNvPr id="7" name="Freeform 7"/>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0BA595"/>
            </a:solidFill>
          </p:spPr>
          <p:txBody>
            <a:bodyPr/>
            <a:lstStyle/>
            <a:p>
              <a:endParaRPr lang="en-GB" dirty="0"/>
            </a:p>
          </p:txBody>
        </p:sp>
        <p:sp>
          <p:nvSpPr>
            <p:cNvPr id="8" name="TextBox 8"/>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grpSp>
        <p:nvGrpSpPr>
          <p:cNvPr id="9" name="Group 9"/>
          <p:cNvGrpSpPr/>
          <p:nvPr/>
        </p:nvGrpSpPr>
        <p:grpSpPr>
          <a:xfrm>
            <a:off x="1651943" y="4305005"/>
            <a:ext cx="4762996" cy="13743277"/>
            <a:chOff x="0" y="0"/>
            <a:chExt cx="281691" cy="812800"/>
          </a:xfrm>
        </p:grpSpPr>
        <p:sp>
          <p:nvSpPr>
            <p:cNvPr id="10" name="Freeform 10"/>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0BA595"/>
            </a:solidFill>
          </p:spPr>
          <p:txBody>
            <a:bodyPr/>
            <a:lstStyle/>
            <a:p>
              <a:endParaRPr lang="en-GB" dirty="0"/>
            </a:p>
          </p:txBody>
        </p:sp>
        <p:sp>
          <p:nvSpPr>
            <p:cNvPr id="11" name="TextBox 11"/>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grpSp>
        <p:nvGrpSpPr>
          <p:cNvPr id="12" name="Group 12"/>
          <p:cNvGrpSpPr/>
          <p:nvPr/>
        </p:nvGrpSpPr>
        <p:grpSpPr>
          <a:xfrm>
            <a:off x="2659343" y="4588387"/>
            <a:ext cx="2841371" cy="2841371"/>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9E8"/>
            </a:solidFill>
          </p:spPr>
          <p:txBody>
            <a:bodyPr/>
            <a:lstStyle/>
            <a:p>
              <a:endParaRPr lang="en-GB" dirty="0"/>
            </a:p>
          </p:txBody>
        </p:sp>
        <p:sp>
          <p:nvSpPr>
            <p:cNvPr id="14" name="TextBox 14"/>
            <p:cNvSpPr txBox="1"/>
            <p:nvPr/>
          </p:nvSpPr>
          <p:spPr>
            <a:xfrm>
              <a:off x="76200" y="114300"/>
              <a:ext cx="660400" cy="622300"/>
            </a:xfrm>
            <a:prstGeom prst="rect">
              <a:avLst/>
            </a:prstGeom>
          </p:spPr>
          <p:txBody>
            <a:bodyPr lIns="50800" tIns="50800" rIns="50800" bIns="50800" rtlCol="0" anchor="ctr"/>
            <a:lstStyle/>
            <a:p>
              <a:pPr algn="ctr">
                <a:lnSpc>
                  <a:spcPts val="2300"/>
                </a:lnSpc>
              </a:pPr>
              <a:endParaRPr dirty="0"/>
            </a:p>
          </p:txBody>
        </p:sp>
      </p:grpSp>
      <p:grpSp>
        <p:nvGrpSpPr>
          <p:cNvPr id="15" name="Group 15"/>
          <p:cNvGrpSpPr/>
          <p:nvPr/>
        </p:nvGrpSpPr>
        <p:grpSpPr>
          <a:xfrm>
            <a:off x="7723314" y="4588387"/>
            <a:ext cx="2841371" cy="2841371"/>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9E8"/>
            </a:solidFill>
          </p:spPr>
          <p:txBody>
            <a:bodyPr/>
            <a:lstStyle/>
            <a:p>
              <a:endParaRPr lang="en-GB" dirty="0"/>
            </a:p>
          </p:txBody>
        </p:sp>
        <p:sp>
          <p:nvSpPr>
            <p:cNvPr id="17" name="TextBox 17"/>
            <p:cNvSpPr txBox="1"/>
            <p:nvPr/>
          </p:nvSpPr>
          <p:spPr>
            <a:xfrm>
              <a:off x="76200" y="114300"/>
              <a:ext cx="660400" cy="622300"/>
            </a:xfrm>
            <a:prstGeom prst="rect">
              <a:avLst/>
            </a:prstGeom>
          </p:spPr>
          <p:txBody>
            <a:bodyPr lIns="50800" tIns="50800" rIns="50800" bIns="50800" rtlCol="0" anchor="ctr"/>
            <a:lstStyle/>
            <a:p>
              <a:pPr algn="ctr">
                <a:lnSpc>
                  <a:spcPts val="2300"/>
                </a:lnSpc>
              </a:pPr>
              <a:endParaRPr dirty="0"/>
            </a:p>
          </p:txBody>
        </p:sp>
      </p:grpSp>
      <p:grpSp>
        <p:nvGrpSpPr>
          <p:cNvPr id="18" name="Group 18"/>
          <p:cNvGrpSpPr/>
          <p:nvPr/>
        </p:nvGrpSpPr>
        <p:grpSpPr>
          <a:xfrm>
            <a:off x="12926041" y="4588387"/>
            <a:ext cx="2841371" cy="2841371"/>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9E8"/>
            </a:solidFill>
          </p:spPr>
          <p:txBody>
            <a:bodyPr/>
            <a:lstStyle/>
            <a:p>
              <a:endParaRPr lang="en-GB" dirty="0"/>
            </a:p>
          </p:txBody>
        </p:sp>
        <p:sp>
          <p:nvSpPr>
            <p:cNvPr id="20" name="TextBox 20"/>
            <p:cNvSpPr txBox="1"/>
            <p:nvPr/>
          </p:nvSpPr>
          <p:spPr>
            <a:xfrm>
              <a:off x="76200" y="114300"/>
              <a:ext cx="660400" cy="622300"/>
            </a:xfrm>
            <a:prstGeom prst="rect">
              <a:avLst/>
            </a:prstGeom>
          </p:spPr>
          <p:txBody>
            <a:bodyPr lIns="50800" tIns="50800" rIns="50800" bIns="50800" rtlCol="0" anchor="ctr"/>
            <a:lstStyle/>
            <a:p>
              <a:pPr algn="ctr">
                <a:lnSpc>
                  <a:spcPts val="2300"/>
                </a:lnSpc>
              </a:pPr>
              <a:endParaRPr dirty="0"/>
            </a:p>
          </p:txBody>
        </p:sp>
      </p:grpSp>
      <p:sp>
        <p:nvSpPr>
          <p:cNvPr id="21" name="Freeform 21"/>
          <p:cNvSpPr/>
          <p:nvPr/>
        </p:nvSpPr>
        <p:spPr>
          <a:xfrm>
            <a:off x="7614928" y="4887652"/>
            <a:ext cx="2705181" cy="2242841"/>
          </a:xfrm>
          <a:custGeom>
            <a:avLst/>
            <a:gdLst/>
            <a:ahLst/>
            <a:cxnLst/>
            <a:rect l="l" t="t" r="r" b="b"/>
            <a:pathLst>
              <a:path w="2705181" h="2242841">
                <a:moveTo>
                  <a:pt x="0" y="0"/>
                </a:moveTo>
                <a:lnTo>
                  <a:pt x="2705181" y="0"/>
                </a:lnTo>
                <a:lnTo>
                  <a:pt x="2705181" y="2242841"/>
                </a:lnTo>
                <a:lnTo>
                  <a:pt x="0" y="22428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22" name="Freeform 22"/>
          <p:cNvSpPr/>
          <p:nvPr/>
        </p:nvSpPr>
        <p:spPr>
          <a:xfrm>
            <a:off x="2566168" y="5041726"/>
            <a:ext cx="2934547" cy="2214249"/>
          </a:xfrm>
          <a:custGeom>
            <a:avLst/>
            <a:gdLst/>
            <a:ahLst/>
            <a:cxnLst/>
            <a:rect l="l" t="t" r="r" b="b"/>
            <a:pathLst>
              <a:path w="2934547" h="2214249">
                <a:moveTo>
                  <a:pt x="0" y="0"/>
                </a:moveTo>
                <a:lnTo>
                  <a:pt x="2934546" y="0"/>
                </a:lnTo>
                <a:lnTo>
                  <a:pt x="2934546" y="2214249"/>
                </a:lnTo>
                <a:lnTo>
                  <a:pt x="0" y="221424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23" name="Freeform 23"/>
          <p:cNvSpPr/>
          <p:nvPr/>
        </p:nvSpPr>
        <p:spPr>
          <a:xfrm>
            <a:off x="12673900" y="4917906"/>
            <a:ext cx="3093513" cy="2182333"/>
          </a:xfrm>
          <a:custGeom>
            <a:avLst/>
            <a:gdLst/>
            <a:ahLst/>
            <a:cxnLst/>
            <a:rect l="l" t="t" r="r" b="b"/>
            <a:pathLst>
              <a:path w="3093513" h="2182333">
                <a:moveTo>
                  <a:pt x="0" y="0"/>
                </a:moveTo>
                <a:lnTo>
                  <a:pt x="3093513" y="0"/>
                </a:lnTo>
                <a:lnTo>
                  <a:pt x="3093513" y="2182333"/>
                </a:lnTo>
                <a:lnTo>
                  <a:pt x="0" y="218233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24" name="Freeform 24"/>
          <p:cNvSpPr/>
          <p:nvPr/>
        </p:nvSpPr>
        <p:spPr>
          <a:xfrm rot="3080045">
            <a:off x="-773920" y="-584707"/>
            <a:ext cx="1999153" cy="3689713"/>
          </a:xfrm>
          <a:custGeom>
            <a:avLst/>
            <a:gdLst/>
            <a:ahLst/>
            <a:cxnLst/>
            <a:rect l="l" t="t" r="r" b="b"/>
            <a:pathLst>
              <a:path w="1999153" h="3689713">
                <a:moveTo>
                  <a:pt x="0" y="0"/>
                </a:moveTo>
                <a:lnTo>
                  <a:pt x="1999153" y="0"/>
                </a:lnTo>
                <a:lnTo>
                  <a:pt x="1999153" y="3689712"/>
                </a:lnTo>
                <a:lnTo>
                  <a:pt x="0" y="3689712"/>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25" name="Freeform 25"/>
          <p:cNvSpPr/>
          <p:nvPr/>
        </p:nvSpPr>
        <p:spPr>
          <a:xfrm rot="2478576">
            <a:off x="17253547" y="312787"/>
            <a:ext cx="1131523" cy="3050676"/>
          </a:xfrm>
          <a:custGeom>
            <a:avLst/>
            <a:gdLst/>
            <a:ahLst/>
            <a:cxnLst/>
            <a:rect l="l" t="t" r="r" b="b"/>
            <a:pathLst>
              <a:path w="1131523" h="3050676">
                <a:moveTo>
                  <a:pt x="0" y="0"/>
                </a:moveTo>
                <a:lnTo>
                  <a:pt x="1131523" y="0"/>
                </a:lnTo>
                <a:lnTo>
                  <a:pt x="1131523" y="3050676"/>
                </a:lnTo>
                <a:lnTo>
                  <a:pt x="0" y="3050676"/>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dirty="0"/>
          </a:p>
        </p:txBody>
      </p:sp>
      <p:sp>
        <p:nvSpPr>
          <p:cNvPr id="26" name="Freeform 26"/>
          <p:cNvSpPr/>
          <p:nvPr/>
        </p:nvSpPr>
        <p:spPr>
          <a:xfrm>
            <a:off x="-2290639" y="8833706"/>
            <a:ext cx="4581277" cy="2115717"/>
          </a:xfrm>
          <a:custGeom>
            <a:avLst/>
            <a:gdLst/>
            <a:ahLst/>
            <a:cxnLst/>
            <a:rect l="l" t="t" r="r" b="b"/>
            <a:pathLst>
              <a:path w="4581277" h="2115717">
                <a:moveTo>
                  <a:pt x="0" y="0"/>
                </a:moveTo>
                <a:lnTo>
                  <a:pt x="4581278" y="0"/>
                </a:lnTo>
                <a:lnTo>
                  <a:pt x="4581278" y="2115717"/>
                </a:lnTo>
                <a:lnTo>
                  <a:pt x="0" y="2115717"/>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dirty="0"/>
          </a:p>
        </p:txBody>
      </p:sp>
      <p:sp>
        <p:nvSpPr>
          <p:cNvPr id="27" name="Freeform 27"/>
          <p:cNvSpPr/>
          <p:nvPr/>
        </p:nvSpPr>
        <p:spPr>
          <a:xfrm rot="906774">
            <a:off x="16470718" y="6751534"/>
            <a:ext cx="2792127" cy="3017033"/>
          </a:xfrm>
          <a:custGeom>
            <a:avLst/>
            <a:gdLst/>
            <a:ahLst/>
            <a:cxnLst/>
            <a:rect l="l" t="t" r="r" b="b"/>
            <a:pathLst>
              <a:path w="2792127" h="3017033">
                <a:moveTo>
                  <a:pt x="0" y="0"/>
                </a:moveTo>
                <a:lnTo>
                  <a:pt x="2792126" y="0"/>
                </a:lnTo>
                <a:lnTo>
                  <a:pt x="2792126" y="3017033"/>
                </a:lnTo>
                <a:lnTo>
                  <a:pt x="0" y="3017033"/>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GB" dirty="0"/>
          </a:p>
        </p:txBody>
      </p:sp>
      <p:sp>
        <p:nvSpPr>
          <p:cNvPr id="28" name="TextBox 28"/>
          <p:cNvSpPr txBox="1"/>
          <p:nvPr/>
        </p:nvSpPr>
        <p:spPr>
          <a:xfrm>
            <a:off x="4537212" y="781517"/>
            <a:ext cx="9216192" cy="1456690"/>
          </a:xfrm>
          <a:prstGeom prst="rect">
            <a:avLst/>
          </a:prstGeom>
        </p:spPr>
        <p:txBody>
          <a:bodyPr lIns="0" tIns="0" rIns="0" bIns="0" rtlCol="0" anchor="t">
            <a:spAutoFit/>
          </a:bodyPr>
          <a:lstStyle/>
          <a:p>
            <a:pPr algn="ctr">
              <a:lnSpc>
                <a:spcPts val="5600"/>
              </a:lnSpc>
            </a:pPr>
            <a:r>
              <a:rPr lang="en-US" sz="5600" u="sng" dirty="0">
                <a:solidFill>
                  <a:srgbClr val="000000"/>
                </a:solidFill>
                <a:latin typeface="Hitchcut"/>
                <a:ea typeface="Hitchcut"/>
                <a:cs typeface="Hitchcut"/>
                <a:sym typeface="Hitchcut"/>
              </a:rPr>
              <a:t>ARTICLES OF ASSOCIATION</a:t>
            </a:r>
          </a:p>
        </p:txBody>
      </p:sp>
      <p:sp>
        <p:nvSpPr>
          <p:cNvPr id="29" name="TextBox 29"/>
          <p:cNvSpPr txBox="1"/>
          <p:nvPr/>
        </p:nvSpPr>
        <p:spPr>
          <a:xfrm>
            <a:off x="4537212" y="2181057"/>
            <a:ext cx="9228532" cy="497840"/>
          </a:xfrm>
          <a:prstGeom prst="rect">
            <a:avLst/>
          </a:prstGeom>
        </p:spPr>
        <p:txBody>
          <a:bodyPr lIns="0" tIns="0" rIns="0" bIns="0" rtlCol="0" anchor="t">
            <a:spAutoFit/>
          </a:bodyPr>
          <a:lstStyle/>
          <a:p>
            <a:pPr algn="ctr">
              <a:lnSpc>
                <a:spcPts val="4060"/>
              </a:lnSpc>
              <a:spcBef>
                <a:spcPct val="0"/>
              </a:spcBef>
            </a:pPr>
            <a:r>
              <a:rPr lang="en-US" sz="2900" dirty="0">
                <a:solidFill>
                  <a:srgbClr val="000000"/>
                </a:solidFill>
                <a:latin typeface="Sniglet"/>
                <a:ea typeface="Sniglet"/>
                <a:cs typeface="Sniglet"/>
                <a:sym typeface="Sniglet"/>
              </a:rPr>
              <a:t>Constitution</a:t>
            </a:r>
          </a:p>
        </p:txBody>
      </p:sp>
      <p:sp>
        <p:nvSpPr>
          <p:cNvPr id="30" name="TextBox 30"/>
          <p:cNvSpPr txBox="1"/>
          <p:nvPr/>
        </p:nvSpPr>
        <p:spPr>
          <a:xfrm>
            <a:off x="2326591" y="7527376"/>
            <a:ext cx="3413699" cy="1900023"/>
          </a:xfrm>
          <a:prstGeom prst="rect">
            <a:avLst/>
          </a:prstGeom>
        </p:spPr>
        <p:txBody>
          <a:bodyPr lIns="0" tIns="0" rIns="0" bIns="0" rtlCol="0" anchor="t">
            <a:spAutoFit/>
          </a:bodyPr>
          <a:lstStyle/>
          <a:p>
            <a:pPr algn="ctr">
              <a:lnSpc>
                <a:spcPts val="5068"/>
              </a:lnSpc>
              <a:spcBef>
                <a:spcPct val="0"/>
              </a:spcBef>
            </a:pPr>
            <a:r>
              <a:rPr lang="en-US" sz="3620" dirty="0">
                <a:solidFill>
                  <a:srgbClr val="000000"/>
                </a:solidFill>
                <a:latin typeface="Hitchcut"/>
                <a:ea typeface="Hitchcut"/>
                <a:cs typeface="Hitchcut"/>
                <a:sym typeface="Hitchcut"/>
              </a:rPr>
              <a:t>Needs to include the AOA.</a:t>
            </a:r>
          </a:p>
        </p:txBody>
      </p:sp>
      <p:sp>
        <p:nvSpPr>
          <p:cNvPr id="31" name="TextBox 31"/>
          <p:cNvSpPr txBox="1"/>
          <p:nvPr/>
        </p:nvSpPr>
        <p:spPr>
          <a:xfrm>
            <a:off x="7444628" y="7637214"/>
            <a:ext cx="3875226" cy="2463283"/>
          </a:xfrm>
          <a:prstGeom prst="rect">
            <a:avLst/>
          </a:prstGeom>
        </p:spPr>
        <p:txBody>
          <a:bodyPr lIns="0" tIns="0" rIns="0" bIns="0" rtlCol="0" anchor="t">
            <a:spAutoFit/>
          </a:bodyPr>
          <a:lstStyle/>
          <a:p>
            <a:pPr algn="ctr">
              <a:lnSpc>
                <a:spcPts val="4928"/>
              </a:lnSpc>
              <a:spcBef>
                <a:spcPct val="0"/>
              </a:spcBef>
            </a:pPr>
            <a:r>
              <a:rPr lang="en-US" sz="3520" dirty="0">
                <a:solidFill>
                  <a:srgbClr val="000000"/>
                </a:solidFill>
                <a:latin typeface="Hitchcut"/>
                <a:ea typeface="Hitchcut"/>
                <a:cs typeface="Hitchcut"/>
                <a:sym typeface="Hitchcut"/>
              </a:rPr>
              <a:t>Constitution can also include elements such as </a:t>
            </a:r>
          </a:p>
        </p:txBody>
      </p:sp>
      <p:sp>
        <p:nvSpPr>
          <p:cNvPr id="32" name="TextBox 32"/>
          <p:cNvSpPr txBox="1"/>
          <p:nvPr/>
        </p:nvSpPr>
        <p:spPr>
          <a:xfrm>
            <a:off x="12673900" y="7527376"/>
            <a:ext cx="3413699" cy="2538616"/>
          </a:xfrm>
          <a:prstGeom prst="rect">
            <a:avLst/>
          </a:prstGeom>
        </p:spPr>
        <p:txBody>
          <a:bodyPr lIns="0" tIns="0" rIns="0" bIns="0" rtlCol="0" anchor="t">
            <a:spAutoFit/>
          </a:bodyPr>
          <a:lstStyle/>
          <a:p>
            <a:pPr algn="ctr">
              <a:lnSpc>
                <a:spcPts val="5068"/>
              </a:lnSpc>
              <a:spcBef>
                <a:spcPct val="0"/>
              </a:spcBef>
            </a:pPr>
            <a:r>
              <a:rPr lang="en-US" sz="3620" dirty="0">
                <a:solidFill>
                  <a:srgbClr val="000000"/>
                </a:solidFill>
                <a:latin typeface="Hitchcut"/>
                <a:ea typeface="Hitchcut"/>
                <a:cs typeface="Hitchcut"/>
                <a:sym typeface="Hitchcut"/>
              </a:rPr>
              <a:t>When there is Power to act and when there is not!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43972" y="-2819225"/>
            <a:ext cx="19390899" cy="19390899"/>
          </a:xfrm>
          <a:custGeom>
            <a:avLst/>
            <a:gdLst/>
            <a:ahLst/>
            <a:cxnLst/>
            <a:rect l="l" t="t" r="r" b="b"/>
            <a:pathLst>
              <a:path w="19390899" h="19390899">
                <a:moveTo>
                  <a:pt x="0" y="0"/>
                </a:moveTo>
                <a:lnTo>
                  <a:pt x="19390899" y="0"/>
                </a:lnTo>
                <a:lnTo>
                  <a:pt x="19390899"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11885400" y="4305005"/>
            <a:ext cx="4762996" cy="13743277"/>
            <a:chOff x="0" y="0"/>
            <a:chExt cx="281691" cy="812800"/>
          </a:xfrm>
        </p:grpSpPr>
        <p:sp>
          <p:nvSpPr>
            <p:cNvPr id="4" name="Freeform 4"/>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FFC8DD"/>
            </a:solidFill>
          </p:spPr>
          <p:txBody>
            <a:bodyPr/>
            <a:lstStyle/>
            <a:p>
              <a:endParaRPr lang="en-GB" dirty="0"/>
            </a:p>
          </p:txBody>
        </p:sp>
        <p:sp>
          <p:nvSpPr>
            <p:cNvPr id="5" name="TextBox 5"/>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grpSp>
        <p:nvGrpSpPr>
          <p:cNvPr id="6" name="Group 6"/>
          <p:cNvGrpSpPr/>
          <p:nvPr/>
        </p:nvGrpSpPr>
        <p:grpSpPr>
          <a:xfrm>
            <a:off x="6769980" y="4305005"/>
            <a:ext cx="4762996" cy="13743277"/>
            <a:chOff x="0" y="0"/>
            <a:chExt cx="281691" cy="812800"/>
          </a:xfrm>
        </p:grpSpPr>
        <p:sp>
          <p:nvSpPr>
            <p:cNvPr id="7" name="Freeform 7"/>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FFC8DD"/>
            </a:solidFill>
          </p:spPr>
          <p:txBody>
            <a:bodyPr/>
            <a:lstStyle/>
            <a:p>
              <a:endParaRPr lang="en-GB" dirty="0"/>
            </a:p>
          </p:txBody>
        </p:sp>
        <p:sp>
          <p:nvSpPr>
            <p:cNvPr id="8" name="TextBox 8"/>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grpSp>
        <p:nvGrpSpPr>
          <p:cNvPr id="9" name="Group 9"/>
          <p:cNvGrpSpPr/>
          <p:nvPr/>
        </p:nvGrpSpPr>
        <p:grpSpPr>
          <a:xfrm>
            <a:off x="1651943" y="4305005"/>
            <a:ext cx="4762996" cy="13743277"/>
            <a:chOff x="0" y="0"/>
            <a:chExt cx="281691" cy="812800"/>
          </a:xfrm>
        </p:grpSpPr>
        <p:sp>
          <p:nvSpPr>
            <p:cNvPr id="10" name="Freeform 10"/>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FFC8DD"/>
            </a:solidFill>
          </p:spPr>
          <p:txBody>
            <a:bodyPr/>
            <a:lstStyle/>
            <a:p>
              <a:endParaRPr lang="en-GB" dirty="0"/>
            </a:p>
          </p:txBody>
        </p:sp>
        <p:sp>
          <p:nvSpPr>
            <p:cNvPr id="11" name="TextBox 11"/>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sp>
        <p:nvSpPr>
          <p:cNvPr id="12" name="Freeform 12"/>
          <p:cNvSpPr/>
          <p:nvPr/>
        </p:nvSpPr>
        <p:spPr>
          <a:xfrm>
            <a:off x="772675" y="0"/>
            <a:ext cx="3107833" cy="4114800"/>
          </a:xfrm>
          <a:custGeom>
            <a:avLst/>
            <a:gdLst/>
            <a:ahLst/>
            <a:cxnLst/>
            <a:rect l="l" t="t" r="r" b="b"/>
            <a:pathLst>
              <a:path w="3107833" h="4114800">
                <a:moveTo>
                  <a:pt x="0" y="0"/>
                </a:moveTo>
                <a:lnTo>
                  <a:pt x="3107833" y="0"/>
                </a:lnTo>
                <a:lnTo>
                  <a:pt x="3107833"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13" name="TextBox 13"/>
          <p:cNvSpPr txBox="1"/>
          <p:nvPr/>
        </p:nvSpPr>
        <p:spPr>
          <a:xfrm>
            <a:off x="4537212" y="1188935"/>
            <a:ext cx="9216192" cy="1073149"/>
          </a:xfrm>
          <a:prstGeom prst="rect">
            <a:avLst/>
          </a:prstGeom>
        </p:spPr>
        <p:txBody>
          <a:bodyPr lIns="0" tIns="0" rIns="0" bIns="0" rtlCol="0" anchor="t">
            <a:spAutoFit/>
          </a:bodyPr>
          <a:lstStyle/>
          <a:p>
            <a:pPr algn="ctr">
              <a:lnSpc>
                <a:spcPts val="6999"/>
              </a:lnSpc>
            </a:pPr>
            <a:r>
              <a:rPr lang="en-US" sz="6999" u="sng" dirty="0">
                <a:solidFill>
                  <a:srgbClr val="000000"/>
                </a:solidFill>
                <a:latin typeface="เอฟซี เรนโบว์"/>
                <a:ea typeface="เอฟซี เรนโบว์"/>
                <a:cs typeface="เอฟซี เรนโบว์"/>
                <a:sym typeface="เอฟซี เรนโบว์"/>
              </a:rPr>
              <a:t>CONTINUED</a:t>
            </a:r>
          </a:p>
        </p:txBody>
      </p:sp>
      <p:sp>
        <p:nvSpPr>
          <p:cNvPr id="14" name="TextBox 14"/>
          <p:cNvSpPr txBox="1"/>
          <p:nvPr/>
        </p:nvSpPr>
        <p:spPr>
          <a:xfrm>
            <a:off x="4537212" y="2123907"/>
            <a:ext cx="9228532" cy="554990"/>
          </a:xfrm>
          <a:prstGeom prst="rect">
            <a:avLst/>
          </a:prstGeom>
        </p:spPr>
        <p:txBody>
          <a:bodyPr lIns="0" tIns="0" rIns="0" bIns="0" rtlCol="0" anchor="t">
            <a:spAutoFit/>
          </a:bodyPr>
          <a:lstStyle/>
          <a:p>
            <a:pPr algn="ctr">
              <a:lnSpc>
                <a:spcPts val="4060"/>
              </a:lnSpc>
              <a:spcBef>
                <a:spcPct val="0"/>
              </a:spcBef>
            </a:pPr>
            <a:r>
              <a:rPr lang="en-US" sz="2900" dirty="0">
                <a:solidFill>
                  <a:srgbClr val="000000"/>
                </a:solidFill>
                <a:latin typeface="เอฟซี เรนโบว์"/>
                <a:ea typeface="เอฟซี เรนโบว์"/>
                <a:cs typeface="เอฟซี เรนโบว์"/>
                <a:sym typeface="เอฟซี เรนโบว์"/>
              </a:rPr>
              <a:t>The Constitution. </a:t>
            </a:r>
          </a:p>
        </p:txBody>
      </p:sp>
      <p:sp>
        <p:nvSpPr>
          <p:cNvPr id="15" name="TextBox 15"/>
          <p:cNvSpPr txBox="1"/>
          <p:nvPr/>
        </p:nvSpPr>
        <p:spPr>
          <a:xfrm>
            <a:off x="2326591" y="4444464"/>
            <a:ext cx="3413699" cy="3889493"/>
          </a:xfrm>
          <a:prstGeom prst="rect">
            <a:avLst/>
          </a:prstGeom>
        </p:spPr>
        <p:txBody>
          <a:bodyPr lIns="0" tIns="0" rIns="0" bIns="0" rtlCol="0" anchor="t">
            <a:spAutoFit/>
          </a:bodyPr>
          <a:lstStyle/>
          <a:p>
            <a:pPr algn="ctr">
              <a:lnSpc>
                <a:spcPts val="5068"/>
              </a:lnSpc>
            </a:pPr>
            <a:r>
              <a:rPr lang="en-US" sz="3620" dirty="0">
                <a:solidFill>
                  <a:srgbClr val="000000"/>
                </a:solidFill>
                <a:latin typeface="เอฟซี เรนโบว์"/>
                <a:ea typeface="เอฟซี เรนโบว์"/>
                <a:cs typeface="เอฟซี เรนโบว์"/>
                <a:sym typeface="เอฟซี เรนโบว์"/>
              </a:rPr>
              <a:t>AOA can have a specific purpose or objective. </a:t>
            </a:r>
          </a:p>
          <a:p>
            <a:pPr algn="ctr">
              <a:lnSpc>
                <a:spcPts val="5068"/>
              </a:lnSpc>
            </a:pPr>
            <a:endParaRPr lang="en-US" sz="3620" dirty="0">
              <a:solidFill>
                <a:srgbClr val="000000"/>
              </a:solidFill>
              <a:latin typeface="เอฟซี เรนโบว์"/>
              <a:ea typeface="เอฟซี เรนโบว์"/>
              <a:cs typeface="เอฟซี เรนโบว์"/>
              <a:sym typeface="เอฟซี เรนโบว์"/>
            </a:endParaRPr>
          </a:p>
          <a:p>
            <a:pPr algn="ctr">
              <a:lnSpc>
                <a:spcPts val="5068"/>
              </a:lnSpc>
              <a:spcBef>
                <a:spcPct val="0"/>
              </a:spcBef>
            </a:pPr>
            <a:r>
              <a:rPr lang="en-US" sz="3620" dirty="0">
                <a:solidFill>
                  <a:srgbClr val="000000"/>
                </a:solidFill>
                <a:latin typeface="เอฟซี เรนโบว์"/>
                <a:ea typeface="เอฟซี เรนโบว์"/>
                <a:cs typeface="เอฟซี เรนโบว์"/>
                <a:sym typeface="เอฟซี เรนโบว์"/>
              </a:rPr>
              <a:t>S.28</a:t>
            </a:r>
          </a:p>
        </p:txBody>
      </p:sp>
      <p:sp>
        <p:nvSpPr>
          <p:cNvPr id="16" name="TextBox 16"/>
          <p:cNvSpPr txBox="1"/>
          <p:nvPr/>
        </p:nvSpPr>
        <p:spPr>
          <a:xfrm>
            <a:off x="7444628" y="4717782"/>
            <a:ext cx="3413699" cy="3889493"/>
          </a:xfrm>
          <a:prstGeom prst="rect">
            <a:avLst/>
          </a:prstGeom>
        </p:spPr>
        <p:txBody>
          <a:bodyPr lIns="0" tIns="0" rIns="0" bIns="0" rtlCol="0" anchor="t">
            <a:spAutoFit/>
          </a:bodyPr>
          <a:lstStyle/>
          <a:p>
            <a:pPr algn="ctr">
              <a:lnSpc>
                <a:spcPts val="5068"/>
              </a:lnSpc>
              <a:spcBef>
                <a:spcPct val="0"/>
              </a:spcBef>
            </a:pPr>
            <a:r>
              <a:rPr lang="en-US" sz="3620" dirty="0">
                <a:solidFill>
                  <a:srgbClr val="000000"/>
                </a:solidFill>
                <a:latin typeface="เอฟซี เรนโบว์"/>
                <a:ea typeface="เอฟซี เรนโบว์"/>
                <a:cs typeface="เอฟซี เรนโบว์"/>
                <a:sym typeface="เอฟซี เรนโบว์"/>
              </a:rPr>
              <a:t>Other key sections include S.31 - Model articles can restrict objectives. </a:t>
            </a:r>
          </a:p>
        </p:txBody>
      </p:sp>
      <p:sp>
        <p:nvSpPr>
          <p:cNvPr id="17" name="TextBox 17"/>
          <p:cNvSpPr txBox="1"/>
          <p:nvPr/>
        </p:nvSpPr>
        <p:spPr>
          <a:xfrm>
            <a:off x="12560049" y="4717782"/>
            <a:ext cx="3413699" cy="1336793"/>
          </a:xfrm>
          <a:prstGeom prst="rect">
            <a:avLst/>
          </a:prstGeom>
        </p:spPr>
        <p:txBody>
          <a:bodyPr lIns="0" tIns="0" rIns="0" bIns="0" rtlCol="0" anchor="t">
            <a:spAutoFit/>
          </a:bodyPr>
          <a:lstStyle/>
          <a:p>
            <a:pPr algn="ctr">
              <a:lnSpc>
                <a:spcPts val="5068"/>
              </a:lnSpc>
              <a:spcBef>
                <a:spcPct val="0"/>
              </a:spcBef>
            </a:pPr>
            <a:r>
              <a:rPr lang="en-US" sz="3620" dirty="0">
                <a:solidFill>
                  <a:srgbClr val="000000"/>
                </a:solidFill>
                <a:latin typeface="เอฟซี เรนโบว์"/>
                <a:ea typeface="เอฟซี เรนโบว์"/>
                <a:cs typeface="เอฟซี เรนโบว์"/>
                <a:sym typeface="เอฟซี เรนโบว์"/>
              </a:rPr>
              <a:t>Another key section ; 39.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43972" y="-2819225"/>
            <a:ext cx="19390899" cy="19390899"/>
          </a:xfrm>
          <a:custGeom>
            <a:avLst/>
            <a:gdLst/>
            <a:ahLst/>
            <a:cxnLst/>
            <a:rect l="l" t="t" r="r" b="b"/>
            <a:pathLst>
              <a:path w="19390899" h="19390899">
                <a:moveTo>
                  <a:pt x="0" y="0"/>
                </a:moveTo>
                <a:lnTo>
                  <a:pt x="19390899" y="0"/>
                </a:lnTo>
                <a:lnTo>
                  <a:pt x="19390899"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11885400" y="4305005"/>
            <a:ext cx="4762996" cy="13743277"/>
            <a:chOff x="0" y="0"/>
            <a:chExt cx="281691" cy="812800"/>
          </a:xfrm>
        </p:grpSpPr>
        <p:sp>
          <p:nvSpPr>
            <p:cNvPr id="4" name="Freeform 4"/>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0BA595"/>
            </a:solidFill>
          </p:spPr>
          <p:txBody>
            <a:bodyPr/>
            <a:lstStyle/>
            <a:p>
              <a:endParaRPr lang="en-GB" dirty="0"/>
            </a:p>
          </p:txBody>
        </p:sp>
        <p:sp>
          <p:nvSpPr>
            <p:cNvPr id="5" name="TextBox 5"/>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grpSp>
        <p:nvGrpSpPr>
          <p:cNvPr id="6" name="Group 6"/>
          <p:cNvGrpSpPr/>
          <p:nvPr/>
        </p:nvGrpSpPr>
        <p:grpSpPr>
          <a:xfrm>
            <a:off x="6769980" y="4305005"/>
            <a:ext cx="4762996" cy="13743277"/>
            <a:chOff x="0" y="0"/>
            <a:chExt cx="281691" cy="812800"/>
          </a:xfrm>
        </p:grpSpPr>
        <p:sp>
          <p:nvSpPr>
            <p:cNvPr id="7" name="Freeform 7"/>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0BA595"/>
            </a:solidFill>
          </p:spPr>
          <p:txBody>
            <a:bodyPr/>
            <a:lstStyle/>
            <a:p>
              <a:endParaRPr lang="en-GB" dirty="0"/>
            </a:p>
          </p:txBody>
        </p:sp>
        <p:sp>
          <p:nvSpPr>
            <p:cNvPr id="8" name="TextBox 8"/>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grpSp>
        <p:nvGrpSpPr>
          <p:cNvPr id="9" name="Group 9"/>
          <p:cNvGrpSpPr/>
          <p:nvPr/>
        </p:nvGrpSpPr>
        <p:grpSpPr>
          <a:xfrm>
            <a:off x="1651943" y="4305005"/>
            <a:ext cx="4762996" cy="13743277"/>
            <a:chOff x="0" y="0"/>
            <a:chExt cx="281691" cy="812800"/>
          </a:xfrm>
        </p:grpSpPr>
        <p:sp>
          <p:nvSpPr>
            <p:cNvPr id="10" name="Freeform 10"/>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0BA595"/>
            </a:solidFill>
          </p:spPr>
          <p:txBody>
            <a:bodyPr/>
            <a:lstStyle/>
            <a:p>
              <a:endParaRPr lang="en-GB" dirty="0"/>
            </a:p>
          </p:txBody>
        </p:sp>
        <p:sp>
          <p:nvSpPr>
            <p:cNvPr id="11" name="TextBox 11"/>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sp>
        <p:nvSpPr>
          <p:cNvPr id="12" name="Freeform 12"/>
          <p:cNvSpPr/>
          <p:nvPr/>
        </p:nvSpPr>
        <p:spPr>
          <a:xfrm rot="3080045">
            <a:off x="-773920" y="-584707"/>
            <a:ext cx="1999153" cy="3689713"/>
          </a:xfrm>
          <a:custGeom>
            <a:avLst/>
            <a:gdLst/>
            <a:ahLst/>
            <a:cxnLst/>
            <a:rect l="l" t="t" r="r" b="b"/>
            <a:pathLst>
              <a:path w="1999153" h="3689713">
                <a:moveTo>
                  <a:pt x="0" y="0"/>
                </a:moveTo>
                <a:lnTo>
                  <a:pt x="1999153" y="0"/>
                </a:lnTo>
                <a:lnTo>
                  <a:pt x="1999153" y="3689712"/>
                </a:lnTo>
                <a:lnTo>
                  <a:pt x="0" y="368971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13" name="Freeform 13"/>
          <p:cNvSpPr/>
          <p:nvPr/>
        </p:nvSpPr>
        <p:spPr>
          <a:xfrm rot="2478576">
            <a:off x="17253547" y="312787"/>
            <a:ext cx="1131523" cy="3050676"/>
          </a:xfrm>
          <a:custGeom>
            <a:avLst/>
            <a:gdLst/>
            <a:ahLst/>
            <a:cxnLst/>
            <a:rect l="l" t="t" r="r" b="b"/>
            <a:pathLst>
              <a:path w="1131523" h="3050676">
                <a:moveTo>
                  <a:pt x="0" y="0"/>
                </a:moveTo>
                <a:lnTo>
                  <a:pt x="1131523" y="0"/>
                </a:lnTo>
                <a:lnTo>
                  <a:pt x="1131523" y="3050676"/>
                </a:lnTo>
                <a:lnTo>
                  <a:pt x="0" y="305067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14" name="Freeform 14"/>
          <p:cNvSpPr/>
          <p:nvPr/>
        </p:nvSpPr>
        <p:spPr>
          <a:xfrm>
            <a:off x="-2290639" y="8833706"/>
            <a:ext cx="4581277" cy="2115717"/>
          </a:xfrm>
          <a:custGeom>
            <a:avLst/>
            <a:gdLst/>
            <a:ahLst/>
            <a:cxnLst/>
            <a:rect l="l" t="t" r="r" b="b"/>
            <a:pathLst>
              <a:path w="4581277" h="2115717">
                <a:moveTo>
                  <a:pt x="0" y="0"/>
                </a:moveTo>
                <a:lnTo>
                  <a:pt x="4581278" y="0"/>
                </a:lnTo>
                <a:lnTo>
                  <a:pt x="4581278" y="2115717"/>
                </a:lnTo>
                <a:lnTo>
                  <a:pt x="0" y="211571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15" name="Freeform 15"/>
          <p:cNvSpPr/>
          <p:nvPr/>
        </p:nvSpPr>
        <p:spPr>
          <a:xfrm rot="906774">
            <a:off x="16470718" y="6751534"/>
            <a:ext cx="2792127" cy="3017033"/>
          </a:xfrm>
          <a:custGeom>
            <a:avLst/>
            <a:gdLst/>
            <a:ahLst/>
            <a:cxnLst/>
            <a:rect l="l" t="t" r="r" b="b"/>
            <a:pathLst>
              <a:path w="2792127" h="3017033">
                <a:moveTo>
                  <a:pt x="0" y="0"/>
                </a:moveTo>
                <a:lnTo>
                  <a:pt x="2792126" y="0"/>
                </a:lnTo>
                <a:lnTo>
                  <a:pt x="2792126" y="3017033"/>
                </a:lnTo>
                <a:lnTo>
                  <a:pt x="0" y="301703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6" name="TextBox 16"/>
          <p:cNvSpPr txBox="1"/>
          <p:nvPr/>
        </p:nvSpPr>
        <p:spPr>
          <a:xfrm>
            <a:off x="4537212" y="1198460"/>
            <a:ext cx="9216192" cy="1133474"/>
          </a:xfrm>
          <a:prstGeom prst="rect">
            <a:avLst/>
          </a:prstGeom>
        </p:spPr>
        <p:txBody>
          <a:bodyPr lIns="0" tIns="0" rIns="0" bIns="0" rtlCol="0" anchor="t">
            <a:spAutoFit/>
          </a:bodyPr>
          <a:lstStyle/>
          <a:p>
            <a:pPr algn="ctr">
              <a:lnSpc>
                <a:spcPts val="7499"/>
              </a:lnSpc>
            </a:pPr>
            <a:r>
              <a:rPr lang="en-US" sz="7499" u="sng" dirty="0">
                <a:solidFill>
                  <a:srgbClr val="000000"/>
                </a:solidFill>
                <a:latin typeface="เอฟซี เรนโบว์"/>
                <a:ea typeface="เอฟซี เรนโบว์"/>
                <a:cs typeface="เอฟซี เรนโบว์"/>
                <a:sym typeface="เอฟซี เรนโบว์"/>
              </a:rPr>
              <a:t>CONTINUED</a:t>
            </a:r>
          </a:p>
        </p:txBody>
      </p:sp>
      <p:sp>
        <p:nvSpPr>
          <p:cNvPr id="17" name="TextBox 17"/>
          <p:cNvSpPr txBox="1"/>
          <p:nvPr/>
        </p:nvSpPr>
        <p:spPr>
          <a:xfrm>
            <a:off x="4537212" y="2123907"/>
            <a:ext cx="9228532" cy="554990"/>
          </a:xfrm>
          <a:prstGeom prst="rect">
            <a:avLst/>
          </a:prstGeom>
        </p:spPr>
        <p:txBody>
          <a:bodyPr lIns="0" tIns="0" rIns="0" bIns="0" rtlCol="0" anchor="t">
            <a:spAutoFit/>
          </a:bodyPr>
          <a:lstStyle/>
          <a:p>
            <a:pPr algn="ctr">
              <a:lnSpc>
                <a:spcPts val="4060"/>
              </a:lnSpc>
              <a:spcBef>
                <a:spcPct val="0"/>
              </a:spcBef>
            </a:pPr>
            <a:r>
              <a:rPr lang="en-US" sz="2900" dirty="0">
                <a:solidFill>
                  <a:srgbClr val="000000"/>
                </a:solidFill>
                <a:latin typeface="เอฟซี เรนโบว์"/>
                <a:ea typeface="เอฟซี เรนโบว์"/>
                <a:cs typeface="เอฟซี เรนโบว์"/>
                <a:sym typeface="เอฟซี เรนโบว์"/>
              </a:rPr>
              <a:t>The Constitution </a:t>
            </a:r>
          </a:p>
        </p:txBody>
      </p:sp>
      <p:sp>
        <p:nvSpPr>
          <p:cNvPr id="18" name="TextBox 18"/>
          <p:cNvSpPr txBox="1"/>
          <p:nvPr/>
        </p:nvSpPr>
        <p:spPr>
          <a:xfrm>
            <a:off x="2326591" y="4460005"/>
            <a:ext cx="3413699" cy="5165843"/>
          </a:xfrm>
          <a:prstGeom prst="rect">
            <a:avLst/>
          </a:prstGeom>
        </p:spPr>
        <p:txBody>
          <a:bodyPr lIns="0" tIns="0" rIns="0" bIns="0" rtlCol="0" anchor="t">
            <a:spAutoFit/>
          </a:bodyPr>
          <a:lstStyle/>
          <a:p>
            <a:pPr algn="ctr">
              <a:lnSpc>
                <a:spcPts val="5068"/>
              </a:lnSpc>
              <a:spcBef>
                <a:spcPct val="0"/>
              </a:spcBef>
            </a:pPr>
            <a:r>
              <a:rPr lang="en-US" sz="3620" dirty="0">
                <a:solidFill>
                  <a:srgbClr val="000000"/>
                </a:solidFill>
                <a:latin typeface="เอฟซี เรนโบว์"/>
                <a:ea typeface="เอฟซี เรนโบว์"/>
                <a:cs typeface="เอฟซี เรนโบว์"/>
                <a:sym typeface="เอฟซี เรนโบว์"/>
              </a:rPr>
              <a:t>Directors powers can also be restricted and stated in AOA - Protection for others in S.40.</a:t>
            </a:r>
          </a:p>
        </p:txBody>
      </p:sp>
      <p:sp>
        <p:nvSpPr>
          <p:cNvPr id="19" name="TextBox 19"/>
          <p:cNvSpPr txBox="1"/>
          <p:nvPr/>
        </p:nvSpPr>
        <p:spPr>
          <a:xfrm>
            <a:off x="7444628" y="4717782"/>
            <a:ext cx="3413699" cy="5165843"/>
          </a:xfrm>
          <a:prstGeom prst="rect">
            <a:avLst/>
          </a:prstGeom>
        </p:spPr>
        <p:txBody>
          <a:bodyPr lIns="0" tIns="0" rIns="0" bIns="0" rtlCol="0" anchor="t">
            <a:spAutoFit/>
          </a:bodyPr>
          <a:lstStyle/>
          <a:p>
            <a:pPr algn="ctr">
              <a:lnSpc>
                <a:spcPts val="5068"/>
              </a:lnSpc>
            </a:pPr>
            <a:r>
              <a:rPr lang="en-US" sz="3620" dirty="0">
                <a:solidFill>
                  <a:srgbClr val="000000"/>
                </a:solidFill>
                <a:latin typeface="เอฟซี เรนโบว์"/>
                <a:ea typeface="เอฟซี เรนโบว์"/>
                <a:cs typeface="เอฟซี เรนโบว์"/>
                <a:sym typeface="เอฟซี เรนโบว์"/>
              </a:rPr>
              <a:t>Let’s take a look at S.40. </a:t>
            </a:r>
          </a:p>
          <a:p>
            <a:pPr algn="ctr">
              <a:lnSpc>
                <a:spcPts val="5068"/>
              </a:lnSpc>
            </a:pPr>
            <a:endParaRPr lang="en-US" sz="3620" dirty="0">
              <a:solidFill>
                <a:srgbClr val="000000"/>
              </a:solidFill>
              <a:latin typeface="เอฟซี เรนโบว์"/>
              <a:ea typeface="เอฟซี เรนโบว์"/>
              <a:cs typeface="เอฟซี เรนโบว์"/>
              <a:sym typeface="เอฟซี เรนโบว์"/>
            </a:endParaRPr>
          </a:p>
          <a:p>
            <a:pPr algn="ctr">
              <a:lnSpc>
                <a:spcPts val="5068"/>
              </a:lnSpc>
              <a:spcBef>
                <a:spcPct val="0"/>
              </a:spcBef>
            </a:pPr>
            <a:r>
              <a:rPr lang="en-US" sz="3620" dirty="0">
                <a:solidFill>
                  <a:srgbClr val="000000"/>
                </a:solidFill>
                <a:latin typeface="เอฟซี เรนโบว์"/>
                <a:ea typeface="เอฟซี เรนโบว์"/>
                <a:cs typeface="เอฟซี เรนโบว์"/>
                <a:sym typeface="เอฟซี เรนโบว์"/>
              </a:rPr>
              <a:t>What do you interpret from S.40 - what is it telling us? </a:t>
            </a:r>
          </a:p>
        </p:txBody>
      </p:sp>
      <p:sp>
        <p:nvSpPr>
          <p:cNvPr id="20" name="TextBox 20"/>
          <p:cNvSpPr txBox="1"/>
          <p:nvPr/>
        </p:nvSpPr>
        <p:spPr>
          <a:xfrm>
            <a:off x="12560049" y="5605069"/>
            <a:ext cx="3413699" cy="1974968"/>
          </a:xfrm>
          <a:prstGeom prst="rect">
            <a:avLst/>
          </a:prstGeom>
        </p:spPr>
        <p:txBody>
          <a:bodyPr lIns="0" tIns="0" rIns="0" bIns="0" rtlCol="0" anchor="t">
            <a:spAutoFit/>
          </a:bodyPr>
          <a:lstStyle/>
          <a:p>
            <a:pPr algn="ctr">
              <a:lnSpc>
                <a:spcPts val="5068"/>
              </a:lnSpc>
              <a:spcBef>
                <a:spcPct val="0"/>
              </a:spcBef>
            </a:pPr>
            <a:r>
              <a:rPr lang="en-US" sz="3620" dirty="0">
                <a:solidFill>
                  <a:srgbClr val="000000"/>
                </a:solidFill>
                <a:latin typeface="เอฟซี เรนโบว์"/>
                <a:ea typeface="เอฟซี เรนโบว์"/>
                <a:cs typeface="เอฟซี เรนโบว์"/>
                <a:sym typeface="เอฟซี เรนโบว์"/>
              </a:rPr>
              <a:t>S.41 also applies - Let’s take a look</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43972" y="-2819225"/>
            <a:ext cx="19390899" cy="19390899"/>
          </a:xfrm>
          <a:custGeom>
            <a:avLst/>
            <a:gdLst/>
            <a:ahLst/>
            <a:cxnLst/>
            <a:rect l="l" t="t" r="r" b="b"/>
            <a:pathLst>
              <a:path w="19390899" h="19390899">
                <a:moveTo>
                  <a:pt x="0" y="0"/>
                </a:moveTo>
                <a:lnTo>
                  <a:pt x="19390899" y="0"/>
                </a:lnTo>
                <a:lnTo>
                  <a:pt x="19390899"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2659343" y="4588387"/>
            <a:ext cx="2841371" cy="2841371"/>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9E8"/>
            </a:solidFill>
          </p:spPr>
          <p:txBody>
            <a:bodyPr/>
            <a:lstStyle/>
            <a:p>
              <a:endParaRPr lang="en-GB" dirty="0"/>
            </a:p>
          </p:txBody>
        </p:sp>
        <p:sp>
          <p:nvSpPr>
            <p:cNvPr id="5" name="TextBox 5"/>
            <p:cNvSpPr txBox="1"/>
            <p:nvPr/>
          </p:nvSpPr>
          <p:spPr>
            <a:xfrm>
              <a:off x="76200" y="114300"/>
              <a:ext cx="660400" cy="622300"/>
            </a:xfrm>
            <a:prstGeom prst="rect">
              <a:avLst/>
            </a:prstGeom>
          </p:spPr>
          <p:txBody>
            <a:bodyPr lIns="50800" tIns="50800" rIns="50800" bIns="50800" rtlCol="0" anchor="ctr"/>
            <a:lstStyle/>
            <a:p>
              <a:pPr algn="ctr">
                <a:lnSpc>
                  <a:spcPts val="2300"/>
                </a:lnSpc>
              </a:pPr>
              <a:endParaRPr dirty="0"/>
            </a:p>
          </p:txBody>
        </p:sp>
      </p:grpSp>
      <p:pic>
        <p:nvPicPr>
          <p:cNvPr id="6" name="Picture 6"/>
          <p:cNvPicPr>
            <a:picLocks noChangeAspect="1"/>
          </p:cNvPicPr>
          <p:nvPr/>
        </p:nvPicPr>
        <p:blipFill>
          <a:blip r:embed="rId4"/>
          <a:srcRect/>
          <a:stretch>
            <a:fillRect/>
          </a:stretch>
        </p:blipFill>
        <p:spPr>
          <a:xfrm>
            <a:off x="5586068" y="-34260"/>
            <a:ext cx="7130819" cy="10114637"/>
          </a:xfrm>
          <a:prstGeom prst="rect">
            <a:avLst/>
          </a:prstGeom>
        </p:spPr>
      </p:pic>
      <p:sp>
        <p:nvSpPr>
          <p:cNvPr id="7" name="Freeform 7"/>
          <p:cNvSpPr/>
          <p:nvPr/>
        </p:nvSpPr>
        <p:spPr>
          <a:xfrm>
            <a:off x="15298739" y="5965578"/>
            <a:ext cx="2747834" cy="4114800"/>
          </a:xfrm>
          <a:custGeom>
            <a:avLst/>
            <a:gdLst/>
            <a:ahLst/>
            <a:cxnLst/>
            <a:rect l="l" t="t" r="r" b="b"/>
            <a:pathLst>
              <a:path w="2747834" h="4114800">
                <a:moveTo>
                  <a:pt x="0" y="0"/>
                </a:moveTo>
                <a:lnTo>
                  <a:pt x="2747834" y="0"/>
                </a:lnTo>
                <a:lnTo>
                  <a:pt x="2747834"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43972" y="-2819225"/>
            <a:ext cx="19390899" cy="19390899"/>
          </a:xfrm>
          <a:custGeom>
            <a:avLst/>
            <a:gdLst/>
            <a:ahLst/>
            <a:cxnLst/>
            <a:rect l="l" t="t" r="r" b="b"/>
            <a:pathLst>
              <a:path w="19390899" h="19390899">
                <a:moveTo>
                  <a:pt x="0" y="0"/>
                </a:moveTo>
                <a:lnTo>
                  <a:pt x="19390899" y="0"/>
                </a:lnTo>
                <a:lnTo>
                  <a:pt x="19390899"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9895066" y="2828397"/>
            <a:ext cx="6753330" cy="15219885"/>
            <a:chOff x="0" y="0"/>
            <a:chExt cx="399403" cy="900129"/>
          </a:xfrm>
        </p:grpSpPr>
        <p:sp>
          <p:nvSpPr>
            <p:cNvPr id="4" name="Freeform 4"/>
            <p:cNvSpPr/>
            <p:nvPr/>
          </p:nvSpPr>
          <p:spPr>
            <a:xfrm>
              <a:off x="0" y="0"/>
              <a:ext cx="399403" cy="900129"/>
            </a:xfrm>
            <a:custGeom>
              <a:avLst/>
              <a:gdLst/>
              <a:ahLst/>
              <a:cxnLst/>
              <a:rect l="l" t="t" r="r" b="b"/>
              <a:pathLst>
                <a:path w="399403" h="900129">
                  <a:moveTo>
                    <a:pt x="29806" y="0"/>
                  </a:moveTo>
                  <a:lnTo>
                    <a:pt x="369597" y="0"/>
                  </a:lnTo>
                  <a:cubicBezTo>
                    <a:pt x="386058" y="0"/>
                    <a:pt x="399403" y="13345"/>
                    <a:pt x="399403" y="29806"/>
                  </a:cubicBezTo>
                  <a:lnTo>
                    <a:pt x="399403" y="870323"/>
                  </a:lnTo>
                  <a:cubicBezTo>
                    <a:pt x="399403" y="878228"/>
                    <a:pt x="396263" y="885809"/>
                    <a:pt x="390673" y="891399"/>
                  </a:cubicBezTo>
                  <a:cubicBezTo>
                    <a:pt x="385083" y="896989"/>
                    <a:pt x="377502" y="900129"/>
                    <a:pt x="369597" y="900129"/>
                  </a:cubicBezTo>
                  <a:lnTo>
                    <a:pt x="29806" y="900129"/>
                  </a:lnTo>
                  <a:cubicBezTo>
                    <a:pt x="13345" y="900129"/>
                    <a:pt x="0" y="886784"/>
                    <a:pt x="0" y="870323"/>
                  </a:cubicBezTo>
                  <a:lnTo>
                    <a:pt x="0" y="29806"/>
                  </a:lnTo>
                  <a:cubicBezTo>
                    <a:pt x="0" y="13345"/>
                    <a:pt x="13345" y="0"/>
                    <a:pt x="29806" y="0"/>
                  </a:cubicBezTo>
                  <a:close/>
                </a:path>
              </a:pathLst>
            </a:custGeom>
            <a:solidFill>
              <a:srgbClr val="FD7F84"/>
            </a:solidFill>
          </p:spPr>
          <p:txBody>
            <a:bodyPr/>
            <a:lstStyle/>
            <a:p>
              <a:endParaRPr lang="en-GB" dirty="0"/>
            </a:p>
          </p:txBody>
        </p:sp>
        <p:sp>
          <p:nvSpPr>
            <p:cNvPr id="5" name="TextBox 5"/>
            <p:cNvSpPr txBox="1"/>
            <p:nvPr/>
          </p:nvSpPr>
          <p:spPr>
            <a:xfrm>
              <a:off x="0" y="38100"/>
              <a:ext cx="399403" cy="862029"/>
            </a:xfrm>
            <a:prstGeom prst="rect">
              <a:avLst/>
            </a:prstGeom>
          </p:spPr>
          <p:txBody>
            <a:bodyPr lIns="50800" tIns="50800" rIns="50800" bIns="50800" rtlCol="0" anchor="ctr"/>
            <a:lstStyle/>
            <a:p>
              <a:pPr algn="ctr">
                <a:lnSpc>
                  <a:spcPts val="2300"/>
                </a:lnSpc>
              </a:pPr>
              <a:endParaRPr dirty="0"/>
            </a:p>
          </p:txBody>
        </p:sp>
      </p:grpSp>
      <p:grpSp>
        <p:nvGrpSpPr>
          <p:cNvPr id="6" name="Group 6"/>
          <p:cNvGrpSpPr/>
          <p:nvPr/>
        </p:nvGrpSpPr>
        <p:grpSpPr>
          <a:xfrm>
            <a:off x="1651943" y="2828397"/>
            <a:ext cx="7301393" cy="13743277"/>
            <a:chOff x="0" y="0"/>
            <a:chExt cx="431816" cy="812800"/>
          </a:xfrm>
        </p:grpSpPr>
        <p:sp>
          <p:nvSpPr>
            <p:cNvPr id="7" name="Freeform 7"/>
            <p:cNvSpPr/>
            <p:nvPr/>
          </p:nvSpPr>
          <p:spPr>
            <a:xfrm>
              <a:off x="0" y="0"/>
              <a:ext cx="431816" cy="812800"/>
            </a:xfrm>
            <a:custGeom>
              <a:avLst/>
              <a:gdLst/>
              <a:ahLst/>
              <a:cxnLst/>
              <a:rect l="l" t="t" r="r" b="b"/>
              <a:pathLst>
                <a:path w="431816" h="812800">
                  <a:moveTo>
                    <a:pt x="27569" y="0"/>
                  </a:moveTo>
                  <a:lnTo>
                    <a:pt x="404248" y="0"/>
                  </a:lnTo>
                  <a:cubicBezTo>
                    <a:pt x="419473" y="0"/>
                    <a:pt x="431816" y="12343"/>
                    <a:pt x="431816" y="27569"/>
                  </a:cubicBezTo>
                  <a:lnTo>
                    <a:pt x="431816" y="785231"/>
                  </a:lnTo>
                  <a:cubicBezTo>
                    <a:pt x="431816" y="792543"/>
                    <a:pt x="428912" y="799555"/>
                    <a:pt x="423742" y="804725"/>
                  </a:cubicBezTo>
                  <a:cubicBezTo>
                    <a:pt x="418572" y="809895"/>
                    <a:pt x="411559" y="812800"/>
                    <a:pt x="404248" y="812800"/>
                  </a:cubicBezTo>
                  <a:lnTo>
                    <a:pt x="27569" y="812800"/>
                  </a:lnTo>
                  <a:cubicBezTo>
                    <a:pt x="20257" y="812800"/>
                    <a:pt x="13245" y="809895"/>
                    <a:pt x="8075" y="804725"/>
                  </a:cubicBezTo>
                  <a:cubicBezTo>
                    <a:pt x="2905" y="799555"/>
                    <a:pt x="0" y="792543"/>
                    <a:pt x="0" y="785231"/>
                  </a:cubicBezTo>
                  <a:lnTo>
                    <a:pt x="0" y="27569"/>
                  </a:lnTo>
                  <a:cubicBezTo>
                    <a:pt x="0" y="20257"/>
                    <a:pt x="2905" y="13245"/>
                    <a:pt x="8075" y="8075"/>
                  </a:cubicBezTo>
                  <a:cubicBezTo>
                    <a:pt x="13245" y="2905"/>
                    <a:pt x="20257" y="0"/>
                    <a:pt x="27569" y="0"/>
                  </a:cubicBezTo>
                  <a:close/>
                </a:path>
              </a:pathLst>
            </a:custGeom>
            <a:solidFill>
              <a:srgbClr val="FD7F84"/>
            </a:solidFill>
          </p:spPr>
          <p:txBody>
            <a:bodyPr/>
            <a:lstStyle/>
            <a:p>
              <a:endParaRPr lang="en-GB" dirty="0"/>
            </a:p>
          </p:txBody>
        </p:sp>
        <p:sp>
          <p:nvSpPr>
            <p:cNvPr id="8" name="TextBox 8"/>
            <p:cNvSpPr txBox="1"/>
            <p:nvPr/>
          </p:nvSpPr>
          <p:spPr>
            <a:xfrm>
              <a:off x="0" y="38100"/>
              <a:ext cx="431816" cy="774700"/>
            </a:xfrm>
            <a:prstGeom prst="rect">
              <a:avLst/>
            </a:prstGeom>
          </p:spPr>
          <p:txBody>
            <a:bodyPr lIns="50800" tIns="50800" rIns="50800" bIns="50800" rtlCol="0" anchor="ctr"/>
            <a:lstStyle/>
            <a:p>
              <a:pPr algn="ctr">
                <a:lnSpc>
                  <a:spcPts val="2300"/>
                </a:lnSpc>
              </a:pPr>
              <a:endParaRPr dirty="0"/>
            </a:p>
          </p:txBody>
        </p:sp>
      </p:grpSp>
      <p:sp>
        <p:nvSpPr>
          <p:cNvPr id="9" name="Freeform 9"/>
          <p:cNvSpPr/>
          <p:nvPr/>
        </p:nvSpPr>
        <p:spPr>
          <a:xfrm rot="3080045">
            <a:off x="-773920" y="-584707"/>
            <a:ext cx="1999153" cy="3689713"/>
          </a:xfrm>
          <a:custGeom>
            <a:avLst/>
            <a:gdLst/>
            <a:ahLst/>
            <a:cxnLst/>
            <a:rect l="l" t="t" r="r" b="b"/>
            <a:pathLst>
              <a:path w="1999153" h="3689713">
                <a:moveTo>
                  <a:pt x="0" y="0"/>
                </a:moveTo>
                <a:lnTo>
                  <a:pt x="1999153" y="0"/>
                </a:lnTo>
                <a:lnTo>
                  <a:pt x="1999153" y="3689712"/>
                </a:lnTo>
                <a:lnTo>
                  <a:pt x="0" y="368971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10" name="TextBox 10"/>
          <p:cNvSpPr txBox="1"/>
          <p:nvPr/>
        </p:nvSpPr>
        <p:spPr>
          <a:xfrm>
            <a:off x="4537212" y="781517"/>
            <a:ext cx="9216192" cy="1456690"/>
          </a:xfrm>
          <a:prstGeom prst="rect">
            <a:avLst/>
          </a:prstGeom>
        </p:spPr>
        <p:txBody>
          <a:bodyPr lIns="0" tIns="0" rIns="0" bIns="0" rtlCol="0" anchor="t">
            <a:spAutoFit/>
          </a:bodyPr>
          <a:lstStyle/>
          <a:p>
            <a:pPr algn="ctr">
              <a:lnSpc>
                <a:spcPts val="5600"/>
              </a:lnSpc>
            </a:pPr>
            <a:r>
              <a:rPr lang="en-US" sz="5600" u="sng" dirty="0">
                <a:solidFill>
                  <a:srgbClr val="000000"/>
                </a:solidFill>
                <a:latin typeface="Hitchcut"/>
                <a:ea typeface="Hitchcut"/>
                <a:cs typeface="Hitchcut"/>
                <a:sym typeface="Hitchcut"/>
              </a:rPr>
              <a:t>THOSE WITHIN A COMPANY</a:t>
            </a:r>
          </a:p>
        </p:txBody>
      </p:sp>
      <p:sp>
        <p:nvSpPr>
          <p:cNvPr id="11" name="TextBox 11"/>
          <p:cNvSpPr txBox="1"/>
          <p:nvPr/>
        </p:nvSpPr>
        <p:spPr>
          <a:xfrm>
            <a:off x="3595790" y="3117047"/>
            <a:ext cx="3413699" cy="7008769"/>
          </a:xfrm>
          <a:prstGeom prst="rect">
            <a:avLst/>
          </a:prstGeom>
        </p:spPr>
        <p:txBody>
          <a:bodyPr lIns="0" tIns="0" rIns="0" bIns="0" rtlCol="0" anchor="t">
            <a:spAutoFit/>
          </a:bodyPr>
          <a:lstStyle/>
          <a:p>
            <a:pPr algn="ctr">
              <a:lnSpc>
                <a:spcPts val="5068"/>
              </a:lnSpc>
            </a:pPr>
            <a:r>
              <a:rPr lang="en-US" sz="3620" dirty="0">
                <a:solidFill>
                  <a:srgbClr val="000000"/>
                </a:solidFill>
                <a:latin typeface="Hitchcut"/>
                <a:ea typeface="Hitchcut"/>
                <a:cs typeface="Hitchcut"/>
                <a:sym typeface="Hitchcut"/>
              </a:rPr>
              <a:t>Next we move to look at the role of directors and members. </a:t>
            </a:r>
          </a:p>
          <a:p>
            <a:pPr algn="ctr">
              <a:lnSpc>
                <a:spcPts val="5068"/>
              </a:lnSpc>
            </a:pPr>
            <a:endParaRPr lang="en-US" sz="3620" dirty="0">
              <a:solidFill>
                <a:srgbClr val="000000"/>
              </a:solidFill>
              <a:latin typeface="Hitchcut"/>
              <a:ea typeface="Hitchcut"/>
              <a:cs typeface="Hitchcut"/>
              <a:sym typeface="Hitchcut"/>
            </a:endParaRPr>
          </a:p>
          <a:p>
            <a:pPr algn="ctr">
              <a:lnSpc>
                <a:spcPts val="5068"/>
              </a:lnSpc>
              <a:spcBef>
                <a:spcPct val="0"/>
              </a:spcBef>
            </a:pPr>
            <a:r>
              <a:rPr lang="en-US" sz="3620" dirty="0">
                <a:solidFill>
                  <a:srgbClr val="000000"/>
                </a:solidFill>
                <a:latin typeface="Hitchcut"/>
                <a:ea typeface="Hitchcut"/>
                <a:cs typeface="Hitchcut"/>
                <a:sym typeface="Hitchcut"/>
              </a:rPr>
              <a:t>For this we need to revisit the Model articles.</a:t>
            </a:r>
          </a:p>
        </p:txBody>
      </p:sp>
      <p:sp>
        <p:nvSpPr>
          <p:cNvPr id="12" name="TextBox 12"/>
          <p:cNvSpPr txBox="1"/>
          <p:nvPr/>
        </p:nvSpPr>
        <p:spPr>
          <a:xfrm>
            <a:off x="11564882" y="3318965"/>
            <a:ext cx="3413699" cy="5731583"/>
          </a:xfrm>
          <a:prstGeom prst="rect">
            <a:avLst/>
          </a:prstGeom>
        </p:spPr>
        <p:txBody>
          <a:bodyPr lIns="0" tIns="0" rIns="0" bIns="0" rtlCol="0" anchor="t">
            <a:spAutoFit/>
          </a:bodyPr>
          <a:lstStyle/>
          <a:p>
            <a:pPr algn="ctr">
              <a:lnSpc>
                <a:spcPts val="5068"/>
              </a:lnSpc>
            </a:pPr>
            <a:r>
              <a:rPr lang="en-US" sz="3620" dirty="0">
                <a:solidFill>
                  <a:srgbClr val="000000"/>
                </a:solidFill>
                <a:latin typeface="Hitchcut"/>
                <a:ea typeface="Hitchcut"/>
                <a:cs typeface="Hitchcut"/>
                <a:sym typeface="Hitchcut"/>
              </a:rPr>
              <a:t>Similar to MA3 and MA4. </a:t>
            </a:r>
          </a:p>
          <a:p>
            <a:pPr algn="ctr">
              <a:lnSpc>
                <a:spcPts val="5068"/>
              </a:lnSpc>
            </a:pPr>
            <a:endParaRPr lang="en-US" sz="3620" dirty="0">
              <a:solidFill>
                <a:srgbClr val="000000"/>
              </a:solidFill>
              <a:latin typeface="Hitchcut"/>
              <a:ea typeface="Hitchcut"/>
              <a:cs typeface="Hitchcut"/>
              <a:sym typeface="Hitchcut"/>
            </a:endParaRPr>
          </a:p>
          <a:p>
            <a:pPr algn="ctr">
              <a:lnSpc>
                <a:spcPts val="5068"/>
              </a:lnSpc>
              <a:spcBef>
                <a:spcPct val="0"/>
              </a:spcBef>
            </a:pPr>
            <a:r>
              <a:rPr lang="en-US" sz="3620" dirty="0">
                <a:solidFill>
                  <a:srgbClr val="000000"/>
                </a:solidFill>
                <a:latin typeface="Hitchcut"/>
                <a:ea typeface="Hitchcut"/>
                <a:cs typeface="Hitchcut"/>
                <a:sym typeface="Hitchcut"/>
              </a:rPr>
              <a:t>However, restrictions could apply depending on the company.</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43972" y="-2819225"/>
            <a:ext cx="19390899" cy="19390899"/>
          </a:xfrm>
          <a:custGeom>
            <a:avLst/>
            <a:gdLst/>
            <a:ahLst/>
            <a:cxnLst/>
            <a:rect l="l" t="t" r="r" b="b"/>
            <a:pathLst>
              <a:path w="19390899" h="19390899">
                <a:moveTo>
                  <a:pt x="0" y="0"/>
                </a:moveTo>
                <a:lnTo>
                  <a:pt x="19390899" y="0"/>
                </a:lnTo>
                <a:lnTo>
                  <a:pt x="19390899"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9895066" y="2828397"/>
            <a:ext cx="6753330" cy="15219885"/>
            <a:chOff x="0" y="0"/>
            <a:chExt cx="399403" cy="900129"/>
          </a:xfrm>
        </p:grpSpPr>
        <p:sp>
          <p:nvSpPr>
            <p:cNvPr id="4" name="Freeform 4"/>
            <p:cNvSpPr/>
            <p:nvPr/>
          </p:nvSpPr>
          <p:spPr>
            <a:xfrm>
              <a:off x="0" y="0"/>
              <a:ext cx="399403" cy="900129"/>
            </a:xfrm>
            <a:custGeom>
              <a:avLst/>
              <a:gdLst/>
              <a:ahLst/>
              <a:cxnLst/>
              <a:rect l="l" t="t" r="r" b="b"/>
              <a:pathLst>
                <a:path w="399403" h="900129">
                  <a:moveTo>
                    <a:pt x="29806" y="0"/>
                  </a:moveTo>
                  <a:lnTo>
                    <a:pt x="369597" y="0"/>
                  </a:lnTo>
                  <a:cubicBezTo>
                    <a:pt x="386058" y="0"/>
                    <a:pt x="399403" y="13345"/>
                    <a:pt x="399403" y="29806"/>
                  </a:cubicBezTo>
                  <a:lnTo>
                    <a:pt x="399403" y="870323"/>
                  </a:lnTo>
                  <a:cubicBezTo>
                    <a:pt x="399403" y="878228"/>
                    <a:pt x="396263" y="885809"/>
                    <a:pt x="390673" y="891399"/>
                  </a:cubicBezTo>
                  <a:cubicBezTo>
                    <a:pt x="385083" y="896989"/>
                    <a:pt x="377502" y="900129"/>
                    <a:pt x="369597" y="900129"/>
                  </a:cubicBezTo>
                  <a:lnTo>
                    <a:pt x="29806" y="900129"/>
                  </a:lnTo>
                  <a:cubicBezTo>
                    <a:pt x="13345" y="900129"/>
                    <a:pt x="0" y="886784"/>
                    <a:pt x="0" y="870323"/>
                  </a:cubicBezTo>
                  <a:lnTo>
                    <a:pt x="0" y="29806"/>
                  </a:lnTo>
                  <a:cubicBezTo>
                    <a:pt x="0" y="13345"/>
                    <a:pt x="13345" y="0"/>
                    <a:pt x="29806" y="0"/>
                  </a:cubicBezTo>
                  <a:close/>
                </a:path>
              </a:pathLst>
            </a:custGeom>
            <a:solidFill>
              <a:srgbClr val="FD7F84"/>
            </a:solidFill>
          </p:spPr>
          <p:txBody>
            <a:bodyPr/>
            <a:lstStyle/>
            <a:p>
              <a:endParaRPr lang="en-GB" dirty="0"/>
            </a:p>
          </p:txBody>
        </p:sp>
        <p:sp>
          <p:nvSpPr>
            <p:cNvPr id="5" name="TextBox 5"/>
            <p:cNvSpPr txBox="1"/>
            <p:nvPr/>
          </p:nvSpPr>
          <p:spPr>
            <a:xfrm>
              <a:off x="0" y="38100"/>
              <a:ext cx="399403" cy="862029"/>
            </a:xfrm>
            <a:prstGeom prst="rect">
              <a:avLst/>
            </a:prstGeom>
          </p:spPr>
          <p:txBody>
            <a:bodyPr lIns="50800" tIns="50800" rIns="50800" bIns="50800" rtlCol="0" anchor="ctr"/>
            <a:lstStyle/>
            <a:p>
              <a:pPr algn="ctr">
                <a:lnSpc>
                  <a:spcPts val="2300"/>
                </a:lnSpc>
              </a:pPr>
              <a:endParaRPr dirty="0"/>
            </a:p>
          </p:txBody>
        </p:sp>
      </p:grpSp>
      <p:grpSp>
        <p:nvGrpSpPr>
          <p:cNvPr id="6" name="Group 6"/>
          <p:cNvGrpSpPr/>
          <p:nvPr/>
        </p:nvGrpSpPr>
        <p:grpSpPr>
          <a:xfrm>
            <a:off x="1651943" y="2828397"/>
            <a:ext cx="7301393" cy="13743277"/>
            <a:chOff x="0" y="0"/>
            <a:chExt cx="431816" cy="812800"/>
          </a:xfrm>
        </p:grpSpPr>
        <p:sp>
          <p:nvSpPr>
            <p:cNvPr id="7" name="Freeform 7"/>
            <p:cNvSpPr/>
            <p:nvPr/>
          </p:nvSpPr>
          <p:spPr>
            <a:xfrm>
              <a:off x="0" y="0"/>
              <a:ext cx="431816" cy="812800"/>
            </a:xfrm>
            <a:custGeom>
              <a:avLst/>
              <a:gdLst/>
              <a:ahLst/>
              <a:cxnLst/>
              <a:rect l="l" t="t" r="r" b="b"/>
              <a:pathLst>
                <a:path w="431816" h="812800">
                  <a:moveTo>
                    <a:pt x="27569" y="0"/>
                  </a:moveTo>
                  <a:lnTo>
                    <a:pt x="404248" y="0"/>
                  </a:lnTo>
                  <a:cubicBezTo>
                    <a:pt x="419473" y="0"/>
                    <a:pt x="431816" y="12343"/>
                    <a:pt x="431816" y="27569"/>
                  </a:cubicBezTo>
                  <a:lnTo>
                    <a:pt x="431816" y="785231"/>
                  </a:lnTo>
                  <a:cubicBezTo>
                    <a:pt x="431816" y="792543"/>
                    <a:pt x="428912" y="799555"/>
                    <a:pt x="423742" y="804725"/>
                  </a:cubicBezTo>
                  <a:cubicBezTo>
                    <a:pt x="418572" y="809895"/>
                    <a:pt x="411559" y="812800"/>
                    <a:pt x="404248" y="812800"/>
                  </a:cubicBezTo>
                  <a:lnTo>
                    <a:pt x="27569" y="812800"/>
                  </a:lnTo>
                  <a:cubicBezTo>
                    <a:pt x="20257" y="812800"/>
                    <a:pt x="13245" y="809895"/>
                    <a:pt x="8075" y="804725"/>
                  </a:cubicBezTo>
                  <a:cubicBezTo>
                    <a:pt x="2905" y="799555"/>
                    <a:pt x="0" y="792543"/>
                    <a:pt x="0" y="785231"/>
                  </a:cubicBezTo>
                  <a:lnTo>
                    <a:pt x="0" y="27569"/>
                  </a:lnTo>
                  <a:cubicBezTo>
                    <a:pt x="0" y="20257"/>
                    <a:pt x="2905" y="13245"/>
                    <a:pt x="8075" y="8075"/>
                  </a:cubicBezTo>
                  <a:cubicBezTo>
                    <a:pt x="13245" y="2905"/>
                    <a:pt x="20257" y="0"/>
                    <a:pt x="27569" y="0"/>
                  </a:cubicBezTo>
                  <a:close/>
                </a:path>
              </a:pathLst>
            </a:custGeom>
            <a:solidFill>
              <a:srgbClr val="FD7F84"/>
            </a:solidFill>
          </p:spPr>
          <p:txBody>
            <a:bodyPr/>
            <a:lstStyle/>
            <a:p>
              <a:endParaRPr lang="en-GB" dirty="0"/>
            </a:p>
          </p:txBody>
        </p:sp>
        <p:sp>
          <p:nvSpPr>
            <p:cNvPr id="8" name="TextBox 8"/>
            <p:cNvSpPr txBox="1"/>
            <p:nvPr/>
          </p:nvSpPr>
          <p:spPr>
            <a:xfrm>
              <a:off x="0" y="38100"/>
              <a:ext cx="431816" cy="774700"/>
            </a:xfrm>
            <a:prstGeom prst="rect">
              <a:avLst/>
            </a:prstGeom>
          </p:spPr>
          <p:txBody>
            <a:bodyPr lIns="50800" tIns="50800" rIns="50800" bIns="50800" rtlCol="0" anchor="ctr"/>
            <a:lstStyle/>
            <a:p>
              <a:pPr algn="ctr">
                <a:lnSpc>
                  <a:spcPts val="2300"/>
                </a:lnSpc>
              </a:pPr>
              <a:endParaRPr dirty="0"/>
            </a:p>
          </p:txBody>
        </p:sp>
      </p:grpSp>
      <p:sp>
        <p:nvSpPr>
          <p:cNvPr id="9" name="Freeform 9"/>
          <p:cNvSpPr/>
          <p:nvPr/>
        </p:nvSpPr>
        <p:spPr>
          <a:xfrm rot="3080045">
            <a:off x="-773920" y="-584707"/>
            <a:ext cx="1999153" cy="3689713"/>
          </a:xfrm>
          <a:custGeom>
            <a:avLst/>
            <a:gdLst/>
            <a:ahLst/>
            <a:cxnLst/>
            <a:rect l="l" t="t" r="r" b="b"/>
            <a:pathLst>
              <a:path w="1999153" h="3689713">
                <a:moveTo>
                  <a:pt x="0" y="0"/>
                </a:moveTo>
                <a:lnTo>
                  <a:pt x="1999153" y="0"/>
                </a:lnTo>
                <a:lnTo>
                  <a:pt x="1999153" y="3689712"/>
                </a:lnTo>
                <a:lnTo>
                  <a:pt x="0" y="368971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10" name="Freeform 10"/>
          <p:cNvSpPr/>
          <p:nvPr/>
        </p:nvSpPr>
        <p:spPr>
          <a:xfrm>
            <a:off x="16144563" y="-272506"/>
            <a:ext cx="2229473" cy="4114800"/>
          </a:xfrm>
          <a:custGeom>
            <a:avLst/>
            <a:gdLst/>
            <a:ahLst/>
            <a:cxnLst/>
            <a:rect l="l" t="t" r="r" b="b"/>
            <a:pathLst>
              <a:path w="2229473" h="4114800">
                <a:moveTo>
                  <a:pt x="0" y="0"/>
                </a:moveTo>
                <a:lnTo>
                  <a:pt x="2229474" y="0"/>
                </a:lnTo>
                <a:lnTo>
                  <a:pt x="2229474"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11" name="TextBox 11"/>
          <p:cNvSpPr txBox="1"/>
          <p:nvPr/>
        </p:nvSpPr>
        <p:spPr>
          <a:xfrm>
            <a:off x="4537212" y="686267"/>
            <a:ext cx="9216192" cy="1908809"/>
          </a:xfrm>
          <a:prstGeom prst="rect">
            <a:avLst/>
          </a:prstGeom>
        </p:spPr>
        <p:txBody>
          <a:bodyPr lIns="0" tIns="0" rIns="0" bIns="0" rtlCol="0" anchor="t">
            <a:spAutoFit/>
          </a:bodyPr>
          <a:lstStyle/>
          <a:p>
            <a:pPr algn="ctr">
              <a:lnSpc>
                <a:spcPts val="6899"/>
              </a:lnSpc>
            </a:pPr>
            <a:r>
              <a:rPr lang="en-US" sz="6899" u="sng" dirty="0">
                <a:solidFill>
                  <a:srgbClr val="000000"/>
                </a:solidFill>
                <a:latin typeface="เอฟซี เรนโบว์"/>
                <a:ea typeface="เอฟซี เรนโบว์"/>
                <a:cs typeface="เอฟซี เรนโบว์"/>
                <a:sym typeface="เอฟซี เรนโบว์"/>
              </a:rPr>
              <a:t>THOSE WITHIN A COMPANY</a:t>
            </a:r>
          </a:p>
        </p:txBody>
      </p:sp>
      <p:sp>
        <p:nvSpPr>
          <p:cNvPr id="12" name="TextBox 12"/>
          <p:cNvSpPr txBox="1"/>
          <p:nvPr/>
        </p:nvSpPr>
        <p:spPr>
          <a:xfrm>
            <a:off x="2290639" y="3040847"/>
            <a:ext cx="6197482" cy="3889493"/>
          </a:xfrm>
          <a:prstGeom prst="rect">
            <a:avLst/>
          </a:prstGeom>
        </p:spPr>
        <p:txBody>
          <a:bodyPr lIns="0" tIns="0" rIns="0" bIns="0" rtlCol="0" anchor="t">
            <a:spAutoFit/>
          </a:bodyPr>
          <a:lstStyle/>
          <a:p>
            <a:pPr algn="ctr">
              <a:lnSpc>
                <a:spcPts val="5068"/>
              </a:lnSpc>
            </a:pPr>
            <a:r>
              <a:rPr lang="en-US" sz="3620" dirty="0">
                <a:solidFill>
                  <a:srgbClr val="000000"/>
                </a:solidFill>
                <a:latin typeface="เอฟซี เรนโบว์"/>
                <a:ea typeface="เอฟซี เรนโบว์"/>
                <a:cs typeface="เอฟซี เรนโบว์"/>
                <a:sym typeface="เอฟซี เรนโบว์"/>
              </a:rPr>
              <a:t>What about Shareholders - powers are governed by the Companies Act 2006 - or AOA. </a:t>
            </a:r>
          </a:p>
          <a:p>
            <a:pPr algn="ctr">
              <a:lnSpc>
                <a:spcPts val="5068"/>
              </a:lnSpc>
            </a:pPr>
            <a:endParaRPr lang="en-US" sz="3620" dirty="0">
              <a:solidFill>
                <a:srgbClr val="000000"/>
              </a:solidFill>
              <a:latin typeface="เอฟซี เรนโบว์"/>
              <a:ea typeface="เอฟซี เรนโบว์"/>
              <a:cs typeface="เอฟซี เรนโบว์"/>
              <a:sym typeface="เอฟซี เรนโบว์"/>
            </a:endParaRPr>
          </a:p>
          <a:p>
            <a:pPr algn="ctr">
              <a:lnSpc>
                <a:spcPts val="5068"/>
              </a:lnSpc>
              <a:spcBef>
                <a:spcPct val="0"/>
              </a:spcBef>
            </a:pPr>
            <a:r>
              <a:rPr lang="en-US" sz="3620" dirty="0">
                <a:solidFill>
                  <a:srgbClr val="000000"/>
                </a:solidFill>
                <a:latin typeface="เอฟซี เรนโบว์"/>
                <a:ea typeface="เอฟซี เรนโบว์"/>
                <a:cs typeface="เอฟซี เรนโบว์"/>
                <a:sym typeface="เอฟซี เรนโบว์"/>
              </a:rPr>
              <a:t>When can they act?</a:t>
            </a:r>
          </a:p>
        </p:txBody>
      </p:sp>
      <p:sp>
        <p:nvSpPr>
          <p:cNvPr id="13" name="TextBox 13"/>
          <p:cNvSpPr txBox="1"/>
          <p:nvPr/>
        </p:nvSpPr>
        <p:spPr>
          <a:xfrm>
            <a:off x="9895066" y="3040847"/>
            <a:ext cx="6753330" cy="5804018"/>
          </a:xfrm>
          <a:prstGeom prst="rect">
            <a:avLst/>
          </a:prstGeom>
        </p:spPr>
        <p:txBody>
          <a:bodyPr lIns="0" tIns="0" rIns="0" bIns="0" rtlCol="0" anchor="t">
            <a:spAutoFit/>
          </a:bodyPr>
          <a:lstStyle/>
          <a:p>
            <a:pPr algn="ctr">
              <a:lnSpc>
                <a:spcPts val="5068"/>
              </a:lnSpc>
            </a:pPr>
            <a:r>
              <a:rPr lang="en-US" sz="3620" dirty="0">
                <a:solidFill>
                  <a:srgbClr val="000000"/>
                </a:solidFill>
                <a:latin typeface="เอฟซี เรนโบว์"/>
                <a:ea typeface="เอฟซี เรนโบว์"/>
                <a:cs typeface="เอฟซี เรนโบว์"/>
                <a:sym typeface="เอฟซี เรนโบว์"/>
              </a:rPr>
              <a:t>1/ Make Constitutional  Decisions/ change articles &amp; name.</a:t>
            </a:r>
          </a:p>
          <a:p>
            <a:pPr algn="ctr">
              <a:lnSpc>
                <a:spcPts val="5068"/>
              </a:lnSpc>
            </a:pPr>
            <a:endParaRPr lang="en-US" sz="3620" dirty="0">
              <a:solidFill>
                <a:srgbClr val="000000"/>
              </a:solidFill>
              <a:latin typeface="เอฟซี เรนโบว์"/>
              <a:ea typeface="เอฟซี เรนโบว์"/>
              <a:cs typeface="เอฟซี เรนโบว์"/>
              <a:sym typeface="เอฟซี เรนโบว์"/>
            </a:endParaRPr>
          </a:p>
          <a:p>
            <a:pPr algn="ctr">
              <a:lnSpc>
                <a:spcPts val="5068"/>
              </a:lnSpc>
            </a:pPr>
            <a:r>
              <a:rPr lang="en-US" sz="3620" dirty="0">
                <a:solidFill>
                  <a:srgbClr val="000000"/>
                </a:solidFill>
                <a:latin typeface="เอฟซี เรนโบว์"/>
                <a:ea typeface="เอฟซี เรนโบว์"/>
                <a:cs typeface="เอฟซี เรนโบว์"/>
                <a:sym typeface="เอฟซี เรนโบว์"/>
              </a:rPr>
              <a:t>2/ Where shareholders need to approve; </a:t>
            </a:r>
          </a:p>
          <a:p>
            <a:pPr marL="781636" lvl="1" indent="-390818" algn="ctr">
              <a:lnSpc>
                <a:spcPts val="5068"/>
              </a:lnSpc>
              <a:buFont typeface="Arial"/>
              <a:buChar char="•"/>
            </a:pPr>
            <a:r>
              <a:rPr lang="en-US" sz="3620" dirty="0">
                <a:solidFill>
                  <a:srgbClr val="000000"/>
                </a:solidFill>
                <a:latin typeface="เอฟซี เรนโบว์"/>
                <a:ea typeface="เอฟซี เรนโบว์"/>
                <a:cs typeface="เอฟซี เรนโบว์"/>
                <a:sym typeface="เอฟซี เรนโบว์"/>
              </a:rPr>
              <a:t>S.190 </a:t>
            </a:r>
          </a:p>
          <a:p>
            <a:pPr marL="781636" lvl="1" indent="-390818" algn="ctr">
              <a:lnSpc>
                <a:spcPts val="5068"/>
              </a:lnSpc>
              <a:buFont typeface="Arial"/>
              <a:buChar char="•"/>
            </a:pPr>
            <a:r>
              <a:rPr lang="en-US" sz="3620" dirty="0">
                <a:solidFill>
                  <a:srgbClr val="000000"/>
                </a:solidFill>
                <a:latin typeface="เอฟซี เรนโบว์"/>
                <a:ea typeface="เอฟซี เรนโบว์"/>
                <a:cs typeface="เอฟซี เรนโบว์"/>
                <a:sym typeface="เอฟซี เรนโบว์"/>
              </a:rPr>
              <a:t>S.197 </a:t>
            </a:r>
          </a:p>
          <a:p>
            <a:pPr marL="781636" lvl="1" indent="-390818" algn="ctr">
              <a:lnSpc>
                <a:spcPts val="5068"/>
              </a:lnSpc>
              <a:spcBef>
                <a:spcPct val="0"/>
              </a:spcBef>
              <a:buFont typeface="Arial"/>
              <a:buChar char="•"/>
            </a:pPr>
            <a:r>
              <a:rPr lang="en-US" sz="3620" dirty="0">
                <a:solidFill>
                  <a:srgbClr val="000000"/>
                </a:solidFill>
                <a:latin typeface="เอฟซี เรนโบว์"/>
                <a:ea typeface="เอฟซี เรนโบว์"/>
                <a:cs typeface="เอฟซี เรนโบว์"/>
                <a:sym typeface="เอฟซี เรนโบว์"/>
              </a:rPr>
              <a:t>S.551</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43972" y="-2819225"/>
            <a:ext cx="19390899" cy="19390899"/>
          </a:xfrm>
          <a:custGeom>
            <a:avLst/>
            <a:gdLst/>
            <a:ahLst/>
            <a:cxnLst/>
            <a:rect l="l" t="t" r="r" b="b"/>
            <a:pathLst>
              <a:path w="19390899" h="19390899">
                <a:moveTo>
                  <a:pt x="0" y="0"/>
                </a:moveTo>
                <a:lnTo>
                  <a:pt x="19390899" y="0"/>
                </a:lnTo>
                <a:lnTo>
                  <a:pt x="19390899"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9895066" y="4645659"/>
            <a:ext cx="6753330" cy="13402624"/>
            <a:chOff x="0" y="0"/>
            <a:chExt cx="399403" cy="792653"/>
          </a:xfrm>
        </p:grpSpPr>
        <p:sp>
          <p:nvSpPr>
            <p:cNvPr id="4" name="Freeform 4"/>
            <p:cNvSpPr/>
            <p:nvPr/>
          </p:nvSpPr>
          <p:spPr>
            <a:xfrm>
              <a:off x="0" y="0"/>
              <a:ext cx="399403" cy="792653"/>
            </a:xfrm>
            <a:custGeom>
              <a:avLst/>
              <a:gdLst/>
              <a:ahLst/>
              <a:cxnLst/>
              <a:rect l="l" t="t" r="r" b="b"/>
              <a:pathLst>
                <a:path w="399403" h="792653">
                  <a:moveTo>
                    <a:pt x="29806" y="0"/>
                  </a:moveTo>
                  <a:lnTo>
                    <a:pt x="369597" y="0"/>
                  </a:lnTo>
                  <a:cubicBezTo>
                    <a:pt x="386058" y="0"/>
                    <a:pt x="399403" y="13345"/>
                    <a:pt x="399403" y="29806"/>
                  </a:cubicBezTo>
                  <a:lnTo>
                    <a:pt x="399403" y="762847"/>
                  </a:lnTo>
                  <a:cubicBezTo>
                    <a:pt x="399403" y="779309"/>
                    <a:pt x="386058" y="792653"/>
                    <a:pt x="369597" y="792653"/>
                  </a:cubicBezTo>
                  <a:lnTo>
                    <a:pt x="29806" y="792653"/>
                  </a:lnTo>
                  <a:cubicBezTo>
                    <a:pt x="21901" y="792653"/>
                    <a:pt x="14320" y="789513"/>
                    <a:pt x="8730" y="783923"/>
                  </a:cubicBezTo>
                  <a:cubicBezTo>
                    <a:pt x="3140" y="778333"/>
                    <a:pt x="0" y="770752"/>
                    <a:pt x="0" y="762847"/>
                  </a:cubicBezTo>
                  <a:lnTo>
                    <a:pt x="0" y="29806"/>
                  </a:lnTo>
                  <a:cubicBezTo>
                    <a:pt x="0" y="13345"/>
                    <a:pt x="13345" y="0"/>
                    <a:pt x="29806" y="0"/>
                  </a:cubicBezTo>
                  <a:close/>
                </a:path>
              </a:pathLst>
            </a:custGeom>
            <a:solidFill>
              <a:srgbClr val="FD7F84"/>
            </a:solidFill>
          </p:spPr>
          <p:txBody>
            <a:bodyPr/>
            <a:lstStyle/>
            <a:p>
              <a:endParaRPr lang="en-GB" dirty="0"/>
            </a:p>
          </p:txBody>
        </p:sp>
        <p:sp>
          <p:nvSpPr>
            <p:cNvPr id="5" name="TextBox 5"/>
            <p:cNvSpPr txBox="1"/>
            <p:nvPr/>
          </p:nvSpPr>
          <p:spPr>
            <a:xfrm>
              <a:off x="0" y="38100"/>
              <a:ext cx="399403" cy="754553"/>
            </a:xfrm>
            <a:prstGeom prst="rect">
              <a:avLst/>
            </a:prstGeom>
          </p:spPr>
          <p:txBody>
            <a:bodyPr lIns="50800" tIns="50800" rIns="50800" bIns="50800" rtlCol="0" anchor="ctr"/>
            <a:lstStyle/>
            <a:p>
              <a:pPr algn="ctr">
                <a:lnSpc>
                  <a:spcPts val="2300"/>
                </a:lnSpc>
              </a:pPr>
              <a:endParaRPr dirty="0"/>
            </a:p>
          </p:txBody>
        </p:sp>
      </p:grpSp>
      <p:grpSp>
        <p:nvGrpSpPr>
          <p:cNvPr id="6" name="Group 6"/>
          <p:cNvGrpSpPr/>
          <p:nvPr/>
        </p:nvGrpSpPr>
        <p:grpSpPr>
          <a:xfrm>
            <a:off x="1651943" y="4645659"/>
            <a:ext cx="7272548" cy="11926015"/>
            <a:chOff x="0" y="0"/>
            <a:chExt cx="430110" cy="705324"/>
          </a:xfrm>
        </p:grpSpPr>
        <p:sp>
          <p:nvSpPr>
            <p:cNvPr id="7" name="Freeform 7"/>
            <p:cNvSpPr/>
            <p:nvPr/>
          </p:nvSpPr>
          <p:spPr>
            <a:xfrm>
              <a:off x="0" y="0"/>
              <a:ext cx="430110" cy="705324"/>
            </a:xfrm>
            <a:custGeom>
              <a:avLst/>
              <a:gdLst/>
              <a:ahLst/>
              <a:cxnLst/>
              <a:rect l="l" t="t" r="r" b="b"/>
              <a:pathLst>
                <a:path w="430110" h="705324">
                  <a:moveTo>
                    <a:pt x="27678" y="0"/>
                  </a:moveTo>
                  <a:lnTo>
                    <a:pt x="402432" y="0"/>
                  </a:lnTo>
                  <a:cubicBezTo>
                    <a:pt x="417719" y="0"/>
                    <a:pt x="430110" y="12392"/>
                    <a:pt x="430110" y="27678"/>
                  </a:cubicBezTo>
                  <a:lnTo>
                    <a:pt x="430110" y="677646"/>
                  </a:lnTo>
                  <a:cubicBezTo>
                    <a:pt x="430110" y="692932"/>
                    <a:pt x="417719" y="705324"/>
                    <a:pt x="402432" y="705324"/>
                  </a:cubicBezTo>
                  <a:lnTo>
                    <a:pt x="27678" y="705324"/>
                  </a:lnTo>
                  <a:cubicBezTo>
                    <a:pt x="12392" y="705324"/>
                    <a:pt x="0" y="692932"/>
                    <a:pt x="0" y="677646"/>
                  </a:cubicBezTo>
                  <a:lnTo>
                    <a:pt x="0" y="27678"/>
                  </a:lnTo>
                  <a:cubicBezTo>
                    <a:pt x="0" y="12392"/>
                    <a:pt x="12392" y="0"/>
                    <a:pt x="27678" y="0"/>
                  </a:cubicBezTo>
                  <a:close/>
                </a:path>
              </a:pathLst>
            </a:custGeom>
            <a:solidFill>
              <a:srgbClr val="FD7F84"/>
            </a:solidFill>
          </p:spPr>
          <p:txBody>
            <a:bodyPr/>
            <a:lstStyle/>
            <a:p>
              <a:endParaRPr lang="en-GB" dirty="0"/>
            </a:p>
          </p:txBody>
        </p:sp>
        <p:sp>
          <p:nvSpPr>
            <p:cNvPr id="8" name="TextBox 8"/>
            <p:cNvSpPr txBox="1"/>
            <p:nvPr/>
          </p:nvSpPr>
          <p:spPr>
            <a:xfrm>
              <a:off x="0" y="38100"/>
              <a:ext cx="430110" cy="667224"/>
            </a:xfrm>
            <a:prstGeom prst="rect">
              <a:avLst/>
            </a:prstGeom>
          </p:spPr>
          <p:txBody>
            <a:bodyPr lIns="50800" tIns="50800" rIns="50800" bIns="50800" rtlCol="0" anchor="ctr"/>
            <a:lstStyle/>
            <a:p>
              <a:pPr algn="ctr">
                <a:lnSpc>
                  <a:spcPts val="2300"/>
                </a:lnSpc>
              </a:pPr>
              <a:endParaRPr dirty="0"/>
            </a:p>
          </p:txBody>
        </p:sp>
      </p:grpSp>
      <p:sp>
        <p:nvSpPr>
          <p:cNvPr id="9" name="Freeform 9"/>
          <p:cNvSpPr/>
          <p:nvPr/>
        </p:nvSpPr>
        <p:spPr>
          <a:xfrm rot="3080045">
            <a:off x="14613028" y="-709673"/>
            <a:ext cx="2397354" cy="4424647"/>
          </a:xfrm>
          <a:custGeom>
            <a:avLst/>
            <a:gdLst/>
            <a:ahLst/>
            <a:cxnLst/>
            <a:rect l="l" t="t" r="r" b="b"/>
            <a:pathLst>
              <a:path w="2397354" h="4424647">
                <a:moveTo>
                  <a:pt x="0" y="0"/>
                </a:moveTo>
                <a:lnTo>
                  <a:pt x="2397355" y="0"/>
                </a:lnTo>
                <a:lnTo>
                  <a:pt x="2397355" y="4424646"/>
                </a:lnTo>
                <a:lnTo>
                  <a:pt x="0" y="442464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10" name="Freeform 10"/>
          <p:cNvSpPr/>
          <p:nvPr/>
        </p:nvSpPr>
        <p:spPr>
          <a:xfrm>
            <a:off x="0" y="0"/>
            <a:ext cx="3972652" cy="4114800"/>
          </a:xfrm>
          <a:custGeom>
            <a:avLst/>
            <a:gdLst/>
            <a:ahLst/>
            <a:cxnLst/>
            <a:rect l="l" t="t" r="r" b="b"/>
            <a:pathLst>
              <a:path w="3972652" h="4114800">
                <a:moveTo>
                  <a:pt x="0" y="0"/>
                </a:moveTo>
                <a:lnTo>
                  <a:pt x="3972652" y="0"/>
                </a:lnTo>
                <a:lnTo>
                  <a:pt x="3972652"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11" name="TextBox 11"/>
          <p:cNvSpPr txBox="1"/>
          <p:nvPr/>
        </p:nvSpPr>
        <p:spPr>
          <a:xfrm>
            <a:off x="4537212" y="676742"/>
            <a:ext cx="9216192" cy="1958974"/>
          </a:xfrm>
          <a:prstGeom prst="rect">
            <a:avLst/>
          </a:prstGeom>
        </p:spPr>
        <p:txBody>
          <a:bodyPr lIns="0" tIns="0" rIns="0" bIns="0" rtlCol="0" anchor="t">
            <a:spAutoFit/>
          </a:bodyPr>
          <a:lstStyle/>
          <a:p>
            <a:pPr algn="ctr">
              <a:lnSpc>
                <a:spcPts val="6999"/>
              </a:lnSpc>
            </a:pPr>
            <a:r>
              <a:rPr lang="en-US" sz="6999" u="sng" dirty="0">
                <a:solidFill>
                  <a:srgbClr val="000000"/>
                </a:solidFill>
                <a:latin typeface="เอฟซี เรนโบว์"/>
                <a:ea typeface="เอฟซี เรนโบว์"/>
                <a:cs typeface="เอฟซี เรนโบว์"/>
                <a:sym typeface="เอฟซี เรนโบว์"/>
              </a:rPr>
              <a:t>THOSE WITHIN A COMPANY</a:t>
            </a:r>
          </a:p>
        </p:txBody>
      </p:sp>
      <p:sp>
        <p:nvSpPr>
          <p:cNvPr id="12" name="TextBox 12"/>
          <p:cNvSpPr txBox="1"/>
          <p:nvPr/>
        </p:nvSpPr>
        <p:spPr>
          <a:xfrm>
            <a:off x="1908333" y="5290790"/>
            <a:ext cx="6759768" cy="1974968"/>
          </a:xfrm>
          <a:prstGeom prst="rect">
            <a:avLst/>
          </a:prstGeom>
        </p:spPr>
        <p:txBody>
          <a:bodyPr lIns="0" tIns="0" rIns="0" bIns="0" rtlCol="0" anchor="t">
            <a:spAutoFit/>
          </a:bodyPr>
          <a:lstStyle/>
          <a:p>
            <a:pPr algn="ctr">
              <a:lnSpc>
                <a:spcPts val="5068"/>
              </a:lnSpc>
            </a:pPr>
            <a:r>
              <a:rPr lang="en-US" sz="3620" dirty="0">
                <a:solidFill>
                  <a:srgbClr val="000000"/>
                </a:solidFill>
                <a:latin typeface="เอฟซี เรนโบว์"/>
                <a:ea typeface="เอฟซี เรนโบว์"/>
                <a:cs typeface="เอฟซี เรนโบว์"/>
                <a:sym typeface="เอฟซี เรนโบว์"/>
              </a:rPr>
              <a:t>3/ S.168 CA 2006 - remove director. </a:t>
            </a:r>
          </a:p>
          <a:p>
            <a:pPr algn="ctr">
              <a:lnSpc>
                <a:spcPts val="5068"/>
              </a:lnSpc>
              <a:spcBef>
                <a:spcPct val="0"/>
              </a:spcBef>
            </a:pPr>
            <a:r>
              <a:rPr lang="en-US" sz="3620" dirty="0">
                <a:solidFill>
                  <a:srgbClr val="000000"/>
                </a:solidFill>
                <a:latin typeface="เอฟซี เรนโบว์"/>
                <a:ea typeface="เอฟซี เรนโบว์"/>
                <a:cs typeface="เอฟซี เรนโบว์"/>
                <a:sym typeface="เอฟซี เรนโบว์"/>
              </a:rPr>
              <a:t>Dividends. </a:t>
            </a:r>
          </a:p>
        </p:txBody>
      </p:sp>
      <p:sp>
        <p:nvSpPr>
          <p:cNvPr id="13" name="TextBox 13"/>
          <p:cNvSpPr txBox="1"/>
          <p:nvPr/>
        </p:nvSpPr>
        <p:spPr>
          <a:xfrm>
            <a:off x="9895066" y="4606218"/>
            <a:ext cx="6753330" cy="5165843"/>
          </a:xfrm>
          <a:prstGeom prst="rect">
            <a:avLst/>
          </a:prstGeom>
        </p:spPr>
        <p:txBody>
          <a:bodyPr lIns="0" tIns="0" rIns="0" bIns="0" rtlCol="0" anchor="t">
            <a:spAutoFit/>
          </a:bodyPr>
          <a:lstStyle/>
          <a:p>
            <a:pPr algn="ctr">
              <a:lnSpc>
                <a:spcPts val="5068"/>
              </a:lnSpc>
            </a:pPr>
            <a:r>
              <a:rPr lang="en-US" sz="3620" dirty="0">
                <a:solidFill>
                  <a:srgbClr val="000000"/>
                </a:solidFill>
                <a:latin typeface="เอฟซี เรนโบว์"/>
                <a:ea typeface="เอฟซี เรนโบว์"/>
                <a:cs typeface="เอฟซี เรนโบว์"/>
                <a:sym typeface="เอฟซี เรนโบว์"/>
              </a:rPr>
              <a:t>Next we will move on to consider the role of a director/ their decision making powers. </a:t>
            </a:r>
          </a:p>
          <a:p>
            <a:pPr algn="ctr">
              <a:lnSpc>
                <a:spcPts val="5068"/>
              </a:lnSpc>
            </a:pPr>
            <a:endParaRPr lang="en-US" sz="3620" dirty="0">
              <a:solidFill>
                <a:srgbClr val="000000"/>
              </a:solidFill>
              <a:latin typeface="เอฟซี เรนโบว์"/>
              <a:ea typeface="เอฟซี เรนโบว์"/>
              <a:cs typeface="เอฟซี เรนโบว์"/>
              <a:sym typeface="เอฟซี เรนโบว์"/>
            </a:endParaRPr>
          </a:p>
          <a:p>
            <a:pPr algn="ctr">
              <a:lnSpc>
                <a:spcPts val="5068"/>
              </a:lnSpc>
              <a:spcBef>
                <a:spcPct val="0"/>
              </a:spcBef>
            </a:pPr>
            <a:r>
              <a:rPr lang="en-US" sz="3620" dirty="0">
                <a:solidFill>
                  <a:srgbClr val="000000"/>
                </a:solidFill>
                <a:latin typeface="เอฟซี เรนโบว์"/>
                <a:ea typeface="เอฟซี เรนโบว์"/>
                <a:cs typeface="เอฟซี เรนโบว์"/>
                <a:sym typeface="เอฟซี เรนโบว์"/>
              </a:rPr>
              <a:t>But before we do, what do you think the job of a director is?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43972" y="-2819225"/>
            <a:ext cx="19390899" cy="19390899"/>
          </a:xfrm>
          <a:custGeom>
            <a:avLst/>
            <a:gdLst/>
            <a:ahLst/>
            <a:cxnLst/>
            <a:rect l="l" t="t" r="r" b="b"/>
            <a:pathLst>
              <a:path w="19390899" h="19390899">
                <a:moveTo>
                  <a:pt x="0" y="0"/>
                </a:moveTo>
                <a:lnTo>
                  <a:pt x="19390899" y="0"/>
                </a:lnTo>
                <a:lnTo>
                  <a:pt x="19390899" y="19390899"/>
                </a:lnTo>
                <a:lnTo>
                  <a:pt x="0" y="1939089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dirty="0"/>
          </a:p>
        </p:txBody>
      </p:sp>
      <p:grpSp>
        <p:nvGrpSpPr>
          <p:cNvPr id="3" name="Group 3"/>
          <p:cNvGrpSpPr/>
          <p:nvPr/>
        </p:nvGrpSpPr>
        <p:grpSpPr>
          <a:xfrm>
            <a:off x="11885400" y="4305005"/>
            <a:ext cx="4762996" cy="13743277"/>
            <a:chOff x="0" y="0"/>
            <a:chExt cx="281691" cy="812800"/>
          </a:xfrm>
        </p:grpSpPr>
        <p:sp>
          <p:nvSpPr>
            <p:cNvPr id="4" name="Freeform 4"/>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FFC8DD"/>
            </a:solidFill>
          </p:spPr>
          <p:txBody>
            <a:bodyPr/>
            <a:lstStyle/>
            <a:p>
              <a:endParaRPr lang="en-GB" dirty="0"/>
            </a:p>
          </p:txBody>
        </p:sp>
        <p:sp>
          <p:nvSpPr>
            <p:cNvPr id="5" name="TextBox 5"/>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grpSp>
        <p:nvGrpSpPr>
          <p:cNvPr id="6" name="Group 6"/>
          <p:cNvGrpSpPr/>
          <p:nvPr/>
        </p:nvGrpSpPr>
        <p:grpSpPr>
          <a:xfrm>
            <a:off x="6769980" y="4305005"/>
            <a:ext cx="4762996" cy="13743277"/>
            <a:chOff x="0" y="0"/>
            <a:chExt cx="281691" cy="812800"/>
          </a:xfrm>
        </p:grpSpPr>
        <p:sp>
          <p:nvSpPr>
            <p:cNvPr id="7" name="Freeform 7"/>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FFC8DD"/>
            </a:solidFill>
          </p:spPr>
          <p:txBody>
            <a:bodyPr/>
            <a:lstStyle/>
            <a:p>
              <a:endParaRPr lang="en-GB" dirty="0"/>
            </a:p>
          </p:txBody>
        </p:sp>
        <p:sp>
          <p:nvSpPr>
            <p:cNvPr id="8" name="TextBox 8"/>
            <p:cNvSpPr txBox="1"/>
            <p:nvPr/>
          </p:nvSpPr>
          <p:spPr>
            <a:xfrm>
              <a:off x="0" y="38100"/>
              <a:ext cx="281691" cy="774700"/>
            </a:xfrm>
            <a:prstGeom prst="rect">
              <a:avLst/>
            </a:prstGeom>
          </p:spPr>
          <p:txBody>
            <a:bodyPr lIns="50800" tIns="50800" rIns="50800" bIns="50800" rtlCol="0" anchor="ctr"/>
            <a:lstStyle/>
            <a:p>
              <a:pPr algn="ctr">
                <a:lnSpc>
                  <a:spcPts val="2300"/>
                </a:lnSpc>
              </a:pPr>
              <a:endParaRPr dirty="0"/>
            </a:p>
          </p:txBody>
        </p:sp>
      </p:grpSp>
      <p:grpSp>
        <p:nvGrpSpPr>
          <p:cNvPr id="9" name="Group 9"/>
          <p:cNvGrpSpPr/>
          <p:nvPr/>
        </p:nvGrpSpPr>
        <p:grpSpPr>
          <a:xfrm>
            <a:off x="1651943" y="4305005"/>
            <a:ext cx="4762996" cy="13743277"/>
            <a:chOff x="0" y="0"/>
            <a:chExt cx="281691" cy="812800"/>
          </a:xfrm>
        </p:grpSpPr>
        <p:sp>
          <p:nvSpPr>
            <p:cNvPr id="10" name="Freeform 10"/>
            <p:cNvSpPr/>
            <p:nvPr/>
          </p:nvSpPr>
          <p:spPr>
            <a:xfrm>
              <a:off x="0" y="0"/>
              <a:ext cx="281691" cy="812800"/>
            </a:xfrm>
            <a:custGeom>
              <a:avLst/>
              <a:gdLst/>
              <a:ahLst/>
              <a:cxnLst/>
              <a:rect l="l" t="t" r="r" b="b"/>
              <a:pathLst>
                <a:path w="281691" h="812800">
                  <a:moveTo>
                    <a:pt x="42261" y="0"/>
                  </a:moveTo>
                  <a:lnTo>
                    <a:pt x="239430" y="0"/>
                  </a:lnTo>
                  <a:cubicBezTo>
                    <a:pt x="262770" y="0"/>
                    <a:pt x="281691" y="18921"/>
                    <a:pt x="281691" y="42261"/>
                  </a:cubicBezTo>
                  <a:lnTo>
                    <a:pt x="281691" y="770539"/>
                  </a:lnTo>
                  <a:cubicBezTo>
                    <a:pt x="281691" y="781747"/>
                    <a:pt x="277239" y="792496"/>
                    <a:pt x="269313" y="800422"/>
                  </a:cubicBezTo>
                  <a:cubicBezTo>
                    <a:pt x="261388" y="808348"/>
                    <a:pt x="250639" y="812800"/>
                    <a:pt x="239430" y="812800"/>
                  </a:cubicBezTo>
                  <a:lnTo>
                    <a:pt x="42261" y="812800"/>
                  </a:lnTo>
                  <a:cubicBezTo>
                    <a:pt x="31053" y="812800"/>
                    <a:pt x="20304" y="808348"/>
                    <a:pt x="12378" y="800422"/>
                  </a:cubicBezTo>
                  <a:cubicBezTo>
                    <a:pt x="4453" y="792496"/>
                    <a:pt x="0" y="781747"/>
                    <a:pt x="0" y="770539"/>
                  </a:cubicBezTo>
                  <a:lnTo>
                    <a:pt x="0" y="42261"/>
                  </a:lnTo>
                  <a:cubicBezTo>
                    <a:pt x="0" y="31053"/>
                    <a:pt x="4453" y="20304"/>
                    <a:pt x="12378" y="12378"/>
                  </a:cubicBezTo>
                  <a:cubicBezTo>
                    <a:pt x="20304" y="4453"/>
                    <a:pt x="31053" y="0"/>
                    <a:pt x="42261" y="0"/>
                  </a:cubicBezTo>
                  <a:close/>
                </a:path>
              </a:pathLst>
            </a:custGeom>
            <a:solidFill>
              <a:srgbClr val="FFC8DD"/>
            </a:solidFill>
          </p:spPr>
          <p:txBody>
            <a:bodyPr/>
            <a:lstStyle/>
            <a:p>
              <a:endParaRPr lang="en-GB" dirty="0"/>
            </a:p>
          </p:txBody>
        </p:sp>
        <p:sp>
          <p:nvSpPr>
            <p:cNvPr id="11" name="TextBox 11"/>
            <p:cNvSpPr txBox="1"/>
            <p:nvPr/>
          </p:nvSpPr>
          <p:spPr>
            <a:xfrm>
              <a:off x="0" y="-9525"/>
              <a:ext cx="281691" cy="822325"/>
            </a:xfrm>
            <a:prstGeom prst="rect">
              <a:avLst/>
            </a:prstGeom>
          </p:spPr>
          <p:txBody>
            <a:bodyPr lIns="50800" tIns="50800" rIns="50800" bIns="50800" rtlCol="0" anchor="ctr"/>
            <a:lstStyle/>
            <a:p>
              <a:pPr algn="ctr">
                <a:lnSpc>
                  <a:spcPts val="2300"/>
                </a:lnSpc>
              </a:pPr>
              <a:endParaRPr dirty="0"/>
            </a:p>
          </p:txBody>
        </p:sp>
      </p:grpSp>
      <p:sp>
        <p:nvSpPr>
          <p:cNvPr id="12" name="Freeform 12"/>
          <p:cNvSpPr/>
          <p:nvPr/>
        </p:nvSpPr>
        <p:spPr>
          <a:xfrm rot="3080045">
            <a:off x="-773920" y="-584707"/>
            <a:ext cx="1999153" cy="3689713"/>
          </a:xfrm>
          <a:custGeom>
            <a:avLst/>
            <a:gdLst/>
            <a:ahLst/>
            <a:cxnLst/>
            <a:rect l="l" t="t" r="r" b="b"/>
            <a:pathLst>
              <a:path w="1999153" h="3689713">
                <a:moveTo>
                  <a:pt x="0" y="0"/>
                </a:moveTo>
                <a:lnTo>
                  <a:pt x="1999153" y="0"/>
                </a:lnTo>
                <a:lnTo>
                  <a:pt x="1999153" y="3689712"/>
                </a:lnTo>
                <a:lnTo>
                  <a:pt x="0" y="368971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dirty="0"/>
          </a:p>
        </p:txBody>
      </p:sp>
      <p:sp>
        <p:nvSpPr>
          <p:cNvPr id="13" name="Freeform 13"/>
          <p:cNvSpPr/>
          <p:nvPr/>
        </p:nvSpPr>
        <p:spPr>
          <a:xfrm rot="2478576">
            <a:off x="17253547" y="312787"/>
            <a:ext cx="1131523" cy="3050676"/>
          </a:xfrm>
          <a:custGeom>
            <a:avLst/>
            <a:gdLst/>
            <a:ahLst/>
            <a:cxnLst/>
            <a:rect l="l" t="t" r="r" b="b"/>
            <a:pathLst>
              <a:path w="1131523" h="3050676">
                <a:moveTo>
                  <a:pt x="0" y="0"/>
                </a:moveTo>
                <a:lnTo>
                  <a:pt x="1131523" y="0"/>
                </a:lnTo>
                <a:lnTo>
                  <a:pt x="1131523" y="3050676"/>
                </a:lnTo>
                <a:lnTo>
                  <a:pt x="0" y="305067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dirty="0"/>
          </a:p>
        </p:txBody>
      </p:sp>
      <p:sp>
        <p:nvSpPr>
          <p:cNvPr id="14" name="Freeform 14"/>
          <p:cNvSpPr/>
          <p:nvPr/>
        </p:nvSpPr>
        <p:spPr>
          <a:xfrm>
            <a:off x="-2290639" y="8833706"/>
            <a:ext cx="4581277" cy="2115717"/>
          </a:xfrm>
          <a:custGeom>
            <a:avLst/>
            <a:gdLst/>
            <a:ahLst/>
            <a:cxnLst/>
            <a:rect l="l" t="t" r="r" b="b"/>
            <a:pathLst>
              <a:path w="4581277" h="2115717">
                <a:moveTo>
                  <a:pt x="0" y="0"/>
                </a:moveTo>
                <a:lnTo>
                  <a:pt x="4581278" y="0"/>
                </a:lnTo>
                <a:lnTo>
                  <a:pt x="4581278" y="2115717"/>
                </a:lnTo>
                <a:lnTo>
                  <a:pt x="0" y="211571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dirty="0"/>
          </a:p>
        </p:txBody>
      </p:sp>
      <p:sp>
        <p:nvSpPr>
          <p:cNvPr id="15" name="Freeform 15"/>
          <p:cNvSpPr/>
          <p:nvPr/>
        </p:nvSpPr>
        <p:spPr>
          <a:xfrm rot="906774">
            <a:off x="16470718" y="6751534"/>
            <a:ext cx="2792127" cy="3017033"/>
          </a:xfrm>
          <a:custGeom>
            <a:avLst/>
            <a:gdLst/>
            <a:ahLst/>
            <a:cxnLst/>
            <a:rect l="l" t="t" r="r" b="b"/>
            <a:pathLst>
              <a:path w="2792127" h="3017033">
                <a:moveTo>
                  <a:pt x="0" y="0"/>
                </a:moveTo>
                <a:lnTo>
                  <a:pt x="2792126" y="0"/>
                </a:lnTo>
                <a:lnTo>
                  <a:pt x="2792126" y="3017033"/>
                </a:lnTo>
                <a:lnTo>
                  <a:pt x="0" y="3017033"/>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dirty="0"/>
          </a:p>
        </p:txBody>
      </p:sp>
      <p:sp>
        <p:nvSpPr>
          <p:cNvPr id="16" name="TextBox 16"/>
          <p:cNvSpPr txBox="1"/>
          <p:nvPr/>
        </p:nvSpPr>
        <p:spPr>
          <a:xfrm>
            <a:off x="4537212" y="1188935"/>
            <a:ext cx="9216192" cy="2169793"/>
          </a:xfrm>
          <a:prstGeom prst="rect">
            <a:avLst/>
          </a:prstGeom>
        </p:spPr>
        <p:txBody>
          <a:bodyPr lIns="0" tIns="0" rIns="0" bIns="0" rtlCol="0" anchor="t">
            <a:spAutoFit/>
          </a:bodyPr>
          <a:lstStyle/>
          <a:p>
            <a:pPr algn="ctr">
              <a:lnSpc>
                <a:spcPts val="7799"/>
              </a:lnSpc>
            </a:pPr>
            <a:r>
              <a:rPr lang="en-US" sz="7799" u="sng" dirty="0">
                <a:solidFill>
                  <a:srgbClr val="000000"/>
                </a:solidFill>
                <a:latin typeface="เอฟซี เรนโบว์"/>
                <a:ea typeface="เอฟซี เรนโบว์"/>
                <a:cs typeface="เอฟซี เรนโบว์"/>
                <a:sym typeface="เอฟซี เรนโบว์"/>
              </a:rPr>
              <a:t>WHAT ABOUT DIRECTORS?</a:t>
            </a:r>
          </a:p>
        </p:txBody>
      </p:sp>
      <p:sp>
        <p:nvSpPr>
          <p:cNvPr id="17" name="TextBox 17"/>
          <p:cNvSpPr txBox="1"/>
          <p:nvPr/>
        </p:nvSpPr>
        <p:spPr>
          <a:xfrm>
            <a:off x="2326591" y="4444464"/>
            <a:ext cx="3413699" cy="3251318"/>
          </a:xfrm>
          <a:prstGeom prst="rect">
            <a:avLst/>
          </a:prstGeom>
        </p:spPr>
        <p:txBody>
          <a:bodyPr lIns="0" tIns="0" rIns="0" bIns="0" rtlCol="0" anchor="t">
            <a:spAutoFit/>
          </a:bodyPr>
          <a:lstStyle/>
          <a:p>
            <a:pPr algn="ctr">
              <a:lnSpc>
                <a:spcPts val="5068"/>
              </a:lnSpc>
              <a:spcBef>
                <a:spcPct val="0"/>
              </a:spcBef>
            </a:pPr>
            <a:r>
              <a:rPr lang="en-US" sz="3620" dirty="0">
                <a:solidFill>
                  <a:srgbClr val="000000"/>
                </a:solidFill>
                <a:latin typeface="เอฟซี เรนโบว์"/>
                <a:ea typeface="เอฟซี เรนโบว์"/>
                <a:cs typeface="เอฟซี เรนโบว์"/>
                <a:sym typeface="เอฟซี เรนโบว์"/>
              </a:rPr>
              <a:t>They have a key role - but we need to look at MA7 and MA10.</a:t>
            </a:r>
          </a:p>
        </p:txBody>
      </p:sp>
      <p:sp>
        <p:nvSpPr>
          <p:cNvPr id="18" name="TextBox 18"/>
          <p:cNvSpPr txBox="1"/>
          <p:nvPr/>
        </p:nvSpPr>
        <p:spPr>
          <a:xfrm>
            <a:off x="7444628" y="4717782"/>
            <a:ext cx="3413699" cy="3251318"/>
          </a:xfrm>
          <a:prstGeom prst="rect">
            <a:avLst/>
          </a:prstGeom>
        </p:spPr>
        <p:txBody>
          <a:bodyPr lIns="0" tIns="0" rIns="0" bIns="0" rtlCol="0" anchor="t">
            <a:spAutoFit/>
          </a:bodyPr>
          <a:lstStyle/>
          <a:p>
            <a:pPr algn="ctr">
              <a:lnSpc>
                <a:spcPts val="5068"/>
              </a:lnSpc>
              <a:spcBef>
                <a:spcPct val="0"/>
              </a:spcBef>
            </a:pPr>
            <a:r>
              <a:rPr lang="en-US" sz="3620" dirty="0">
                <a:solidFill>
                  <a:srgbClr val="000000"/>
                </a:solidFill>
                <a:latin typeface="เอฟซี เรนโบว์"/>
                <a:ea typeface="เอฟซี เรนโบว์"/>
                <a:cs typeface="เอฟซี เรนโบว์"/>
                <a:sym typeface="เอฟซี เรนโบว์"/>
              </a:rPr>
              <a:t>key ROLE INCLUDE; MA9 (Calling a Board meeting)</a:t>
            </a:r>
          </a:p>
        </p:txBody>
      </p:sp>
      <p:sp>
        <p:nvSpPr>
          <p:cNvPr id="19" name="TextBox 19"/>
          <p:cNvSpPr txBox="1"/>
          <p:nvPr/>
        </p:nvSpPr>
        <p:spPr>
          <a:xfrm>
            <a:off x="12561675" y="4444464"/>
            <a:ext cx="3413699" cy="5165843"/>
          </a:xfrm>
          <a:prstGeom prst="rect">
            <a:avLst/>
          </a:prstGeom>
        </p:spPr>
        <p:txBody>
          <a:bodyPr lIns="0" tIns="0" rIns="0" bIns="0" rtlCol="0" anchor="t">
            <a:spAutoFit/>
          </a:bodyPr>
          <a:lstStyle/>
          <a:p>
            <a:pPr algn="ctr">
              <a:lnSpc>
                <a:spcPts val="5068"/>
              </a:lnSpc>
            </a:pPr>
            <a:r>
              <a:rPr lang="en-US" sz="3620" dirty="0">
                <a:solidFill>
                  <a:srgbClr val="000000"/>
                </a:solidFill>
                <a:latin typeface="เอฟซี เรนโบว์"/>
                <a:ea typeface="เอฟซี เรนโบว์"/>
                <a:cs typeface="เอฟซี เรนโบว์"/>
                <a:sym typeface="เอฟซี เรนโบว์"/>
              </a:rPr>
              <a:t>But also MA11 need to be complied with. </a:t>
            </a:r>
          </a:p>
          <a:p>
            <a:pPr algn="ctr">
              <a:lnSpc>
                <a:spcPts val="5068"/>
              </a:lnSpc>
            </a:pPr>
            <a:endParaRPr lang="en-US" sz="3620" dirty="0">
              <a:solidFill>
                <a:srgbClr val="000000"/>
              </a:solidFill>
              <a:latin typeface="เอฟซี เรนโบว์"/>
              <a:ea typeface="เอฟซี เรนโบว์"/>
              <a:cs typeface="เอฟซี เรนโบว์"/>
              <a:sym typeface="เอฟซี เรนโบว์"/>
            </a:endParaRPr>
          </a:p>
          <a:p>
            <a:pPr algn="ctr">
              <a:lnSpc>
                <a:spcPts val="5068"/>
              </a:lnSpc>
            </a:pPr>
            <a:r>
              <a:rPr lang="en-US" sz="3620" dirty="0">
                <a:solidFill>
                  <a:srgbClr val="000000"/>
                </a:solidFill>
                <a:latin typeface="เอฟซี เรนโบว์"/>
                <a:ea typeface="เอฟซี เรนโบว์"/>
                <a:cs typeface="เอฟซี เรนโบว์"/>
                <a:sym typeface="เอฟซี เรนโบว์"/>
              </a:rPr>
              <a:t>Quorum.</a:t>
            </a:r>
          </a:p>
          <a:p>
            <a:pPr algn="ctr">
              <a:lnSpc>
                <a:spcPts val="5068"/>
              </a:lnSpc>
            </a:pPr>
            <a:endParaRPr lang="en-US" sz="3620" dirty="0">
              <a:solidFill>
                <a:srgbClr val="000000"/>
              </a:solidFill>
              <a:latin typeface="เอฟซี เรนโบว์"/>
              <a:ea typeface="เอฟซี เรนโบว์"/>
              <a:cs typeface="เอฟซี เรนโบว์"/>
              <a:sym typeface="เอฟซี เรนโบว์"/>
            </a:endParaRPr>
          </a:p>
          <a:p>
            <a:pPr algn="ctr">
              <a:lnSpc>
                <a:spcPts val="5068"/>
              </a:lnSpc>
              <a:spcBef>
                <a:spcPct val="0"/>
              </a:spcBef>
            </a:pPr>
            <a:r>
              <a:rPr lang="en-US" sz="3620" dirty="0">
                <a:solidFill>
                  <a:srgbClr val="000000"/>
                </a:solidFill>
                <a:latin typeface="เอฟซี เรนโบว์"/>
                <a:ea typeface="เอฟซี เรนโบว์"/>
                <a:cs typeface="เอฟซี เรนโบว์"/>
                <a:sym typeface="เอฟซี เรนโบว์"/>
              </a:rPr>
              <a:t>Also, MA10(2) applies.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51449" y="-2851231"/>
            <a:ext cx="19390899" cy="19390899"/>
          </a:xfrm>
          <a:custGeom>
            <a:avLst/>
            <a:gdLst/>
            <a:ahLst/>
            <a:cxnLst/>
            <a:rect l="l" t="t" r="r" b="b"/>
            <a:pathLst>
              <a:path w="19390899" h="19390899">
                <a:moveTo>
                  <a:pt x="0" y="0"/>
                </a:moveTo>
                <a:lnTo>
                  <a:pt x="19390898" y="0"/>
                </a:lnTo>
                <a:lnTo>
                  <a:pt x="19390898"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2985401" y="2435376"/>
            <a:ext cx="12702992" cy="7529163"/>
            <a:chOff x="0" y="0"/>
            <a:chExt cx="1585615" cy="939807"/>
          </a:xfrm>
        </p:grpSpPr>
        <p:sp>
          <p:nvSpPr>
            <p:cNvPr id="4" name="Freeform 4"/>
            <p:cNvSpPr/>
            <p:nvPr/>
          </p:nvSpPr>
          <p:spPr>
            <a:xfrm>
              <a:off x="0" y="0"/>
              <a:ext cx="1585615" cy="939806"/>
            </a:xfrm>
            <a:custGeom>
              <a:avLst/>
              <a:gdLst/>
              <a:ahLst/>
              <a:cxnLst/>
              <a:rect l="l" t="t" r="r" b="b"/>
              <a:pathLst>
                <a:path w="1585615" h="939806">
                  <a:moveTo>
                    <a:pt x="23769" y="0"/>
                  </a:moveTo>
                  <a:lnTo>
                    <a:pt x="1561846" y="0"/>
                  </a:lnTo>
                  <a:cubicBezTo>
                    <a:pt x="1568150" y="0"/>
                    <a:pt x="1574196" y="2504"/>
                    <a:pt x="1578653" y="6962"/>
                  </a:cubicBezTo>
                  <a:cubicBezTo>
                    <a:pt x="1583111" y="11419"/>
                    <a:pt x="1585615" y="17465"/>
                    <a:pt x="1585615" y="23769"/>
                  </a:cubicBezTo>
                  <a:lnTo>
                    <a:pt x="1585615" y="916038"/>
                  </a:lnTo>
                  <a:cubicBezTo>
                    <a:pt x="1585615" y="929165"/>
                    <a:pt x="1574973" y="939806"/>
                    <a:pt x="1561846" y="939806"/>
                  </a:cubicBezTo>
                  <a:lnTo>
                    <a:pt x="23769" y="939806"/>
                  </a:lnTo>
                  <a:cubicBezTo>
                    <a:pt x="17465" y="939806"/>
                    <a:pt x="11419" y="937302"/>
                    <a:pt x="6962" y="932845"/>
                  </a:cubicBezTo>
                  <a:cubicBezTo>
                    <a:pt x="2504" y="928387"/>
                    <a:pt x="0" y="922342"/>
                    <a:pt x="0" y="916038"/>
                  </a:cubicBezTo>
                  <a:lnTo>
                    <a:pt x="0" y="23769"/>
                  </a:lnTo>
                  <a:cubicBezTo>
                    <a:pt x="0" y="17465"/>
                    <a:pt x="2504" y="11419"/>
                    <a:pt x="6962" y="6962"/>
                  </a:cubicBezTo>
                  <a:cubicBezTo>
                    <a:pt x="11419" y="2504"/>
                    <a:pt x="17465" y="0"/>
                    <a:pt x="23769" y="0"/>
                  </a:cubicBezTo>
                  <a:close/>
                </a:path>
              </a:pathLst>
            </a:custGeom>
            <a:solidFill>
              <a:srgbClr val="B2EDEF"/>
            </a:solidFill>
          </p:spPr>
          <p:txBody>
            <a:bodyPr/>
            <a:lstStyle/>
            <a:p>
              <a:endParaRPr lang="en-GB" dirty="0"/>
            </a:p>
          </p:txBody>
        </p:sp>
        <p:sp>
          <p:nvSpPr>
            <p:cNvPr id="5" name="TextBox 5"/>
            <p:cNvSpPr txBox="1"/>
            <p:nvPr/>
          </p:nvSpPr>
          <p:spPr>
            <a:xfrm>
              <a:off x="0" y="38100"/>
              <a:ext cx="1585615" cy="901707"/>
            </a:xfrm>
            <a:prstGeom prst="rect">
              <a:avLst/>
            </a:prstGeom>
          </p:spPr>
          <p:txBody>
            <a:bodyPr lIns="50800" tIns="50800" rIns="50800" bIns="50800" rtlCol="0" anchor="ctr"/>
            <a:lstStyle/>
            <a:p>
              <a:pPr algn="ctr">
                <a:lnSpc>
                  <a:spcPts val="2300"/>
                </a:lnSpc>
              </a:pPr>
              <a:endParaRPr dirty="0"/>
            </a:p>
          </p:txBody>
        </p:sp>
      </p:grpSp>
      <p:sp>
        <p:nvSpPr>
          <p:cNvPr id="6" name="TextBox 6"/>
          <p:cNvSpPr txBox="1"/>
          <p:nvPr/>
        </p:nvSpPr>
        <p:spPr>
          <a:xfrm>
            <a:off x="3609863" y="2581459"/>
            <a:ext cx="11454068" cy="7294148"/>
          </a:xfrm>
          <a:prstGeom prst="rect">
            <a:avLst/>
          </a:prstGeom>
        </p:spPr>
        <p:txBody>
          <a:bodyPr lIns="0" tIns="0" rIns="0" bIns="0" rtlCol="0" anchor="t">
            <a:spAutoFit/>
          </a:bodyPr>
          <a:lstStyle/>
          <a:p>
            <a:pPr algn="ctr">
              <a:lnSpc>
                <a:spcPts val="2891"/>
              </a:lnSpc>
            </a:pPr>
            <a:r>
              <a:rPr lang="en-US" sz="2891" dirty="0">
                <a:solidFill>
                  <a:srgbClr val="000000"/>
                </a:solidFill>
                <a:latin typeface="Sniglet"/>
                <a:ea typeface="Sniglet"/>
                <a:cs typeface="Sniglet"/>
                <a:sym typeface="Sniglet"/>
              </a:rPr>
              <a:t>Meetings voting - Majority vote </a:t>
            </a:r>
          </a:p>
          <a:p>
            <a:pPr algn="ctr">
              <a:lnSpc>
                <a:spcPts val="2891"/>
              </a:lnSpc>
            </a:pPr>
            <a:endParaRPr lang="en-US" sz="2891" dirty="0">
              <a:solidFill>
                <a:srgbClr val="000000"/>
              </a:solidFill>
              <a:latin typeface="Sniglet"/>
              <a:ea typeface="Sniglet"/>
              <a:cs typeface="Sniglet"/>
              <a:sym typeface="Sniglet"/>
            </a:endParaRPr>
          </a:p>
          <a:p>
            <a:pPr algn="ctr">
              <a:lnSpc>
                <a:spcPts val="2891"/>
              </a:lnSpc>
            </a:pPr>
            <a:r>
              <a:rPr lang="en-US" sz="2891" dirty="0">
                <a:solidFill>
                  <a:srgbClr val="000000"/>
                </a:solidFill>
                <a:latin typeface="Sniglet"/>
                <a:ea typeface="Sniglet"/>
                <a:cs typeface="Sniglet"/>
                <a:sym typeface="Sniglet"/>
              </a:rPr>
              <a:t>1 Director = 1 Vote. </a:t>
            </a:r>
          </a:p>
          <a:p>
            <a:pPr algn="ctr">
              <a:lnSpc>
                <a:spcPts val="2891"/>
              </a:lnSpc>
            </a:pPr>
            <a:endParaRPr lang="en-US" sz="2891" dirty="0">
              <a:solidFill>
                <a:srgbClr val="000000"/>
              </a:solidFill>
              <a:latin typeface="Sniglet"/>
              <a:ea typeface="Sniglet"/>
              <a:cs typeface="Sniglet"/>
              <a:sym typeface="Sniglet"/>
            </a:endParaRPr>
          </a:p>
          <a:p>
            <a:pPr algn="ctr">
              <a:lnSpc>
                <a:spcPts val="2891"/>
              </a:lnSpc>
            </a:pPr>
            <a:r>
              <a:rPr lang="en-US" sz="2891" dirty="0">
                <a:solidFill>
                  <a:srgbClr val="000000"/>
                </a:solidFill>
                <a:latin typeface="Sniglet"/>
                <a:ea typeface="Sniglet"/>
                <a:cs typeface="Sniglet"/>
                <a:sym typeface="Sniglet"/>
              </a:rPr>
              <a:t>If there is a tie in voting then the resolution fails.</a:t>
            </a:r>
          </a:p>
          <a:p>
            <a:pPr algn="ctr">
              <a:lnSpc>
                <a:spcPts val="2891"/>
              </a:lnSpc>
            </a:pPr>
            <a:endParaRPr lang="en-US" sz="2891" dirty="0">
              <a:solidFill>
                <a:srgbClr val="000000"/>
              </a:solidFill>
              <a:latin typeface="Sniglet"/>
              <a:ea typeface="Sniglet"/>
              <a:cs typeface="Sniglet"/>
              <a:sym typeface="Sniglet"/>
            </a:endParaRPr>
          </a:p>
          <a:p>
            <a:pPr algn="ctr">
              <a:lnSpc>
                <a:spcPts val="2891"/>
              </a:lnSpc>
            </a:pPr>
            <a:r>
              <a:rPr lang="en-US" sz="2891" dirty="0">
                <a:solidFill>
                  <a:srgbClr val="000000"/>
                </a:solidFill>
                <a:latin typeface="Sniglet"/>
                <a:ea typeface="Sniglet"/>
                <a:cs typeface="Sniglet"/>
                <a:sym typeface="Sniglet"/>
              </a:rPr>
              <a:t>But as we have seen the chair gets a casting vote - MA13.</a:t>
            </a:r>
          </a:p>
          <a:p>
            <a:pPr algn="ctr">
              <a:lnSpc>
                <a:spcPts val="2891"/>
              </a:lnSpc>
            </a:pPr>
            <a:endParaRPr lang="en-US" sz="2891" dirty="0">
              <a:solidFill>
                <a:srgbClr val="000000"/>
              </a:solidFill>
              <a:latin typeface="Sniglet"/>
              <a:ea typeface="Sniglet"/>
              <a:cs typeface="Sniglet"/>
              <a:sym typeface="Sniglet"/>
            </a:endParaRPr>
          </a:p>
          <a:p>
            <a:pPr algn="ctr">
              <a:lnSpc>
                <a:spcPts val="2891"/>
              </a:lnSpc>
            </a:pPr>
            <a:r>
              <a:rPr lang="en-US" sz="2891" dirty="0">
                <a:solidFill>
                  <a:srgbClr val="000000"/>
                </a:solidFill>
                <a:latin typeface="Sniglet"/>
                <a:ea typeface="Sniglet"/>
                <a:cs typeface="Sniglet"/>
                <a:sym typeface="Sniglet"/>
              </a:rPr>
              <a:t>What happens if there is a conflict of interest? - MA14 applies. </a:t>
            </a:r>
          </a:p>
          <a:p>
            <a:pPr algn="ctr">
              <a:lnSpc>
                <a:spcPts val="2891"/>
              </a:lnSpc>
            </a:pPr>
            <a:endParaRPr lang="en-US" sz="2891" dirty="0">
              <a:solidFill>
                <a:srgbClr val="000000"/>
              </a:solidFill>
              <a:latin typeface="Sniglet"/>
              <a:ea typeface="Sniglet"/>
              <a:cs typeface="Sniglet"/>
              <a:sym typeface="Sniglet"/>
            </a:endParaRPr>
          </a:p>
          <a:p>
            <a:pPr algn="ctr">
              <a:lnSpc>
                <a:spcPts val="2891"/>
              </a:lnSpc>
            </a:pPr>
            <a:r>
              <a:rPr lang="en-US" sz="2891" dirty="0">
                <a:solidFill>
                  <a:srgbClr val="000000"/>
                </a:solidFill>
                <a:latin typeface="Sniglet"/>
                <a:ea typeface="Sniglet"/>
                <a:cs typeface="Sniglet"/>
                <a:sym typeface="Sniglet"/>
              </a:rPr>
              <a:t>However, there are exceptions; </a:t>
            </a:r>
          </a:p>
          <a:p>
            <a:pPr algn="ctr">
              <a:lnSpc>
                <a:spcPts val="2891"/>
              </a:lnSpc>
            </a:pPr>
            <a:endParaRPr lang="en-US" sz="2891" dirty="0">
              <a:solidFill>
                <a:srgbClr val="000000"/>
              </a:solidFill>
              <a:latin typeface="Sniglet"/>
              <a:ea typeface="Sniglet"/>
              <a:cs typeface="Sniglet"/>
              <a:sym typeface="Sniglet"/>
            </a:endParaRPr>
          </a:p>
          <a:p>
            <a:pPr algn="ctr">
              <a:lnSpc>
                <a:spcPts val="2891"/>
              </a:lnSpc>
            </a:pPr>
            <a:r>
              <a:rPr lang="en-US" sz="2891" dirty="0">
                <a:solidFill>
                  <a:srgbClr val="000000"/>
                </a:solidFill>
                <a:latin typeface="Sniglet"/>
                <a:ea typeface="Sniglet"/>
                <a:cs typeface="Sniglet"/>
                <a:sym typeface="Sniglet"/>
              </a:rPr>
              <a:t>1/Guarantee</a:t>
            </a:r>
          </a:p>
          <a:p>
            <a:pPr algn="ctr">
              <a:lnSpc>
                <a:spcPts val="2891"/>
              </a:lnSpc>
            </a:pPr>
            <a:r>
              <a:rPr lang="en-US" sz="2891" dirty="0">
                <a:solidFill>
                  <a:srgbClr val="000000"/>
                </a:solidFill>
                <a:latin typeface="Sniglet"/>
                <a:ea typeface="Sniglet"/>
                <a:cs typeface="Sniglet"/>
                <a:sym typeface="Sniglet"/>
              </a:rPr>
              <a:t>2/ Investing in new shares</a:t>
            </a:r>
          </a:p>
          <a:p>
            <a:pPr algn="ctr">
              <a:lnSpc>
                <a:spcPts val="2891"/>
              </a:lnSpc>
            </a:pPr>
            <a:r>
              <a:rPr lang="en-US" sz="2891" dirty="0">
                <a:solidFill>
                  <a:srgbClr val="000000"/>
                </a:solidFill>
                <a:latin typeface="Sniglet"/>
                <a:ea typeface="Sniglet"/>
                <a:cs typeface="Sniglet"/>
                <a:sym typeface="Sniglet"/>
              </a:rPr>
              <a:t>3/ Arrangement for benefits</a:t>
            </a:r>
          </a:p>
          <a:p>
            <a:pPr algn="ctr">
              <a:lnSpc>
                <a:spcPts val="2891"/>
              </a:lnSpc>
            </a:pPr>
            <a:endParaRPr lang="en-US" sz="2891" dirty="0">
              <a:solidFill>
                <a:srgbClr val="000000"/>
              </a:solidFill>
              <a:latin typeface="Sniglet"/>
              <a:ea typeface="Sniglet"/>
              <a:cs typeface="Sniglet"/>
              <a:sym typeface="Sniglet"/>
            </a:endParaRPr>
          </a:p>
          <a:p>
            <a:pPr algn="ctr">
              <a:lnSpc>
                <a:spcPts val="2891"/>
              </a:lnSpc>
            </a:pPr>
            <a:r>
              <a:rPr lang="en-US" sz="2891" dirty="0">
                <a:solidFill>
                  <a:srgbClr val="000000"/>
                </a:solidFill>
                <a:latin typeface="Sniglet"/>
                <a:ea typeface="Sniglet"/>
                <a:cs typeface="Sniglet"/>
                <a:sym typeface="Sniglet"/>
              </a:rPr>
              <a:t>Issues can arise and MA14 can be suspended by the ordinary resolution of the shareholders. </a:t>
            </a:r>
          </a:p>
          <a:p>
            <a:pPr algn="ctr">
              <a:lnSpc>
                <a:spcPts val="2891"/>
              </a:lnSpc>
            </a:pPr>
            <a:endParaRPr lang="en-US" sz="2891" dirty="0">
              <a:solidFill>
                <a:srgbClr val="000000"/>
              </a:solidFill>
              <a:latin typeface="Sniglet"/>
              <a:ea typeface="Sniglet"/>
              <a:cs typeface="Sniglet"/>
              <a:sym typeface="Sniglet"/>
            </a:endParaRPr>
          </a:p>
          <a:p>
            <a:pPr algn="ctr">
              <a:lnSpc>
                <a:spcPts val="2891"/>
              </a:lnSpc>
            </a:pPr>
            <a:r>
              <a:rPr lang="en-US" sz="2891" dirty="0">
                <a:solidFill>
                  <a:srgbClr val="000000"/>
                </a:solidFill>
                <a:latin typeface="Sniglet"/>
                <a:ea typeface="Sniglet"/>
                <a:cs typeface="Sniglet"/>
                <a:sym typeface="Sniglet"/>
              </a:rPr>
              <a:t>But  can also be excluded in the  AOA.</a:t>
            </a:r>
          </a:p>
        </p:txBody>
      </p:sp>
      <p:sp>
        <p:nvSpPr>
          <p:cNvPr id="7" name="Freeform 7"/>
          <p:cNvSpPr/>
          <p:nvPr/>
        </p:nvSpPr>
        <p:spPr>
          <a:xfrm>
            <a:off x="37538" y="56452"/>
            <a:ext cx="4183253" cy="4114800"/>
          </a:xfrm>
          <a:custGeom>
            <a:avLst/>
            <a:gdLst/>
            <a:ahLst/>
            <a:cxnLst/>
            <a:rect l="l" t="t" r="r" b="b"/>
            <a:pathLst>
              <a:path w="4183253" h="4114800">
                <a:moveTo>
                  <a:pt x="0" y="0"/>
                </a:moveTo>
                <a:lnTo>
                  <a:pt x="4183253" y="0"/>
                </a:lnTo>
                <a:lnTo>
                  <a:pt x="4183253"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8" name="TextBox 8"/>
          <p:cNvSpPr txBox="1"/>
          <p:nvPr/>
        </p:nvSpPr>
        <p:spPr>
          <a:xfrm>
            <a:off x="4220791" y="1054899"/>
            <a:ext cx="10918396" cy="1058953"/>
          </a:xfrm>
          <a:prstGeom prst="rect">
            <a:avLst/>
          </a:prstGeom>
        </p:spPr>
        <p:txBody>
          <a:bodyPr lIns="0" tIns="0" rIns="0" bIns="0" rtlCol="0" anchor="t">
            <a:spAutoFit/>
          </a:bodyPr>
          <a:lstStyle/>
          <a:p>
            <a:pPr algn="ctr">
              <a:lnSpc>
                <a:spcPts val="7941"/>
              </a:lnSpc>
            </a:pPr>
            <a:r>
              <a:rPr lang="en-US" sz="7941" dirty="0">
                <a:solidFill>
                  <a:srgbClr val="000000"/>
                </a:solidFill>
                <a:latin typeface="Hitchcut"/>
                <a:ea typeface="Hitchcut"/>
                <a:cs typeface="Hitchcut"/>
                <a:sym typeface="Hitchcut"/>
              </a:rPr>
              <a:t>Continued</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51449" y="-2851231"/>
            <a:ext cx="19390899" cy="19390899"/>
          </a:xfrm>
          <a:custGeom>
            <a:avLst/>
            <a:gdLst/>
            <a:ahLst/>
            <a:cxnLst/>
            <a:rect l="l" t="t" r="r" b="b"/>
            <a:pathLst>
              <a:path w="19390899" h="19390899">
                <a:moveTo>
                  <a:pt x="0" y="0"/>
                </a:moveTo>
                <a:lnTo>
                  <a:pt x="19390898" y="0"/>
                </a:lnTo>
                <a:lnTo>
                  <a:pt x="19390898"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2985401" y="2435376"/>
            <a:ext cx="12702992" cy="2708124"/>
            <a:chOff x="0" y="0"/>
            <a:chExt cx="1585615" cy="338034"/>
          </a:xfrm>
        </p:grpSpPr>
        <p:sp>
          <p:nvSpPr>
            <p:cNvPr id="4" name="Freeform 4"/>
            <p:cNvSpPr/>
            <p:nvPr/>
          </p:nvSpPr>
          <p:spPr>
            <a:xfrm>
              <a:off x="0" y="0"/>
              <a:ext cx="1585615" cy="338034"/>
            </a:xfrm>
            <a:custGeom>
              <a:avLst/>
              <a:gdLst/>
              <a:ahLst/>
              <a:cxnLst/>
              <a:rect l="l" t="t" r="r" b="b"/>
              <a:pathLst>
                <a:path w="1585615" h="338034">
                  <a:moveTo>
                    <a:pt x="23769" y="0"/>
                  </a:moveTo>
                  <a:lnTo>
                    <a:pt x="1561846" y="0"/>
                  </a:lnTo>
                  <a:cubicBezTo>
                    <a:pt x="1568150" y="0"/>
                    <a:pt x="1574196" y="2504"/>
                    <a:pt x="1578653" y="6962"/>
                  </a:cubicBezTo>
                  <a:cubicBezTo>
                    <a:pt x="1583111" y="11419"/>
                    <a:pt x="1585615" y="17465"/>
                    <a:pt x="1585615" y="23769"/>
                  </a:cubicBezTo>
                  <a:lnTo>
                    <a:pt x="1585615" y="314265"/>
                  </a:lnTo>
                  <a:cubicBezTo>
                    <a:pt x="1585615" y="327392"/>
                    <a:pt x="1574973" y="338034"/>
                    <a:pt x="1561846" y="338034"/>
                  </a:cubicBezTo>
                  <a:lnTo>
                    <a:pt x="23769" y="338034"/>
                  </a:lnTo>
                  <a:cubicBezTo>
                    <a:pt x="17465" y="338034"/>
                    <a:pt x="11419" y="335530"/>
                    <a:pt x="6962" y="331072"/>
                  </a:cubicBezTo>
                  <a:cubicBezTo>
                    <a:pt x="2504" y="326615"/>
                    <a:pt x="0" y="320569"/>
                    <a:pt x="0" y="314265"/>
                  </a:cubicBezTo>
                  <a:lnTo>
                    <a:pt x="0" y="23769"/>
                  </a:lnTo>
                  <a:cubicBezTo>
                    <a:pt x="0" y="17465"/>
                    <a:pt x="2504" y="11419"/>
                    <a:pt x="6962" y="6962"/>
                  </a:cubicBezTo>
                  <a:cubicBezTo>
                    <a:pt x="11419" y="2504"/>
                    <a:pt x="17465" y="0"/>
                    <a:pt x="23769" y="0"/>
                  </a:cubicBezTo>
                  <a:close/>
                </a:path>
              </a:pathLst>
            </a:custGeom>
            <a:solidFill>
              <a:srgbClr val="B2EDEF"/>
            </a:solidFill>
          </p:spPr>
          <p:txBody>
            <a:bodyPr/>
            <a:lstStyle/>
            <a:p>
              <a:endParaRPr lang="en-GB" dirty="0"/>
            </a:p>
          </p:txBody>
        </p:sp>
        <p:sp>
          <p:nvSpPr>
            <p:cNvPr id="5" name="TextBox 5"/>
            <p:cNvSpPr txBox="1"/>
            <p:nvPr/>
          </p:nvSpPr>
          <p:spPr>
            <a:xfrm>
              <a:off x="0" y="38100"/>
              <a:ext cx="1585615" cy="299934"/>
            </a:xfrm>
            <a:prstGeom prst="rect">
              <a:avLst/>
            </a:prstGeom>
          </p:spPr>
          <p:txBody>
            <a:bodyPr lIns="50800" tIns="50800" rIns="50800" bIns="50800" rtlCol="0" anchor="ctr"/>
            <a:lstStyle/>
            <a:p>
              <a:pPr algn="ctr">
                <a:lnSpc>
                  <a:spcPts val="2300"/>
                </a:lnSpc>
              </a:pPr>
              <a:endParaRPr dirty="0"/>
            </a:p>
          </p:txBody>
        </p:sp>
      </p:grpSp>
      <p:sp>
        <p:nvSpPr>
          <p:cNvPr id="6" name="Freeform 6"/>
          <p:cNvSpPr/>
          <p:nvPr/>
        </p:nvSpPr>
        <p:spPr>
          <a:xfrm rot="7308009">
            <a:off x="15716159" y="-1333203"/>
            <a:ext cx="1808585" cy="3337993"/>
          </a:xfrm>
          <a:custGeom>
            <a:avLst/>
            <a:gdLst/>
            <a:ahLst/>
            <a:cxnLst/>
            <a:rect l="l" t="t" r="r" b="b"/>
            <a:pathLst>
              <a:path w="1808585" h="3337993">
                <a:moveTo>
                  <a:pt x="0" y="0"/>
                </a:moveTo>
                <a:lnTo>
                  <a:pt x="1808586" y="0"/>
                </a:lnTo>
                <a:lnTo>
                  <a:pt x="1808586" y="3337993"/>
                </a:lnTo>
                <a:lnTo>
                  <a:pt x="0" y="333799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7" name="Freeform 7"/>
          <p:cNvSpPr/>
          <p:nvPr/>
        </p:nvSpPr>
        <p:spPr>
          <a:xfrm>
            <a:off x="13266485" y="6172200"/>
            <a:ext cx="4175535" cy="4114800"/>
          </a:xfrm>
          <a:custGeom>
            <a:avLst/>
            <a:gdLst/>
            <a:ahLst/>
            <a:cxnLst/>
            <a:rect l="l" t="t" r="r" b="b"/>
            <a:pathLst>
              <a:path w="4175535" h="4114800">
                <a:moveTo>
                  <a:pt x="0" y="0"/>
                </a:moveTo>
                <a:lnTo>
                  <a:pt x="4175535" y="0"/>
                </a:lnTo>
                <a:lnTo>
                  <a:pt x="4175535"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8" name="Freeform 8"/>
          <p:cNvSpPr/>
          <p:nvPr/>
        </p:nvSpPr>
        <p:spPr>
          <a:xfrm>
            <a:off x="148791" y="6022240"/>
            <a:ext cx="5062953" cy="4114800"/>
          </a:xfrm>
          <a:custGeom>
            <a:avLst/>
            <a:gdLst/>
            <a:ahLst/>
            <a:cxnLst/>
            <a:rect l="l" t="t" r="r" b="b"/>
            <a:pathLst>
              <a:path w="5062953" h="4114800">
                <a:moveTo>
                  <a:pt x="0" y="0"/>
                </a:moveTo>
                <a:lnTo>
                  <a:pt x="5062953" y="0"/>
                </a:lnTo>
                <a:lnTo>
                  <a:pt x="5062953"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9" name="TextBox 9"/>
          <p:cNvSpPr txBox="1"/>
          <p:nvPr/>
        </p:nvSpPr>
        <p:spPr>
          <a:xfrm>
            <a:off x="2996879" y="2483001"/>
            <a:ext cx="12861857" cy="2216150"/>
          </a:xfrm>
          <a:prstGeom prst="rect">
            <a:avLst/>
          </a:prstGeom>
        </p:spPr>
        <p:txBody>
          <a:bodyPr lIns="0" tIns="0" rIns="0" bIns="0" rtlCol="0" anchor="t">
            <a:spAutoFit/>
          </a:bodyPr>
          <a:lstStyle/>
          <a:p>
            <a:pPr algn="ctr">
              <a:lnSpc>
                <a:spcPts val="2499"/>
              </a:lnSpc>
            </a:pPr>
            <a:r>
              <a:rPr lang="en-US" sz="2499" dirty="0">
                <a:solidFill>
                  <a:srgbClr val="000000"/>
                </a:solidFill>
                <a:latin typeface="Sniglet"/>
                <a:ea typeface="Sniglet"/>
                <a:cs typeface="Sniglet"/>
                <a:sym typeface="Sniglet"/>
              </a:rPr>
              <a:t>Minutes - MA15 and S248 of the CA 2006 apply. </a:t>
            </a:r>
          </a:p>
          <a:p>
            <a:pPr algn="ctr">
              <a:lnSpc>
                <a:spcPts val="2499"/>
              </a:lnSpc>
            </a:pPr>
            <a:endParaRPr lang="en-US" sz="2499" dirty="0">
              <a:solidFill>
                <a:srgbClr val="000000"/>
              </a:solidFill>
              <a:latin typeface="Sniglet"/>
              <a:ea typeface="Sniglet"/>
              <a:cs typeface="Sniglet"/>
              <a:sym typeface="Sniglet"/>
            </a:endParaRPr>
          </a:p>
          <a:p>
            <a:pPr algn="ctr">
              <a:lnSpc>
                <a:spcPts val="2499"/>
              </a:lnSpc>
            </a:pPr>
            <a:r>
              <a:rPr lang="en-US" sz="2499" dirty="0">
                <a:solidFill>
                  <a:srgbClr val="000000"/>
                </a:solidFill>
                <a:latin typeface="Sniglet"/>
                <a:ea typeface="Sniglet"/>
                <a:cs typeface="Sniglet"/>
                <a:sym typeface="Sniglet"/>
              </a:rPr>
              <a:t>Unanimous decisions - S.248 can be applied by taking on an amended version of MA15. </a:t>
            </a:r>
          </a:p>
          <a:p>
            <a:pPr algn="ctr">
              <a:lnSpc>
                <a:spcPts val="2499"/>
              </a:lnSpc>
            </a:pPr>
            <a:endParaRPr lang="en-US" sz="2499" dirty="0">
              <a:solidFill>
                <a:srgbClr val="000000"/>
              </a:solidFill>
              <a:latin typeface="Sniglet"/>
              <a:ea typeface="Sniglet"/>
              <a:cs typeface="Sniglet"/>
              <a:sym typeface="Sniglet"/>
            </a:endParaRPr>
          </a:p>
          <a:p>
            <a:pPr algn="ctr">
              <a:lnSpc>
                <a:spcPts val="2499"/>
              </a:lnSpc>
            </a:pPr>
            <a:r>
              <a:rPr lang="en-US" sz="2499" dirty="0">
                <a:solidFill>
                  <a:srgbClr val="000000"/>
                </a:solidFill>
                <a:latin typeface="Sniglet"/>
                <a:ea typeface="Sniglet"/>
                <a:cs typeface="Sniglet"/>
                <a:sym typeface="Sniglet"/>
              </a:rPr>
              <a:t>But MA8 applies here and MA15 in relation to minutes applies here. </a:t>
            </a:r>
          </a:p>
          <a:p>
            <a:pPr algn="ctr">
              <a:lnSpc>
                <a:spcPts val="2499"/>
              </a:lnSpc>
            </a:pPr>
            <a:endParaRPr lang="en-US" sz="2499" dirty="0">
              <a:solidFill>
                <a:srgbClr val="000000"/>
              </a:solidFill>
              <a:latin typeface="Sniglet"/>
              <a:ea typeface="Sniglet"/>
              <a:cs typeface="Sniglet"/>
              <a:sym typeface="Sniglet"/>
            </a:endParaRPr>
          </a:p>
          <a:p>
            <a:pPr algn="ctr">
              <a:lnSpc>
                <a:spcPts val="2499"/>
              </a:lnSpc>
            </a:pPr>
            <a:r>
              <a:rPr lang="en-US" sz="2499" dirty="0">
                <a:solidFill>
                  <a:srgbClr val="000000"/>
                </a:solidFill>
                <a:latin typeface="Sniglet"/>
                <a:ea typeface="Sniglet"/>
                <a:cs typeface="Sniglet"/>
                <a:sym typeface="Sniglet"/>
              </a:rPr>
              <a:t>There is a small difference between shareholders and directors as we have seen. </a:t>
            </a:r>
          </a:p>
        </p:txBody>
      </p:sp>
      <p:sp>
        <p:nvSpPr>
          <p:cNvPr id="10" name="TextBox 10"/>
          <p:cNvSpPr txBox="1"/>
          <p:nvPr/>
        </p:nvSpPr>
        <p:spPr>
          <a:xfrm>
            <a:off x="4220791" y="1045374"/>
            <a:ext cx="10918396" cy="1022760"/>
          </a:xfrm>
          <a:prstGeom prst="rect">
            <a:avLst/>
          </a:prstGeom>
        </p:spPr>
        <p:txBody>
          <a:bodyPr lIns="0" tIns="0" rIns="0" bIns="0" rtlCol="0" anchor="t">
            <a:spAutoFit/>
          </a:bodyPr>
          <a:lstStyle/>
          <a:p>
            <a:pPr algn="ctr">
              <a:lnSpc>
                <a:spcPts val="7641"/>
              </a:lnSpc>
            </a:pPr>
            <a:r>
              <a:rPr lang="en-US" sz="7641" u="sng" dirty="0">
                <a:solidFill>
                  <a:srgbClr val="000000"/>
                </a:solidFill>
                <a:latin typeface="Hitchcut"/>
                <a:ea typeface="Hitchcut"/>
                <a:cs typeface="Hitchcut"/>
                <a:sym typeface="Hitchcut"/>
              </a:rPr>
              <a:t>Meeting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51449" y="-2851231"/>
            <a:ext cx="19390899" cy="19390899"/>
          </a:xfrm>
          <a:custGeom>
            <a:avLst/>
            <a:gdLst/>
            <a:ahLst/>
            <a:cxnLst/>
            <a:rect l="l" t="t" r="r" b="b"/>
            <a:pathLst>
              <a:path w="19390899" h="19390899">
                <a:moveTo>
                  <a:pt x="0" y="0"/>
                </a:moveTo>
                <a:lnTo>
                  <a:pt x="19390898" y="0"/>
                </a:lnTo>
                <a:lnTo>
                  <a:pt x="19390898"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2985401" y="2435376"/>
            <a:ext cx="12702992" cy="7529163"/>
            <a:chOff x="0" y="0"/>
            <a:chExt cx="1585615" cy="939807"/>
          </a:xfrm>
        </p:grpSpPr>
        <p:sp>
          <p:nvSpPr>
            <p:cNvPr id="4" name="Freeform 4"/>
            <p:cNvSpPr/>
            <p:nvPr/>
          </p:nvSpPr>
          <p:spPr>
            <a:xfrm>
              <a:off x="0" y="0"/>
              <a:ext cx="1585615" cy="939806"/>
            </a:xfrm>
            <a:custGeom>
              <a:avLst/>
              <a:gdLst/>
              <a:ahLst/>
              <a:cxnLst/>
              <a:rect l="l" t="t" r="r" b="b"/>
              <a:pathLst>
                <a:path w="1585615" h="939806">
                  <a:moveTo>
                    <a:pt x="23769" y="0"/>
                  </a:moveTo>
                  <a:lnTo>
                    <a:pt x="1561846" y="0"/>
                  </a:lnTo>
                  <a:cubicBezTo>
                    <a:pt x="1568150" y="0"/>
                    <a:pt x="1574196" y="2504"/>
                    <a:pt x="1578653" y="6962"/>
                  </a:cubicBezTo>
                  <a:cubicBezTo>
                    <a:pt x="1583111" y="11419"/>
                    <a:pt x="1585615" y="17465"/>
                    <a:pt x="1585615" y="23769"/>
                  </a:cubicBezTo>
                  <a:lnTo>
                    <a:pt x="1585615" y="916038"/>
                  </a:lnTo>
                  <a:cubicBezTo>
                    <a:pt x="1585615" y="929165"/>
                    <a:pt x="1574973" y="939806"/>
                    <a:pt x="1561846" y="939806"/>
                  </a:cubicBezTo>
                  <a:lnTo>
                    <a:pt x="23769" y="939806"/>
                  </a:lnTo>
                  <a:cubicBezTo>
                    <a:pt x="17465" y="939806"/>
                    <a:pt x="11419" y="937302"/>
                    <a:pt x="6962" y="932845"/>
                  </a:cubicBezTo>
                  <a:cubicBezTo>
                    <a:pt x="2504" y="928387"/>
                    <a:pt x="0" y="922342"/>
                    <a:pt x="0" y="916038"/>
                  </a:cubicBezTo>
                  <a:lnTo>
                    <a:pt x="0" y="23769"/>
                  </a:lnTo>
                  <a:cubicBezTo>
                    <a:pt x="0" y="17465"/>
                    <a:pt x="2504" y="11419"/>
                    <a:pt x="6962" y="6962"/>
                  </a:cubicBezTo>
                  <a:cubicBezTo>
                    <a:pt x="11419" y="2504"/>
                    <a:pt x="17465" y="0"/>
                    <a:pt x="23769" y="0"/>
                  </a:cubicBezTo>
                  <a:close/>
                </a:path>
              </a:pathLst>
            </a:custGeom>
            <a:solidFill>
              <a:srgbClr val="E96B46"/>
            </a:solidFill>
          </p:spPr>
          <p:txBody>
            <a:bodyPr/>
            <a:lstStyle/>
            <a:p>
              <a:endParaRPr lang="en-GB" dirty="0"/>
            </a:p>
          </p:txBody>
        </p:sp>
        <p:sp>
          <p:nvSpPr>
            <p:cNvPr id="5" name="TextBox 5"/>
            <p:cNvSpPr txBox="1"/>
            <p:nvPr/>
          </p:nvSpPr>
          <p:spPr>
            <a:xfrm>
              <a:off x="0" y="38100"/>
              <a:ext cx="1585615" cy="901707"/>
            </a:xfrm>
            <a:prstGeom prst="rect">
              <a:avLst/>
            </a:prstGeom>
          </p:spPr>
          <p:txBody>
            <a:bodyPr lIns="50800" tIns="50800" rIns="50800" bIns="50800" rtlCol="0" anchor="ctr"/>
            <a:lstStyle/>
            <a:p>
              <a:pPr algn="ctr">
                <a:lnSpc>
                  <a:spcPts val="2300"/>
                </a:lnSpc>
              </a:pPr>
              <a:endParaRPr dirty="0"/>
            </a:p>
          </p:txBody>
        </p:sp>
      </p:grpSp>
      <p:sp>
        <p:nvSpPr>
          <p:cNvPr id="6" name="Freeform 6"/>
          <p:cNvSpPr/>
          <p:nvPr/>
        </p:nvSpPr>
        <p:spPr>
          <a:xfrm rot="-602917">
            <a:off x="-5693" y="-263955"/>
            <a:ext cx="3395735" cy="3401920"/>
          </a:xfrm>
          <a:custGeom>
            <a:avLst/>
            <a:gdLst/>
            <a:ahLst/>
            <a:cxnLst/>
            <a:rect l="l" t="t" r="r" b="b"/>
            <a:pathLst>
              <a:path w="3395735" h="3401920">
                <a:moveTo>
                  <a:pt x="0" y="0"/>
                </a:moveTo>
                <a:lnTo>
                  <a:pt x="3395734" y="0"/>
                </a:lnTo>
                <a:lnTo>
                  <a:pt x="3395734" y="3401920"/>
                </a:lnTo>
                <a:lnTo>
                  <a:pt x="0" y="340192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7" name="Freeform 7"/>
          <p:cNvSpPr/>
          <p:nvPr/>
        </p:nvSpPr>
        <p:spPr>
          <a:xfrm>
            <a:off x="11708831" y="6268186"/>
            <a:ext cx="6579169" cy="3851804"/>
          </a:xfrm>
          <a:custGeom>
            <a:avLst/>
            <a:gdLst/>
            <a:ahLst/>
            <a:cxnLst/>
            <a:rect l="l" t="t" r="r" b="b"/>
            <a:pathLst>
              <a:path w="6579169" h="3851804">
                <a:moveTo>
                  <a:pt x="0" y="0"/>
                </a:moveTo>
                <a:lnTo>
                  <a:pt x="6579169" y="0"/>
                </a:lnTo>
                <a:lnTo>
                  <a:pt x="6579169" y="3851804"/>
                </a:lnTo>
                <a:lnTo>
                  <a:pt x="0" y="38518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8" name="Freeform 8"/>
          <p:cNvSpPr/>
          <p:nvPr/>
        </p:nvSpPr>
        <p:spPr>
          <a:xfrm rot="7308009">
            <a:off x="15716159" y="-1333203"/>
            <a:ext cx="1808585" cy="3337993"/>
          </a:xfrm>
          <a:custGeom>
            <a:avLst/>
            <a:gdLst/>
            <a:ahLst/>
            <a:cxnLst/>
            <a:rect l="l" t="t" r="r" b="b"/>
            <a:pathLst>
              <a:path w="1808585" h="3337993">
                <a:moveTo>
                  <a:pt x="0" y="0"/>
                </a:moveTo>
                <a:lnTo>
                  <a:pt x="1808586" y="0"/>
                </a:lnTo>
                <a:lnTo>
                  <a:pt x="1808586" y="3337993"/>
                </a:lnTo>
                <a:lnTo>
                  <a:pt x="0" y="333799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9" name="TextBox 9"/>
          <p:cNvSpPr txBox="1"/>
          <p:nvPr/>
        </p:nvSpPr>
        <p:spPr>
          <a:xfrm>
            <a:off x="3283662" y="2782648"/>
            <a:ext cx="11855525" cy="4007485"/>
          </a:xfrm>
          <a:prstGeom prst="rect">
            <a:avLst/>
          </a:prstGeom>
        </p:spPr>
        <p:txBody>
          <a:bodyPr lIns="0" tIns="0" rIns="0" bIns="0" rtlCol="0" anchor="t">
            <a:spAutoFit/>
          </a:bodyPr>
          <a:lstStyle/>
          <a:p>
            <a:pPr algn="ctr">
              <a:lnSpc>
                <a:spcPts val="3299"/>
              </a:lnSpc>
            </a:pPr>
            <a:r>
              <a:rPr lang="en-US" sz="3299" dirty="0">
                <a:solidFill>
                  <a:srgbClr val="000000"/>
                </a:solidFill>
                <a:latin typeface="Sniglet"/>
                <a:ea typeface="Sniglet"/>
                <a:cs typeface="Sniglet"/>
                <a:sym typeface="Sniglet"/>
              </a:rPr>
              <a:t>Shareholders - Governed by the Companies Act 2006 - two different types - General meeting or written resolutions.</a:t>
            </a:r>
          </a:p>
          <a:p>
            <a:pPr algn="ctr">
              <a:lnSpc>
                <a:spcPts val="3299"/>
              </a:lnSpc>
            </a:pPr>
            <a:endParaRPr lang="en-US" sz="3299" dirty="0">
              <a:solidFill>
                <a:srgbClr val="000000"/>
              </a:solidFill>
              <a:latin typeface="Sniglet"/>
              <a:ea typeface="Sniglet"/>
              <a:cs typeface="Sniglet"/>
              <a:sym typeface="Sniglet"/>
            </a:endParaRPr>
          </a:p>
          <a:p>
            <a:pPr algn="ctr">
              <a:lnSpc>
                <a:spcPts val="3299"/>
              </a:lnSpc>
            </a:pPr>
            <a:endParaRPr lang="en-US" sz="3299" dirty="0">
              <a:solidFill>
                <a:srgbClr val="000000"/>
              </a:solidFill>
              <a:latin typeface="Sniglet"/>
              <a:ea typeface="Sniglet"/>
              <a:cs typeface="Sniglet"/>
              <a:sym typeface="Sniglet"/>
            </a:endParaRPr>
          </a:p>
          <a:p>
            <a:pPr algn="ctr">
              <a:lnSpc>
                <a:spcPts val="3299"/>
              </a:lnSpc>
            </a:pPr>
            <a:r>
              <a:rPr lang="en-US" sz="3299" dirty="0">
                <a:solidFill>
                  <a:srgbClr val="000000"/>
                </a:solidFill>
                <a:latin typeface="Sniglet"/>
                <a:ea typeface="Sniglet"/>
                <a:cs typeface="Sniglet"/>
                <a:sym typeface="Sniglet"/>
              </a:rPr>
              <a:t>Two different types of resolution; </a:t>
            </a:r>
          </a:p>
          <a:p>
            <a:pPr algn="ctr">
              <a:lnSpc>
                <a:spcPts val="3299"/>
              </a:lnSpc>
            </a:pPr>
            <a:endParaRPr lang="en-US" sz="3299" dirty="0">
              <a:solidFill>
                <a:srgbClr val="000000"/>
              </a:solidFill>
              <a:latin typeface="Sniglet"/>
              <a:ea typeface="Sniglet"/>
              <a:cs typeface="Sniglet"/>
              <a:sym typeface="Sniglet"/>
            </a:endParaRPr>
          </a:p>
          <a:p>
            <a:pPr algn="ctr">
              <a:lnSpc>
                <a:spcPts val="3299"/>
              </a:lnSpc>
            </a:pPr>
            <a:r>
              <a:rPr lang="en-US" sz="3299" dirty="0">
                <a:solidFill>
                  <a:srgbClr val="000000"/>
                </a:solidFill>
                <a:latin typeface="Sniglet"/>
                <a:ea typeface="Sniglet"/>
                <a:cs typeface="Sniglet"/>
                <a:sym typeface="Sniglet"/>
              </a:rPr>
              <a:t>1/ Ordinary - Majority vote/ more than 50%. </a:t>
            </a:r>
          </a:p>
          <a:p>
            <a:pPr algn="ctr">
              <a:lnSpc>
                <a:spcPts val="3299"/>
              </a:lnSpc>
            </a:pPr>
            <a:endParaRPr lang="en-US" sz="3299" dirty="0">
              <a:solidFill>
                <a:srgbClr val="000000"/>
              </a:solidFill>
              <a:latin typeface="Sniglet"/>
              <a:ea typeface="Sniglet"/>
              <a:cs typeface="Sniglet"/>
              <a:sym typeface="Sniglet"/>
            </a:endParaRPr>
          </a:p>
          <a:p>
            <a:pPr algn="ctr">
              <a:lnSpc>
                <a:spcPts val="3299"/>
              </a:lnSpc>
            </a:pPr>
            <a:r>
              <a:rPr lang="en-US" sz="3299" dirty="0">
                <a:solidFill>
                  <a:srgbClr val="000000"/>
                </a:solidFill>
                <a:latin typeface="Sniglet"/>
                <a:ea typeface="Sniglet"/>
                <a:cs typeface="Sniglet"/>
                <a:sym typeface="Sniglet"/>
              </a:rPr>
              <a:t>2/ Special Resolutions - Important decisions/ 75%.</a:t>
            </a:r>
          </a:p>
          <a:p>
            <a:pPr algn="ctr">
              <a:lnSpc>
                <a:spcPts val="2499"/>
              </a:lnSpc>
            </a:pPr>
            <a:endParaRPr lang="en-US" sz="3299" dirty="0">
              <a:solidFill>
                <a:srgbClr val="000000"/>
              </a:solidFill>
              <a:latin typeface="Sniglet"/>
              <a:ea typeface="Sniglet"/>
              <a:cs typeface="Sniglet"/>
              <a:sym typeface="Sniglet"/>
            </a:endParaRPr>
          </a:p>
        </p:txBody>
      </p:sp>
      <p:sp>
        <p:nvSpPr>
          <p:cNvPr id="10" name="TextBox 10"/>
          <p:cNvSpPr txBox="1"/>
          <p:nvPr/>
        </p:nvSpPr>
        <p:spPr>
          <a:xfrm>
            <a:off x="4220791" y="1035849"/>
            <a:ext cx="10918396" cy="926137"/>
          </a:xfrm>
          <a:prstGeom prst="rect">
            <a:avLst/>
          </a:prstGeom>
        </p:spPr>
        <p:txBody>
          <a:bodyPr lIns="0" tIns="0" rIns="0" bIns="0" rtlCol="0" anchor="t">
            <a:spAutoFit/>
          </a:bodyPr>
          <a:lstStyle/>
          <a:p>
            <a:pPr algn="ctr">
              <a:lnSpc>
                <a:spcPts val="6941"/>
              </a:lnSpc>
            </a:pPr>
            <a:r>
              <a:rPr lang="en-US" sz="6941" dirty="0">
                <a:solidFill>
                  <a:srgbClr val="000000"/>
                </a:solidFill>
                <a:latin typeface="Hitchcut"/>
                <a:ea typeface="Hitchcut"/>
                <a:cs typeface="Hitchcut"/>
                <a:sym typeface="Hitchcut"/>
              </a:rPr>
              <a:t>continued </a:t>
            </a:r>
          </a:p>
        </p:txBody>
      </p:sp>
      <p:sp>
        <p:nvSpPr>
          <p:cNvPr id="11" name="Freeform 11"/>
          <p:cNvSpPr/>
          <p:nvPr/>
        </p:nvSpPr>
        <p:spPr>
          <a:xfrm>
            <a:off x="1947662" y="595326"/>
            <a:ext cx="2098435" cy="2071728"/>
          </a:xfrm>
          <a:custGeom>
            <a:avLst/>
            <a:gdLst/>
            <a:ahLst/>
            <a:cxnLst/>
            <a:rect l="l" t="t" r="r" b="b"/>
            <a:pathLst>
              <a:path w="2098435" h="2071728">
                <a:moveTo>
                  <a:pt x="0" y="0"/>
                </a:moveTo>
                <a:lnTo>
                  <a:pt x="2098435" y="0"/>
                </a:lnTo>
                <a:lnTo>
                  <a:pt x="2098435" y="2071728"/>
                </a:lnTo>
                <a:lnTo>
                  <a:pt x="0" y="207172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51449" y="-2851231"/>
            <a:ext cx="19390899" cy="19390899"/>
          </a:xfrm>
          <a:custGeom>
            <a:avLst/>
            <a:gdLst/>
            <a:ahLst/>
            <a:cxnLst/>
            <a:rect l="l" t="t" r="r" b="b"/>
            <a:pathLst>
              <a:path w="19390899" h="19390899">
                <a:moveTo>
                  <a:pt x="0" y="0"/>
                </a:moveTo>
                <a:lnTo>
                  <a:pt x="19390898" y="0"/>
                </a:lnTo>
                <a:lnTo>
                  <a:pt x="19390898" y="19390899"/>
                </a:lnTo>
                <a:lnTo>
                  <a:pt x="0" y="1939089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dirty="0"/>
          </a:p>
        </p:txBody>
      </p:sp>
      <p:grpSp>
        <p:nvGrpSpPr>
          <p:cNvPr id="3" name="Group 3"/>
          <p:cNvGrpSpPr/>
          <p:nvPr/>
        </p:nvGrpSpPr>
        <p:grpSpPr>
          <a:xfrm>
            <a:off x="2985401" y="2435376"/>
            <a:ext cx="12702992" cy="7529163"/>
            <a:chOff x="0" y="0"/>
            <a:chExt cx="1585615" cy="939807"/>
          </a:xfrm>
        </p:grpSpPr>
        <p:sp>
          <p:nvSpPr>
            <p:cNvPr id="4" name="Freeform 4"/>
            <p:cNvSpPr/>
            <p:nvPr/>
          </p:nvSpPr>
          <p:spPr>
            <a:xfrm>
              <a:off x="0" y="0"/>
              <a:ext cx="1585615" cy="939806"/>
            </a:xfrm>
            <a:custGeom>
              <a:avLst/>
              <a:gdLst/>
              <a:ahLst/>
              <a:cxnLst/>
              <a:rect l="l" t="t" r="r" b="b"/>
              <a:pathLst>
                <a:path w="1585615" h="939806">
                  <a:moveTo>
                    <a:pt x="23769" y="0"/>
                  </a:moveTo>
                  <a:lnTo>
                    <a:pt x="1561846" y="0"/>
                  </a:lnTo>
                  <a:cubicBezTo>
                    <a:pt x="1568150" y="0"/>
                    <a:pt x="1574196" y="2504"/>
                    <a:pt x="1578653" y="6962"/>
                  </a:cubicBezTo>
                  <a:cubicBezTo>
                    <a:pt x="1583111" y="11419"/>
                    <a:pt x="1585615" y="17465"/>
                    <a:pt x="1585615" y="23769"/>
                  </a:cubicBezTo>
                  <a:lnTo>
                    <a:pt x="1585615" y="916038"/>
                  </a:lnTo>
                  <a:cubicBezTo>
                    <a:pt x="1585615" y="929165"/>
                    <a:pt x="1574973" y="939806"/>
                    <a:pt x="1561846" y="939806"/>
                  </a:cubicBezTo>
                  <a:lnTo>
                    <a:pt x="23769" y="939806"/>
                  </a:lnTo>
                  <a:cubicBezTo>
                    <a:pt x="17465" y="939806"/>
                    <a:pt x="11419" y="937302"/>
                    <a:pt x="6962" y="932845"/>
                  </a:cubicBezTo>
                  <a:cubicBezTo>
                    <a:pt x="2504" y="928387"/>
                    <a:pt x="0" y="922342"/>
                    <a:pt x="0" y="916038"/>
                  </a:cubicBezTo>
                  <a:lnTo>
                    <a:pt x="0" y="23769"/>
                  </a:lnTo>
                  <a:cubicBezTo>
                    <a:pt x="0" y="17465"/>
                    <a:pt x="2504" y="11419"/>
                    <a:pt x="6962" y="6962"/>
                  </a:cubicBezTo>
                  <a:cubicBezTo>
                    <a:pt x="11419" y="2504"/>
                    <a:pt x="17465" y="0"/>
                    <a:pt x="23769" y="0"/>
                  </a:cubicBezTo>
                  <a:close/>
                </a:path>
              </a:pathLst>
            </a:custGeom>
            <a:solidFill>
              <a:srgbClr val="E96B46"/>
            </a:solidFill>
          </p:spPr>
          <p:txBody>
            <a:bodyPr/>
            <a:lstStyle/>
            <a:p>
              <a:endParaRPr lang="en-GB" dirty="0"/>
            </a:p>
          </p:txBody>
        </p:sp>
        <p:sp>
          <p:nvSpPr>
            <p:cNvPr id="5" name="TextBox 5"/>
            <p:cNvSpPr txBox="1"/>
            <p:nvPr/>
          </p:nvSpPr>
          <p:spPr>
            <a:xfrm>
              <a:off x="0" y="38100"/>
              <a:ext cx="1585615" cy="901707"/>
            </a:xfrm>
            <a:prstGeom prst="rect">
              <a:avLst/>
            </a:prstGeom>
          </p:spPr>
          <p:txBody>
            <a:bodyPr lIns="50800" tIns="50800" rIns="50800" bIns="50800" rtlCol="0" anchor="ctr"/>
            <a:lstStyle/>
            <a:p>
              <a:pPr algn="ctr">
                <a:lnSpc>
                  <a:spcPts val="2300"/>
                </a:lnSpc>
              </a:pPr>
              <a:endParaRPr dirty="0"/>
            </a:p>
          </p:txBody>
        </p:sp>
      </p:grpSp>
      <p:sp>
        <p:nvSpPr>
          <p:cNvPr id="6" name="Freeform 6"/>
          <p:cNvSpPr/>
          <p:nvPr/>
        </p:nvSpPr>
        <p:spPr>
          <a:xfrm rot="-602917">
            <a:off x="14621520" y="6791230"/>
            <a:ext cx="3395735" cy="3401920"/>
          </a:xfrm>
          <a:custGeom>
            <a:avLst/>
            <a:gdLst/>
            <a:ahLst/>
            <a:cxnLst/>
            <a:rect l="l" t="t" r="r" b="b"/>
            <a:pathLst>
              <a:path w="3395735" h="3401920">
                <a:moveTo>
                  <a:pt x="0" y="0"/>
                </a:moveTo>
                <a:lnTo>
                  <a:pt x="3395735" y="0"/>
                </a:lnTo>
                <a:lnTo>
                  <a:pt x="3395735" y="3401920"/>
                </a:lnTo>
                <a:lnTo>
                  <a:pt x="0" y="340192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dirty="0"/>
          </a:p>
        </p:txBody>
      </p:sp>
      <p:sp>
        <p:nvSpPr>
          <p:cNvPr id="7" name="Freeform 7"/>
          <p:cNvSpPr/>
          <p:nvPr/>
        </p:nvSpPr>
        <p:spPr>
          <a:xfrm rot="7308009">
            <a:off x="15716159" y="-1333203"/>
            <a:ext cx="1808585" cy="3337993"/>
          </a:xfrm>
          <a:custGeom>
            <a:avLst/>
            <a:gdLst/>
            <a:ahLst/>
            <a:cxnLst/>
            <a:rect l="l" t="t" r="r" b="b"/>
            <a:pathLst>
              <a:path w="1808585" h="3337993">
                <a:moveTo>
                  <a:pt x="0" y="0"/>
                </a:moveTo>
                <a:lnTo>
                  <a:pt x="1808586" y="0"/>
                </a:lnTo>
                <a:lnTo>
                  <a:pt x="1808586" y="3337993"/>
                </a:lnTo>
                <a:lnTo>
                  <a:pt x="0" y="333799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dirty="0"/>
          </a:p>
        </p:txBody>
      </p:sp>
      <p:sp>
        <p:nvSpPr>
          <p:cNvPr id="8" name="TextBox 8"/>
          <p:cNvSpPr txBox="1"/>
          <p:nvPr/>
        </p:nvSpPr>
        <p:spPr>
          <a:xfrm>
            <a:off x="3660786" y="2763598"/>
            <a:ext cx="11478401" cy="4730750"/>
          </a:xfrm>
          <a:prstGeom prst="rect">
            <a:avLst/>
          </a:prstGeom>
        </p:spPr>
        <p:txBody>
          <a:bodyPr lIns="0" tIns="0" rIns="0" bIns="0" rtlCol="0" anchor="t">
            <a:spAutoFit/>
          </a:bodyPr>
          <a:lstStyle/>
          <a:p>
            <a:pPr algn="ctr">
              <a:lnSpc>
                <a:spcPts val="2499"/>
              </a:lnSpc>
            </a:pPr>
            <a:r>
              <a:rPr lang="en-US" sz="2499" dirty="0">
                <a:solidFill>
                  <a:srgbClr val="000000"/>
                </a:solidFill>
                <a:latin typeface="Sniglet"/>
                <a:ea typeface="Sniglet"/>
                <a:cs typeface="Sniglet"/>
                <a:sym typeface="Sniglet"/>
              </a:rPr>
              <a:t>Here we are concerned with General meetings; </a:t>
            </a:r>
          </a:p>
          <a:p>
            <a:pPr algn="ctr">
              <a:lnSpc>
                <a:spcPts val="2499"/>
              </a:lnSpc>
            </a:pPr>
            <a:endParaRPr lang="en-US" sz="2499" dirty="0">
              <a:solidFill>
                <a:srgbClr val="000000"/>
              </a:solidFill>
              <a:latin typeface="Sniglet"/>
              <a:ea typeface="Sniglet"/>
              <a:cs typeface="Sniglet"/>
              <a:sym typeface="Sniglet"/>
            </a:endParaRPr>
          </a:p>
          <a:p>
            <a:pPr algn="ctr">
              <a:lnSpc>
                <a:spcPts val="2499"/>
              </a:lnSpc>
            </a:pPr>
            <a:r>
              <a:rPr lang="en-US" sz="2499" dirty="0">
                <a:solidFill>
                  <a:srgbClr val="000000"/>
                </a:solidFill>
                <a:latin typeface="Sniglet"/>
                <a:ea typeface="Sniglet"/>
                <a:cs typeface="Sniglet"/>
                <a:sym typeface="Sniglet"/>
              </a:rPr>
              <a:t>Directors will call them. </a:t>
            </a:r>
          </a:p>
          <a:p>
            <a:pPr algn="ctr">
              <a:lnSpc>
                <a:spcPts val="2499"/>
              </a:lnSpc>
            </a:pPr>
            <a:endParaRPr lang="en-US" sz="2499" dirty="0">
              <a:solidFill>
                <a:srgbClr val="000000"/>
              </a:solidFill>
              <a:latin typeface="Sniglet"/>
              <a:ea typeface="Sniglet"/>
              <a:cs typeface="Sniglet"/>
              <a:sym typeface="Sniglet"/>
            </a:endParaRPr>
          </a:p>
          <a:p>
            <a:pPr algn="ctr">
              <a:lnSpc>
                <a:spcPts val="2499"/>
              </a:lnSpc>
            </a:pPr>
            <a:r>
              <a:rPr lang="en-US" sz="2499" dirty="0">
                <a:solidFill>
                  <a:srgbClr val="000000"/>
                </a:solidFill>
                <a:latin typeface="Sniglet"/>
                <a:ea typeface="Sniglet"/>
                <a:cs typeface="Sniglet"/>
                <a:sym typeface="Sniglet"/>
              </a:rPr>
              <a:t>Notice of the meeting will need to be given and can be given in many forms such as hard copy or electronically - Email or website. </a:t>
            </a:r>
          </a:p>
          <a:p>
            <a:pPr algn="ctr">
              <a:lnSpc>
                <a:spcPts val="2499"/>
              </a:lnSpc>
            </a:pPr>
            <a:endParaRPr lang="en-US" sz="2499" dirty="0">
              <a:solidFill>
                <a:srgbClr val="000000"/>
              </a:solidFill>
              <a:latin typeface="Sniglet"/>
              <a:ea typeface="Sniglet"/>
              <a:cs typeface="Sniglet"/>
              <a:sym typeface="Sniglet"/>
            </a:endParaRPr>
          </a:p>
          <a:p>
            <a:pPr algn="ctr">
              <a:lnSpc>
                <a:spcPts val="2499"/>
              </a:lnSpc>
            </a:pPr>
            <a:r>
              <a:rPr lang="en-US" sz="2499" dirty="0">
                <a:solidFill>
                  <a:srgbClr val="000000"/>
                </a:solidFill>
                <a:latin typeface="Sniglet"/>
                <a:ea typeface="Sniglet"/>
                <a:cs typeface="Sniglet"/>
                <a:sym typeface="Sniglet"/>
              </a:rPr>
              <a:t>Notice is given to all.</a:t>
            </a:r>
          </a:p>
          <a:p>
            <a:pPr algn="ctr">
              <a:lnSpc>
                <a:spcPts val="2499"/>
              </a:lnSpc>
            </a:pPr>
            <a:endParaRPr lang="en-US" sz="2499" dirty="0">
              <a:solidFill>
                <a:srgbClr val="000000"/>
              </a:solidFill>
              <a:latin typeface="Sniglet"/>
              <a:ea typeface="Sniglet"/>
              <a:cs typeface="Sniglet"/>
              <a:sym typeface="Sniglet"/>
            </a:endParaRPr>
          </a:p>
          <a:p>
            <a:pPr algn="ctr">
              <a:lnSpc>
                <a:spcPts val="2499"/>
              </a:lnSpc>
            </a:pPr>
            <a:r>
              <a:rPr lang="en-US" sz="2499" dirty="0">
                <a:solidFill>
                  <a:srgbClr val="000000"/>
                </a:solidFill>
                <a:latin typeface="Sniglet"/>
                <a:ea typeface="Sniglet"/>
                <a:cs typeface="Sniglet"/>
                <a:sym typeface="Sniglet"/>
              </a:rPr>
              <a:t>Key sections here; </a:t>
            </a:r>
          </a:p>
          <a:p>
            <a:pPr algn="ctr">
              <a:lnSpc>
                <a:spcPts val="2499"/>
              </a:lnSpc>
            </a:pPr>
            <a:endParaRPr lang="en-US" sz="2499" dirty="0">
              <a:solidFill>
                <a:srgbClr val="000000"/>
              </a:solidFill>
              <a:latin typeface="Sniglet"/>
              <a:ea typeface="Sniglet"/>
              <a:cs typeface="Sniglet"/>
              <a:sym typeface="Sniglet"/>
            </a:endParaRPr>
          </a:p>
          <a:p>
            <a:pPr algn="ctr">
              <a:lnSpc>
                <a:spcPts val="2499"/>
              </a:lnSpc>
            </a:pPr>
            <a:r>
              <a:rPr lang="en-US" sz="2499" dirty="0">
                <a:solidFill>
                  <a:srgbClr val="000000"/>
                </a:solidFill>
                <a:latin typeface="Sniglet"/>
                <a:ea typeface="Sniglet"/>
                <a:cs typeface="Sniglet"/>
                <a:sym typeface="Sniglet"/>
              </a:rPr>
              <a:t>1/ 307 </a:t>
            </a:r>
          </a:p>
          <a:p>
            <a:pPr algn="ctr">
              <a:lnSpc>
                <a:spcPts val="2499"/>
              </a:lnSpc>
            </a:pPr>
            <a:r>
              <a:rPr lang="en-US" sz="2499" dirty="0">
                <a:solidFill>
                  <a:srgbClr val="000000"/>
                </a:solidFill>
                <a:latin typeface="Sniglet"/>
                <a:ea typeface="Sniglet"/>
                <a:cs typeface="Sniglet"/>
                <a:sym typeface="Sniglet"/>
              </a:rPr>
              <a:t>2/1147 </a:t>
            </a:r>
          </a:p>
          <a:p>
            <a:pPr algn="ctr">
              <a:lnSpc>
                <a:spcPts val="2499"/>
              </a:lnSpc>
            </a:pPr>
            <a:r>
              <a:rPr lang="en-US" sz="2499" dirty="0">
                <a:solidFill>
                  <a:srgbClr val="000000"/>
                </a:solidFill>
                <a:latin typeface="Sniglet"/>
                <a:ea typeface="Sniglet"/>
                <a:cs typeface="Sniglet"/>
                <a:sym typeface="Sniglet"/>
              </a:rPr>
              <a:t>3/ 311</a:t>
            </a:r>
          </a:p>
          <a:p>
            <a:pPr algn="ctr">
              <a:lnSpc>
                <a:spcPts val="2499"/>
              </a:lnSpc>
            </a:pPr>
            <a:endParaRPr lang="en-US" sz="2499" dirty="0">
              <a:solidFill>
                <a:srgbClr val="000000"/>
              </a:solidFill>
              <a:latin typeface="Sniglet"/>
              <a:ea typeface="Sniglet"/>
              <a:cs typeface="Sniglet"/>
              <a:sym typeface="Sniglet"/>
            </a:endParaRPr>
          </a:p>
        </p:txBody>
      </p:sp>
      <p:sp>
        <p:nvSpPr>
          <p:cNvPr id="9" name="Freeform 9"/>
          <p:cNvSpPr/>
          <p:nvPr/>
        </p:nvSpPr>
        <p:spPr>
          <a:xfrm>
            <a:off x="148791" y="-95414"/>
            <a:ext cx="5062953" cy="4114800"/>
          </a:xfrm>
          <a:custGeom>
            <a:avLst/>
            <a:gdLst/>
            <a:ahLst/>
            <a:cxnLst/>
            <a:rect l="l" t="t" r="r" b="b"/>
            <a:pathLst>
              <a:path w="5062953" h="4114800">
                <a:moveTo>
                  <a:pt x="0" y="0"/>
                </a:moveTo>
                <a:lnTo>
                  <a:pt x="5062953" y="0"/>
                </a:lnTo>
                <a:lnTo>
                  <a:pt x="5062953" y="4114800"/>
                </a:lnTo>
                <a:lnTo>
                  <a:pt x="0" y="411480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dirty="0"/>
          </a:p>
        </p:txBody>
      </p:sp>
      <p:sp>
        <p:nvSpPr>
          <p:cNvPr id="10" name="TextBox 10"/>
          <p:cNvSpPr txBox="1"/>
          <p:nvPr/>
        </p:nvSpPr>
        <p:spPr>
          <a:xfrm>
            <a:off x="4220791" y="1054899"/>
            <a:ext cx="10918396" cy="1092607"/>
          </a:xfrm>
          <a:prstGeom prst="rect">
            <a:avLst/>
          </a:prstGeom>
        </p:spPr>
        <p:txBody>
          <a:bodyPr lIns="0" tIns="0" rIns="0" bIns="0" rtlCol="0" anchor="t">
            <a:spAutoFit/>
          </a:bodyPr>
          <a:lstStyle/>
          <a:p>
            <a:pPr algn="ctr">
              <a:lnSpc>
                <a:spcPts val="8141"/>
              </a:lnSpc>
            </a:pPr>
            <a:r>
              <a:rPr lang="en-US" sz="8141" u="sng" dirty="0">
                <a:solidFill>
                  <a:srgbClr val="000000"/>
                </a:solidFill>
                <a:latin typeface="Hitchcut"/>
                <a:ea typeface="Hitchcut"/>
                <a:cs typeface="Hitchcut"/>
                <a:sym typeface="Hitchcut"/>
              </a:rPr>
              <a:t>Meetings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51449" y="-2851231"/>
            <a:ext cx="19390899" cy="19390899"/>
          </a:xfrm>
          <a:custGeom>
            <a:avLst/>
            <a:gdLst/>
            <a:ahLst/>
            <a:cxnLst/>
            <a:rect l="l" t="t" r="r" b="b"/>
            <a:pathLst>
              <a:path w="19390899" h="19390899">
                <a:moveTo>
                  <a:pt x="0" y="0"/>
                </a:moveTo>
                <a:lnTo>
                  <a:pt x="19390898" y="0"/>
                </a:lnTo>
                <a:lnTo>
                  <a:pt x="19390898"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2985401" y="2435376"/>
            <a:ext cx="12702992" cy="7529163"/>
            <a:chOff x="0" y="0"/>
            <a:chExt cx="1585615" cy="939807"/>
          </a:xfrm>
        </p:grpSpPr>
        <p:sp>
          <p:nvSpPr>
            <p:cNvPr id="4" name="Freeform 4"/>
            <p:cNvSpPr/>
            <p:nvPr/>
          </p:nvSpPr>
          <p:spPr>
            <a:xfrm>
              <a:off x="0" y="0"/>
              <a:ext cx="1585615" cy="939806"/>
            </a:xfrm>
            <a:custGeom>
              <a:avLst/>
              <a:gdLst/>
              <a:ahLst/>
              <a:cxnLst/>
              <a:rect l="l" t="t" r="r" b="b"/>
              <a:pathLst>
                <a:path w="1585615" h="939806">
                  <a:moveTo>
                    <a:pt x="23769" y="0"/>
                  </a:moveTo>
                  <a:lnTo>
                    <a:pt x="1561846" y="0"/>
                  </a:lnTo>
                  <a:cubicBezTo>
                    <a:pt x="1568150" y="0"/>
                    <a:pt x="1574196" y="2504"/>
                    <a:pt x="1578653" y="6962"/>
                  </a:cubicBezTo>
                  <a:cubicBezTo>
                    <a:pt x="1583111" y="11419"/>
                    <a:pt x="1585615" y="17465"/>
                    <a:pt x="1585615" y="23769"/>
                  </a:cubicBezTo>
                  <a:lnTo>
                    <a:pt x="1585615" y="916038"/>
                  </a:lnTo>
                  <a:cubicBezTo>
                    <a:pt x="1585615" y="929165"/>
                    <a:pt x="1574973" y="939806"/>
                    <a:pt x="1561846" y="939806"/>
                  </a:cubicBezTo>
                  <a:lnTo>
                    <a:pt x="23769" y="939806"/>
                  </a:lnTo>
                  <a:cubicBezTo>
                    <a:pt x="17465" y="939806"/>
                    <a:pt x="11419" y="937302"/>
                    <a:pt x="6962" y="932845"/>
                  </a:cubicBezTo>
                  <a:cubicBezTo>
                    <a:pt x="2504" y="928387"/>
                    <a:pt x="0" y="922342"/>
                    <a:pt x="0" y="916038"/>
                  </a:cubicBezTo>
                  <a:lnTo>
                    <a:pt x="0" y="23769"/>
                  </a:lnTo>
                  <a:cubicBezTo>
                    <a:pt x="0" y="17465"/>
                    <a:pt x="2504" y="11419"/>
                    <a:pt x="6962" y="6962"/>
                  </a:cubicBezTo>
                  <a:cubicBezTo>
                    <a:pt x="11419" y="2504"/>
                    <a:pt x="17465" y="0"/>
                    <a:pt x="23769" y="0"/>
                  </a:cubicBezTo>
                  <a:close/>
                </a:path>
              </a:pathLst>
            </a:custGeom>
            <a:solidFill>
              <a:srgbClr val="FFC8DD"/>
            </a:solidFill>
          </p:spPr>
          <p:txBody>
            <a:bodyPr/>
            <a:lstStyle/>
            <a:p>
              <a:endParaRPr lang="en-GB" dirty="0"/>
            </a:p>
          </p:txBody>
        </p:sp>
        <p:sp>
          <p:nvSpPr>
            <p:cNvPr id="5" name="TextBox 5"/>
            <p:cNvSpPr txBox="1"/>
            <p:nvPr/>
          </p:nvSpPr>
          <p:spPr>
            <a:xfrm>
              <a:off x="0" y="38100"/>
              <a:ext cx="1585615" cy="901707"/>
            </a:xfrm>
            <a:prstGeom prst="rect">
              <a:avLst/>
            </a:prstGeom>
          </p:spPr>
          <p:txBody>
            <a:bodyPr lIns="50800" tIns="50800" rIns="50800" bIns="50800" rtlCol="0" anchor="ctr"/>
            <a:lstStyle/>
            <a:p>
              <a:pPr algn="ctr">
                <a:lnSpc>
                  <a:spcPts val="2300"/>
                </a:lnSpc>
              </a:pPr>
              <a:endParaRPr dirty="0"/>
            </a:p>
          </p:txBody>
        </p:sp>
      </p:grpSp>
      <p:sp>
        <p:nvSpPr>
          <p:cNvPr id="6" name="Freeform 6"/>
          <p:cNvSpPr/>
          <p:nvPr/>
        </p:nvSpPr>
        <p:spPr>
          <a:xfrm rot="-602917">
            <a:off x="-5693" y="-263955"/>
            <a:ext cx="3395735" cy="3401920"/>
          </a:xfrm>
          <a:custGeom>
            <a:avLst/>
            <a:gdLst/>
            <a:ahLst/>
            <a:cxnLst/>
            <a:rect l="l" t="t" r="r" b="b"/>
            <a:pathLst>
              <a:path w="3395735" h="3401920">
                <a:moveTo>
                  <a:pt x="0" y="0"/>
                </a:moveTo>
                <a:lnTo>
                  <a:pt x="3395734" y="0"/>
                </a:lnTo>
                <a:lnTo>
                  <a:pt x="3395734" y="3401920"/>
                </a:lnTo>
                <a:lnTo>
                  <a:pt x="0" y="340192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7" name="Freeform 7"/>
          <p:cNvSpPr/>
          <p:nvPr/>
        </p:nvSpPr>
        <p:spPr>
          <a:xfrm>
            <a:off x="14099297" y="7667694"/>
            <a:ext cx="4188703" cy="2452295"/>
          </a:xfrm>
          <a:custGeom>
            <a:avLst/>
            <a:gdLst/>
            <a:ahLst/>
            <a:cxnLst/>
            <a:rect l="l" t="t" r="r" b="b"/>
            <a:pathLst>
              <a:path w="4188703" h="2452295">
                <a:moveTo>
                  <a:pt x="0" y="0"/>
                </a:moveTo>
                <a:lnTo>
                  <a:pt x="4188703" y="0"/>
                </a:lnTo>
                <a:lnTo>
                  <a:pt x="4188703" y="2452296"/>
                </a:lnTo>
                <a:lnTo>
                  <a:pt x="0" y="245229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8" name="Freeform 8"/>
          <p:cNvSpPr/>
          <p:nvPr/>
        </p:nvSpPr>
        <p:spPr>
          <a:xfrm rot="7308009">
            <a:off x="15716159" y="-1333203"/>
            <a:ext cx="1808585" cy="3337993"/>
          </a:xfrm>
          <a:custGeom>
            <a:avLst/>
            <a:gdLst/>
            <a:ahLst/>
            <a:cxnLst/>
            <a:rect l="l" t="t" r="r" b="b"/>
            <a:pathLst>
              <a:path w="1808585" h="3337993">
                <a:moveTo>
                  <a:pt x="0" y="0"/>
                </a:moveTo>
                <a:lnTo>
                  <a:pt x="1808586" y="0"/>
                </a:lnTo>
                <a:lnTo>
                  <a:pt x="1808586" y="3337993"/>
                </a:lnTo>
                <a:lnTo>
                  <a:pt x="0" y="333799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9" name="TextBox 9"/>
          <p:cNvSpPr txBox="1"/>
          <p:nvPr/>
        </p:nvSpPr>
        <p:spPr>
          <a:xfrm>
            <a:off x="3783923" y="2487613"/>
            <a:ext cx="11355264" cy="5359400"/>
          </a:xfrm>
          <a:prstGeom prst="rect">
            <a:avLst/>
          </a:prstGeom>
        </p:spPr>
        <p:txBody>
          <a:bodyPr lIns="0" tIns="0" rIns="0" bIns="0" rtlCol="0" anchor="t">
            <a:spAutoFit/>
          </a:bodyPr>
          <a:lstStyle/>
          <a:p>
            <a:pPr algn="ctr">
              <a:lnSpc>
                <a:spcPts val="2499"/>
              </a:lnSpc>
            </a:pPr>
            <a:r>
              <a:rPr lang="en-US" sz="2499" dirty="0">
                <a:solidFill>
                  <a:srgbClr val="000000"/>
                </a:solidFill>
                <a:latin typeface="Sniglet"/>
                <a:ea typeface="Sniglet"/>
                <a:cs typeface="Sniglet"/>
                <a:sym typeface="Sniglet"/>
              </a:rPr>
              <a:t>Quorum is needed - S.318 CA 2006. </a:t>
            </a:r>
          </a:p>
          <a:p>
            <a:pPr algn="ctr">
              <a:lnSpc>
                <a:spcPts val="2499"/>
              </a:lnSpc>
            </a:pPr>
            <a:endParaRPr lang="en-US" sz="2499" dirty="0">
              <a:solidFill>
                <a:srgbClr val="000000"/>
              </a:solidFill>
              <a:latin typeface="Sniglet"/>
              <a:ea typeface="Sniglet"/>
              <a:cs typeface="Sniglet"/>
              <a:sym typeface="Sniglet"/>
            </a:endParaRPr>
          </a:p>
          <a:p>
            <a:pPr algn="ctr">
              <a:lnSpc>
                <a:spcPts val="2499"/>
              </a:lnSpc>
            </a:pPr>
            <a:r>
              <a:rPr lang="en-US" sz="2499" dirty="0">
                <a:solidFill>
                  <a:srgbClr val="000000"/>
                </a:solidFill>
                <a:latin typeface="Sniglet"/>
                <a:ea typeface="Sniglet"/>
                <a:cs typeface="Sniglet"/>
                <a:sym typeface="Sniglet"/>
              </a:rPr>
              <a:t>How does voting happen?</a:t>
            </a:r>
          </a:p>
          <a:p>
            <a:pPr algn="ctr">
              <a:lnSpc>
                <a:spcPts val="2499"/>
              </a:lnSpc>
            </a:pPr>
            <a:endParaRPr lang="en-US" sz="2499" dirty="0">
              <a:solidFill>
                <a:srgbClr val="000000"/>
              </a:solidFill>
              <a:latin typeface="Sniglet"/>
              <a:ea typeface="Sniglet"/>
              <a:cs typeface="Sniglet"/>
              <a:sym typeface="Sniglet"/>
            </a:endParaRPr>
          </a:p>
          <a:p>
            <a:pPr algn="ctr">
              <a:lnSpc>
                <a:spcPts val="2499"/>
              </a:lnSpc>
            </a:pPr>
            <a:r>
              <a:rPr lang="en-US" sz="2499" dirty="0">
                <a:solidFill>
                  <a:srgbClr val="000000"/>
                </a:solidFill>
                <a:latin typeface="Sniglet"/>
                <a:ea typeface="Sniglet"/>
                <a:cs typeface="Sniglet"/>
                <a:sym typeface="Sniglet"/>
              </a:rPr>
              <a:t>1/ Show of hands. </a:t>
            </a:r>
          </a:p>
          <a:p>
            <a:pPr algn="ctr">
              <a:lnSpc>
                <a:spcPts val="2499"/>
              </a:lnSpc>
            </a:pPr>
            <a:r>
              <a:rPr lang="en-US" sz="2499" dirty="0">
                <a:solidFill>
                  <a:srgbClr val="000000"/>
                </a:solidFill>
                <a:latin typeface="Sniglet"/>
                <a:ea typeface="Sniglet"/>
                <a:cs typeface="Sniglet"/>
                <a:sym typeface="Sniglet"/>
              </a:rPr>
              <a:t>2/ Poll vote - one for each share you hold. </a:t>
            </a:r>
          </a:p>
          <a:p>
            <a:pPr algn="ctr">
              <a:lnSpc>
                <a:spcPts val="2499"/>
              </a:lnSpc>
            </a:pPr>
            <a:endParaRPr lang="en-US" sz="2499" dirty="0">
              <a:solidFill>
                <a:srgbClr val="000000"/>
              </a:solidFill>
              <a:latin typeface="Sniglet"/>
              <a:ea typeface="Sniglet"/>
              <a:cs typeface="Sniglet"/>
              <a:sym typeface="Sniglet"/>
            </a:endParaRPr>
          </a:p>
          <a:p>
            <a:pPr algn="ctr">
              <a:lnSpc>
                <a:spcPts val="2499"/>
              </a:lnSpc>
            </a:pPr>
            <a:r>
              <a:rPr lang="en-US" sz="2499" dirty="0">
                <a:solidFill>
                  <a:srgbClr val="000000"/>
                </a:solidFill>
                <a:latin typeface="Sniglet"/>
                <a:ea typeface="Sniglet"/>
                <a:cs typeface="Sniglet"/>
                <a:sym typeface="Sniglet"/>
              </a:rPr>
              <a:t>Sometimes a class of shares is created. </a:t>
            </a:r>
          </a:p>
          <a:p>
            <a:pPr algn="ctr">
              <a:lnSpc>
                <a:spcPts val="2499"/>
              </a:lnSpc>
            </a:pPr>
            <a:endParaRPr lang="en-US" sz="2499" dirty="0">
              <a:solidFill>
                <a:srgbClr val="000000"/>
              </a:solidFill>
              <a:latin typeface="Sniglet"/>
              <a:ea typeface="Sniglet"/>
              <a:cs typeface="Sniglet"/>
              <a:sym typeface="Sniglet"/>
            </a:endParaRPr>
          </a:p>
          <a:p>
            <a:pPr algn="ctr">
              <a:lnSpc>
                <a:spcPts val="2499"/>
              </a:lnSpc>
            </a:pPr>
            <a:r>
              <a:rPr lang="en-US" sz="2499" dirty="0">
                <a:solidFill>
                  <a:srgbClr val="000000"/>
                </a:solidFill>
                <a:latin typeface="Sniglet"/>
                <a:ea typeface="Sniglet"/>
                <a:cs typeface="Sniglet"/>
                <a:sym typeface="Sniglet"/>
              </a:rPr>
              <a:t>When will a poll vote be required? </a:t>
            </a:r>
          </a:p>
          <a:p>
            <a:pPr algn="ctr">
              <a:lnSpc>
                <a:spcPts val="2499"/>
              </a:lnSpc>
            </a:pPr>
            <a:endParaRPr lang="en-US" sz="2499" dirty="0">
              <a:solidFill>
                <a:srgbClr val="000000"/>
              </a:solidFill>
              <a:latin typeface="Sniglet"/>
              <a:ea typeface="Sniglet"/>
              <a:cs typeface="Sniglet"/>
              <a:sym typeface="Sniglet"/>
            </a:endParaRPr>
          </a:p>
          <a:p>
            <a:pPr algn="ctr">
              <a:lnSpc>
                <a:spcPts val="2499"/>
              </a:lnSpc>
            </a:pPr>
            <a:r>
              <a:rPr lang="en-US" sz="2499" dirty="0">
                <a:solidFill>
                  <a:srgbClr val="000000"/>
                </a:solidFill>
                <a:latin typeface="Sniglet"/>
                <a:ea typeface="Sniglet"/>
                <a:cs typeface="Sniglet"/>
                <a:sym typeface="Sniglet"/>
              </a:rPr>
              <a:t>When it is called for and  MA44 Provides further information.</a:t>
            </a:r>
          </a:p>
          <a:p>
            <a:pPr algn="ctr">
              <a:lnSpc>
                <a:spcPts val="2499"/>
              </a:lnSpc>
            </a:pPr>
            <a:endParaRPr lang="en-US" sz="2499" dirty="0">
              <a:solidFill>
                <a:srgbClr val="000000"/>
              </a:solidFill>
              <a:latin typeface="Sniglet"/>
              <a:ea typeface="Sniglet"/>
              <a:cs typeface="Sniglet"/>
              <a:sym typeface="Sniglet"/>
            </a:endParaRPr>
          </a:p>
          <a:p>
            <a:pPr algn="ctr">
              <a:lnSpc>
                <a:spcPts val="2499"/>
              </a:lnSpc>
            </a:pPr>
            <a:r>
              <a:rPr lang="en-US" sz="2499" dirty="0">
                <a:solidFill>
                  <a:srgbClr val="000000"/>
                </a:solidFill>
                <a:latin typeface="Sniglet"/>
                <a:ea typeface="Sniglet"/>
                <a:cs typeface="Sniglet"/>
                <a:sym typeface="Sniglet"/>
              </a:rPr>
              <a:t>But S.321 - Articles. </a:t>
            </a:r>
          </a:p>
          <a:p>
            <a:pPr algn="ctr">
              <a:lnSpc>
                <a:spcPts val="2499"/>
              </a:lnSpc>
            </a:pPr>
            <a:endParaRPr lang="en-US" sz="2499" dirty="0">
              <a:solidFill>
                <a:srgbClr val="000000"/>
              </a:solidFill>
              <a:latin typeface="Sniglet"/>
              <a:ea typeface="Sniglet"/>
              <a:cs typeface="Sniglet"/>
              <a:sym typeface="Sniglet"/>
            </a:endParaRPr>
          </a:p>
          <a:p>
            <a:pPr algn="ctr">
              <a:lnSpc>
                <a:spcPts val="2499"/>
              </a:lnSpc>
            </a:pPr>
            <a:r>
              <a:rPr lang="en-US" sz="2499" dirty="0">
                <a:solidFill>
                  <a:srgbClr val="000000"/>
                </a:solidFill>
                <a:latin typeface="Sniglet"/>
                <a:ea typeface="Sniglet"/>
                <a:cs typeface="Sniglet"/>
                <a:sym typeface="Sniglet"/>
              </a:rPr>
              <a:t>In general meetings in modern companies if there is a tie the resolution fails because there is no casting vote by the chair. </a:t>
            </a:r>
          </a:p>
        </p:txBody>
      </p:sp>
      <p:sp>
        <p:nvSpPr>
          <p:cNvPr id="10" name="TextBox 10"/>
          <p:cNvSpPr txBox="1"/>
          <p:nvPr/>
        </p:nvSpPr>
        <p:spPr>
          <a:xfrm>
            <a:off x="4220791" y="1035849"/>
            <a:ext cx="10918396" cy="926137"/>
          </a:xfrm>
          <a:prstGeom prst="rect">
            <a:avLst/>
          </a:prstGeom>
        </p:spPr>
        <p:txBody>
          <a:bodyPr lIns="0" tIns="0" rIns="0" bIns="0" rtlCol="0" anchor="t">
            <a:spAutoFit/>
          </a:bodyPr>
          <a:lstStyle/>
          <a:p>
            <a:pPr algn="ctr">
              <a:lnSpc>
                <a:spcPts val="6941"/>
              </a:lnSpc>
            </a:pPr>
            <a:r>
              <a:rPr lang="en-US" sz="6941" dirty="0">
                <a:solidFill>
                  <a:srgbClr val="000000"/>
                </a:solidFill>
                <a:latin typeface="Hitchcut"/>
                <a:ea typeface="Hitchcut"/>
                <a:cs typeface="Hitchcut"/>
                <a:sym typeface="Hitchcut"/>
              </a:rPr>
              <a:t>Meetings </a:t>
            </a:r>
          </a:p>
        </p:txBody>
      </p:sp>
      <p:sp>
        <p:nvSpPr>
          <p:cNvPr id="11" name="Freeform 11"/>
          <p:cNvSpPr/>
          <p:nvPr/>
        </p:nvSpPr>
        <p:spPr>
          <a:xfrm>
            <a:off x="1947662" y="595326"/>
            <a:ext cx="2098435" cy="2071728"/>
          </a:xfrm>
          <a:custGeom>
            <a:avLst/>
            <a:gdLst/>
            <a:ahLst/>
            <a:cxnLst/>
            <a:rect l="l" t="t" r="r" b="b"/>
            <a:pathLst>
              <a:path w="2098435" h="2071728">
                <a:moveTo>
                  <a:pt x="0" y="0"/>
                </a:moveTo>
                <a:lnTo>
                  <a:pt x="2098435" y="0"/>
                </a:lnTo>
                <a:lnTo>
                  <a:pt x="2098435" y="2071728"/>
                </a:lnTo>
                <a:lnTo>
                  <a:pt x="0" y="207172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51449" y="-2851231"/>
            <a:ext cx="19390899" cy="19390899"/>
          </a:xfrm>
          <a:custGeom>
            <a:avLst/>
            <a:gdLst/>
            <a:ahLst/>
            <a:cxnLst/>
            <a:rect l="l" t="t" r="r" b="b"/>
            <a:pathLst>
              <a:path w="19390899" h="19390899">
                <a:moveTo>
                  <a:pt x="0" y="0"/>
                </a:moveTo>
                <a:lnTo>
                  <a:pt x="19390898" y="0"/>
                </a:lnTo>
                <a:lnTo>
                  <a:pt x="19390898" y="19390899"/>
                </a:lnTo>
                <a:lnTo>
                  <a:pt x="0" y="1939089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dirty="0"/>
          </a:p>
        </p:txBody>
      </p:sp>
      <p:grpSp>
        <p:nvGrpSpPr>
          <p:cNvPr id="3" name="Group 3"/>
          <p:cNvGrpSpPr/>
          <p:nvPr/>
        </p:nvGrpSpPr>
        <p:grpSpPr>
          <a:xfrm>
            <a:off x="2985401" y="2435376"/>
            <a:ext cx="12558765" cy="3029277"/>
            <a:chOff x="0" y="0"/>
            <a:chExt cx="1567612" cy="378121"/>
          </a:xfrm>
        </p:grpSpPr>
        <p:sp>
          <p:nvSpPr>
            <p:cNvPr id="4" name="Freeform 4"/>
            <p:cNvSpPr/>
            <p:nvPr/>
          </p:nvSpPr>
          <p:spPr>
            <a:xfrm>
              <a:off x="0" y="0"/>
              <a:ext cx="1567612" cy="378121"/>
            </a:xfrm>
            <a:custGeom>
              <a:avLst/>
              <a:gdLst/>
              <a:ahLst/>
              <a:cxnLst/>
              <a:rect l="l" t="t" r="r" b="b"/>
              <a:pathLst>
                <a:path w="1567612" h="378121">
                  <a:moveTo>
                    <a:pt x="24042" y="0"/>
                  </a:moveTo>
                  <a:lnTo>
                    <a:pt x="1543571" y="0"/>
                  </a:lnTo>
                  <a:cubicBezTo>
                    <a:pt x="1556848" y="0"/>
                    <a:pt x="1567612" y="10764"/>
                    <a:pt x="1567612" y="24042"/>
                  </a:cubicBezTo>
                  <a:lnTo>
                    <a:pt x="1567612" y="354079"/>
                  </a:lnTo>
                  <a:cubicBezTo>
                    <a:pt x="1567612" y="360455"/>
                    <a:pt x="1565079" y="366571"/>
                    <a:pt x="1560571" y="371079"/>
                  </a:cubicBezTo>
                  <a:cubicBezTo>
                    <a:pt x="1556062" y="375588"/>
                    <a:pt x="1549947" y="378121"/>
                    <a:pt x="1543571" y="378121"/>
                  </a:cubicBezTo>
                  <a:lnTo>
                    <a:pt x="24042" y="378121"/>
                  </a:lnTo>
                  <a:cubicBezTo>
                    <a:pt x="17665" y="378121"/>
                    <a:pt x="11550" y="375588"/>
                    <a:pt x="7042" y="371079"/>
                  </a:cubicBezTo>
                  <a:cubicBezTo>
                    <a:pt x="2533" y="366571"/>
                    <a:pt x="0" y="360455"/>
                    <a:pt x="0" y="354079"/>
                  </a:cubicBezTo>
                  <a:lnTo>
                    <a:pt x="0" y="24042"/>
                  </a:lnTo>
                  <a:cubicBezTo>
                    <a:pt x="0" y="17665"/>
                    <a:pt x="2533" y="11550"/>
                    <a:pt x="7042" y="7042"/>
                  </a:cubicBezTo>
                  <a:cubicBezTo>
                    <a:pt x="11550" y="2533"/>
                    <a:pt x="17665" y="0"/>
                    <a:pt x="24042" y="0"/>
                  </a:cubicBezTo>
                  <a:close/>
                </a:path>
              </a:pathLst>
            </a:custGeom>
            <a:solidFill>
              <a:srgbClr val="FFC8DD"/>
            </a:solidFill>
          </p:spPr>
          <p:txBody>
            <a:bodyPr/>
            <a:lstStyle/>
            <a:p>
              <a:endParaRPr lang="en-GB" dirty="0"/>
            </a:p>
          </p:txBody>
        </p:sp>
        <p:sp>
          <p:nvSpPr>
            <p:cNvPr id="5" name="TextBox 5"/>
            <p:cNvSpPr txBox="1"/>
            <p:nvPr/>
          </p:nvSpPr>
          <p:spPr>
            <a:xfrm>
              <a:off x="0" y="38100"/>
              <a:ext cx="1567612" cy="340021"/>
            </a:xfrm>
            <a:prstGeom prst="rect">
              <a:avLst/>
            </a:prstGeom>
          </p:spPr>
          <p:txBody>
            <a:bodyPr lIns="50800" tIns="50800" rIns="50800" bIns="50800" rtlCol="0" anchor="ctr"/>
            <a:lstStyle/>
            <a:p>
              <a:pPr algn="ctr">
                <a:lnSpc>
                  <a:spcPts val="2300"/>
                </a:lnSpc>
              </a:pPr>
              <a:endParaRPr dirty="0"/>
            </a:p>
          </p:txBody>
        </p:sp>
      </p:grpSp>
      <p:sp>
        <p:nvSpPr>
          <p:cNvPr id="6" name="Freeform 6"/>
          <p:cNvSpPr/>
          <p:nvPr/>
        </p:nvSpPr>
        <p:spPr>
          <a:xfrm rot="-602917">
            <a:off x="-5693" y="-263955"/>
            <a:ext cx="3395735" cy="3401920"/>
          </a:xfrm>
          <a:custGeom>
            <a:avLst/>
            <a:gdLst/>
            <a:ahLst/>
            <a:cxnLst/>
            <a:rect l="l" t="t" r="r" b="b"/>
            <a:pathLst>
              <a:path w="3395735" h="3401920">
                <a:moveTo>
                  <a:pt x="0" y="0"/>
                </a:moveTo>
                <a:lnTo>
                  <a:pt x="3395734" y="0"/>
                </a:lnTo>
                <a:lnTo>
                  <a:pt x="3395734" y="3401920"/>
                </a:lnTo>
                <a:lnTo>
                  <a:pt x="0" y="340192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dirty="0"/>
          </a:p>
        </p:txBody>
      </p:sp>
      <p:sp>
        <p:nvSpPr>
          <p:cNvPr id="7" name="Freeform 7"/>
          <p:cNvSpPr/>
          <p:nvPr/>
        </p:nvSpPr>
        <p:spPr>
          <a:xfrm rot="7308009">
            <a:off x="15716159" y="-1333203"/>
            <a:ext cx="1808585" cy="3337993"/>
          </a:xfrm>
          <a:custGeom>
            <a:avLst/>
            <a:gdLst/>
            <a:ahLst/>
            <a:cxnLst/>
            <a:rect l="l" t="t" r="r" b="b"/>
            <a:pathLst>
              <a:path w="1808585" h="3337993">
                <a:moveTo>
                  <a:pt x="0" y="0"/>
                </a:moveTo>
                <a:lnTo>
                  <a:pt x="1808586" y="0"/>
                </a:lnTo>
                <a:lnTo>
                  <a:pt x="1808586" y="3337993"/>
                </a:lnTo>
                <a:lnTo>
                  <a:pt x="0" y="333799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dirty="0"/>
          </a:p>
        </p:txBody>
      </p:sp>
      <p:sp>
        <p:nvSpPr>
          <p:cNvPr id="8" name="Freeform 8"/>
          <p:cNvSpPr/>
          <p:nvPr/>
        </p:nvSpPr>
        <p:spPr>
          <a:xfrm>
            <a:off x="1947662" y="595326"/>
            <a:ext cx="2098435" cy="2071728"/>
          </a:xfrm>
          <a:custGeom>
            <a:avLst/>
            <a:gdLst/>
            <a:ahLst/>
            <a:cxnLst/>
            <a:rect l="l" t="t" r="r" b="b"/>
            <a:pathLst>
              <a:path w="2098435" h="2071728">
                <a:moveTo>
                  <a:pt x="0" y="0"/>
                </a:moveTo>
                <a:lnTo>
                  <a:pt x="2098435" y="0"/>
                </a:lnTo>
                <a:lnTo>
                  <a:pt x="2098435" y="2071728"/>
                </a:lnTo>
                <a:lnTo>
                  <a:pt x="0" y="207172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dirty="0"/>
          </a:p>
        </p:txBody>
      </p:sp>
      <p:sp>
        <p:nvSpPr>
          <p:cNvPr id="9" name="Freeform 9"/>
          <p:cNvSpPr/>
          <p:nvPr/>
        </p:nvSpPr>
        <p:spPr>
          <a:xfrm>
            <a:off x="11353166" y="5768760"/>
            <a:ext cx="4191000" cy="4114800"/>
          </a:xfrm>
          <a:custGeom>
            <a:avLst/>
            <a:gdLst/>
            <a:ahLst/>
            <a:cxnLst/>
            <a:rect l="l" t="t" r="r" b="b"/>
            <a:pathLst>
              <a:path w="4191000" h="4114800">
                <a:moveTo>
                  <a:pt x="0" y="0"/>
                </a:moveTo>
                <a:lnTo>
                  <a:pt x="4191000" y="0"/>
                </a:lnTo>
                <a:lnTo>
                  <a:pt x="4191000" y="4114800"/>
                </a:lnTo>
                <a:lnTo>
                  <a:pt x="0" y="4114800"/>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dirty="0"/>
          </a:p>
        </p:txBody>
      </p:sp>
      <p:sp>
        <p:nvSpPr>
          <p:cNvPr id="10" name="TextBox 10"/>
          <p:cNvSpPr txBox="1"/>
          <p:nvPr/>
        </p:nvSpPr>
        <p:spPr>
          <a:xfrm>
            <a:off x="3660786" y="2773123"/>
            <a:ext cx="11064676" cy="2480945"/>
          </a:xfrm>
          <a:prstGeom prst="rect">
            <a:avLst/>
          </a:prstGeom>
        </p:spPr>
        <p:txBody>
          <a:bodyPr lIns="0" tIns="0" rIns="0" bIns="0" rtlCol="0" anchor="t">
            <a:spAutoFit/>
          </a:bodyPr>
          <a:lstStyle/>
          <a:p>
            <a:pPr algn="ctr">
              <a:lnSpc>
                <a:spcPts val="2799"/>
              </a:lnSpc>
            </a:pPr>
            <a:r>
              <a:rPr lang="en-US" sz="2799" dirty="0">
                <a:solidFill>
                  <a:srgbClr val="000000"/>
                </a:solidFill>
                <a:latin typeface="Sniglet"/>
                <a:ea typeface="Sniglet"/>
                <a:cs typeface="Sniglet"/>
                <a:sym typeface="Sniglet"/>
              </a:rPr>
              <a:t>A general meeting will be held every year, include holding directors to account and approve accounts. </a:t>
            </a:r>
          </a:p>
          <a:p>
            <a:pPr algn="ctr">
              <a:lnSpc>
                <a:spcPts val="2799"/>
              </a:lnSpc>
            </a:pPr>
            <a:endParaRPr lang="en-US" sz="2799" dirty="0">
              <a:solidFill>
                <a:srgbClr val="000000"/>
              </a:solidFill>
              <a:latin typeface="Sniglet"/>
              <a:ea typeface="Sniglet"/>
              <a:cs typeface="Sniglet"/>
              <a:sym typeface="Sniglet"/>
            </a:endParaRPr>
          </a:p>
          <a:p>
            <a:pPr algn="ctr">
              <a:lnSpc>
                <a:spcPts val="2799"/>
              </a:lnSpc>
            </a:pPr>
            <a:r>
              <a:rPr lang="en-US" sz="2799" dirty="0">
                <a:solidFill>
                  <a:srgbClr val="000000"/>
                </a:solidFill>
                <a:latin typeface="Sniglet"/>
                <a:ea typeface="Sniglet"/>
                <a:cs typeface="Sniglet"/>
                <a:sym typeface="Sniglet"/>
              </a:rPr>
              <a:t>Does not need to hold annual meetings - Private. </a:t>
            </a:r>
          </a:p>
          <a:p>
            <a:pPr algn="ctr">
              <a:lnSpc>
                <a:spcPts val="2799"/>
              </a:lnSpc>
            </a:pPr>
            <a:endParaRPr lang="en-US" sz="2799" dirty="0">
              <a:solidFill>
                <a:srgbClr val="000000"/>
              </a:solidFill>
              <a:latin typeface="Sniglet"/>
              <a:ea typeface="Sniglet"/>
              <a:cs typeface="Sniglet"/>
              <a:sym typeface="Sniglet"/>
            </a:endParaRPr>
          </a:p>
          <a:p>
            <a:pPr algn="ctr">
              <a:lnSpc>
                <a:spcPts val="2799"/>
              </a:lnSpc>
            </a:pPr>
            <a:r>
              <a:rPr lang="en-US" sz="2799" dirty="0">
                <a:solidFill>
                  <a:srgbClr val="000000"/>
                </a:solidFill>
                <a:latin typeface="Sniglet"/>
                <a:ea typeface="Sniglet"/>
                <a:cs typeface="Sniglet"/>
                <a:sym typeface="Sniglet"/>
              </a:rPr>
              <a:t>Minutes need to be taken and kept for 10 years - S.355. </a:t>
            </a:r>
          </a:p>
          <a:p>
            <a:pPr algn="ctr">
              <a:lnSpc>
                <a:spcPts val="2799"/>
              </a:lnSpc>
            </a:pPr>
            <a:endParaRPr lang="en-US" sz="2799" dirty="0">
              <a:solidFill>
                <a:srgbClr val="000000"/>
              </a:solidFill>
              <a:latin typeface="Sniglet"/>
              <a:ea typeface="Sniglet"/>
              <a:cs typeface="Sniglet"/>
              <a:sym typeface="Sniglet"/>
            </a:endParaRPr>
          </a:p>
        </p:txBody>
      </p:sp>
      <p:sp>
        <p:nvSpPr>
          <p:cNvPr id="11" name="TextBox 11"/>
          <p:cNvSpPr txBox="1"/>
          <p:nvPr/>
        </p:nvSpPr>
        <p:spPr>
          <a:xfrm>
            <a:off x="4220791" y="1054899"/>
            <a:ext cx="10918396" cy="1046889"/>
          </a:xfrm>
          <a:prstGeom prst="rect">
            <a:avLst/>
          </a:prstGeom>
        </p:spPr>
        <p:txBody>
          <a:bodyPr lIns="0" tIns="0" rIns="0" bIns="0" rtlCol="0" anchor="t">
            <a:spAutoFit/>
          </a:bodyPr>
          <a:lstStyle/>
          <a:p>
            <a:pPr algn="ctr">
              <a:lnSpc>
                <a:spcPts val="7841"/>
              </a:lnSpc>
            </a:pPr>
            <a:r>
              <a:rPr lang="en-US" sz="7841" u="sng" dirty="0">
                <a:solidFill>
                  <a:srgbClr val="000000"/>
                </a:solidFill>
                <a:latin typeface="Hitchcut"/>
                <a:ea typeface="Hitchcut"/>
                <a:cs typeface="Hitchcut"/>
                <a:sym typeface="Hitchcut"/>
              </a:rPr>
              <a:t>Yearly meeting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51449" y="-2851231"/>
            <a:ext cx="19390899" cy="19390899"/>
          </a:xfrm>
          <a:custGeom>
            <a:avLst/>
            <a:gdLst/>
            <a:ahLst/>
            <a:cxnLst/>
            <a:rect l="l" t="t" r="r" b="b"/>
            <a:pathLst>
              <a:path w="19390899" h="19390899">
                <a:moveTo>
                  <a:pt x="0" y="0"/>
                </a:moveTo>
                <a:lnTo>
                  <a:pt x="19390898" y="0"/>
                </a:lnTo>
                <a:lnTo>
                  <a:pt x="19390898"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2985401" y="2435376"/>
            <a:ext cx="12702992" cy="7529163"/>
            <a:chOff x="0" y="0"/>
            <a:chExt cx="1585615" cy="939807"/>
          </a:xfrm>
        </p:grpSpPr>
        <p:sp>
          <p:nvSpPr>
            <p:cNvPr id="4" name="Freeform 4"/>
            <p:cNvSpPr/>
            <p:nvPr/>
          </p:nvSpPr>
          <p:spPr>
            <a:xfrm>
              <a:off x="0" y="0"/>
              <a:ext cx="1585615" cy="939806"/>
            </a:xfrm>
            <a:custGeom>
              <a:avLst/>
              <a:gdLst/>
              <a:ahLst/>
              <a:cxnLst/>
              <a:rect l="l" t="t" r="r" b="b"/>
              <a:pathLst>
                <a:path w="1585615" h="939806">
                  <a:moveTo>
                    <a:pt x="23769" y="0"/>
                  </a:moveTo>
                  <a:lnTo>
                    <a:pt x="1561846" y="0"/>
                  </a:lnTo>
                  <a:cubicBezTo>
                    <a:pt x="1568150" y="0"/>
                    <a:pt x="1574196" y="2504"/>
                    <a:pt x="1578653" y="6962"/>
                  </a:cubicBezTo>
                  <a:cubicBezTo>
                    <a:pt x="1583111" y="11419"/>
                    <a:pt x="1585615" y="17465"/>
                    <a:pt x="1585615" y="23769"/>
                  </a:cubicBezTo>
                  <a:lnTo>
                    <a:pt x="1585615" y="916038"/>
                  </a:lnTo>
                  <a:cubicBezTo>
                    <a:pt x="1585615" y="929165"/>
                    <a:pt x="1574973" y="939806"/>
                    <a:pt x="1561846" y="939806"/>
                  </a:cubicBezTo>
                  <a:lnTo>
                    <a:pt x="23769" y="939806"/>
                  </a:lnTo>
                  <a:cubicBezTo>
                    <a:pt x="17465" y="939806"/>
                    <a:pt x="11419" y="937302"/>
                    <a:pt x="6962" y="932845"/>
                  </a:cubicBezTo>
                  <a:cubicBezTo>
                    <a:pt x="2504" y="928387"/>
                    <a:pt x="0" y="922342"/>
                    <a:pt x="0" y="916038"/>
                  </a:cubicBezTo>
                  <a:lnTo>
                    <a:pt x="0" y="23769"/>
                  </a:lnTo>
                  <a:cubicBezTo>
                    <a:pt x="0" y="17465"/>
                    <a:pt x="2504" y="11419"/>
                    <a:pt x="6962" y="6962"/>
                  </a:cubicBezTo>
                  <a:cubicBezTo>
                    <a:pt x="11419" y="2504"/>
                    <a:pt x="17465" y="0"/>
                    <a:pt x="23769" y="0"/>
                  </a:cubicBezTo>
                  <a:close/>
                </a:path>
              </a:pathLst>
            </a:custGeom>
            <a:solidFill>
              <a:srgbClr val="FFC8DD"/>
            </a:solidFill>
          </p:spPr>
          <p:txBody>
            <a:bodyPr/>
            <a:lstStyle/>
            <a:p>
              <a:endParaRPr lang="en-GB" dirty="0"/>
            </a:p>
          </p:txBody>
        </p:sp>
        <p:sp>
          <p:nvSpPr>
            <p:cNvPr id="5" name="TextBox 5"/>
            <p:cNvSpPr txBox="1"/>
            <p:nvPr/>
          </p:nvSpPr>
          <p:spPr>
            <a:xfrm>
              <a:off x="0" y="38100"/>
              <a:ext cx="1585615" cy="901707"/>
            </a:xfrm>
            <a:prstGeom prst="rect">
              <a:avLst/>
            </a:prstGeom>
          </p:spPr>
          <p:txBody>
            <a:bodyPr lIns="50800" tIns="50800" rIns="50800" bIns="50800" rtlCol="0" anchor="ctr"/>
            <a:lstStyle/>
            <a:p>
              <a:pPr algn="ctr">
                <a:lnSpc>
                  <a:spcPts val="2300"/>
                </a:lnSpc>
              </a:pPr>
              <a:endParaRPr dirty="0"/>
            </a:p>
          </p:txBody>
        </p:sp>
      </p:grpSp>
      <p:sp>
        <p:nvSpPr>
          <p:cNvPr id="6" name="Freeform 6"/>
          <p:cNvSpPr/>
          <p:nvPr/>
        </p:nvSpPr>
        <p:spPr>
          <a:xfrm rot="7308009">
            <a:off x="15716159" y="-1333203"/>
            <a:ext cx="1808585" cy="3337993"/>
          </a:xfrm>
          <a:custGeom>
            <a:avLst/>
            <a:gdLst/>
            <a:ahLst/>
            <a:cxnLst/>
            <a:rect l="l" t="t" r="r" b="b"/>
            <a:pathLst>
              <a:path w="1808585" h="3337993">
                <a:moveTo>
                  <a:pt x="0" y="0"/>
                </a:moveTo>
                <a:lnTo>
                  <a:pt x="1808586" y="0"/>
                </a:lnTo>
                <a:lnTo>
                  <a:pt x="1808586" y="3337993"/>
                </a:lnTo>
                <a:lnTo>
                  <a:pt x="0" y="333799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7" name="TextBox 7"/>
          <p:cNvSpPr txBox="1"/>
          <p:nvPr/>
        </p:nvSpPr>
        <p:spPr>
          <a:xfrm>
            <a:off x="3495213" y="2638479"/>
            <a:ext cx="11297573" cy="6400800"/>
          </a:xfrm>
          <a:prstGeom prst="rect">
            <a:avLst/>
          </a:prstGeom>
        </p:spPr>
        <p:txBody>
          <a:bodyPr lIns="0" tIns="0" rIns="0" bIns="0" rtlCol="0" anchor="t">
            <a:spAutoFit/>
          </a:bodyPr>
          <a:lstStyle/>
          <a:p>
            <a:pPr marL="539749" lvl="1" indent="-269875" algn="ctr">
              <a:lnSpc>
                <a:spcPts val="3224"/>
              </a:lnSpc>
              <a:buFont typeface="Arial"/>
              <a:buChar char="•"/>
            </a:pPr>
            <a:r>
              <a:rPr lang="en-US" sz="2499" dirty="0">
                <a:solidFill>
                  <a:srgbClr val="000000"/>
                </a:solidFill>
                <a:latin typeface="Sniglet"/>
                <a:ea typeface="Sniglet"/>
                <a:cs typeface="Sniglet"/>
                <a:sym typeface="Sniglet"/>
              </a:rPr>
              <a:t>Companies Act 2006 - decisions of shareholders are classed as written resolutions. </a:t>
            </a:r>
          </a:p>
          <a:p>
            <a:pPr algn="ctr">
              <a:lnSpc>
                <a:spcPts val="3224"/>
              </a:lnSpc>
            </a:pPr>
            <a:r>
              <a:rPr lang="en-US" sz="2499" dirty="0">
                <a:solidFill>
                  <a:srgbClr val="000000"/>
                </a:solidFill>
                <a:latin typeface="Sniglet"/>
                <a:ea typeface="Sniglet"/>
                <a:cs typeface="Sniglet"/>
                <a:sym typeface="Sniglet"/>
              </a:rPr>
              <a:t>Under S.168 - directors or auditors  cannot be removed via a Written resolution.</a:t>
            </a:r>
          </a:p>
          <a:p>
            <a:pPr algn="ctr">
              <a:lnSpc>
                <a:spcPts val="3224"/>
              </a:lnSpc>
            </a:pPr>
            <a:endParaRPr lang="en-US" sz="2499" dirty="0">
              <a:solidFill>
                <a:srgbClr val="000000"/>
              </a:solidFill>
              <a:latin typeface="Sniglet"/>
              <a:ea typeface="Sniglet"/>
              <a:cs typeface="Sniglet"/>
              <a:sym typeface="Sniglet"/>
            </a:endParaRPr>
          </a:p>
          <a:p>
            <a:pPr marL="539749" lvl="1" indent="-269875" algn="ctr">
              <a:lnSpc>
                <a:spcPts val="3224"/>
              </a:lnSpc>
              <a:buFont typeface="Arial"/>
              <a:buChar char="•"/>
            </a:pPr>
            <a:r>
              <a:rPr lang="en-US" sz="2499" dirty="0">
                <a:solidFill>
                  <a:srgbClr val="000000"/>
                </a:solidFill>
                <a:latin typeface="Sniglet"/>
                <a:ea typeface="Sniglet"/>
                <a:cs typeface="Sniglet"/>
                <a:sym typeface="Sniglet"/>
              </a:rPr>
              <a:t>Circulation of the Written Resolution is required by directors - done via a board meeting. </a:t>
            </a:r>
          </a:p>
          <a:p>
            <a:pPr marL="539749" lvl="1" indent="-269875" algn="ctr">
              <a:lnSpc>
                <a:spcPts val="3224"/>
              </a:lnSpc>
              <a:buFont typeface="Arial"/>
              <a:buChar char="•"/>
            </a:pPr>
            <a:r>
              <a:rPr lang="en-US" sz="2499" dirty="0">
                <a:solidFill>
                  <a:srgbClr val="000000"/>
                </a:solidFill>
                <a:latin typeface="Sniglet"/>
                <a:ea typeface="Sniglet"/>
                <a:cs typeface="Sniglet"/>
                <a:sym typeface="Sniglet"/>
              </a:rPr>
              <a:t>As governed by S.291 of the CA 2006. </a:t>
            </a:r>
          </a:p>
          <a:p>
            <a:pPr marL="539749" lvl="1" indent="-269875" algn="ctr">
              <a:lnSpc>
                <a:spcPts val="3224"/>
              </a:lnSpc>
              <a:buFont typeface="Arial"/>
              <a:buChar char="•"/>
            </a:pPr>
            <a:r>
              <a:rPr lang="en-US" sz="2499" dirty="0">
                <a:solidFill>
                  <a:srgbClr val="000000"/>
                </a:solidFill>
                <a:latin typeface="Sniglet"/>
                <a:ea typeface="Sniglet"/>
                <a:cs typeface="Sniglet"/>
                <a:sym typeface="Sniglet"/>
              </a:rPr>
              <a:t>And S.297 of the CA 2006.</a:t>
            </a:r>
          </a:p>
          <a:p>
            <a:pPr algn="ctr">
              <a:lnSpc>
                <a:spcPts val="3224"/>
              </a:lnSpc>
            </a:pPr>
            <a:endParaRPr lang="en-US" sz="2499" dirty="0">
              <a:solidFill>
                <a:srgbClr val="000000"/>
              </a:solidFill>
              <a:latin typeface="Sniglet"/>
              <a:ea typeface="Sniglet"/>
              <a:cs typeface="Sniglet"/>
              <a:sym typeface="Sniglet"/>
            </a:endParaRPr>
          </a:p>
          <a:p>
            <a:pPr algn="ctr">
              <a:lnSpc>
                <a:spcPts val="3224"/>
              </a:lnSpc>
            </a:pPr>
            <a:r>
              <a:rPr lang="en-US" sz="2499" dirty="0">
                <a:solidFill>
                  <a:srgbClr val="000000"/>
                </a:solidFill>
                <a:latin typeface="Sniglet"/>
                <a:ea typeface="Sniglet"/>
                <a:cs typeface="Sniglet"/>
                <a:sym typeface="Sniglet"/>
              </a:rPr>
              <a:t>Voting - Majority is needed - if you do not vote then your vote is classed as voting against. </a:t>
            </a:r>
          </a:p>
          <a:p>
            <a:pPr algn="ctr">
              <a:lnSpc>
                <a:spcPts val="3224"/>
              </a:lnSpc>
            </a:pPr>
            <a:endParaRPr lang="en-US" sz="2499" dirty="0">
              <a:solidFill>
                <a:srgbClr val="000000"/>
              </a:solidFill>
              <a:latin typeface="Sniglet"/>
              <a:ea typeface="Sniglet"/>
              <a:cs typeface="Sniglet"/>
              <a:sym typeface="Sniglet"/>
            </a:endParaRPr>
          </a:p>
          <a:p>
            <a:pPr marL="539749" lvl="1" indent="-269875" algn="ctr">
              <a:lnSpc>
                <a:spcPts val="3224"/>
              </a:lnSpc>
              <a:buFont typeface="Arial"/>
              <a:buChar char="•"/>
            </a:pPr>
            <a:r>
              <a:rPr lang="en-US" sz="2499" dirty="0">
                <a:solidFill>
                  <a:srgbClr val="000000"/>
                </a:solidFill>
                <a:latin typeface="Sniglet"/>
                <a:ea typeface="Sniglet"/>
                <a:cs typeface="Sniglet"/>
                <a:sym typeface="Sniglet"/>
              </a:rPr>
              <a:t>If general meeting no account is taken of those who do not vote. </a:t>
            </a:r>
          </a:p>
          <a:p>
            <a:pPr algn="ctr">
              <a:lnSpc>
                <a:spcPts val="3224"/>
              </a:lnSpc>
            </a:pPr>
            <a:endParaRPr lang="en-US" sz="2499" dirty="0">
              <a:solidFill>
                <a:srgbClr val="000000"/>
              </a:solidFill>
              <a:latin typeface="Sniglet"/>
              <a:ea typeface="Sniglet"/>
              <a:cs typeface="Sniglet"/>
              <a:sym typeface="Sniglet"/>
            </a:endParaRPr>
          </a:p>
          <a:p>
            <a:pPr marL="539749" lvl="1" indent="-269875" algn="ctr">
              <a:lnSpc>
                <a:spcPts val="3224"/>
              </a:lnSpc>
              <a:buFont typeface="Arial"/>
              <a:buChar char="•"/>
            </a:pPr>
            <a:r>
              <a:rPr lang="en-US" sz="2499" dirty="0">
                <a:solidFill>
                  <a:srgbClr val="000000"/>
                </a:solidFill>
                <a:latin typeface="Sniglet"/>
                <a:ea typeface="Sniglet"/>
                <a:cs typeface="Sniglet"/>
                <a:sym typeface="Sniglet"/>
              </a:rPr>
              <a:t>Again S.355 of the Companies Act 2006 applies. </a:t>
            </a:r>
          </a:p>
          <a:p>
            <a:pPr algn="ctr">
              <a:lnSpc>
                <a:spcPts val="3224"/>
              </a:lnSpc>
            </a:pPr>
            <a:r>
              <a:rPr lang="en-US" sz="2499" dirty="0">
                <a:solidFill>
                  <a:srgbClr val="000000"/>
                </a:solidFill>
                <a:latin typeface="Sniglet"/>
                <a:ea typeface="Sniglet"/>
                <a:cs typeface="Sniglet"/>
                <a:sym typeface="Sniglet"/>
              </a:rPr>
              <a:t> </a:t>
            </a:r>
          </a:p>
        </p:txBody>
      </p:sp>
      <p:sp>
        <p:nvSpPr>
          <p:cNvPr id="8" name="TextBox 8"/>
          <p:cNvSpPr txBox="1"/>
          <p:nvPr/>
        </p:nvSpPr>
        <p:spPr>
          <a:xfrm>
            <a:off x="4220791" y="1064424"/>
            <a:ext cx="10918396" cy="1095146"/>
          </a:xfrm>
          <a:prstGeom prst="rect">
            <a:avLst/>
          </a:prstGeom>
        </p:spPr>
        <p:txBody>
          <a:bodyPr lIns="0" tIns="0" rIns="0" bIns="0" rtlCol="0" anchor="t">
            <a:spAutoFit/>
          </a:bodyPr>
          <a:lstStyle/>
          <a:p>
            <a:pPr algn="ctr">
              <a:lnSpc>
                <a:spcPts val="8241"/>
              </a:lnSpc>
            </a:pPr>
            <a:r>
              <a:rPr lang="en-US" sz="8241" u="sng" dirty="0">
                <a:solidFill>
                  <a:srgbClr val="000000"/>
                </a:solidFill>
                <a:latin typeface="Hitchcut"/>
                <a:ea typeface="Hitchcut"/>
                <a:cs typeface="Hitchcut"/>
                <a:sym typeface="Hitchcut"/>
              </a:rPr>
              <a:t>Resolutions </a:t>
            </a:r>
          </a:p>
        </p:txBody>
      </p:sp>
      <p:sp>
        <p:nvSpPr>
          <p:cNvPr id="9" name="Freeform 9"/>
          <p:cNvSpPr/>
          <p:nvPr/>
        </p:nvSpPr>
        <p:spPr>
          <a:xfrm>
            <a:off x="14980743" y="8003415"/>
            <a:ext cx="2098435" cy="2071728"/>
          </a:xfrm>
          <a:custGeom>
            <a:avLst/>
            <a:gdLst/>
            <a:ahLst/>
            <a:cxnLst/>
            <a:rect l="l" t="t" r="r" b="b"/>
            <a:pathLst>
              <a:path w="2098435" h="2071728">
                <a:moveTo>
                  <a:pt x="0" y="0"/>
                </a:moveTo>
                <a:lnTo>
                  <a:pt x="2098436" y="0"/>
                </a:lnTo>
                <a:lnTo>
                  <a:pt x="2098436" y="2071728"/>
                </a:lnTo>
                <a:lnTo>
                  <a:pt x="0" y="207172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51449" y="-2851231"/>
            <a:ext cx="19390899" cy="19390899"/>
          </a:xfrm>
          <a:custGeom>
            <a:avLst/>
            <a:gdLst/>
            <a:ahLst/>
            <a:cxnLst/>
            <a:rect l="l" t="t" r="r" b="b"/>
            <a:pathLst>
              <a:path w="19390899" h="19390899">
                <a:moveTo>
                  <a:pt x="0" y="0"/>
                </a:moveTo>
                <a:lnTo>
                  <a:pt x="19390898" y="0"/>
                </a:lnTo>
                <a:lnTo>
                  <a:pt x="19390898"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2985401" y="2435376"/>
            <a:ext cx="12702992" cy="7529163"/>
            <a:chOff x="0" y="0"/>
            <a:chExt cx="1585615" cy="939807"/>
          </a:xfrm>
        </p:grpSpPr>
        <p:sp>
          <p:nvSpPr>
            <p:cNvPr id="4" name="Freeform 4"/>
            <p:cNvSpPr/>
            <p:nvPr/>
          </p:nvSpPr>
          <p:spPr>
            <a:xfrm>
              <a:off x="0" y="0"/>
              <a:ext cx="1585615" cy="939806"/>
            </a:xfrm>
            <a:custGeom>
              <a:avLst/>
              <a:gdLst/>
              <a:ahLst/>
              <a:cxnLst/>
              <a:rect l="l" t="t" r="r" b="b"/>
              <a:pathLst>
                <a:path w="1585615" h="939806">
                  <a:moveTo>
                    <a:pt x="23769" y="0"/>
                  </a:moveTo>
                  <a:lnTo>
                    <a:pt x="1561846" y="0"/>
                  </a:lnTo>
                  <a:cubicBezTo>
                    <a:pt x="1568150" y="0"/>
                    <a:pt x="1574196" y="2504"/>
                    <a:pt x="1578653" y="6962"/>
                  </a:cubicBezTo>
                  <a:cubicBezTo>
                    <a:pt x="1583111" y="11419"/>
                    <a:pt x="1585615" y="17465"/>
                    <a:pt x="1585615" y="23769"/>
                  </a:cubicBezTo>
                  <a:lnTo>
                    <a:pt x="1585615" y="916038"/>
                  </a:lnTo>
                  <a:cubicBezTo>
                    <a:pt x="1585615" y="929165"/>
                    <a:pt x="1574973" y="939806"/>
                    <a:pt x="1561846" y="939806"/>
                  </a:cubicBezTo>
                  <a:lnTo>
                    <a:pt x="23769" y="939806"/>
                  </a:lnTo>
                  <a:cubicBezTo>
                    <a:pt x="17465" y="939806"/>
                    <a:pt x="11419" y="937302"/>
                    <a:pt x="6962" y="932845"/>
                  </a:cubicBezTo>
                  <a:cubicBezTo>
                    <a:pt x="2504" y="928387"/>
                    <a:pt x="0" y="922342"/>
                    <a:pt x="0" y="916038"/>
                  </a:cubicBezTo>
                  <a:lnTo>
                    <a:pt x="0" y="23769"/>
                  </a:lnTo>
                  <a:cubicBezTo>
                    <a:pt x="0" y="17465"/>
                    <a:pt x="2504" y="11419"/>
                    <a:pt x="6962" y="6962"/>
                  </a:cubicBezTo>
                  <a:cubicBezTo>
                    <a:pt x="11419" y="2504"/>
                    <a:pt x="17465" y="0"/>
                    <a:pt x="23769" y="0"/>
                  </a:cubicBezTo>
                  <a:close/>
                </a:path>
              </a:pathLst>
            </a:custGeom>
            <a:solidFill>
              <a:srgbClr val="FFC8DD"/>
            </a:solidFill>
          </p:spPr>
          <p:txBody>
            <a:bodyPr/>
            <a:lstStyle/>
            <a:p>
              <a:endParaRPr lang="en-GB" dirty="0"/>
            </a:p>
          </p:txBody>
        </p:sp>
        <p:sp>
          <p:nvSpPr>
            <p:cNvPr id="5" name="TextBox 5"/>
            <p:cNvSpPr txBox="1"/>
            <p:nvPr/>
          </p:nvSpPr>
          <p:spPr>
            <a:xfrm>
              <a:off x="0" y="38100"/>
              <a:ext cx="1585615" cy="901707"/>
            </a:xfrm>
            <a:prstGeom prst="rect">
              <a:avLst/>
            </a:prstGeom>
          </p:spPr>
          <p:txBody>
            <a:bodyPr lIns="50800" tIns="50800" rIns="50800" bIns="50800" rtlCol="0" anchor="ctr"/>
            <a:lstStyle/>
            <a:p>
              <a:pPr algn="ctr">
                <a:lnSpc>
                  <a:spcPts val="2300"/>
                </a:lnSpc>
              </a:pPr>
              <a:endParaRPr dirty="0"/>
            </a:p>
          </p:txBody>
        </p:sp>
      </p:grpSp>
      <p:sp>
        <p:nvSpPr>
          <p:cNvPr id="6" name="Freeform 6"/>
          <p:cNvSpPr/>
          <p:nvPr/>
        </p:nvSpPr>
        <p:spPr>
          <a:xfrm rot="7308009">
            <a:off x="203084" y="-1226038"/>
            <a:ext cx="2885770" cy="5326086"/>
          </a:xfrm>
          <a:custGeom>
            <a:avLst/>
            <a:gdLst/>
            <a:ahLst/>
            <a:cxnLst/>
            <a:rect l="l" t="t" r="r" b="b"/>
            <a:pathLst>
              <a:path w="2885770" h="5326086">
                <a:moveTo>
                  <a:pt x="0" y="0"/>
                </a:moveTo>
                <a:lnTo>
                  <a:pt x="2885770" y="0"/>
                </a:lnTo>
                <a:lnTo>
                  <a:pt x="2885770" y="5326086"/>
                </a:lnTo>
                <a:lnTo>
                  <a:pt x="0" y="532608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7" name="TextBox 7"/>
          <p:cNvSpPr txBox="1"/>
          <p:nvPr/>
        </p:nvSpPr>
        <p:spPr>
          <a:xfrm>
            <a:off x="3660786" y="2714679"/>
            <a:ext cx="11478401" cy="5045075"/>
          </a:xfrm>
          <a:prstGeom prst="rect">
            <a:avLst/>
          </a:prstGeom>
        </p:spPr>
        <p:txBody>
          <a:bodyPr lIns="0" tIns="0" rIns="0" bIns="0" rtlCol="0" anchor="t">
            <a:spAutoFit/>
          </a:bodyPr>
          <a:lstStyle/>
          <a:p>
            <a:pPr algn="ctr">
              <a:lnSpc>
                <a:spcPts val="2499"/>
              </a:lnSpc>
            </a:pPr>
            <a:r>
              <a:rPr lang="en-US" sz="2499" dirty="0">
                <a:solidFill>
                  <a:srgbClr val="000000"/>
                </a:solidFill>
                <a:latin typeface="Sniglet"/>
                <a:ea typeface="Sniglet"/>
                <a:cs typeface="Sniglet"/>
                <a:sym typeface="Sniglet"/>
              </a:rPr>
              <a:t>For a shareholders resolution we have to follow a process - </a:t>
            </a:r>
          </a:p>
          <a:p>
            <a:pPr algn="ctr">
              <a:lnSpc>
                <a:spcPts val="2499"/>
              </a:lnSpc>
            </a:pPr>
            <a:endParaRPr lang="en-US" sz="2499" dirty="0">
              <a:solidFill>
                <a:srgbClr val="000000"/>
              </a:solidFill>
              <a:latin typeface="Sniglet"/>
              <a:ea typeface="Sniglet"/>
              <a:cs typeface="Sniglet"/>
              <a:sym typeface="Sniglet"/>
            </a:endParaRPr>
          </a:p>
          <a:p>
            <a:pPr algn="ctr">
              <a:lnSpc>
                <a:spcPts val="2499"/>
              </a:lnSpc>
            </a:pPr>
            <a:r>
              <a:rPr lang="en-US" sz="2499" dirty="0">
                <a:solidFill>
                  <a:srgbClr val="000000"/>
                </a:solidFill>
                <a:latin typeface="Sniglet"/>
                <a:ea typeface="Sniglet"/>
                <a:cs typeface="Sniglet"/>
                <a:sym typeface="Sniglet"/>
              </a:rPr>
              <a:t>1/ First the proposal is considered and then a general meeting is called and the written resolution is circulated (Board Meeting)  - by directors. </a:t>
            </a:r>
          </a:p>
          <a:p>
            <a:pPr algn="ctr">
              <a:lnSpc>
                <a:spcPts val="2499"/>
              </a:lnSpc>
            </a:pPr>
            <a:endParaRPr lang="en-US" sz="2499" dirty="0">
              <a:solidFill>
                <a:srgbClr val="000000"/>
              </a:solidFill>
              <a:latin typeface="Sniglet"/>
              <a:ea typeface="Sniglet"/>
              <a:cs typeface="Sniglet"/>
              <a:sym typeface="Sniglet"/>
            </a:endParaRPr>
          </a:p>
          <a:p>
            <a:pPr algn="ctr">
              <a:lnSpc>
                <a:spcPts val="2499"/>
              </a:lnSpc>
            </a:pPr>
            <a:r>
              <a:rPr lang="en-US" sz="2499" dirty="0">
                <a:solidFill>
                  <a:srgbClr val="000000"/>
                </a:solidFill>
                <a:latin typeface="Sniglet"/>
                <a:ea typeface="Sniglet"/>
                <a:cs typeface="Sniglet"/>
                <a:sym typeface="Sniglet"/>
              </a:rPr>
              <a:t>2/ Shareholder vote. </a:t>
            </a:r>
          </a:p>
          <a:p>
            <a:pPr algn="ctr">
              <a:lnSpc>
                <a:spcPts val="2499"/>
              </a:lnSpc>
            </a:pPr>
            <a:endParaRPr lang="en-US" sz="2499" dirty="0">
              <a:solidFill>
                <a:srgbClr val="000000"/>
              </a:solidFill>
              <a:latin typeface="Sniglet"/>
              <a:ea typeface="Sniglet"/>
              <a:cs typeface="Sniglet"/>
              <a:sym typeface="Sniglet"/>
            </a:endParaRPr>
          </a:p>
          <a:p>
            <a:pPr algn="ctr">
              <a:lnSpc>
                <a:spcPts val="2499"/>
              </a:lnSpc>
            </a:pPr>
            <a:r>
              <a:rPr lang="en-US" sz="2499" dirty="0">
                <a:solidFill>
                  <a:srgbClr val="000000"/>
                </a:solidFill>
                <a:latin typeface="Sniglet"/>
                <a:ea typeface="Sniglet"/>
                <a:cs typeface="Sniglet"/>
                <a:sym typeface="Sniglet"/>
              </a:rPr>
              <a:t>3/ Directors reconvene and deal with admin. </a:t>
            </a:r>
          </a:p>
          <a:p>
            <a:pPr algn="ctr">
              <a:lnSpc>
                <a:spcPts val="2499"/>
              </a:lnSpc>
            </a:pPr>
            <a:endParaRPr lang="en-US" sz="2499" dirty="0">
              <a:solidFill>
                <a:srgbClr val="000000"/>
              </a:solidFill>
              <a:latin typeface="Sniglet"/>
              <a:ea typeface="Sniglet"/>
              <a:cs typeface="Sniglet"/>
              <a:sym typeface="Sniglet"/>
            </a:endParaRPr>
          </a:p>
          <a:p>
            <a:pPr algn="ctr">
              <a:lnSpc>
                <a:spcPts val="2499"/>
              </a:lnSpc>
            </a:pPr>
            <a:r>
              <a:rPr lang="en-US" sz="2499" dirty="0">
                <a:solidFill>
                  <a:srgbClr val="000000"/>
                </a:solidFill>
                <a:latin typeface="Sniglet"/>
                <a:ea typeface="Sniglet"/>
                <a:cs typeface="Sniglet"/>
                <a:sym typeface="Sniglet"/>
              </a:rPr>
              <a:t>If the director does not agree with the resolution and do not want it passed then they won’t do the above, unless a shareholder asked for them. </a:t>
            </a:r>
          </a:p>
          <a:p>
            <a:pPr algn="ctr">
              <a:lnSpc>
                <a:spcPts val="2499"/>
              </a:lnSpc>
            </a:pPr>
            <a:endParaRPr lang="en-US" sz="2499" dirty="0">
              <a:solidFill>
                <a:srgbClr val="000000"/>
              </a:solidFill>
              <a:latin typeface="Sniglet"/>
              <a:ea typeface="Sniglet"/>
              <a:cs typeface="Sniglet"/>
              <a:sym typeface="Sniglet"/>
            </a:endParaRPr>
          </a:p>
          <a:p>
            <a:pPr algn="ctr">
              <a:lnSpc>
                <a:spcPts val="2499"/>
              </a:lnSpc>
            </a:pPr>
            <a:r>
              <a:rPr lang="en-US" sz="2499" dirty="0">
                <a:solidFill>
                  <a:srgbClr val="000000"/>
                </a:solidFill>
                <a:latin typeface="Sniglet"/>
                <a:ea typeface="Sniglet"/>
                <a:cs typeface="Sniglet"/>
                <a:sym typeface="Sniglet"/>
              </a:rPr>
              <a:t>Governed under S.303 - 305 CA 2006. </a:t>
            </a:r>
          </a:p>
          <a:p>
            <a:pPr algn="ctr">
              <a:lnSpc>
                <a:spcPts val="2499"/>
              </a:lnSpc>
            </a:pPr>
            <a:endParaRPr lang="en-US" sz="2499" dirty="0">
              <a:solidFill>
                <a:srgbClr val="000000"/>
              </a:solidFill>
              <a:latin typeface="Sniglet"/>
              <a:ea typeface="Sniglet"/>
              <a:cs typeface="Sniglet"/>
              <a:sym typeface="Sniglet"/>
            </a:endParaRPr>
          </a:p>
          <a:p>
            <a:pPr algn="ctr">
              <a:lnSpc>
                <a:spcPts val="2499"/>
              </a:lnSpc>
            </a:pPr>
            <a:r>
              <a:rPr lang="en-US" sz="2499" dirty="0">
                <a:solidFill>
                  <a:srgbClr val="000000"/>
                </a:solidFill>
                <a:latin typeface="Sniglet"/>
                <a:ea typeface="Sniglet"/>
                <a:cs typeface="Sniglet"/>
                <a:sym typeface="Sniglet"/>
              </a:rPr>
              <a:t>Provisions in S292 -295 apply - failure to circulate after request is criminal offence. </a:t>
            </a:r>
          </a:p>
        </p:txBody>
      </p:sp>
      <p:sp>
        <p:nvSpPr>
          <p:cNvPr id="8" name="Freeform 8"/>
          <p:cNvSpPr/>
          <p:nvPr/>
        </p:nvSpPr>
        <p:spPr>
          <a:xfrm>
            <a:off x="15139187" y="8261390"/>
            <a:ext cx="2900099" cy="1703149"/>
          </a:xfrm>
          <a:custGeom>
            <a:avLst/>
            <a:gdLst/>
            <a:ahLst/>
            <a:cxnLst/>
            <a:rect l="l" t="t" r="r" b="b"/>
            <a:pathLst>
              <a:path w="2900099" h="1703149">
                <a:moveTo>
                  <a:pt x="0" y="0"/>
                </a:moveTo>
                <a:lnTo>
                  <a:pt x="2900099" y="0"/>
                </a:lnTo>
                <a:lnTo>
                  <a:pt x="2900099" y="1703149"/>
                </a:lnTo>
                <a:lnTo>
                  <a:pt x="0" y="170314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9" name="TextBox 9"/>
          <p:cNvSpPr txBox="1"/>
          <p:nvPr/>
        </p:nvSpPr>
        <p:spPr>
          <a:xfrm>
            <a:off x="4220791" y="1054899"/>
            <a:ext cx="10918396" cy="1034825"/>
          </a:xfrm>
          <a:prstGeom prst="rect">
            <a:avLst/>
          </a:prstGeom>
        </p:spPr>
        <p:txBody>
          <a:bodyPr lIns="0" tIns="0" rIns="0" bIns="0" rtlCol="0" anchor="t">
            <a:spAutoFit/>
          </a:bodyPr>
          <a:lstStyle/>
          <a:p>
            <a:pPr algn="ctr">
              <a:lnSpc>
                <a:spcPts val="7741"/>
              </a:lnSpc>
            </a:pPr>
            <a:r>
              <a:rPr lang="en-US" sz="7741" u="sng" dirty="0">
                <a:solidFill>
                  <a:srgbClr val="000000"/>
                </a:solidFill>
                <a:latin typeface="Hitchcut"/>
                <a:ea typeface="Hitchcut"/>
                <a:cs typeface="Hitchcut"/>
                <a:sym typeface="Hitchcut"/>
              </a:rPr>
              <a:t>Continued</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51449" y="-2851231"/>
            <a:ext cx="19390899" cy="19390899"/>
          </a:xfrm>
          <a:custGeom>
            <a:avLst/>
            <a:gdLst/>
            <a:ahLst/>
            <a:cxnLst/>
            <a:rect l="l" t="t" r="r" b="b"/>
            <a:pathLst>
              <a:path w="19390899" h="19390899">
                <a:moveTo>
                  <a:pt x="0" y="0"/>
                </a:moveTo>
                <a:lnTo>
                  <a:pt x="19390898" y="0"/>
                </a:lnTo>
                <a:lnTo>
                  <a:pt x="19390898"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2985401" y="2435376"/>
            <a:ext cx="12702992" cy="1635760"/>
            <a:chOff x="0" y="0"/>
            <a:chExt cx="1585615" cy="204179"/>
          </a:xfrm>
        </p:grpSpPr>
        <p:sp>
          <p:nvSpPr>
            <p:cNvPr id="4" name="Freeform 4"/>
            <p:cNvSpPr/>
            <p:nvPr/>
          </p:nvSpPr>
          <p:spPr>
            <a:xfrm>
              <a:off x="0" y="0"/>
              <a:ext cx="1585615" cy="204179"/>
            </a:xfrm>
            <a:custGeom>
              <a:avLst/>
              <a:gdLst/>
              <a:ahLst/>
              <a:cxnLst/>
              <a:rect l="l" t="t" r="r" b="b"/>
              <a:pathLst>
                <a:path w="1585615" h="204179">
                  <a:moveTo>
                    <a:pt x="23769" y="0"/>
                  </a:moveTo>
                  <a:lnTo>
                    <a:pt x="1561846" y="0"/>
                  </a:lnTo>
                  <a:cubicBezTo>
                    <a:pt x="1568150" y="0"/>
                    <a:pt x="1574196" y="2504"/>
                    <a:pt x="1578653" y="6962"/>
                  </a:cubicBezTo>
                  <a:cubicBezTo>
                    <a:pt x="1583111" y="11419"/>
                    <a:pt x="1585615" y="17465"/>
                    <a:pt x="1585615" y="23769"/>
                  </a:cubicBezTo>
                  <a:lnTo>
                    <a:pt x="1585615" y="180410"/>
                  </a:lnTo>
                  <a:cubicBezTo>
                    <a:pt x="1585615" y="186714"/>
                    <a:pt x="1583111" y="192760"/>
                    <a:pt x="1578653" y="197217"/>
                  </a:cubicBezTo>
                  <a:cubicBezTo>
                    <a:pt x="1574196" y="201675"/>
                    <a:pt x="1568150" y="204179"/>
                    <a:pt x="1561846" y="204179"/>
                  </a:cubicBezTo>
                  <a:lnTo>
                    <a:pt x="23769" y="204179"/>
                  </a:lnTo>
                  <a:cubicBezTo>
                    <a:pt x="17465" y="204179"/>
                    <a:pt x="11419" y="201675"/>
                    <a:pt x="6962" y="197217"/>
                  </a:cubicBezTo>
                  <a:cubicBezTo>
                    <a:pt x="2504" y="192760"/>
                    <a:pt x="0" y="186714"/>
                    <a:pt x="0" y="180410"/>
                  </a:cubicBezTo>
                  <a:lnTo>
                    <a:pt x="0" y="23769"/>
                  </a:lnTo>
                  <a:cubicBezTo>
                    <a:pt x="0" y="17465"/>
                    <a:pt x="2504" y="11419"/>
                    <a:pt x="6962" y="6962"/>
                  </a:cubicBezTo>
                  <a:cubicBezTo>
                    <a:pt x="11419" y="2504"/>
                    <a:pt x="17465" y="0"/>
                    <a:pt x="23769" y="0"/>
                  </a:cubicBezTo>
                  <a:close/>
                </a:path>
              </a:pathLst>
            </a:custGeom>
            <a:solidFill>
              <a:srgbClr val="E96B46"/>
            </a:solidFill>
          </p:spPr>
          <p:txBody>
            <a:bodyPr/>
            <a:lstStyle/>
            <a:p>
              <a:endParaRPr lang="en-GB" dirty="0"/>
            </a:p>
          </p:txBody>
        </p:sp>
        <p:sp>
          <p:nvSpPr>
            <p:cNvPr id="5" name="TextBox 5"/>
            <p:cNvSpPr txBox="1"/>
            <p:nvPr/>
          </p:nvSpPr>
          <p:spPr>
            <a:xfrm>
              <a:off x="0" y="38100"/>
              <a:ext cx="1585615" cy="166079"/>
            </a:xfrm>
            <a:prstGeom prst="rect">
              <a:avLst/>
            </a:prstGeom>
          </p:spPr>
          <p:txBody>
            <a:bodyPr lIns="50800" tIns="50800" rIns="50800" bIns="50800" rtlCol="0" anchor="ctr"/>
            <a:lstStyle/>
            <a:p>
              <a:pPr algn="ctr">
                <a:lnSpc>
                  <a:spcPts val="2300"/>
                </a:lnSpc>
              </a:pPr>
              <a:endParaRPr dirty="0"/>
            </a:p>
          </p:txBody>
        </p:sp>
      </p:grpSp>
      <p:sp>
        <p:nvSpPr>
          <p:cNvPr id="6" name="Freeform 6"/>
          <p:cNvSpPr/>
          <p:nvPr/>
        </p:nvSpPr>
        <p:spPr>
          <a:xfrm rot="-602917">
            <a:off x="-5693" y="-263955"/>
            <a:ext cx="3395735" cy="3401920"/>
          </a:xfrm>
          <a:custGeom>
            <a:avLst/>
            <a:gdLst/>
            <a:ahLst/>
            <a:cxnLst/>
            <a:rect l="l" t="t" r="r" b="b"/>
            <a:pathLst>
              <a:path w="3395735" h="3401920">
                <a:moveTo>
                  <a:pt x="0" y="0"/>
                </a:moveTo>
                <a:lnTo>
                  <a:pt x="3395734" y="0"/>
                </a:lnTo>
                <a:lnTo>
                  <a:pt x="3395734" y="3401920"/>
                </a:lnTo>
                <a:lnTo>
                  <a:pt x="0" y="340192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7" name="Freeform 7"/>
          <p:cNvSpPr/>
          <p:nvPr/>
        </p:nvSpPr>
        <p:spPr>
          <a:xfrm>
            <a:off x="4717410" y="4309261"/>
            <a:ext cx="9925158" cy="5810729"/>
          </a:xfrm>
          <a:custGeom>
            <a:avLst/>
            <a:gdLst/>
            <a:ahLst/>
            <a:cxnLst/>
            <a:rect l="l" t="t" r="r" b="b"/>
            <a:pathLst>
              <a:path w="9925158" h="5810729">
                <a:moveTo>
                  <a:pt x="0" y="0"/>
                </a:moveTo>
                <a:lnTo>
                  <a:pt x="9925158" y="0"/>
                </a:lnTo>
                <a:lnTo>
                  <a:pt x="9925158" y="5810729"/>
                </a:lnTo>
                <a:lnTo>
                  <a:pt x="0" y="581072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8" name="Freeform 8"/>
          <p:cNvSpPr/>
          <p:nvPr/>
        </p:nvSpPr>
        <p:spPr>
          <a:xfrm rot="7308009">
            <a:off x="15716159" y="-1333203"/>
            <a:ext cx="1808585" cy="3337993"/>
          </a:xfrm>
          <a:custGeom>
            <a:avLst/>
            <a:gdLst/>
            <a:ahLst/>
            <a:cxnLst/>
            <a:rect l="l" t="t" r="r" b="b"/>
            <a:pathLst>
              <a:path w="1808585" h="3337993">
                <a:moveTo>
                  <a:pt x="0" y="0"/>
                </a:moveTo>
                <a:lnTo>
                  <a:pt x="1808586" y="0"/>
                </a:lnTo>
                <a:lnTo>
                  <a:pt x="1808586" y="3337993"/>
                </a:lnTo>
                <a:lnTo>
                  <a:pt x="0" y="333799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9" name="TextBox 9"/>
          <p:cNvSpPr txBox="1"/>
          <p:nvPr/>
        </p:nvSpPr>
        <p:spPr>
          <a:xfrm>
            <a:off x="5291606" y="2880511"/>
            <a:ext cx="8776767" cy="802640"/>
          </a:xfrm>
          <a:prstGeom prst="rect">
            <a:avLst/>
          </a:prstGeom>
        </p:spPr>
        <p:txBody>
          <a:bodyPr lIns="0" tIns="0" rIns="0" bIns="0" rtlCol="0" anchor="t">
            <a:spAutoFit/>
          </a:bodyPr>
          <a:lstStyle/>
          <a:p>
            <a:pPr algn="ctr">
              <a:lnSpc>
                <a:spcPts val="3099"/>
              </a:lnSpc>
            </a:pPr>
            <a:r>
              <a:rPr lang="en-US" sz="3099" dirty="0">
                <a:solidFill>
                  <a:srgbClr val="000000"/>
                </a:solidFill>
                <a:latin typeface="Sniglet"/>
                <a:ea typeface="Sniglet"/>
                <a:cs typeface="Sniglet"/>
                <a:sym typeface="Sniglet"/>
              </a:rPr>
              <a:t>Now go back to your summary and add 100 words regarding what we have discussed today!</a:t>
            </a:r>
          </a:p>
        </p:txBody>
      </p:sp>
      <p:sp>
        <p:nvSpPr>
          <p:cNvPr id="10" name="TextBox 10"/>
          <p:cNvSpPr txBox="1"/>
          <p:nvPr/>
        </p:nvSpPr>
        <p:spPr>
          <a:xfrm>
            <a:off x="4220791" y="1064424"/>
            <a:ext cx="10918396" cy="1128800"/>
          </a:xfrm>
          <a:prstGeom prst="rect">
            <a:avLst/>
          </a:prstGeom>
        </p:spPr>
        <p:txBody>
          <a:bodyPr lIns="0" tIns="0" rIns="0" bIns="0" rtlCol="0" anchor="t">
            <a:spAutoFit/>
          </a:bodyPr>
          <a:lstStyle/>
          <a:p>
            <a:pPr algn="ctr">
              <a:lnSpc>
                <a:spcPts val="8440"/>
              </a:lnSpc>
            </a:pPr>
            <a:r>
              <a:rPr lang="en-US" sz="8440" dirty="0">
                <a:solidFill>
                  <a:srgbClr val="000000"/>
                </a:solidFill>
                <a:latin typeface="Hitchcut"/>
                <a:ea typeface="Hitchcut"/>
                <a:cs typeface="Hitchcut"/>
                <a:sym typeface="Hitchcut"/>
              </a:rPr>
              <a:t>Activity </a:t>
            </a:r>
          </a:p>
        </p:txBody>
      </p:sp>
      <p:sp>
        <p:nvSpPr>
          <p:cNvPr id="11" name="Freeform 11"/>
          <p:cNvSpPr/>
          <p:nvPr/>
        </p:nvSpPr>
        <p:spPr>
          <a:xfrm>
            <a:off x="1947662" y="595326"/>
            <a:ext cx="2098435" cy="2071728"/>
          </a:xfrm>
          <a:custGeom>
            <a:avLst/>
            <a:gdLst/>
            <a:ahLst/>
            <a:cxnLst/>
            <a:rect l="l" t="t" r="r" b="b"/>
            <a:pathLst>
              <a:path w="2098435" h="2071728">
                <a:moveTo>
                  <a:pt x="0" y="0"/>
                </a:moveTo>
                <a:lnTo>
                  <a:pt x="2098435" y="0"/>
                </a:lnTo>
                <a:lnTo>
                  <a:pt x="2098435" y="2071728"/>
                </a:lnTo>
                <a:lnTo>
                  <a:pt x="0" y="207172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51449" y="-2851231"/>
            <a:ext cx="19390899" cy="19390899"/>
          </a:xfrm>
          <a:custGeom>
            <a:avLst/>
            <a:gdLst/>
            <a:ahLst/>
            <a:cxnLst/>
            <a:rect l="l" t="t" r="r" b="b"/>
            <a:pathLst>
              <a:path w="19390899" h="19390899">
                <a:moveTo>
                  <a:pt x="0" y="0"/>
                </a:moveTo>
                <a:lnTo>
                  <a:pt x="19390898" y="0"/>
                </a:lnTo>
                <a:lnTo>
                  <a:pt x="19390898"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2985401" y="2435376"/>
            <a:ext cx="12702992" cy="3959324"/>
            <a:chOff x="0" y="0"/>
            <a:chExt cx="1585615" cy="494211"/>
          </a:xfrm>
        </p:grpSpPr>
        <p:sp>
          <p:nvSpPr>
            <p:cNvPr id="4" name="Freeform 4"/>
            <p:cNvSpPr/>
            <p:nvPr/>
          </p:nvSpPr>
          <p:spPr>
            <a:xfrm>
              <a:off x="0" y="0"/>
              <a:ext cx="1585615" cy="494211"/>
            </a:xfrm>
            <a:custGeom>
              <a:avLst/>
              <a:gdLst/>
              <a:ahLst/>
              <a:cxnLst/>
              <a:rect l="l" t="t" r="r" b="b"/>
              <a:pathLst>
                <a:path w="1585615" h="494211">
                  <a:moveTo>
                    <a:pt x="23769" y="0"/>
                  </a:moveTo>
                  <a:lnTo>
                    <a:pt x="1561846" y="0"/>
                  </a:lnTo>
                  <a:cubicBezTo>
                    <a:pt x="1568150" y="0"/>
                    <a:pt x="1574196" y="2504"/>
                    <a:pt x="1578653" y="6962"/>
                  </a:cubicBezTo>
                  <a:cubicBezTo>
                    <a:pt x="1583111" y="11419"/>
                    <a:pt x="1585615" y="17465"/>
                    <a:pt x="1585615" y="23769"/>
                  </a:cubicBezTo>
                  <a:lnTo>
                    <a:pt x="1585615" y="470443"/>
                  </a:lnTo>
                  <a:cubicBezTo>
                    <a:pt x="1585615" y="483570"/>
                    <a:pt x="1574973" y="494211"/>
                    <a:pt x="1561846" y="494211"/>
                  </a:cubicBezTo>
                  <a:lnTo>
                    <a:pt x="23769" y="494211"/>
                  </a:lnTo>
                  <a:cubicBezTo>
                    <a:pt x="17465" y="494211"/>
                    <a:pt x="11419" y="491707"/>
                    <a:pt x="6962" y="487250"/>
                  </a:cubicBezTo>
                  <a:cubicBezTo>
                    <a:pt x="2504" y="482792"/>
                    <a:pt x="0" y="476746"/>
                    <a:pt x="0" y="470443"/>
                  </a:cubicBezTo>
                  <a:lnTo>
                    <a:pt x="0" y="23769"/>
                  </a:lnTo>
                  <a:cubicBezTo>
                    <a:pt x="0" y="17465"/>
                    <a:pt x="2504" y="11419"/>
                    <a:pt x="6962" y="6962"/>
                  </a:cubicBezTo>
                  <a:cubicBezTo>
                    <a:pt x="11419" y="2504"/>
                    <a:pt x="17465" y="0"/>
                    <a:pt x="23769" y="0"/>
                  </a:cubicBezTo>
                  <a:close/>
                </a:path>
              </a:pathLst>
            </a:custGeom>
            <a:solidFill>
              <a:srgbClr val="E96B46"/>
            </a:solidFill>
          </p:spPr>
          <p:txBody>
            <a:bodyPr/>
            <a:lstStyle/>
            <a:p>
              <a:endParaRPr lang="en-GB" dirty="0"/>
            </a:p>
          </p:txBody>
        </p:sp>
        <p:sp>
          <p:nvSpPr>
            <p:cNvPr id="5" name="TextBox 5"/>
            <p:cNvSpPr txBox="1"/>
            <p:nvPr/>
          </p:nvSpPr>
          <p:spPr>
            <a:xfrm>
              <a:off x="0" y="38100"/>
              <a:ext cx="1585615" cy="456111"/>
            </a:xfrm>
            <a:prstGeom prst="rect">
              <a:avLst/>
            </a:prstGeom>
          </p:spPr>
          <p:txBody>
            <a:bodyPr lIns="50800" tIns="50800" rIns="50800" bIns="50800" rtlCol="0" anchor="ctr"/>
            <a:lstStyle/>
            <a:p>
              <a:pPr algn="ctr">
                <a:lnSpc>
                  <a:spcPts val="2300"/>
                </a:lnSpc>
              </a:pPr>
              <a:endParaRPr dirty="0"/>
            </a:p>
          </p:txBody>
        </p:sp>
      </p:grpSp>
      <p:sp>
        <p:nvSpPr>
          <p:cNvPr id="6" name="Freeform 6"/>
          <p:cNvSpPr/>
          <p:nvPr/>
        </p:nvSpPr>
        <p:spPr>
          <a:xfrm rot="7308009">
            <a:off x="15716159" y="-1333203"/>
            <a:ext cx="1808585" cy="3337993"/>
          </a:xfrm>
          <a:custGeom>
            <a:avLst/>
            <a:gdLst/>
            <a:ahLst/>
            <a:cxnLst/>
            <a:rect l="l" t="t" r="r" b="b"/>
            <a:pathLst>
              <a:path w="1808585" h="3337993">
                <a:moveTo>
                  <a:pt x="0" y="0"/>
                </a:moveTo>
                <a:lnTo>
                  <a:pt x="1808586" y="0"/>
                </a:lnTo>
                <a:lnTo>
                  <a:pt x="1808586" y="3337993"/>
                </a:lnTo>
                <a:lnTo>
                  <a:pt x="0" y="333799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7" name="Freeform 7"/>
          <p:cNvSpPr/>
          <p:nvPr/>
        </p:nvSpPr>
        <p:spPr>
          <a:xfrm>
            <a:off x="0" y="0"/>
            <a:ext cx="3017397" cy="2978994"/>
          </a:xfrm>
          <a:custGeom>
            <a:avLst/>
            <a:gdLst/>
            <a:ahLst/>
            <a:cxnLst/>
            <a:rect l="l" t="t" r="r" b="b"/>
            <a:pathLst>
              <a:path w="3017397" h="2978994">
                <a:moveTo>
                  <a:pt x="0" y="0"/>
                </a:moveTo>
                <a:lnTo>
                  <a:pt x="3017397" y="0"/>
                </a:lnTo>
                <a:lnTo>
                  <a:pt x="3017397" y="2978994"/>
                </a:lnTo>
                <a:lnTo>
                  <a:pt x="0" y="297899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8" name="Freeform 8"/>
          <p:cNvSpPr/>
          <p:nvPr/>
        </p:nvSpPr>
        <p:spPr>
          <a:xfrm>
            <a:off x="254991" y="5510418"/>
            <a:ext cx="4574879" cy="4508335"/>
          </a:xfrm>
          <a:custGeom>
            <a:avLst/>
            <a:gdLst/>
            <a:ahLst/>
            <a:cxnLst/>
            <a:rect l="l" t="t" r="r" b="b"/>
            <a:pathLst>
              <a:path w="4574879" h="4508335">
                <a:moveTo>
                  <a:pt x="0" y="0"/>
                </a:moveTo>
                <a:lnTo>
                  <a:pt x="4574879" y="0"/>
                </a:lnTo>
                <a:lnTo>
                  <a:pt x="4574879" y="4508335"/>
                </a:lnTo>
                <a:lnTo>
                  <a:pt x="0" y="450833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9" name="Freeform 9"/>
          <p:cNvSpPr/>
          <p:nvPr/>
        </p:nvSpPr>
        <p:spPr>
          <a:xfrm>
            <a:off x="12000856" y="6575675"/>
            <a:ext cx="4882952" cy="3276017"/>
          </a:xfrm>
          <a:custGeom>
            <a:avLst/>
            <a:gdLst/>
            <a:ahLst/>
            <a:cxnLst/>
            <a:rect l="l" t="t" r="r" b="b"/>
            <a:pathLst>
              <a:path w="4882952" h="3276017">
                <a:moveTo>
                  <a:pt x="0" y="0"/>
                </a:moveTo>
                <a:lnTo>
                  <a:pt x="4882952" y="0"/>
                </a:lnTo>
                <a:lnTo>
                  <a:pt x="4882952" y="3276017"/>
                </a:lnTo>
                <a:lnTo>
                  <a:pt x="0" y="327601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0" name="TextBox 10"/>
          <p:cNvSpPr txBox="1"/>
          <p:nvPr/>
        </p:nvSpPr>
        <p:spPr>
          <a:xfrm>
            <a:off x="5291606" y="2880511"/>
            <a:ext cx="8776767" cy="2755265"/>
          </a:xfrm>
          <a:prstGeom prst="rect">
            <a:avLst/>
          </a:prstGeom>
        </p:spPr>
        <p:txBody>
          <a:bodyPr lIns="0" tIns="0" rIns="0" bIns="0" rtlCol="0" anchor="t">
            <a:spAutoFit/>
          </a:bodyPr>
          <a:lstStyle/>
          <a:p>
            <a:pPr marL="669286" lvl="1" indent="-334643" algn="ctr">
              <a:lnSpc>
                <a:spcPts val="3099"/>
              </a:lnSpc>
              <a:buFont typeface="Arial"/>
              <a:buChar char="•"/>
            </a:pPr>
            <a:r>
              <a:rPr lang="en-US" sz="3099" dirty="0">
                <a:solidFill>
                  <a:srgbClr val="000000"/>
                </a:solidFill>
                <a:latin typeface="Sniglet"/>
                <a:ea typeface="Sniglet"/>
                <a:cs typeface="Sniglet"/>
                <a:sym typeface="Sniglet"/>
              </a:rPr>
              <a:t>We have now covered company meetings. </a:t>
            </a:r>
          </a:p>
          <a:p>
            <a:pPr algn="ctr">
              <a:lnSpc>
                <a:spcPts val="3099"/>
              </a:lnSpc>
            </a:pPr>
            <a:endParaRPr lang="en-US" sz="3099" dirty="0">
              <a:solidFill>
                <a:srgbClr val="000000"/>
              </a:solidFill>
              <a:latin typeface="Sniglet"/>
              <a:ea typeface="Sniglet"/>
              <a:cs typeface="Sniglet"/>
              <a:sym typeface="Sniglet"/>
            </a:endParaRPr>
          </a:p>
          <a:p>
            <a:pPr marL="669286" lvl="1" indent="-334643" algn="ctr">
              <a:lnSpc>
                <a:spcPts val="3099"/>
              </a:lnSpc>
              <a:buFont typeface="Arial"/>
              <a:buChar char="•"/>
            </a:pPr>
            <a:r>
              <a:rPr lang="en-US" sz="3099" dirty="0">
                <a:solidFill>
                  <a:srgbClr val="000000"/>
                </a:solidFill>
                <a:latin typeface="Sniglet"/>
                <a:ea typeface="Sniglet"/>
                <a:cs typeface="Sniglet"/>
                <a:sym typeface="Sniglet"/>
              </a:rPr>
              <a:t>General Meetings </a:t>
            </a:r>
          </a:p>
          <a:p>
            <a:pPr algn="ctr">
              <a:lnSpc>
                <a:spcPts val="3099"/>
              </a:lnSpc>
            </a:pPr>
            <a:endParaRPr lang="en-US" sz="3099" dirty="0">
              <a:solidFill>
                <a:srgbClr val="000000"/>
              </a:solidFill>
              <a:latin typeface="Sniglet"/>
              <a:ea typeface="Sniglet"/>
              <a:cs typeface="Sniglet"/>
              <a:sym typeface="Sniglet"/>
            </a:endParaRPr>
          </a:p>
          <a:p>
            <a:pPr marL="669286" lvl="1" indent="-334643" algn="ctr">
              <a:lnSpc>
                <a:spcPts val="3099"/>
              </a:lnSpc>
              <a:buFont typeface="Arial"/>
              <a:buChar char="•"/>
            </a:pPr>
            <a:r>
              <a:rPr lang="en-US" sz="3099" dirty="0">
                <a:solidFill>
                  <a:srgbClr val="000000"/>
                </a:solidFill>
                <a:latin typeface="Sniglet"/>
                <a:ea typeface="Sniglet"/>
                <a:cs typeface="Sniglet"/>
                <a:sym typeface="Sniglet"/>
              </a:rPr>
              <a:t>Much More. </a:t>
            </a:r>
          </a:p>
          <a:p>
            <a:pPr algn="ctr">
              <a:lnSpc>
                <a:spcPts val="3099"/>
              </a:lnSpc>
            </a:pPr>
            <a:endParaRPr lang="en-US" sz="3099" dirty="0">
              <a:solidFill>
                <a:srgbClr val="000000"/>
              </a:solidFill>
              <a:latin typeface="Sniglet"/>
              <a:ea typeface="Sniglet"/>
              <a:cs typeface="Sniglet"/>
              <a:sym typeface="Sniglet"/>
            </a:endParaRPr>
          </a:p>
          <a:p>
            <a:pPr marL="669286" lvl="1" indent="-334643" algn="ctr">
              <a:lnSpc>
                <a:spcPts val="3099"/>
              </a:lnSpc>
              <a:buFont typeface="Arial"/>
              <a:buChar char="•"/>
            </a:pPr>
            <a:r>
              <a:rPr lang="en-US" sz="3099" dirty="0">
                <a:solidFill>
                  <a:srgbClr val="000000"/>
                </a:solidFill>
                <a:latin typeface="Sniglet"/>
                <a:ea typeface="Sniglet"/>
                <a:cs typeface="Sniglet"/>
                <a:sym typeface="Sniglet"/>
              </a:rPr>
              <a:t>Tuesday - move on to company officers. </a:t>
            </a:r>
          </a:p>
        </p:txBody>
      </p:sp>
      <p:sp>
        <p:nvSpPr>
          <p:cNvPr id="11" name="TextBox 11"/>
          <p:cNvSpPr txBox="1"/>
          <p:nvPr/>
        </p:nvSpPr>
        <p:spPr>
          <a:xfrm>
            <a:off x="4220791" y="1073949"/>
            <a:ext cx="10918396" cy="1177058"/>
          </a:xfrm>
          <a:prstGeom prst="rect">
            <a:avLst/>
          </a:prstGeom>
        </p:spPr>
        <p:txBody>
          <a:bodyPr lIns="0" tIns="0" rIns="0" bIns="0" rtlCol="0" anchor="t">
            <a:spAutoFit/>
          </a:bodyPr>
          <a:lstStyle/>
          <a:p>
            <a:pPr algn="ctr">
              <a:lnSpc>
                <a:spcPts val="8840"/>
              </a:lnSpc>
            </a:pPr>
            <a:r>
              <a:rPr lang="en-US" sz="8840" u="sng" dirty="0">
                <a:solidFill>
                  <a:srgbClr val="000000"/>
                </a:solidFill>
                <a:latin typeface="Hitchcut"/>
                <a:ea typeface="Hitchcut"/>
                <a:cs typeface="Hitchcut"/>
                <a:sym typeface="Hitchcut"/>
              </a:rPr>
              <a:t>Conclusion</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FF9E8"/>
        </a:solidFill>
        <a:effectLst/>
      </p:bgPr>
    </p:bg>
    <p:spTree>
      <p:nvGrpSpPr>
        <p:cNvPr id="1" name=""/>
        <p:cNvGrpSpPr/>
        <p:nvPr/>
      </p:nvGrpSpPr>
      <p:grpSpPr>
        <a:xfrm>
          <a:off x="0" y="0"/>
          <a:ext cx="0" cy="0"/>
          <a:chOff x="0" y="0"/>
          <a:chExt cx="0" cy="0"/>
        </a:xfrm>
      </p:grpSpPr>
      <p:sp>
        <p:nvSpPr>
          <p:cNvPr id="2" name="Freeform 2"/>
          <p:cNvSpPr/>
          <p:nvPr/>
        </p:nvSpPr>
        <p:spPr>
          <a:xfrm>
            <a:off x="-551449" y="-2851231"/>
            <a:ext cx="19390899" cy="19390899"/>
          </a:xfrm>
          <a:custGeom>
            <a:avLst/>
            <a:gdLst/>
            <a:ahLst/>
            <a:cxnLst/>
            <a:rect l="l" t="t" r="r" b="b"/>
            <a:pathLst>
              <a:path w="19390899" h="19390899">
                <a:moveTo>
                  <a:pt x="0" y="0"/>
                </a:moveTo>
                <a:lnTo>
                  <a:pt x="19390898" y="0"/>
                </a:lnTo>
                <a:lnTo>
                  <a:pt x="19390898" y="19390899"/>
                </a:lnTo>
                <a:lnTo>
                  <a:pt x="0" y="19390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grpSp>
        <p:nvGrpSpPr>
          <p:cNvPr id="3" name="Group 3"/>
          <p:cNvGrpSpPr/>
          <p:nvPr/>
        </p:nvGrpSpPr>
        <p:grpSpPr>
          <a:xfrm>
            <a:off x="8718250" y="1265050"/>
            <a:ext cx="9537063" cy="8098552"/>
            <a:chOff x="0" y="0"/>
            <a:chExt cx="812800" cy="690202"/>
          </a:xfrm>
        </p:grpSpPr>
        <p:sp>
          <p:nvSpPr>
            <p:cNvPr id="4" name="Freeform 4"/>
            <p:cNvSpPr/>
            <p:nvPr/>
          </p:nvSpPr>
          <p:spPr>
            <a:xfrm>
              <a:off x="0" y="0"/>
              <a:ext cx="812800" cy="690202"/>
            </a:xfrm>
            <a:custGeom>
              <a:avLst/>
              <a:gdLst/>
              <a:ahLst/>
              <a:cxnLst/>
              <a:rect l="l" t="t" r="r" b="b"/>
              <a:pathLst>
                <a:path w="812800" h="690202">
                  <a:moveTo>
                    <a:pt x="406400" y="0"/>
                  </a:moveTo>
                  <a:cubicBezTo>
                    <a:pt x="181951" y="0"/>
                    <a:pt x="0" y="154507"/>
                    <a:pt x="0" y="345101"/>
                  </a:cubicBezTo>
                  <a:cubicBezTo>
                    <a:pt x="0" y="535695"/>
                    <a:pt x="181951" y="690202"/>
                    <a:pt x="406400" y="690202"/>
                  </a:cubicBezTo>
                  <a:cubicBezTo>
                    <a:pt x="630849" y="690202"/>
                    <a:pt x="812800" y="535695"/>
                    <a:pt x="812800" y="345101"/>
                  </a:cubicBezTo>
                  <a:cubicBezTo>
                    <a:pt x="812800" y="154507"/>
                    <a:pt x="630849" y="0"/>
                    <a:pt x="406400" y="0"/>
                  </a:cubicBezTo>
                  <a:close/>
                </a:path>
              </a:pathLst>
            </a:custGeom>
            <a:solidFill>
              <a:srgbClr val="FFD501"/>
            </a:solidFill>
          </p:spPr>
          <p:txBody>
            <a:bodyPr/>
            <a:lstStyle/>
            <a:p>
              <a:endParaRPr lang="en-GB" dirty="0"/>
            </a:p>
          </p:txBody>
        </p:sp>
        <p:sp>
          <p:nvSpPr>
            <p:cNvPr id="5" name="TextBox 5"/>
            <p:cNvSpPr txBox="1"/>
            <p:nvPr/>
          </p:nvSpPr>
          <p:spPr>
            <a:xfrm>
              <a:off x="76200" y="102806"/>
              <a:ext cx="660400" cy="522689"/>
            </a:xfrm>
            <a:prstGeom prst="rect">
              <a:avLst/>
            </a:prstGeom>
          </p:spPr>
          <p:txBody>
            <a:bodyPr lIns="50800" tIns="50800" rIns="50800" bIns="50800" rtlCol="0" anchor="ctr"/>
            <a:lstStyle/>
            <a:p>
              <a:pPr algn="ctr">
                <a:lnSpc>
                  <a:spcPts val="2300"/>
                </a:lnSpc>
              </a:pPr>
              <a:endParaRPr dirty="0"/>
            </a:p>
          </p:txBody>
        </p:sp>
      </p:grpSp>
      <p:sp>
        <p:nvSpPr>
          <p:cNvPr id="6" name="Freeform 6"/>
          <p:cNvSpPr/>
          <p:nvPr/>
        </p:nvSpPr>
        <p:spPr>
          <a:xfrm>
            <a:off x="-969260" y="893746"/>
            <a:ext cx="10435685" cy="9714674"/>
          </a:xfrm>
          <a:custGeom>
            <a:avLst/>
            <a:gdLst/>
            <a:ahLst/>
            <a:cxnLst/>
            <a:rect l="l" t="t" r="r" b="b"/>
            <a:pathLst>
              <a:path w="10435685" h="9714674">
                <a:moveTo>
                  <a:pt x="0" y="0"/>
                </a:moveTo>
                <a:lnTo>
                  <a:pt x="10435685" y="0"/>
                </a:lnTo>
                <a:lnTo>
                  <a:pt x="10435685" y="9714673"/>
                </a:lnTo>
                <a:lnTo>
                  <a:pt x="0" y="971467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7" name="TextBox 7"/>
          <p:cNvSpPr txBox="1"/>
          <p:nvPr/>
        </p:nvSpPr>
        <p:spPr>
          <a:xfrm>
            <a:off x="9714262" y="2758183"/>
            <a:ext cx="7545038" cy="2802401"/>
          </a:xfrm>
          <a:prstGeom prst="rect">
            <a:avLst/>
          </a:prstGeom>
        </p:spPr>
        <p:txBody>
          <a:bodyPr lIns="0" tIns="0" rIns="0" bIns="0" rtlCol="0" anchor="t">
            <a:spAutoFit/>
          </a:bodyPr>
          <a:lstStyle/>
          <a:p>
            <a:pPr algn="ctr">
              <a:lnSpc>
                <a:spcPts val="10745"/>
              </a:lnSpc>
              <a:spcBef>
                <a:spcPct val="0"/>
              </a:spcBef>
            </a:pPr>
            <a:r>
              <a:rPr lang="en-US" sz="10745" dirty="0">
                <a:solidFill>
                  <a:srgbClr val="000000"/>
                </a:solidFill>
                <a:latin typeface="Hitchcut"/>
                <a:ea typeface="Hitchcut"/>
                <a:cs typeface="Hitchcut"/>
                <a:sym typeface="Hitchcut"/>
              </a:rPr>
              <a:t>THANK YOU</a:t>
            </a:r>
          </a:p>
        </p:txBody>
      </p:sp>
      <p:sp>
        <p:nvSpPr>
          <p:cNvPr id="8" name="TextBox 8"/>
          <p:cNvSpPr txBox="1"/>
          <p:nvPr/>
        </p:nvSpPr>
        <p:spPr>
          <a:xfrm>
            <a:off x="10377697" y="6321712"/>
            <a:ext cx="6218167" cy="481965"/>
          </a:xfrm>
          <a:prstGeom prst="rect">
            <a:avLst/>
          </a:prstGeom>
        </p:spPr>
        <p:txBody>
          <a:bodyPr lIns="0" tIns="0" rIns="0" bIns="0" rtlCol="0" anchor="t">
            <a:spAutoFit/>
          </a:bodyPr>
          <a:lstStyle/>
          <a:p>
            <a:pPr algn="ctr">
              <a:lnSpc>
                <a:spcPts val="3600"/>
              </a:lnSpc>
              <a:spcBef>
                <a:spcPct val="0"/>
              </a:spcBef>
            </a:pPr>
            <a:r>
              <a:rPr lang="en-US" sz="3600" dirty="0">
                <a:solidFill>
                  <a:srgbClr val="000000"/>
                </a:solidFill>
                <a:latin typeface="Sniglet"/>
                <a:ea typeface="Sniglet"/>
                <a:cs typeface="Sniglet"/>
                <a:sym typeface="Sniglet"/>
              </a:rPr>
              <a:t>Any Questions?</a:t>
            </a:r>
          </a:p>
        </p:txBody>
      </p:sp>
      <p:sp>
        <p:nvSpPr>
          <p:cNvPr id="9" name="AutoShape 9"/>
          <p:cNvSpPr/>
          <p:nvPr/>
        </p:nvSpPr>
        <p:spPr>
          <a:xfrm flipH="1">
            <a:off x="10377931" y="5712983"/>
            <a:ext cx="6218167" cy="38100"/>
          </a:xfrm>
          <a:prstGeom prst="line">
            <a:avLst/>
          </a:prstGeom>
          <a:ln w="76200" cap="flat">
            <a:solidFill>
              <a:srgbClr val="FFF9E8"/>
            </a:solidFill>
            <a:prstDash val="sysDash"/>
            <a:headEnd type="none" w="sm" len="sm"/>
            <a:tailEnd type="none" w="sm" len="sm"/>
          </a:ln>
        </p:spPr>
        <p:txBody>
          <a:bodyPr/>
          <a:lstStyle/>
          <a:p>
            <a:endParaRPr lang="en-GB" dirty="0"/>
          </a:p>
        </p:txBody>
      </p:sp>
      <p:sp>
        <p:nvSpPr>
          <p:cNvPr id="10" name="Freeform 10"/>
          <p:cNvSpPr/>
          <p:nvPr/>
        </p:nvSpPr>
        <p:spPr>
          <a:xfrm>
            <a:off x="0" y="0"/>
            <a:ext cx="2518147" cy="2142714"/>
          </a:xfrm>
          <a:custGeom>
            <a:avLst/>
            <a:gdLst/>
            <a:ahLst/>
            <a:cxnLst/>
            <a:rect l="l" t="t" r="r" b="b"/>
            <a:pathLst>
              <a:path w="2518147" h="2142714">
                <a:moveTo>
                  <a:pt x="0" y="0"/>
                </a:moveTo>
                <a:lnTo>
                  <a:pt x="2518147" y="0"/>
                </a:lnTo>
                <a:lnTo>
                  <a:pt x="2518147" y="2142714"/>
                </a:lnTo>
                <a:lnTo>
                  <a:pt x="0" y="214271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11" name="Freeform 11"/>
          <p:cNvSpPr/>
          <p:nvPr/>
        </p:nvSpPr>
        <p:spPr>
          <a:xfrm>
            <a:off x="15658449" y="8289577"/>
            <a:ext cx="3201701" cy="2148051"/>
          </a:xfrm>
          <a:custGeom>
            <a:avLst/>
            <a:gdLst/>
            <a:ahLst/>
            <a:cxnLst/>
            <a:rect l="l" t="t" r="r" b="b"/>
            <a:pathLst>
              <a:path w="3201701" h="2148051">
                <a:moveTo>
                  <a:pt x="0" y="0"/>
                </a:moveTo>
                <a:lnTo>
                  <a:pt x="3201702" y="0"/>
                </a:lnTo>
                <a:lnTo>
                  <a:pt x="3201702" y="2148050"/>
                </a:lnTo>
                <a:lnTo>
                  <a:pt x="0" y="214805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12" name="Freeform 12"/>
          <p:cNvSpPr/>
          <p:nvPr/>
        </p:nvSpPr>
        <p:spPr>
          <a:xfrm>
            <a:off x="15160865" y="486430"/>
            <a:ext cx="2098435" cy="2071728"/>
          </a:xfrm>
          <a:custGeom>
            <a:avLst/>
            <a:gdLst/>
            <a:ahLst/>
            <a:cxnLst/>
            <a:rect l="l" t="t" r="r" b="b"/>
            <a:pathLst>
              <a:path w="2098435" h="2071728">
                <a:moveTo>
                  <a:pt x="0" y="0"/>
                </a:moveTo>
                <a:lnTo>
                  <a:pt x="2098435" y="0"/>
                </a:lnTo>
                <a:lnTo>
                  <a:pt x="2098435" y="2071728"/>
                </a:lnTo>
                <a:lnTo>
                  <a:pt x="0" y="207172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3" name="Freeform 13"/>
          <p:cNvSpPr/>
          <p:nvPr/>
        </p:nvSpPr>
        <p:spPr>
          <a:xfrm rot="737593">
            <a:off x="8546399" y="7412398"/>
            <a:ext cx="2119933" cy="2480772"/>
          </a:xfrm>
          <a:custGeom>
            <a:avLst/>
            <a:gdLst/>
            <a:ahLst/>
            <a:cxnLst/>
            <a:rect l="l" t="t" r="r" b="b"/>
            <a:pathLst>
              <a:path w="2119933" h="2480772">
                <a:moveTo>
                  <a:pt x="0" y="0"/>
                </a:moveTo>
                <a:lnTo>
                  <a:pt x="2119933" y="0"/>
                </a:lnTo>
                <a:lnTo>
                  <a:pt x="2119933" y="2480773"/>
                </a:lnTo>
                <a:lnTo>
                  <a:pt x="0" y="2480773"/>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dirty="0"/>
          </a:p>
        </p:txBody>
      </p:sp>
      <p:sp>
        <p:nvSpPr>
          <p:cNvPr id="14" name="Freeform 14"/>
          <p:cNvSpPr/>
          <p:nvPr/>
        </p:nvSpPr>
        <p:spPr>
          <a:xfrm rot="-1497513">
            <a:off x="902493" y="7246554"/>
            <a:ext cx="2464592" cy="2519564"/>
          </a:xfrm>
          <a:custGeom>
            <a:avLst/>
            <a:gdLst/>
            <a:ahLst/>
            <a:cxnLst/>
            <a:rect l="l" t="t" r="r" b="b"/>
            <a:pathLst>
              <a:path w="2464592" h="2519564">
                <a:moveTo>
                  <a:pt x="0" y="0"/>
                </a:moveTo>
                <a:lnTo>
                  <a:pt x="2464592" y="0"/>
                </a:lnTo>
                <a:lnTo>
                  <a:pt x="2464592" y="2519564"/>
                </a:lnTo>
                <a:lnTo>
                  <a:pt x="0" y="2519564"/>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1791</Words>
  <Application>Microsoft Office PowerPoint</Application>
  <PresentationFormat>Custom</PresentationFormat>
  <Paragraphs>272</Paragraphs>
  <Slides>35</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Arial</vt:lpstr>
      <vt:lpstr>Hitchcut</vt:lpstr>
      <vt:lpstr>Calibri</vt:lpstr>
      <vt:lpstr>Sniglet</vt:lpstr>
      <vt:lpstr>เอฟซี เรนโบว์</vt:lpstr>
      <vt:lpstr>Office Theme</vt:lpstr>
      <vt:lpstr>COMPANIES CONTINUED</vt:lpstr>
      <vt:lpstr>CONTENT</vt:lpstr>
      <vt:lpstr>Aims and Objectives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Running a company</dc:title>
  <cp:lastModifiedBy>Zita Draper</cp:lastModifiedBy>
  <cp:revision>2</cp:revision>
  <dcterms:created xsi:type="dcterms:W3CDTF">2006-08-16T00:00:00Z</dcterms:created>
  <dcterms:modified xsi:type="dcterms:W3CDTF">2025-02-27T09:26:58Z</dcterms:modified>
  <dc:identifier>DAGgMT-v43A</dc:identifier>
</cp:coreProperties>
</file>