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9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538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774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257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8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9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9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13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5704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74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9359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958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71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449DB-6783-4541-9496-A447D9A5D4A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139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Ideology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334530"/>
            <a:ext cx="7766936" cy="2716306"/>
          </a:xfrm>
        </p:spPr>
        <p:txBody>
          <a:bodyPr>
            <a:normAutofit/>
          </a:bodyPr>
          <a:lstStyle/>
          <a:p>
            <a:r>
              <a:rPr lang="en-GB" dirty="0" smtClean="0"/>
              <a:t>ECAY5002: Professional Practice Advocacy </a:t>
            </a:r>
            <a:br>
              <a:rPr lang="en-GB" dirty="0" smtClean="0"/>
            </a:br>
            <a:r>
              <a:rPr lang="en-GB" dirty="0" smtClean="0"/>
              <a:t>(Theory)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9800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Structural-Functionalism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theoretical </a:t>
            </a:r>
            <a:r>
              <a:rPr lang="en-GB" dirty="0"/>
              <a:t>understanding of society </a:t>
            </a:r>
            <a:endParaRPr lang="en-GB" dirty="0" smtClean="0"/>
          </a:p>
          <a:p>
            <a:pPr lvl="1"/>
            <a:r>
              <a:rPr lang="en-GB" dirty="0" smtClean="0"/>
              <a:t>Considers that social </a:t>
            </a:r>
            <a:r>
              <a:rPr lang="en-GB" dirty="0"/>
              <a:t>systems are collective </a:t>
            </a:r>
            <a:r>
              <a:rPr lang="en-GB" dirty="0" smtClean="0"/>
              <a:t>means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fill social </a:t>
            </a:r>
            <a:r>
              <a:rPr lang="en-GB" dirty="0" smtClean="0"/>
              <a:t>needs</a:t>
            </a:r>
          </a:p>
          <a:p>
            <a:r>
              <a:rPr lang="en-GB" dirty="0" smtClean="0"/>
              <a:t>In </a:t>
            </a:r>
            <a:r>
              <a:rPr lang="en-GB" dirty="0"/>
              <a:t>order for social life to survive and develop in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number of activities that need to be carried </a:t>
            </a:r>
            <a:r>
              <a:rPr lang="en-GB" dirty="0" smtClean="0"/>
              <a:t>out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ensure that certain needs are </a:t>
            </a:r>
            <a:r>
              <a:rPr lang="en-GB" dirty="0" smtClean="0"/>
              <a:t>fulfilled</a:t>
            </a:r>
          </a:p>
          <a:p>
            <a:pPr marL="68580" indent="0" algn="r">
              <a:buNone/>
            </a:pPr>
            <a:r>
              <a:rPr lang="en-GB" sz="1900" dirty="0"/>
              <a:t>(Brinkerhoff, Ortega &amp; </a:t>
            </a:r>
            <a:r>
              <a:rPr lang="en-GB" sz="1900" dirty="0" err="1"/>
              <a:t>Weitz</a:t>
            </a:r>
            <a:r>
              <a:rPr lang="en-GB" sz="1900" dirty="0"/>
              <a:t>, 2013: 54)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92949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Functionalist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Individuals </a:t>
            </a:r>
            <a:r>
              <a:rPr lang="en-GB" dirty="0"/>
              <a:t>produce necessary goods and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in </a:t>
            </a:r>
            <a:r>
              <a:rPr lang="en-GB" dirty="0"/>
              <a:t>various institutions and </a:t>
            </a:r>
            <a:r>
              <a:rPr lang="en-GB" dirty="0" smtClean="0"/>
              <a:t>roles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correlate with the norms of the </a:t>
            </a:r>
            <a:r>
              <a:rPr lang="en-GB" dirty="0" smtClean="0"/>
              <a:t>society</a:t>
            </a:r>
          </a:p>
          <a:p>
            <a:pPr lvl="1"/>
            <a:endParaRPr lang="en-GB" dirty="0"/>
          </a:p>
          <a:p>
            <a:r>
              <a:rPr lang="en-GB" dirty="0" smtClean="0"/>
              <a:t>Society </a:t>
            </a:r>
            <a:r>
              <a:rPr lang="en-GB" dirty="0"/>
              <a:t>is made-up of groups or </a:t>
            </a:r>
            <a:r>
              <a:rPr lang="en-GB" dirty="0" smtClean="0"/>
              <a:t>institutions which are</a:t>
            </a:r>
          </a:p>
          <a:p>
            <a:pPr lvl="1"/>
            <a:r>
              <a:rPr lang="en-GB" dirty="0" smtClean="0"/>
              <a:t>Cohesive</a:t>
            </a:r>
          </a:p>
          <a:p>
            <a:pPr lvl="1"/>
            <a:r>
              <a:rPr lang="en-GB" dirty="0" smtClean="0"/>
              <a:t>Share </a:t>
            </a:r>
            <a:r>
              <a:rPr lang="en-GB" dirty="0"/>
              <a:t>common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definitive </a:t>
            </a:r>
            <a:r>
              <a:rPr lang="en-GB" dirty="0" smtClean="0"/>
              <a:t>culture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Cargun</a:t>
            </a:r>
            <a:r>
              <a:rPr lang="en-GB" sz="1900" dirty="0"/>
              <a:t>, </a:t>
            </a:r>
            <a:r>
              <a:rPr lang="en-GB" sz="1900" dirty="0" err="1"/>
              <a:t>Cargun</a:t>
            </a:r>
            <a:r>
              <a:rPr lang="en-GB" sz="1900" i="1" dirty="0"/>
              <a:t>, </a:t>
            </a:r>
            <a:r>
              <a:rPr lang="en-GB" sz="1900" dirty="0"/>
              <a:t>2008: 28)</a:t>
            </a:r>
          </a:p>
        </p:txBody>
      </p:sp>
    </p:spTree>
    <p:extLst>
      <p:ext uri="{BB962C8B-B14F-4D97-AF65-F5344CB8AC3E}">
        <p14:creationId xmlns:p14="http://schemas.microsoft.com/office/powerpoint/2010/main" val="4048574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 and Institutions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about the more static or concrete aspects of society; institutions like </a:t>
            </a:r>
          </a:p>
          <a:p>
            <a:pPr lvl="1"/>
            <a:r>
              <a:rPr lang="en-GB" dirty="0"/>
              <a:t>government </a:t>
            </a:r>
          </a:p>
          <a:p>
            <a:pPr lvl="1"/>
            <a:r>
              <a:rPr lang="en-GB" dirty="0"/>
              <a:t>or religions</a:t>
            </a:r>
          </a:p>
          <a:p>
            <a:r>
              <a:rPr lang="en-GB" dirty="0"/>
              <a:t>Any group large enough to be a social institution can be included in Structural Functionalist thinking</a:t>
            </a:r>
          </a:p>
          <a:p>
            <a:pPr lvl="1"/>
            <a:r>
              <a:rPr lang="en-GB" dirty="0"/>
              <a:t>Religious denominations to sports clubs and everything in between</a:t>
            </a:r>
          </a:p>
          <a:p>
            <a:r>
              <a:rPr lang="en-GB" dirty="0"/>
              <a:t>Structural Functionalism </a:t>
            </a:r>
          </a:p>
          <a:p>
            <a:pPr lvl="1"/>
            <a:r>
              <a:rPr lang="en-GB" dirty="0"/>
              <a:t>the way society is organized is the most natural and efficient way for it to be </a:t>
            </a:r>
            <a:r>
              <a:rPr lang="en-GB" dirty="0" smtClean="0"/>
              <a:t>organized</a:t>
            </a:r>
          </a:p>
          <a:p>
            <a:pPr marL="365760" lvl="1" indent="0" algn="r">
              <a:buNone/>
            </a:pPr>
            <a:r>
              <a:rPr lang="en-GB" sz="2100" dirty="0"/>
              <a:t>(Merton, 1938)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Example: Gender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Women </a:t>
            </a:r>
            <a:r>
              <a:rPr lang="en-GB" dirty="0"/>
              <a:t>being subordinate to men </a:t>
            </a:r>
            <a:endParaRPr lang="en-GB" dirty="0" smtClean="0"/>
          </a:p>
          <a:p>
            <a:pPr lvl="1"/>
            <a:r>
              <a:rPr lang="en-GB" dirty="0" smtClean="0"/>
              <a:t>allows </a:t>
            </a:r>
            <a:r>
              <a:rPr lang="en-GB" dirty="0"/>
              <a:t>the cogs of society to function </a:t>
            </a:r>
            <a:r>
              <a:rPr lang="en-GB" dirty="0" smtClean="0"/>
              <a:t>smoothly</a:t>
            </a:r>
          </a:p>
          <a:p>
            <a:pPr lvl="1"/>
            <a:r>
              <a:rPr lang="en-GB" dirty="0" smtClean="0"/>
              <a:t>everyone </a:t>
            </a:r>
            <a:r>
              <a:rPr lang="en-GB" dirty="0"/>
              <a:t>in the society knows his or her respective position in the </a:t>
            </a:r>
            <a:r>
              <a:rPr lang="en-GB" dirty="0" smtClean="0"/>
              <a:t>hierarchy</a:t>
            </a:r>
          </a:p>
          <a:p>
            <a:r>
              <a:rPr lang="en-GB" dirty="0" smtClean="0"/>
              <a:t>The implication</a:t>
            </a:r>
          </a:p>
          <a:p>
            <a:pPr lvl="1"/>
            <a:r>
              <a:rPr lang="en-GB" dirty="0" smtClean="0"/>
              <a:t>society </a:t>
            </a:r>
            <a:r>
              <a:rPr lang="en-GB" dirty="0"/>
              <a:t>is functioning smoothly with gender </a:t>
            </a:r>
            <a:r>
              <a:rPr lang="en-GB" dirty="0" smtClean="0"/>
              <a:t>stratification</a:t>
            </a:r>
          </a:p>
          <a:p>
            <a:pPr lvl="1"/>
            <a:r>
              <a:rPr lang="en-GB" dirty="0" smtClean="0"/>
              <a:t>thus </a:t>
            </a:r>
            <a:r>
              <a:rPr lang="en-GB" dirty="0"/>
              <a:t>such stratification is </a:t>
            </a:r>
            <a:r>
              <a:rPr lang="en-GB" dirty="0" smtClean="0"/>
              <a:t>acceptable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efforts should </a:t>
            </a:r>
            <a:r>
              <a:rPr lang="en-GB" b="1" dirty="0" smtClean="0"/>
              <a:t>NOT</a:t>
            </a:r>
            <a:r>
              <a:rPr lang="en-GB" dirty="0" smtClean="0"/>
              <a:t> be </a:t>
            </a:r>
            <a:r>
              <a:rPr lang="en-GB" dirty="0"/>
              <a:t>made to change the </a:t>
            </a:r>
            <a:r>
              <a:rPr lang="en-GB" dirty="0" smtClean="0"/>
              <a:t>arrangement</a:t>
            </a:r>
          </a:p>
          <a:p>
            <a:r>
              <a:rPr lang="en-GB" dirty="0" smtClean="0"/>
              <a:t>This </a:t>
            </a:r>
            <a:r>
              <a:rPr lang="en-GB" dirty="0"/>
              <a:t>example illustrates that Structural Functionalism is generally seen as being supportive of </a:t>
            </a:r>
            <a:r>
              <a:rPr lang="en-GB" dirty="0" smtClean="0"/>
              <a:t>the </a:t>
            </a:r>
            <a:r>
              <a:rPr lang="en-GB" b="1" dirty="0" smtClean="0"/>
              <a:t>status quo</a:t>
            </a:r>
          </a:p>
          <a:p>
            <a:pPr marL="68580" indent="0" algn="r">
              <a:buNone/>
            </a:pPr>
            <a:r>
              <a:rPr lang="en-GB" sz="1500" b="1" i="1" dirty="0"/>
              <a:t>Status quo</a:t>
            </a:r>
            <a:r>
              <a:rPr lang="en-GB" sz="1500" i="1" dirty="0"/>
              <a:t> is a Latin term: the existing state of affairs</a:t>
            </a:r>
          </a:p>
          <a:p>
            <a:pPr marL="68580" indent="0" algn="r">
              <a:buNone/>
            </a:pPr>
            <a:r>
              <a:rPr lang="en-GB" sz="2100" dirty="0"/>
              <a:t>(Mooney </a:t>
            </a:r>
            <a:r>
              <a:rPr lang="en-GB" sz="2100" i="1" dirty="0"/>
              <a:t>et al, </a:t>
            </a:r>
            <a:r>
              <a:rPr lang="en-GB" sz="2100" dirty="0"/>
              <a:t>2011: 312)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89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Society as Constantly Striving for 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Suggests that there </a:t>
            </a:r>
            <a:r>
              <a:rPr lang="en-GB" dirty="0"/>
              <a:t>is an inherent drive within human societies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cohere </a:t>
            </a:r>
            <a:endParaRPr lang="en-GB" dirty="0" smtClean="0"/>
          </a:p>
          <a:p>
            <a:pPr lvl="1"/>
            <a:r>
              <a:rPr lang="en-GB" dirty="0" smtClean="0"/>
              <a:t>or </a:t>
            </a:r>
            <a:r>
              <a:rPr lang="en-GB" dirty="0"/>
              <a:t>stick </a:t>
            </a:r>
            <a:r>
              <a:rPr lang="en-GB" dirty="0" smtClean="0"/>
              <a:t>together</a:t>
            </a:r>
          </a:p>
          <a:p>
            <a:r>
              <a:rPr lang="en-GB" dirty="0" smtClean="0"/>
              <a:t>This </a:t>
            </a:r>
            <a:r>
              <a:rPr lang="en-GB" dirty="0"/>
              <a:t>is known as the cohesion </a:t>
            </a:r>
            <a:r>
              <a:rPr lang="en-GB" dirty="0" smtClean="0"/>
              <a:t>issue</a:t>
            </a:r>
          </a:p>
          <a:p>
            <a:pPr lvl="1"/>
            <a:r>
              <a:rPr lang="en-GB" dirty="0" smtClean="0"/>
              <a:t>Societies </a:t>
            </a:r>
            <a:r>
              <a:rPr lang="en-GB" dirty="0"/>
              <a:t>strive toward </a:t>
            </a:r>
            <a:r>
              <a:rPr lang="en-GB" dirty="0" smtClean="0"/>
              <a:t>equilibrium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through dictatorial mandate by the leaders of society </a:t>
            </a:r>
            <a:endParaRPr lang="en-GB" dirty="0" smtClean="0"/>
          </a:p>
          <a:p>
            <a:pPr lvl="1"/>
            <a:r>
              <a:rPr lang="en-GB" dirty="0" smtClean="0"/>
              <a:t>but </a:t>
            </a:r>
            <a:r>
              <a:rPr lang="en-GB" dirty="0"/>
              <a:t>rather because the social structure of societies encourages </a:t>
            </a:r>
            <a:r>
              <a:rPr lang="en-GB" dirty="0" smtClean="0"/>
              <a:t>equilibrium</a:t>
            </a:r>
          </a:p>
          <a:p>
            <a:pPr marL="365760" lvl="1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Stolley</a:t>
            </a:r>
            <a:r>
              <a:rPr lang="en-GB" sz="1700" dirty="0"/>
              <a:t>, 2005: 23)</a:t>
            </a:r>
          </a:p>
        </p:txBody>
      </p:sp>
    </p:spTree>
    <p:extLst>
      <p:ext uri="{BB962C8B-B14F-4D97-AF65-F5344CB8AC3E}">
        <p14:creationId xmlns:p14="http://schemas.microsoft.com/office/powerpoint/2010/main" val="4079688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Functionalism: </a:t>
            </a:r>
            <a:br>
              <a:rPr lang="en-GB" dirty="0" smtClean="0"/>
            </a:br>
            <a:r>
              <a:rPr lang="en-GB" dirty="0" smtClean="0"/>
              <a:t>Status Quo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</a:t>
            </a:r>
            <a:r>
              <a:rPr lang="en-GB" dirty="0" smtClean="0"/>
              <a:t>Functionalism</a:t>
            </a:r>
          </a:p>
          <a:p>
            <a:pPr lvl="1"/>
            <a:r>
              <a:rPr lang="en-GB" dirty="0" smtClean="0"/>
              <a:t>explains </a:t>
            </a:r>
            <a:r>
              <a:rPr lang="en-GB" dirty="0"/>
              <a:t>why certain aspects of society continue as they always </a:t>
            </a:r>
            <a:r>
              <a:rPr lang="en-GB" dirty="0" smtClean="0"/>
              <a:t>have</a:t>
            </a:r>
          </a:p>
          <a:p>
            <a:pPr lvl="1"/>
            <a:r>
              <a:rPr lang="en-GB" dirty="0" smtClean="0"/>
              <a:t>Despite evidence of inequality for individuals, groups and society </a:t>
            </a:r>
            <a:r>
              <a:rPr lang="en-GB" dirty="0"/>
              <a:t>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Structural </a:t>
            </a:r>
            <a:r>
              <a:rPr lang="en-GB" dirty="0"/>
              <a:t>Functionalism </a:t>
            </a:r>
            <a:r>
              <a:rPr lang="en-GB" dirty="0" smtClean="0"/>
              <a:t>doesn’t explain how and why oppressed people and groups</a:t>
            </a:r>
          </a:p>
          <a:p>
            <a:pPr lvl="1"/>
            <a:r>
              <a:rPr lang="en-GB" dirty="0" smtClean="0"/>
              <a:t>Oppose social </a:t>
            </a:r>
            <a:r>
              <a:rPr lang="en-GB" dirty="0"/>
              <a:t>institutions and social </a:t>
            </a:r>
            <a:r>
              <a:rPr lang="en-GB" dirty="0" smtClean="0"/>
              <a:t>structure</a:t>
            </a:r>
          </a:p>
          <a:p>
            <a:pPr lvl="1"/>
            <a:r>
              <a:rPr lang="en-GB" dirty="0" smtClean="0"/>
              <a:t>(</a:t>
            </a:r>
            <a:r>
              <a:rPr lang="en-GB" dirty="0" err="1" smtClean="0"/>
              <a:t>Baert</a:t>
            </a:r>
            <a:r>
              <a:rPr lang="en-GB" dirty="0" smtClean="0"/>
              <a:t> &amp; </a:t>
            </a:r>
            <a:r>
              <a:rPr lang="en-GB" dirty="0"/>
              <a:t>da </a:t>
            </a:r>
            <a:r>
              <a:rPr lang="en-GB" dirty="0" smtClean="0"/>
              <a:t>Silva, 2010: 78)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98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Functionalism:</a:t>
            </a:r>
            <a:br>
              <a:rPr lang="en-GB" dirty="0" smtClean="0"/>
            </a:br>
            <a:r>
              <a:rPr lang="en-GB" dirty="0" smtClean="0"/>
              <a:t>Social Cohesion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bonds that bring people together in a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positive </a:t>
            </a:r>
            <a:r>
              <a:rPr lang="en-GB" dirty="0"/>
              <a:t>membership attitudes and </a:t>
            </a:r>
            <a:r>
              <a:rPr lang="en-GB" dirty="0" smtClean="0"/>
              <a:t>behaviours</a:t>
            </a:r>
          </a:p>
          <a:p>
            <a:pPr lvl="2"/>
            <a:r>
              <a:rPr lang="en-GB" dirty="0" smtClean="0"/>
              <a:t>produced </a:t>
            </a:r>
            <a:r>
              <a:rPr lang="en-GB" dirty="0"/>
              <a:t>and </a:t>
            </a:r>
            <a:r>
              <a:rPr lang="en-GB" dirty="0" smtClean="0"/>
              <a:t>maintained</a:t>
            </a:r>
          </a:p>
          <a:p>
            <a:pPr lvl="2"/>
            <a:r>
              <a:rPr lang="en-GB" dirty="0" smtClean="0"/>
              <a:t>individual </a:t>
            </a:r>
            <a:r>
              <a:rPr lang="en-GB" dirty="0"/>
              <a:t>and group </a:t>
            </a:r>
            <a:r>
              <a:rPr lang="en-GB" dirty="0" smtClean="0"/>
              <a:t>level</a:t>
            </a:r>
          </a:p>
          <a:p>
            <a:r>
              <a:rPr lang="en-GB" dirty="0" smtClean="0"/>
              <a:t>Individual-levels</a:t>
            </a:r>
          </a:p>
          <a:p>
            <a:pPr lvl="1"/>
            <a:r>
              <a:rPr lang="en-GB" dirty="0" smtClean="0"/>
              <a:t>an </a:t>
            </a:r>
            <a:r>
              <a:rPr lang="en-GB" dirty="0"/>
              <a:t>individual’s desire or intention to remain a part of a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attitudes and beliefs about the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intention </a:t>
            </a:r>
            <a:r>
              <a:rPr lang="en-GB" dirty="0"/>
              <a:t>to sever, weaken, maintain, or strengthen her membership or participation in a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susceptibility to group </a:t>
            </a:r>
            <a:r>
              <a:rPr lang="en-GB" dirty="0" smtClean="0"/>
              <a:t>influence</a:t>
            </a:r>
          </a:p>
          <a:p>
            <a:r>
              <a:rPr lang="en-GB" dirty="0" smtClean="0"/>
              <a:t>Group level</a:t>
            </a:r>
          </a:p>
          <a:p>
            <a:pPr lvl="1"/>
            <a:r>
              <a:rPr lang="en-GB" dirty="0" smtClean="0"/>
              <a:t>is </a:t>
            </a:r>
            <a:r>
              <a:rPr lang="en-GB" dirty="0"/>
              <a:t>directly affected by the individual </a:t>
            </a:r>
            <a:r>
              <a:rPr lang="en-GB" dirty="0" smtClean="0"/>
              <a:t>members</a:t>
            </a:r>
          </a:p>
          <a:p>
            <a:pPr marL="365760" lvl="1" indent="0" algn="r">
              <a:buNone/>
            </a:pPr>
            <a:r>
              <a:rPr lang="en-GB" dirty="0" smtClean="0"/>
              <a:t>(Andersen </a:t>
            </a:r>
            <a:r>
              <a:rPr lang="en-GB" i="1" dirty="0" smtClean="0"/>
              <a:t>et al, 2012: </a:t>
            </a:r>
            <a:r>
              <a:rPr lang="en-GB" dirty="0" smtClean="0"/>
              <a:t>149)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117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</a:t>
            </a:r>
            <a:r>
              <a:rPr lang="en-GB" dirty="0" smtClean="0"/>
              <a:t>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An</a:t>
            </a:r>
            <a:r>
              <a:rPr lang="en-GB" dirty="0" smtClean="0"/>
              <a:t>y </a:t>
            </a:r>
            <a:r>
              <a:rPr lang="en-GB" dirty="0"/>
              <a:t>scenario in which </a:t>
            </a:r>
            <a:endParaRPr lang="en-GB" dirty="0" smtClean="0"/>
          </a:p>
          <a:p>
            <a:pPr lvl="1"/>
            <a:r>
              <a:rPr lang="en-GB" dirty="0" smtClean="0"/>
              <a:t>individuals </a:t>
            </a:r>
            <a:r>
              <a:rPr lang="en-GB" dirty="0"/>
              <a:t>in a society do not have equal social </a:t>
            </a:r>
            <a:r>
              <a:rPr lang="en-GB" dirty="0" smtClean="0"/>
              <a:t>status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voting rights</a:t>
            </a:r>
          </a:p>
          <a:p>
            <a:pPr lvl="1"/>
            <a:r>
              <a:rPr lang="en-GB" dirty="0" smtClean="0"/>
              <a:t>freedom </a:t>
            </a:r>
            <a:r>
              <a:rPr lang="en-GB" dirty="0"/>
              <a:t>of speech and </a:t>
            </a:r>
            <a:r>
              <a:rPr lang="en-GB" dirty="0" smtClean="0"/>
              <a:t>assembly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extent of property rights </a:t>
            </a:r>
            <a:endParaRPr lang="en-GB" dirty="0" smtClean="0"/>
          </a:p>
          <a:p>
            <a:pPr lvl="1"/>
            <a:r>
              <a:rPr lang="en-GB" dirty="0" smtClean="0"/>
              <a:t>access </a:t>
            </a:r>
            <a:r>
              <a:rPr lang="en-GB" dirty="0"/>
              <a:t>to </a:t>
            </a:r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health care</a:t>
            </a:r>
          </a:p>
          <a:p>
            <a:pPr lvl="1"/>
            <a:r>
              <a:rPr lang="en-GB" dirty="0" smtClean="0"/>
              <a:t>quality </a:t>
            </a:r>
            <a:r>
              <a:rPr lang="en-GB" dirty="0"/>
              <a:t>housing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other social </a:t>
            </a:r>
            <a:r>
              <a:rPr lang="en-GB" dirty="0" smtClean="0"/>
              <a:t>goods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678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 suggests that since inequality exists</a:t>
            </a:r>
          </a:p>
          <a:p>
            <a:pPr lvl="1"/>
            <a:r>
              <a:rPr lang="en-GB" dirty="0"/>
              <a:t>there needs to be a certain level of inequality in order for a society to operate</a:t>
            </a:r>
          </a:p>
          <a:p>
            <a:pPr lvl="1"/>
            <a:r>
              <a:rPr lang="en-GB" dirty="0"/>
              <a:t>One possible function of inequality is to motivate people</a:t>
            </a:r>
          </a:p>
          <a:p>
            <a:pPr lvl="1"/>
            <a:r>
              <a:rPr lang="en-GB" dirty="0"/>
              <a:t>as people are motivated to carry out work through a rewards system</a:t>
            </a:r>
          </a:p>
          <a:p>
            <a:r>
              <a:rPr lang="en-GB" dirty="0"/>
              <a:t>Rewards may include </a:t>
            </a:r>
          </a:p>
          <a:p>
            <a:pPr lvl="1"/>
            <a:r>
              <a:rPr lang="en-GB" dirty="0"/>
              <a:t>Income</a:t>
            </a:r>
          </a:p>
          <a:p>
            <a:pPr lvl="1"/>
            <a:r>
              <a:rPr lang="en-GB" dirty="0"/>
              <a:t>Status</a:t>
            </a:r>
          </a:p>
          <a:p>
            <a:pPr lvl="1"/>
            <a:r>
              <a:rPr lang="en-GB" dirty="0"/>
              <a:t>Prestige</a:t>
            </a:r>
          </a:p>
          <a:p>
            <a:pPr lvl="1"/>
            <a:r>
              <a:rPr lang="en-GB" dirty="0"/>
              <a:t>or </a:t>
            </a:r>
            <a:r>
              <a:rPr lang="en-GB" dirty="0" smtClean="0"/>
              <a:t>power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525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 smtClean="0"/>
              <a:t>Interdependence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</a:t>
            </a:r>
            <a:r>
              <a:rPr lang="en-GB" dirty="0" smtClean="0"/>
              <a:t>efers </a:t>
            </a:r>
            <a:r>
              <a:rPr lang="en-GB" dirty="0"/>
              <a:t>to the parts of society </a:t>
            </a:r>
            <a:endParaRPr lang="en-GB" dirty="0" smtClean="0"/>
          </a:p>
          <a:p>
            <a:pPr lvl="1"/>
            <a:r>
              <a:rPr lang="en-GB" dirty="0" smtClean="0"/>
              <a:t>sharing </a:t>
            </a:r>
            <a:r>
              <a:rPr lang="en-GB" dirty="0"/>
              <a:t>a common set of </a:t>
            </a:r>
            <a:r>
              <a:rPr lang="en-GB" dirty="0" smtClean="0"/>
              <a:t>principles</a:t>
            </a:r>
          </a:p>
          <a:p>
            <a:pPr lvl="2"/>
            <a:r>
              <a:rPr lang="en-GB" dirty="0" smtClean="0"/>
              <a:t>Institutions</a:t>
            </a:r>
          </a:p>
          <a:p>
            <a:pPr lvl="2"/>
            <a:r>
              <a:rPr lang="en-GB" dirty="0" smtClean="0"/>
              <a:t>Organizations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individuals </a:t>
            </a:r>
            <a:endParaRPr lang="en-GB" dirty="0" smtClean="0"/>
          </a:p>
          <a:p>
            <a:pPr lvl="2"/>
            <a:r>
              <a:rPr lang="en-GB" dirty="0" smtClean="0"/>
              <a:t>are </a:t>
            </a:r>
            <a:r>
              <a:rPr lang="en-GB" dirty="0"/>
              <a:t>all interdependent with one </a:t>
            </a:r>
            <a:r>
              <a:rPr lang="en-GB" dirty="0" smtClean="0"/>
              <a:t>another</a:t>
            </a:r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</p:txBody>
      </p:sp>
    </p:spTree>
    <p:extLst>
      <p:ext uri="{BB962C8B-B14F-4D97-AF65-F5344CB8AC3E}">
        <p14:creationId xmlns:p14="http://schemas.microsoft.com/office/powerpoint/2010/main" val="292500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Within a social context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internal and external balance in a </a:t>
            </a:r>
            <a:r>
              <a:rPr lang="en-GB" dirty="0" smtClean="0"/>
              <a:t>society</a:t>
            </a:r>
          </a:p>
          <a:p>
            <a:r>
              <a:rPr lang="en-GB" dirty="0" smtClean="0"/>
              <a:t>Temporary </a:t>
            </a:r>
            <a:r>
              <a:rPr lang="en-GB" dirty="0"/>
              <a:t>disturbances may upset the equilibrium of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Due to social structure</a:t>
            </a:r>
          </a:p>
          <a:p>
            <a:pPr lvl="2"/>
            <a:r>
              <a:rPr lang="en-GB" dirty="0" smtClean="0"/>
              <a:t>society </a:t>
            </a:r>
            <a:r>
              <a:rPr lang="en-GB" dirty="0"/>
              <a:t>will eventually return to a </a:t>
            </a:r>
            <a:r>
              <a:rPr lang="en-GB" dirty="0" smtClean="0"/>
              <a:t>balanced</a:t>
            </a:r>
          </a:p>
          <a:p>
            <a:pPr lvl="2"/>
            <a:r>
              <a:rPr lang="en-GB" dirty="0" smtClean="0"/>
              <a:t>orderly state</a:t>
            </a:r>
          </a:p>
          <a:p>
            <a:r>
              <a:rPr lang="en-GB" dirty="0" smtClean="0"/>
              <a:t>That </a:t>
            </a:r>
            <a:r>
              <a:rPr lang="en-GB" dirty="0"/>
              <a:t>society strives toward equilibrium also means that changes happen </a:t>
            </a:r>
            <a:r>
              <a:rPr lang="en-GB" dirty="0" smtClean="0"/>
              <a:t>slowly</a:t>
            </a:r>
          </a:p>
          <a:p>
            <a:pPr marL="6858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21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Anomie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 </a:t>
            </a:r>
            <a:r>
              <a:rPr lang="en-GB" dirty="0"/>
              <a:t>condition in which </a:t>
            </a:r>
            <a:endParaRPr lang="en-GB" dirty="0" smtClean="0"/>
          </a:p>
          <a:p>
            <a:pPr lvl="1"/>
            <a:r>
              <a:rPr lang="en-GB" dirty="0" smtClean="0"/>
              <a:t>society </a:t>
            </a:r>
            <a:r>
              <a:rPr lang="en-GB" dirty="0"/>
              <a:t>provides </a:t>
            </a:r>
            <a:endParaRPr lang="en-GB" dirty="0" smtClean="0"/>
          </a:p>
          <a:p>
            <a:pPr lvl="1"/>
            <a:r>
              <a:rPr lang="en-GB" dirty="0" smtClean="0"/>
              <a:t>little </a:t>
            </a:r>
            <a:r>
              <a:rPr lang="en-GB" dirty="0"/>
              <a:t>moral guidance to </a:t>
            </a:r>
            <a:r>
              <a:rPr lang="en-GB" dirty="0" smtClean="0"/>
              <a:t>individuals</a:t>
            </a:r>
          </a:p>
          <a:p>
            <a:r>
              <a:rPr lang="en-GB" dirty="0" smtClean="0"/>
              <a:t>The breakdown </a:t>
            </a:r>
            <a:r>
              <a:rPr lang="en-GB" dirty="0"/>
              <a:t>of social bonds </a:t>
            </a:r>
            <a:endParaRPr lang="en-GB" dirty="0" smtClean="0"/>
          </a:p>
          <a:p>
            <a:pPr lvl="1"/>
            <a:r>
              <a:rPr lang="en-GB" dirty="0" smtClean="0"/>
              <a:t>between </a:t>
            </a:r>
            <a:r>
              <a:rPr lang="en-GB" dirty="0"/>
              <a:t>an individual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 community </a:t>
            </a:r>
            <a:endParaRPr lang="en-GB" dirty="0" smtClean="0"/>
          </a:p>
          <a:p>
            <a:pPr lvl="1"/>
            <a:r>
              <a:rPr lang="en-GB" dirty="0" smtClean="0"/>
              <a:t>e.g</a:t>
            </a:r>
            <a:r>
              <a:rPr lang="en-GB" dirty="0"/>
              <a:t>. if under unruly scenarios resulting in fragmentation of social identity and rejection of </a:t>
            </a:r>
            <a:r>
              <a:rPr lang="en-GB" dirty="0" smtClean="0"/>
              <a:t>self-regulatory.</a:t>
            </a:r>
          </a:p>
          <a:p>
            <a:pPr lvl="1"/>
            <a:r>
              <a:rPr lang="en-GB" dirty="0" smtClean="0"/>
              <a:t>Durkheim’s Key text ‘Suicide’ </a:t>
            </a:r>
            <a:r>
              <a:rPr lang="en-GB" dirty="0"/>
              <a:t>(1897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Durkheim </a:t>
            </a:r>
            <a:r>
              <a:rPr lang="en-GB" dirty="0"/>
              <a:t>never uses the term </a:t>
            </a:r>
            <a:endParaRPr lang="en-GB" dirty="0" smtClean="0"/>
          </a:p>
          <a:p>
            <a:pPr lvl="2"/>
            <a:r>
              <a:rPr lang="en-GB" dirty="0" smtClean="0"/>
              <a:t>Normlessness</a:t>
            </a:r>
          </a:p>
          <a:p>
            <a:pPr lvl="1"/>
            <a:r>
              <a:rPr lang="en-GB" dirty="0" smtClean="0"/>
              <a:t>rather</a:t>
            </a:r>
            <a:r>
              <a:rPr lang="en-GB" dirty="0"/>
              <a:t>, he describes anomie as </a:t>
            </a:r>
            <a:endParaRPr lang="en-GB" dirty="0" smtClean="0"/>
          </a:p>
          <a:p>
            <a:pPr lvl="2"/>
            <a:r>
              <a:rPr lang="en-GB" dirty="0" smtClean="0"/>
              <a:t>Derangement</a:t>
            </a:r>
          </a:p>
          <a:p>
            <a:pPr lvl="2"/>
            <a:r>
              <a:rPr lang="en-GB" dirty="0" smtClean="0"/>
              <a:t>An </a:t>
            </a:r>
            <a:r>
              <a:rPr lang="en-GB" dirty="0"/>
              <a:t>insatiable </a:t>
            </a:r>
            <a:r>
              <a:rPr lang="en-GB" dirty="0" smtClean="0"/>
              <a:t>will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924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Interactions</a:t>
            </a:r>
          </a:p>
          <a:p>
            <a:pPr lvl="1"/>
            <a:r>
              <a:rPr lang="en-GB" dirty="0" smtClean="0"/>
              <a:t>Human </a:t>
            </a:r>
            <a:r>
              <a:rPr lang="en-GB" dirty="0"/>
              <a:t>interaction results in </a:t>
            </a:r>
            <a:r>
              <a:rPr lang="en-GB" dirty="0" smtClean="0"/>
              <a:t>conflict</a:t>
            </a:r>
            <a:endParaRPr lang="en-GB" dirty="0"/>
          </a:p>
          <a:p>
            <a:r>
              <a:rPr lang="en-GB" i="1" dirty="0" smtClean="0"/>
              <a:t>Change</a:t>
            </a:r>
          </a:p>
          <a:p>
            <a:pPr lvl="1"/>
            <a:r>
              <a:rPr lang="en-GB" dirty="0" smtClean="0"/>
              <a:t>Conflict </a:t>
            </a:r>
            <a:r>
              <a:rPr lang="en-GB" dirty="0"/>
              <a:t>and change are </a:t>
            </a:r>
            <a:endParaRPr lang="en-GB" dirty="0" smtClean="0"/>
          </a:p>
          <a:p>
            <a:pPr lvl="2"/>
            <a:r>
              <a:rPr lang="en-GB" dirty="0" smtClean="0"/>
              <a:t>normal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inevitable in </a:t>
            </a:r>
            <a:r>
              <a:rPr lang="en-GB" dirty="0" smtClean="0"/>
              <a:t>society</a:t>
            </a:r>
            <a:endParaRPr lang="en-GB" dirty="0"/>
          </a:p>
          <a:p>
            <a:r>
              <a:rPr lang="en-GB" i="1" dirty="0" smtClean="0"/>
              <a:t>Competition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over scarce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e.g</a:t>
            </a:r>
            <a:r>
              <a:rPr lang="en-GB" dirty="0"/>
              <a:t>., money, leisure, sexual partners,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is </a:t>
            </a:r>
            <a:r>
              <a:rPr lang="en-GB" dirty="0"/>
              <a:t>part of all social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rather than </a:t>
            </a:r>
            <a:endParaRPr lang="en-GB" dirty="0" smtClean="0"/>
          </a:p>
          <a:p>
            <a:pPr lvl="1"/>
            <a:r>
              <a:rPr lang="en-GB" dirty="0" smtClean="0"/>
              <a:t>consensus </a:t>
            </a:r>
            <a:r>
              <a:rPr lang="en-GB" dirty="0"/>
              <a:t>is characteristic of human </a:t>
            </a:r>
            <a:r>
              <a:rPr lang="en-GB" dirty="0" smtClean="0"/>
              <a:t>relationships</a:t>
            </a:r>
          </a:p>
          <a:p>
            <a:r>
              <a:rPr lang="en-GB" dirty="0" smtClean="0"/>
              <a:t>If </a:t>
            </a:r>
            <a:r>
              <a:rPr lang="en-GB" dirty="0"/>
              <a:t>everyone had the resources they needed, conflict would not </a:t>
            </a:r>
            <a:r>
              <a:rPr lang="en-GB" dirty="0" smtClean="0"/>
              <a:t>exist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8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</a:t>
            </a:r>
            <a:r>
              <a:rPr lang="en-GB" dirty="0" smtClean="0"/>
              <a:t>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Structural Inequality</a:t>
            </a:r>
          </a:p>
          <a:p>
            <a:pPr lvl="1"/>
            <a:r>
              <a:rPr lang="en-GB" dirty="0"/>
              <a:t>Inequalities in power and rewards are built into all social </a:t>
            </a:r>
            <a:r>
              <a:rPr lang="en-GB" dirty="0" smtClean="0"/>
              <a:t>structures</a:t>
            </a:r>
          </a:p>
          <a:p>
            <a:pPr lvl="1"/>
            <a:r>
              <a:rPr lang="en-GB" dirty="0" smtClean="0"/>
              <a:t>Resources </a:t>
            </a:r>
            <a:r>
              <a:rPr lang="en-GB" dirty="0"/>
              <a:t>are scarce and groups will always compete over these </a:t>
            </a:r>
            <a:r>
              <a:rPr lang="en-GB" dirty="0" smtClean="0"/>
              <a:t>resources</a:t>
            </a:r>
            <a:endParaRPr lang="en-GB" dirty="0"/>
          </a:p>
          <a:p>
            <a:r>
              <a:rPr lang="en-GB" i="1" dirty="0"/>
              <a:t>Degree of Inequality</a:t>
            </a:r>
          </a:p>
          <a:p>
            <a:pPr lvl="1"/>
            <a:r>
              <a:rPr lang="en-GB" dirty="0"/>
              <a:t>Inequality exists in varying degrees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people having different amounts of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hierarchies exist</a:t>
            </a:r>
            <a:endParaRPr lang="en-GB" dirty="0"/>
          </a:p>
          <a:p>
            <a:r>
              <a:rPr lang="en-GB" i="1" dirty="0"/>
              <a:t>Revolution</a:t>
            </a:r>
          </a:p>
          <a:p>
            <a:pPr lvl="1"/>
            <a:r>
              <a:rPr lang="en-GB" dirty="0"/>
              <a:t>Macro changes occur as a result of conflict between </a:t>
            </a:r>
            <a:endParaRPr lang="en-GB" dirty="0" smtClean="0"/>
          </a:p>
          <a:p>
            <a:pPr lvl="2"/>
            <a:r>
              <a:rPr lang="en-GB" dirty="0" smtClean="0"/>
              <a:t>competing interests</a:t>
            </a:r>
          </a:p>
          <a:p>
            <a:pPr lvl="2"/>
            <a:r>
              <a:rPr lang="en-GB" dirty="0" smtClean="0"/>
              <a:t>rather </a:t>
            </a:r>
            <a:r>
              <a:rPr lang="en-GB" dirty="0"/>
              <a:t>than through </a:t>
            </a:r>
            <a:r>
              <a:rPr lang="en-GB" dirty="0" smtClean="0"/>
              <a:t>adaptation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often abrupt and revolutionary rather than </a:t>
            </a:r>
            <a:r>
              <a:rPr lang="en-GB" dirty="0" smtClean="0"/>
              <a:t>evolutionary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410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Class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struggle between groups occupying different socioeconomic positions in the same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Competition for </a:t>
            </a:r>
            <a:r>
              <a:rPr lang="en-GB" dirty="0"/>
              <a:t>control of </a:t>
            </a:r>
            <a:endParaRPr lang="en-GB" dirty="0" smtClean="0"/>
          </a:p>
          <a:p>
            <a:pPr lvl="2"/>
            <a:r>
              <a:rPr lang="en-GB" dirty="0" smtClean="0"/>
              <a:t>Economic</a:t>
            </a:r>
          </a:p>
          <a:p>
            <a:pPr lvl="2"/>
            <a:r>
              <a:rPr lang="en-GB" dirty="0" smtClean="0"/>
              <a:t>political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social </a:t>
            </a:r>
            <a:r>
              <a:rPr lang="en-GB" dirty="0" smtClean="0"/>
              <a:t>resources</a:t>
            </a:r>
          </a:p>
          <a:p>
            <a:r>
              <a:rPr lang="en-GB" dirty="0" smtClean="0"/>
              <a:t>Class Conflict:</a:t>
            </a:r>
          </a:p>
          <a:p>
            <a:pPr lvl="1"/>
            <a:r>
              <a:rPr lang="en-GB" dirty="0" smtClean="0"/>
              <a:t>physical violence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Slatterly</a:t>
            </a:r>
            <a:r>
              <a:rPr lang="en-GB" sz="1900" dirty="0"/>
              <a:t>, 2003: 77)</a:t>
            </a:r>
          </a:p>
        </p:txBody>
      </p:sp>
    </p:spTree>
    <p:extLst>
      <p:ext uri="{BB962C8B-B14F-4D97-AF65-F5344CB8AC3E}">
        <p14:creationId xmlns:p14="http://schemas.microsoft.com/office/powerpoint/2010/main" val="379390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Class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Propaganda to spread </a:t>
            </a:r>
            <a:endParaRPr lang="en-GB" dirty="0" smtClean="0"/>
          </a:p>
          <a:p>
            <a:pPr lvl="1"/>
            <a:r>
              <a:rPr lang="en-GB" dirty="0" smtClean="0"/>
              <a:t>Ideologies</a:t>
            </a:r>
          </a:p>
          <a:p>
            <a:pPr lvl="2"/>
            <a:r>
              <a:rPr lang="en-GB" dirty="0" smtClean="0"/>
              <a:t>homeless </a:t>
            </a:r>
            <a:r>
              <a:rPr lang="en-GB" dirty="0"/>
              <a:t>people are lazy</a:t>
            </a:r>
          </a:p>
          <a:p>
            <a:pPr lvl="1"/>
            <a:r>
              <a:rPr lang="en-GB" dirty="0" smtClean="0"/>
              <a:t>Economic threats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middle class </a:t>
            </a:r>
            <a:r>
              <a:rPr lang="en-GB" dirty="0" smtClean="0"/>
              <a:t>boycotting ‘big business’</a:t>
            </a:r>
          </a:p>
          <a:p>
            <a:pPr lvl="1"/>
            <a:r>
              <a:rPr lang="en-GB" dirty="0" smtClean="0"/>
              <a:t>Legal battles</a:t>
            </a:r>
          </a:p>
          <a:p>
            <a:pPr lvl="2"/>
            <a:r>
              <a:rPr lang="en-GB" dirty="0" smtClean="0"/>
              <a:t>Class action lawsuits by consumers against large corporations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8800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2" tooltip="w:Ideology"/>
            </a:endParaRPr>
          </a:p>
          <a:p>
            <a:r>
              <a:rPr lang="en-GB" dirty="0" smtClean="0"/>
              <a:t>The collection </a:t>
            </a:r>
            <a:r>
              <a:rPr lang="en-GB" dirty="0"/>
              <a:t>of beliefs that </a:t>
            </a:r>
            <a:endParaRPr lang="en-GB" dirty="0" smtClean="0"/>
          </a:p>
          <a:p>
            <a:pPr lvl="1"/>
            <a:r>
              <a:rPr lang="en-GB" dirty="0" smtClean="0"/>
              <a:t>justify </a:t>
            </a:r>
            <a:r>
              <a:rPr lang="en-GB" dirty="0"/>
              <a:t>a social </a:t>
            </a:r>
            <a:r>
              <a:rPr lang="en-GB" dirty="0" smtClean="0"/>
              <a:t>arrangement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8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Social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dirty="0"/>
              <a:t>aspect of social </a:t>
            </a:r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determined </a:t>
            </a:r>
            <a:r>
              <a:rPr lang="en-GB" dirty="0"/>
              <a:t>by either </a:t>
            </a:r>
            <a:endParaRPr lang="en-GB" dirty="0" smtClean="0"/>
          </a:p>
          <a:p>
            <a:pPr lvl="2"/>
            <a:r>
              <a:rPr lang="en-GB" dirty="0" smtClean="0"/>
              <a:t>your </a:t>
            </a:r>
            <a:r>
              <a:rPr lang="en-GB" dirty="0"/>
              <a:t>relationship to the means of production (Marx) </a:t>
            </a:r>
            <a:endParaRPr lang="en-GB" dirty="0" smtClean="0"/>
          </a:p>
          <a:p>
            <a:pPr lvl="2"/>
            <a:r>
              <a:rPr lang="en-GB" dirty="0" smtClean="0"/>
              <a:t>or </a:t>
            </a:r>
            <a:r>
              <a:rPr lang="en-GB" dirty="0"/>
              <a:t>your power, prestige and wealth (Weber</a:t>
            </a:r>
            <a:r>
              <a:rPr lang="en-GB" dirty="0" smtClean="0"/>
              <a:t>)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328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Deviance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Going </a:t>
            </a:r>
            <a:r>
              <a:rPr lang="en-GB" dirty="0"/>
              <a:t>against prevailing social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Society may use laws and sanctions to deter such behaviour or </a:t>
            </a:r>
          </a:p>
          <a:p>
            <a:pPr lvl="1"/>
            <a:r>
              <a:rPr lang="en-GB" dirty="0" smtClean="0"/>
              <a:t>To element such people and behaviours from society for example through</a:t>
            </a:r>
          </a:p>
          <a:p>
            <a:pPr lvl="2"/>
            <a:r>
              <a:rPr lang="en-GB" dirty="0" smtClean="0"/>
              <a:t>Medical intervention</a:t>
            </a:r>
          </a:p>
          <a:p>
            <a:pPr lvl="3"/>
            <a:r>
              <a:rPr lang="en-GB" dirty="0" smtClean="0"/>
              <a:t>People need ‘fixing’</a:t>
            </a:r>
            <a:endParaRPr lang="en-GB" dirty="0"/>
          </a:p>
          <a:p>
            <a:pPr lvl="2"/>
            <a:r>
              <a:rPr lang="en-GB" dirty="0" smtClean="0"/>
              <a:t>Prison</a:t>
            </a:r>
          </a:p>
          <a:p>
            <a:pPr lvl="3"/>
            <a:r>
              <a:rPr lang="en-GB" dirty="0" smtClean="0"/>
              <a:t>People need to be ‘put away’ from society</a:t>
            </a:r>
          </a:p>
          <a:p>
            <a:pPr lvl="2"/>
            <a:r>
              <a:rPr lang="en-GB" dirty="0" smtClean="0"/>
              <a:t>Death sentence</a:t>
            </a:r>
          </a:p>
          <a:p>
            <a:pPr lvl="3"/>
            <a:r>
              <a:rPr lang="en-GB" dirty="0" smtClean="0"/>
              <a:t>People need to be eliminated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Downes</a:t>
            </a:r>
            <a:r>
              <a:rPr lang="en-GB" dirty="0" smtClean="0"/>
              <a:t> &amp; Rock, 2007: 76)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4772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Proletariat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proletariat are the working </a:t>
            </a:r>
            <a:r>
              <a:rPr lang="en-GB" dirty="0" smtClean="0"/>
              <a:t>class who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did </a:t>
            </a:r>
            <a:r>
              <a:rPr lang="en-GB" dirty="0">
                <a:solidFill>
                  <a:srgbClr val="FF0000"/>
                </a:solidFill>
              </a:rPr>
              <a:t>not 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land </a:t>
            </a:r>
          </a:p>
          <a:p>
            <a:pPr lvl="2"/>
            <a:r>
              <a:rPr lang="en-GB" dirty="0" smtClean="0"/>
              <a:t>or </a:t>
            </a:r>
            <a:r>
              <a:rPr lang="en-GB" dirty="0"/>
              <a:t>tools </a:t>
            </a:r>
            <a:endParaRPr lang="en-GB" dirty="0" smtClean="0"/>
          </a:p>
          <a:p>
            <a:pPr lvl="2"/>
            <a:r>
              <a:rPr lang="en-GB" dirty="0" smtClean="0"/>
              <a:t>they </a:t>
            </a:r>
            <a:r>
              <a:rPr lang="en-GB" dirty="0"/>
              <a:t>use to produce goods for the </a:t>
            </a:r>
            <a:r>
              <a:rPr lang="en-GB" dirty="0" smtClean="0">
                <a:solidFill>
                  <a:srgbClr val="FF0000"/>
                </a:solidFill>
              </a:rPr>
              <a:t>bourgeoisie </a:t>
            </a:r>
          </a:p>
          <a:p>
            <a:pPr lvl="3"/>
            <a:r>
              <a:rPr lang="en-GB" dirty="0" smtClean="0"/>
              <a:t>the owners of businesses or the owners of the ‘</a:t>
            </a:r>
            <a:r>
              <a:rPr lang="en-GB" dirty="0" smtClean="0">
                <a:solidFill>
                  <a:srgbClr val="FF0000"/>
                </a:solidFill>
              </a:rPr>
              <a:t>means of production</a:t>
            </a:r>
            <a:r>
              <a:rPr lang="en-GB" dirty="0" smtClean="0"/>
              <a:t>’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Slatterly</a:t>
            </a:r>
            <a:r>
              <a:rPr lang="en-GB" dirty="0" smtClean="0"/>
              <a:t>, 2003)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85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Bourgeoisie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bourgeoisie are the capitalist </a:t>
            </a:r>
            <a:r>
              <a:rPr lang="en-GB" dirty="0" smtClean="0"/>
              <a:t>class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who </a:t>
            </a:r>
            <a:r>
              <a:rPr lang="en-GB" dirty="0">
                <a:solidFill>
                  <a:srgbClr val="FF0000"/>
                </a:solidFill>
              </a:rPr>
              <a:t>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the resources</a:t>
            </a:r>
          </a:p>
          <a:p>
            <a:pPr lvl="2"/>
            <a:r>
              <a:rPr lang="en-GB" dirty="0" smtClean="0"/>
              <a:t>land </a:t>
            </a:r>
            <a:r>
              <a:rPr lang="en-GB" dirty="0"/>
              <a:t>and </a:t>
            </a:r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They </a:t>
            </a:r>
            <a:r>
              <a:rPr lang="en-GB" dirty="0"/>
              <a:t>exploit the proletariat by </a:t>
            </a:r>
            <a:endParaRPr lang="en-GB" dirty="0" smtClean="0"/>
          </a:p>
          <a:p>
            <a:pPr lvl="2"/>
            <a:r>
              <a:rPr lang="en-GB" dirty="0" smtClean="0"/>
              <a:t>paying </a:t>
            </a:r>
            <a:r>
              <a:rPr lang="en-GB" dirty="0"/>
              <a:t>them less than their work is </a:t>
            </a:r>
            <a:r>
              <a:rPr lang="en-GB" dirty="0" smtClean="0"/>
              <a:t>worth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5978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economic </a:t>
            </a:r>
            <a:r>
              <a:rPr lang="en-GB" dirty="0"/>
              <a:t>system with </a:t>
            </a:r>
            <a:endParaRPr lang="en-GB" dirty="0" smtClean="0"/>
          </a:p>
          <a:p>
            <a:pPr lvl="1"/>
            <a:r>
              <a:rPr lang="en-GB" dirty="0" smtClean="0"/>
              <a:t>private </a:t>
            </a:r>
            <a:r>
              <a:rPr lang="en-GB" dirty="0"/>
              <a:t>ownership of the means of production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 creation of goods or services for </a:t>
            </a:r>
            <a:r>
              <a:rPr lang="en-GB" dirty="0" smtClean="0"/>
              <a:t>profit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52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Social Stratification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Change from </a:t>
            </a:r>
          </a:p>
          <a:p>
            <a:pPr lvl="1"/>
            <a:r>
              <a:rPr lang="en-GB" dirty="0" smtClean="0"/>
              <a:t>agrarian</a:t>
            </a:r>
            <a:r>
              <a:rPr lang="en-GB" dirty="0"/>
              <a:t>, rural groups into </a:t>
            </a:r>
            <a:endParaRPr lang="en-GB" dirty="0" smtClean="0"/>
          </a:p>
          <a:p>
            <a:pPr lvl="1"/>
            <a:r>
              <a:rPr lang="en-GB" dirty="0" smtClean="0"/>
              <a:t>industrialized</a:t>
            </a:r>
            <a:r>
              <a:rPr lang="en-GB" dirty="0"/>
              <a:t>, modern </a:t>
            </a:r>
            <a:r>
              <a:rPr lang="en-GB" dirty="0" smtClean="0"/>
              <a:t>societies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social hierarchy emerges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effectively creates distinct classes based on </a:t>
            </a:r>
            <a:endParaRPr lang="en-GB" dirty="0" smtClean="0"/>
          </a:p>
          <a:p>
            <a:pPr lvl="2"/>
            <a:r>
              <a:rPr lang="en-GB" dirty="0" smtClean="0"/>
              <a:t>Wealth</a:t>
            </a:r>
          </a:p>
          <a:p>
            <a:pPr lvl="2"/>
            <a:r>
              <a:rPr lang="en-GB" dirty="0" smtClean="0"/>
              <a:t>power </a:t>
            </a:r>
          </a:p>
          <a:p>
            <a:pPr lvl="2"/>
            <a:r>
              <a:rPr lang="en-GB" dirty="0" smtClean="0"/>
              <a:t>and prestige</a:t>
            </a:r>
          </a:p>
          <a:p>
            <a:r>
              <a:rPr lang="en-GB" dirty="0" smtClean="0"/>
              <a:t>According </a:t>
            </a:r>
            <a:r>
              <a:rPr lang="en-GB" dirty="0"/>
              <a:t>to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this structure of social stratification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pits those in the upper class </a:t>
            </a:r>
            <a:endParaRPr lang="en-GB" dirty="0" smtClean="0"/>
          </a:p>
          <a:p>
            <a:pPr lvl="2"/>
            <a:r>
              <a:rPr lang="en-GB" dirty="0" smtClean="0"/>
              <a:t>most </a:t>
            </a:r>
            <a:r>
              <a:rPr lang="en-GB" dirty="0"/>
              <a:t>power, wealth and </a:t>
            </a:r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against </a:t>
            </a:r>
            <a:r>
              <a:rPr lang="en-GB" dirty="0"/>
              <a:t>the lower </a:t>
            </a:r>
            <a:r>
              <a:rPr lang="en-GB" dirty="0" smtClean="0"/>
              <a:t>classes</a:t>
            </a:r>
            <a:endParaRPr lang="en-GB" dirty="0"/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019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Modern </a:t>
            </a:r>
            <a:r>
              <a:rPr lang="en-GB" dirty="0"/>
              <a:t>society and </a:t>
            </a:r>
            <a:r>
              <a:rPr lang="en-GB" dirty="0" smtClean="0"/>
              <a:t>the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criminal justice system and criminal law...operates on the behalf of the rich and powerful social elites, with the resulting policies aimed at controlling the </a:t>
            </a:r>
            <a:r>
              <a:rPr lang="en-GB" dirty="0" smtClean="0"/>
              <a:t>poor’</a:t>
            </a:r>
          </a:p>
          <a:p>
            <a:pPr lvl="1"/>
            <a:r>
              <a:rPr lang="en-GB" dirty="0" smtClean="0"/>
              <a:t>perpetuating </a:t>
            </a:r>
            <a:r>
              <a:rPr lang="en-GB" dirty="0"/>
              <a:t>a system in which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dirty="0"/>
              <a:t>upper class maintains power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all other classes remain </a:t>
            </a:r>
            <a:endParaRPr lang="en-GB" dirty="0" smtClean="0"/>
          </a:p>
          <a:p>
            <a:pPr lvl="3"/>
            <a:r>
              <a:rPr lang="en-GB" dirty="0" smtClean="0"/>
              <a:t>economically disadvantaged</a:t>
            </a:r>
          </a:p>
          <a:p>
            <a:pPr lvl="3"/>
            <a:r>
              <a:rPr lang="en-GB" dirty="0" smtClean="0"/>
              <a:t>Disenfranchised</a:t>
            </a:r>
          </a:p>
          <a:p>
            <a:pPr lvl="3"/>
            <a:r>
              <a:rPr lang="en-GB" dirty="0" smtClean="0"/>
              <a:t>and </a:t>
            </a:r>
            <a:r>
              <a:rPr lang="en-GB" dirty="0"/>
              <a:t>nearly powerless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Marx </a:t>
            </a:r>
            <a:r>
              <a:rPr lang="en-GB" dirty="0"/>
              <a:t>foresaw such </a:t>
            </a:r>
            <a:r>
              <a:rPr lang="en-GB" dirty="0" smtClean="0"/>
              <a:t>conflicts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every society has been based... on the antagonism of oppressing and oppressed </a:t>
            </a:r>
            <a:r>
              <a:rPr lang="en-GB" dirty="0" smtClean="0"/>
              <a:t>classes’</a:t>
            </a:r>
          </a:p>
          <a:p>
            <a:pPr lvl="1"/>
            <a:r>
              <a:rPr lang="en-GB" dirty="0" smtClean="0"/>
              <a:t>with </a:t>
            </a:r>
            <a:r>
              <a:rPr lang="en-GB" dirty="0"/>
              <a:t>modernization and industrialization significantly increasing this conflict and the oppression of the lower classes by the upper </a:t>
            </a:r>
            <a:r>
              <a:rPr lang="en-GB" dirty="0" smtClean="0"/>
              <a:t>class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4428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Modern society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process by which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upper class power elites </a:t>
            </a:r>
            <a:endParaRPr lang="en-GB" dirty="0" smtClean="0"/>
          </a:p>
          <a:p>
            <a:pPr lvl="1"/>
            <a:r>
              <a:rPr lang="en-GB" dirty="0" smtClean="0"/>
              <a:t>systematically </a:t>
            </a:r>
            <a:r>
              <a:rPr lang="en-GB" dirty="0"/>
              <a:t>work to disenfranchise and exploit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lower classes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maintain and increase their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does not apply only to one type of government or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can be applied to </a:t>
            </a:r>
            <a:endParaRPr lang="en-GB" dirty="0" smtClean="0"/>
          </a:p>
          <a:p>
            <a:pPr lvl="2"/>
            <a:r>
              <a:rPr lang="en-GB" dirty="0" smtClean="0"/>
              <a:t>Democracies</a:t>
            </a:r>
          </a:p>
          <a:p>
            <a:pPr lvl="2"/>
            <a:r>
              <a:rPr lang="en-GB" dirty="0" smtClean="0"/>
              <a:t>socialist </a:t>
            </a:r>
            <a:r>
              <a:rPr lang="en-GB" dirty="0"/>
              <a:t>nations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dictatorships </a:t>
            </a:r>
            <a:endParaRPr lang="en-GB" dirty="0" smtClean="0"/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0167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Wealth and Power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United States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nation that is values principles of </a:t>
            </a:r>
            <a:endParaRPr lang="en-GB" dirty="0" smtClean="0"/>
          </a:p>
          <a:p>
            <a:pPr lvl="2"/>
            <a:r>
              <a:rPr lang="en-GB" dirty="0" smtClean="0"/>
              <a:t>Equality</a:t>
            </a:r>
          </a:p>
          <a:p>
            <a:pPr lvl="2"/>
            <a:r>
              <a:rPr lang="en-GB" dirty="0" smtClean="0"/>
              <a:t>Egalitarianism</a:t>
            </a:r>
          </a:p>
          <a:p>
            <a:pPr lvl="2"/>
            <a:r>
              <a:rPr lang="en-GB" dirty="0" smtClean="0"/>
              <a:t>meritocracy,</a:t>
            </a:r>
          </a:p>
          <a:p>
            <a:pPr lvl="2"/>
            <a:r>
              <a:rPr lang="en-GB" dirty="0" smtClean="0"/>
              <a:t>hard work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the pursuit of the </a:t>
            </a:r>
            <a:r>
              <a:rPr lang="en-GB" dirty="0" smtClean="0"/>
              <a:t>American Dream</a:t>
            </a:r>
          </a:p>
          <a:p>
            <a:pPr marL="685800" lvl="2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Alessio</a:t>
            </a:r>
            <a:r>
              <a:rPr lang="en-GB" dirty="0"/>
              <a:t>, </a:t>
            </a:r>
            <a:r>
              <a:rPr lang="en-GB" dirty="0" smtClean="0"/>
              <a:t>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7487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 has very high level of economic and social inequality</a:t>
            </a:r>
          </a:p>
          <a:p>
            <a:pPr lvl="1"/>
            <a:r>
              <a:rPr lang="en-GB" dirty="0" err="1"/>
              <a:t>Domhoff</a:t>
            </a:r>
            <a:r>
              <a:rPr lang="en-GB" dirty="0"/>
              <a:t> (2011) </a:t>
            </a:r>
            <a:r>
              <a:rPr lang="en-GB" dirty="0" smtClean="0"/>
              <a:t>in 2007</a:t>
            </a:r>
            <a:endParaRPr lang="en-GB" dirty="0"/>
          </a:p>
          <a:p>
            <a:pPr lvl="1"/>
            <a:r>
              <a:rPr lang="en-GB" dirty="0" smtClean="0"/>
              <a:t>Top </a:t>
            </a:r>
            <a:r>
              <a:rPr lang="en-GB" dirty="0"/>
              <a:t>1% of </a:t>
            </a:r>
            <a:r>
              <a:rPr lang="en-GB" dirty="0" smtClean="0"/>
              <a:t>households – Upper Class</a:t>
            </a:r>
          </a:p>
          <a:p>
            <a:pPr lvl="2"/>
            <a:r>
              <a:rPr lang="en-GB" dirty="0" smtClean="0"/>
              <a:t>owned </a:t>
            </a:r>
            <a:r>
              <a:rPr lang="en-GB" dirty="0"/>
              <a:t>34.6% of all privately held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next 19% </a:t>
            </a:r>
            <a:r>
              <a:rPr lang="en-GB" dirty="0" smtClean="0"/>
              <a:t>- he </a:t>
            </a:r>
            <a:r>
              <a:rPr lang="en-GB" dirty="0"/>
              <a:t>managerial, professional, and small business </a:t>
            </a:r>
            <a:r>
              <a:rPr lang="en-GB" dirty="0" smtClean="0"/>
              <a:t>stratum</a:t>
            </a:r>
          </a:p>
          <a:p>
            <a:pPr lvl="2"/>
            <a:r>
              <a:rPr lang="en-GB" dirty="0" smtClean="0"/>
              <a:t>had </a:t>
            </a:r>
            <a:r>
              <a:rPr lang="en-GB" dirty="0"/>
              <a:t>50.5</a:t>
            </a:r>
            <a:r>
              <a:rPr lang="en-GB" dirty="0" smtClean="0"/>
              <a:t>%.</a:t>
            </a:r>
          </a:p>
          <a:p>
            <a:r>
              <a:rPr lang="en-GB" dirty="0" smtClean="0"/>
              <a:t>The </a:t>
            </a:r>
            <a:r>
              <a:rPr lang="en-GB" dirty="0"/>
              <a:t>top 20% of Americans own 85% of the nation’s wealth 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The </a:t>
            </a:r>
            <a:r>
              <a:rPr lang="en-GB" dirty="0"/>
              <a:t>other 80% of Americans having only 15% of the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is a competition for power between </a:t>
            </a:r>
            <a:r>
              <a:rPr lang="en-GB" dirty="0" smtClean="0"/>
              <a:t>classes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75598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large disparity in wealth between social classes in the US </a:t>
            </a:r>
          </a:p>
          <a:p>
            <a:pPr lvl="1"/>
            <a:r>
              <a:rPr lang="en-GB" dirty="0" smtClean="0"/>
              <a:t>Disadvantages </a:t>
            </a:r>
            <a:r>
              <a:rPr lang="en-GB" dirty="0"/>
              <a:t>for those in the lower classes</a:t>
            </a:r>
          </a:p>
          <a:p>
            <a:pPr lvl="2"/>
            <a:r>
              <a:rPr lang="en-GB" dirty="0"/>
              <a:t>lack of access to quality health care</a:t>
            </a:r>
          </a:p>
          <a:p>
            <a:pPr lvl="2"/>
            <a:r>
              <a:rPr lang="en-GB" dirty="0"/>
              <a:t>increased risk of violent crime</a:t>
            </a:r>
          </a:p>
          <a:p>
            <a:pPr lvl="2"/>
            <a:r>
              <a:rPr lang="en-GB" dirty="0"/>
              <a:t>fewer educational opportunities</a:t>
            </a:r>
          </a:p>
          <a:p>
            <a:pPr lvl="3"/>
            <a:r>
              <a:rPr lang="en-GB" dirty="0"/>
              <a:t>especially post-secondary education</a:t>
            </a:r>
          </a:p>
          <a:p>
            <a:pPr lvl="2"/>
            <a:r>
              <a:rPr lang="en-GB" dirty="0"/>
              <a:t>the absence of a social network to provide opportunities for upward </a:t>
            </a:r>
            <a:r>
              <a:rPr lang="en-GB" dirty="0" smtClean="0"/>
              <a:t>mobility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2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538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Drug Abuse and Crime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crime </a:t>
            </a:r>
            <a:r>
              <a:rPr lang="en-GB" dirty="0"/>
              <a:t>and criminal justice in the modern world is designed to </a:t>
            </a:r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the upper</a:t>
            </a:r>
          </a:p>
          <a:p>
            <a:pPr lvl="1"/>
            <a:r>
              <a:rPr lang="en-GB" dirty="0" smtClean="0"/>
              <a:t>powerful classes</a:t>
            </a:r>
          </a:p>
          <a:p>
            <a:pPr lvl="1"/>
            <a:r>
              <a:rPr lang="en-GB" dirty="0" smtClean="0"/>
              <a:t>while </a:t>
            </a:r>
            <a:r>
              <a:rPr lang="en-GB" dirty="0"/>
              <a:t>subjugating and disenfranchising the lower </a:t>
            </a:r>
            <a:r>
              <a:rPr lang="en-GB" dirty="0" smtClean="0"/>
              <a:t>classes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31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Greek (2005) </a:t>
            </a:r>
            <a:endParaRPr lang="en-GB" dirty="0" smtClean="0"/>
          </a:p>
          <a:p>
            <a:pPr lvl="1"/>
            <a:r>
              <a:rPr lang="en-GB" dirty="0" smtClean="0"/>
              <a:t>‘Thus</a:t>
            </a:r>
            <a:r>
              <a:rPr lang="en-GB" dirty="0"/>
              <a:t>, street crimes, even minor monetary ones are routinely punished quite severely, </a:t>
            </a:r>
            <a:endParaRPr lang="en-GB" dirty="0" smtClean="0"/>
          </a:p>
          <a:p>
            <a:pPr lvl="1"/>
            <a:r>
              <a:rPr lang="en-GB" dirty="0" smtClean="0"/>
              <a:t>while </a:t>
            </a:r>
            <a:r>
              <a:rPr lang="en-GB" dirty="0"/>
              <a:t>large scale financial and business crimes are treated much more leniently. </a:t>
            </a:r>
            <a:endParaRPr lang="en-GB" dirty="0" smtClean="0"/>
          </a:p>
          <a:p>
            <a:pPr lvl="1"/>
            <a:r>
              <a:rPr lang="en-GB" dirty="0" smtClean="0"/>
              <a:t>Theft </a:t>
            </a:r>
            <a:r>
              <a:rPr lang="en-GB" dirty="0"/>
              <a:t>of a television might receive a longer sentence </a:t>
            </a:r>
            <a:endParaRPr lang="en-GB" dirty="0" smtClean="0"/>
          </a:p>
          <a:p>
            <a:pPr lvl="1"/>
            <a:r>
              <a:rPr lang="en-GB" dirty="0" smtClean="0"/>
              <a:t>than </a:t>
            </a:r>
            <a:r>
              <a:rPr lang="en-GB" dirty="0"/>
              <a:t>stealing millions through illegal business </a:t>
            </a:r>
            <a:r>
              <a:rPr lang="en-GB" dirty="0" smtClean="0"/>
              <a:t>practices’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can be applied to deviance in society </a:t>
            </a:r>
            <a:endParaRPr lang="en-GB" dirty="0" smtClean="0"/>
          </a:p>
          <a:p>
            <a:pPr lvl="1"/>
            <a:r>
              <a:rPr lang="en-GB" dirty="0" smtClean="0"/>
              <a:t>as </a:t>
            </a:r>
            <a:r>
              <a:rPr lang="en-GB" dirty="0"/>
              <a:t>the upper classes seek to maintain their position and power </a:t>
            </a:r>
            <a:endParaRPr lang="en-GB" dirty="0" smtClean="0"/>
          </a:p>
          <a:p>
            <a:pPr lvl="1"/>
            <a:r>
              <a:rPr lang="en-GB" dirty="0" smtClean="0"/>
              <a:t>by </a:t>
            </a:r>
            <a:r>
              <a:rPr lang="en-GB" dirty="0"/>
              <a:t>ensuring that the lower classes remain poor and relatively </a:t>
            </a:r>
            <a:r>
              <a:rPr lang="en-GB" dirty="0" smtClean="0"/>
              <a:t>powerless</a:t>
            </a:r>
            <a:endParaRPr lang="en-GB" dirty="0"/>
          </a:p>
          <a:p>
            <a:endParaRPr lang="en-GB" dirty="0" smtClean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957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Societal </a:t>
            </a:r>
            <a:r>
              <a:rPr lang="en-GB" dirty="0"/>
              <a:t>and social class position effect </a:t>
            </a:r>
            <a:endParaRPr lang="en-GB" dirty="0" smtClean="0"/>
          </a:p>
          <a:p>
            <a:pPr lvl="1"/>
            <a:r>
              <a:rPr lang="en-GB" dirty="0" smtClean="0"/>
              <a:t>one's </a:t>
            </a:r>
            <a:r>
              <a:rPr lang="en-GB" dirty="0"/>
              <a:t>rate of drug </a:t>
            </a:r>
            <a:r>
              <a:rPr lang="en-GB" dirty="0" smtClean="0"/>
              <a:t>abuse</a:t>
            </a:r>
          </a:p>
          <a:p>
            <a:r>
              <a:rPr lang="en-GB" dirty="0" smtClean="0"/>
              <a:t>‘Conflict </a:t>
            </a:r>
            <a:r>
              <a:rPr lang="en-GB" dirty="0"/>
              <a:t>theory holds that there are </a:t>
            </a:r>
            <a:endParaRPr lang="en-GB" dirty="0" smtClean="0"/>
          </a:p>
          <a:p>
            <a:pPr lvl="1"/>
            <a:r>
              <a:rPr lang="en-GB" dirty="0" smtClean="0"/>
              <a:t>higher </a:t>
            </a:r>
            <a:r>
              <a:rPr lang="en-GB" dirty="0"/>
              <a:t>numbers of chronic drug abusers </a:t>
            </a:r>
            <a:endParaRPr lang="en-GB" dirty="0" smtClean="0"/>
          </a:p>
          <a:p>
            <a:pPr lvl="1"/>
            <a:r>
              <a:rPr lang="en-GB" dirty="0" smtClean="0"/>
              <a:t>found </a:t>
            </a:r>
            <a:r>
              <a:rPr lang="en-GB" dirty="0"/>
              <a:t>in lower social </a:t>
            </a:r>
            <a:r>
              <a:rPr lang="en-GB" dirty="0" smtClean="0"/>
              <a:t>classes</a:t>
            </a:r>
          </a:p>
          <a:p>
            <a:pPr lvl="1"/>
            <a:r>
              <a:rPr lang="en-GB" dirty="0" smtClean="0"/>
              <a:t>disorganized neighbourhoods</a:t>
            </a:r>
          </a:p>
          <a:p>
            <a:pPr lvl="1"/>
            <a:r>
              <a:rPr lang="en-GB" dirty="0" smtClean="0"/>
              <a:t>lower </a:t>
            </a:r>
            <a:r>
              <a:rPr lang="en-GB" dirty="0"/>
              <a:t>income </a:t>
            </a:r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relatively politically powerless </a:t>
            </a:r>
            <a:r>
              <a:rPr lang="en-GB" dirty="0" smtClean="0"/>
              <a:t>places</a:t>
            </a:r>
          </a:p>
          <a:p>
            <a:r>
              <a:rPr lang="en-GB" dirty="0" smtClean="0"/>
              <a:t>Lo </a:t>
            </a:r>
            <a:r>
              <a:rPr lang="en-GB" dirty="0"/>
              <a:t>(2003)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dirty="0"/>
              <a:t>accordance with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social </a:t>
            </a:r>
            <a:r>
              <a:rPr lang="en-GB" dirty="0"/>
              <a:t>environments negatively effect </a:t>
            </a:r>
            <a:r>
              <a:rPr lang="en-GB" dirty="0" smtClean="0"/>
              <a:t>inequality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widespread poverty and severe social </a:t>
            </a:r>
            <a:r>
              <a:rPr lang="en-GB" dirty="0" smtClean="0"/>
              <a:t>disorganization</a:t>
            </a:r>
          </a:p>
          <a:p>
            <a:pPr lvl="1"/>
            <a:r>
              <a:rPr lang="en-GB" dirty="0" smtClean="0"/>
              <a:t>lacking </a:t>
            </a:r>
            <a:r>
              <a:rPr lang="en-GB" dirty="0"/>
              <a:t>legitimate opportunities as well as adequate education and </a:t>
            </a:r>
            <a:r>
              <a:rPr lang="en-GB" dirty="0" smtClean="0"/>
              <a:t>training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[strong] association with opiate and cocaine </a:t>
            </a:r>
            <a:r>
              <a:rPr lang="en-GB" dirty="0" smtClean="0"/>
              <a:t>use’</a:t>
            </a:r>
          </a:p>
          <a:p>
            <a:pPr lvl="1"/>
            <a:endParaRPr lang="en-GB" dirty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7266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Alessio</a:t>
            </a:r>
            <a:r>
              <a:rPr lang="en-GB" dirty="0"/>
              <a:t>, JC (2011) </a:t>
            </a:r>
            <a:r>
              <a:rPr lang="en-GB" i="1" dirty="0"/>
              <a:t>Social Problems and Inequality: Social Responsibility through Progressive Sociology, </a:t>
            </a:r>
            <a:r>
              <a:rPr lang="en-GB" dirty="0"/>
              <a:t>Farnham, Surry: </a:t>
            </a:r>
            <a:r>
              <a:rPr lang="en-GB" dirty="0" err="1"/>
              <a:t>Ashgate</a:t>
            </a:r>
            <a:r>
              <a:rPr lang="en-GB" dirty="0"/>
              <a:t> Publishing Company.</a:t>
            </a:r>
            <a:endParaRPr lang="en-GB" b="1" dirty="0"/>
          </a:p>
          <a:p>
            <a:r>
              <a:rPr lang="en-GB" dirty="0"/>
              <a:t>Andersen, M, Taylor, H &amp; </a:t>
            </a:r>
            <a:r>
              <a:rPr lang="en-GB" dirty="0" err="1"/>
              <a:t>logio</a:t>
            </a:r>
            <a:r>
              <a:rPr lang="en-GB" dirty="0"/>
              <a:t>, K (2012) </a:t>
            </a:r>
            <a:r>
              <a:rPr lang="en-GB" i="1" dirty="0"/>
              <a:t>Sociology: The Essentials, </a:t>
            </a:r>
            <a:r>
              <a:rPr lang="en-GB" dirty="0"/>
              <a:t>Belmont, CA: </a:t>
            </a:r>
            <a:r>
              <a:rPr lang="en-GB" dirty="0" err="1"/>
              <a:t>Cengage</a:t>
            </a:r>
            <a:r>
              <a:rPr lang="en-GB" dirty="0"/>
              <a:t>.</a:t>
            </a:r>
            <a:endParaRPr lang="en-GB" b="1" dirty="0"/>
          </a:p>
          <a:p>
            <a:r>
              <a:rPr lang="en-GB" dirty="0" err="1"/>
              <a:t>Baert</a:t>
            </a:r>
            <a:r>
              <a:rPr lang="en-GB" dirty="0"/>
              <a:t>, P &amp; da Silva, FC (2010) </a:t>
            </a:r>
            <a:r>
              <a:rPr lang="en-GB" i="1" dirty="0"/>
              <a:t>Social Theory in the Twentieth Century and Beyond, </a:t>
            </a:r>
            <a:r>
              <a:rPr lang="en-GB" dirty="0"/>
              <a:t> Cambridge,: Polity Press.</a:t>
            </a:r>
            <a:endParaRPr lang="en-GB" b="1" dirty="0"/>
          </a:p>
          <a:p>
            <a:r>
              <a:rPr lang="en-GB" dirty="0"/>
              <a:t>Brinkerhoff, D, Ortega, S &amp; </a:t>
            </a:r>
            <a:r>
              <a:rPr lang="en-GB" dirty="0" err="1"/>
              <a:t>Weitz</a:t>
            </a:r>
            <a:r>
              <a:rPr lang="en-GB" dirty="0"/>
              <a:t>, R 920130) </a:t>
            </a:r>
            <a:r>
              <a:rPr lang="en-GB" i="1" dirty="0"/>
              <a:t>Essentials of Sociology, </a:t>
            </a:r>
            <a:r>
              <a:rPr lang="en-GB" dirty="0"/>
              <a:t>Belmont, CA: Wadsworth Publishing Inc.</a:t>
            </a:r>
          </a:p>
          <a:p>
            <a:r>
              <a:rPr lang="en-GB" dirty="0" err="1"/>
              <a:t>Cragun</a:t>
            </a:r>
            <a:r>
              <a:rPr lang="en-GB" dirty="0"/>
              <a:t>, RT &amp; </a:t>
            </a:r>
            <a:r>
              <a:rPr lang="en-GB" dirty="0" err="1"/>
              <a:t>Cragun</a:t>
            </a:r>
            <a:r>
              <a:rPr lang="en-GB" dirty="0"/>
              <a:t> D (2008) </a:t>
            </a:r>
            <a:r>
              <a:rPr lang="en-GB" i="1" dirty="0"/>
              <a:t>Introduction to Sociology, </a:t>
            </a:r>
            <a:r>
              <a:rPr lang="en-GB" dirty="0"/>
              <a:t> Seven Treasures Publication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9581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Downes</a:t>
            </a:r>
            <a:r>
              <a:rPr lang="en-GB" dirty="0"/>
              <a:t>, DM &amp; Rock, P (2007) </a:t>
            </a:r>
            <a:r>
              <a:rPr lang="en-GB" i="1" dirty="0"/>
              <a:t>Understanding Deviance: A Guide to the Sociology of Crime and Rule-breaking, </a:t>
            </a:r>
            <a:r>
              <a:rPr lang="en-GB" dirty="0"/>
              <a:t>Oxford: OUP.</a:t>
            </a:r>
            <a:endParaRPr lang="en-GB" b="1" dirty="0"/>
          </a:p>
          <a:p>
            <a:r>
              <a:rPr lang="en-GB" dirty="0" err="1"/>
              <a:t>Giddens</a:t>
            </a:r>
            <a:r>
              <a:rPr lang="en-GB" dirty="0"/>
              <a:t>, A (1979) </a:t>
            </a:r>
            <a:r>
              <a:rPr lang="en-GB" i="1" dirty="0"/>
              <a:t>Central Problems in Social Theory: Action, Structure, and Contradiction in Social Analysis, </a:t>
            </a:r>
            <a:r>
              <a:rPr lang="en-GB" dirty="0"/>
              <a:t>California: University of California Press</a:t>
            </a:r>
            <a:endParaRPr lang="en-GB" b="1" dirty="0"/>
          </a:p>
          <a:p>
            <a:r>
              <a:rPr lang="en-GB" dirty="0"/>
              <a:t>Merton, RK (1968) </a:t>
            </a:r>
            <a:r>
              <a:rPr lang="en-GB" i="1" dirty="0"/>
              <a:t>Social Theory and Social Structure, </a:t>
            </a:r>
            <a:r>
              <a:rPr lang="en-GB" dirty="0"/>
              <a:t>New York: Free Press.</a:t>
            </a:r>
          </a:p>
          <a:p>
            <a:r>
              <a:rPr lang="en-GB" dirty="0"/>
              <a:t>Mooney, LA, Knox, D &amp; Schacht, C (2011) </a:t>
            </a:r>
            <a:r>
              <a:rPr lang="en-GB" i="1" dirty="0"/>
              <a:t>Understanding Social Problems, </a:t>
            </a:r>
            <a:r>
              <a:rPr lang="en-GB" dirty="0"/>
              <a:t>Belmont, CA: Wadsworth.</a:t>
            </a:r>
          </a:p>
          <a:p>
            <a:r>
              <a:rPr lang="en-GB" dirty="0"/>
              <a:t>Slattery, M (2003) </a:t>
            </a:r>
            <a:r>
              <a:rPr lang="en-GB" i="1" dirty="0"/>
              <a:t>Key Ideas in Sociology,</a:t>
            </a:r>
            <a:r>
              <a:rPr lang="en-GB" dirty="0"/>
              <a:t> Cheltenham: Nelson </a:t>
            </a:r>
            <a:r>
              <a:rPr lang="en-GB" dirty="0" err="1"/>
              <a:t>Thornes</a:t>
            </a:r>
            <a:r>
              <a:rPr lang="en-GB" dirty="0"/>
              <a:t> Ltd.</a:t>
            </a:r>
            <a:endParaRPr lang="en-GB" b="1" dirty="0"/>
          </a:p>
          <a:p>
            <a:r>
              <a:rPr lang="en-GB" dirty="0" err="1"/>
              <a:t>Stolley</a:t>
            </a:r>
            <a:r>
              <a:rPr lang="en-GB" dirty="0"/>
              <a:t>, KS (2005) </a:t>
            </a:r>
            <a:r>
              <a:rPr lang="en-GB" i="1" dirty="0"/>
              <a:t>The Basis of Sociology, </a:t>
            </a:r>
            <a:r>
              <a:rPr lang="en-GB" dirty="0"/>
              <a:t>Westport, CT: Greenwood Press.</a:t>
            </a:r>
          </a:p>
          <a:p>
            <a:r>
              <a:rPr lang="en-GB" dirty="0"/>
              <a:t>Ware, A (2006) </a:t>
            </a:r>
            <a:r>
              <a:rPr lang="en-GB" i="1" dirty="0"/>
              <a:t>The Democratic Party Heads North, 1877–1962, </a:t>
            </a:r>
            <a:r>
              <a:rPr lang="en-GB" dirty="0"/>
              <a:t>Cambridge: Cambridge University Press.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4466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2074</Words>
  <Application>Microsoft Office PowerPoint</Application>
  <PresentationFormat>Widescreen</PresentationFormat>
  <Paragraphs>338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Trebuchet MS</vt:lpstr>
      <vt:lpstr>Wingdings 3</vt:lpstr>
      <vt:lpstr>Facet</vt:lpstr>
      <vt:lpstr>ECAY5002: Professional Practice Advocacy  (Theory)</vt:lpstr>
      <vt:lpstr>Structural-Functionalism Paradigm</vt:lpstr>
      <vt:lpstr>Structural Functionalist Model</vt:lpstr>
      <vt:lpstr>Groups and Institutions </vt:lpstr>
      <vt:lpstr>Example: Gender Inequality</vt:lpstr>
      <vt:lpstr>Society as Constantly Striving for Equilibrium</vt:lpstr>
      <vt:lpstr>Structural Functionalism:  Status Quo</vt:lpstr>
      <vt:lpstr>Structural Functionalism: Social Cohesion</vt:lpstr>
      <vt:lpstr>Structural Functionalism: Social Inequality</vt:lpstr>
      <vt:lpstr>Structural Functionalism: Social Inequality</vt:lpstr>
      <vt:lpstr>Structural Functionalism: Interdependence</vt:lpstr>
      <vt:lpstr>Structural Functionalism: Equilibrium</vt:lpstr>
      <vt:lpstr>Structural Functionalism: Anomie</vt:lpstr>
      <vt:lpstr>Conflict Theory: Assumptions</vt:lpstr>
      <vt:lpstr>Conflict Theory: Assumptions </vt:lpstr>
      <vt:lpstr>Conflict Theory: Class Conflict</vt:lpstr>
      <vt:lpstr>Conflict Theory: Class Conflict</vt:lpstr>
      <vt:lpstr>Conflict Theory: Ideology</vt:lpstr>
      <vt:lpstr>Conflict Theory: Social Class</vt:lpstr>
      <vt:lpstr>Conflict Theory: Deviance</vt:lpstr>
      <vt:lpstr>Conflict Theory: Proletariat</vt:lpstr>
      <vt:lpstr>Conflict Theory: Bourgeoisie</vt:lpstr>
      <vt:lpstr>Conflict Theory: Capitalism</vt:lpstr>
      <vt:lpstr>Conflict Theory: Social Stratification</vt:lpstr>
      <vt:lpstr>Conflict Theory: Social Stratification</vt:lpstr>
      <vt:lpstr>Conflict Theory: Social Stratification</vt:lpstr>
      <vt:lpstr>Conflict Theory: Wealth and Power Inequality</vt:lpstr>
      <vt:lpstr>Conflict Theory: Wealth and Power Inequality</vt:lpstr>
      <vt:lpstr>Conflict Theory: Wealth and Power Inequality</vt:lpstr>
      <vt:lpstr>Conflict Theory: Drug Abuse and Crime</vt:lpstr>
      <vt:lpstr>Conflict Theory: Drug Abuse and Crime</vt:lpstr>
      <vt:lpstr>Conflict Theory: Drug Abuse and Crime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3</dc:title>
  <dc:creator>Caroline Lohmann-Hancock</dc:creator>
  <cp:lastModifiedBy>Philip Morgan</cp:lastModifiedBy>
  <cp:revision>2</cp:revision>
  <dcterms:created xsi:type="dcterms:W3CDTF">2017-08-03T15:00:52Z</dcterms:created>
  <dcterms:modified xsi:type="dcterms:W3CDTF">2018-03-13T12:31:29Z</dcterms:modified>
</cp:coreProperties>
</file>