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2"/>
  </p:notesMasterIdLst>
  <p:sldIdLst>
    <p:sldId id="256" r:id="rId2"/>
    <p:sldId id="272" r:id="rId3"/>
    <p:sldId id="257" r:id="rId4"/>
    <p:sldId id="258" r:id="rId5"/>
    <p:sldId id="273" r:id="rId6"/>
    <p:sldId id="260" r:id="rId7"/>
    <p:sldId id="259" r:id="rId8"/>
    <p:sldId id="262" r:id="rId9"/>
    <p:sldId id="270" r:id="rId10"/>
    <p:sldId id="271" r:id="rId11"/>
  </p:sldIdLst>
  <p:sldSz cx="18288000" cy="10287000"/>
  <p:notesSz cx="6858000" cy="9144000"/>
  <p:embeddedFontLst>
    <p:embeddedFont>
      <p:font typeface="Lato Bold" panose="020B0604020202020204" charset="0"/>
      <p:regular r:id="rId13"/>
      <p:bold r:id="rId14"/>
    </p:embeddedFont>
    <p:embeddedFont>
      <p:font typeface="League Spartan" panose="020B0604020202020204" charset="0"/>
      <p:regular r:id="rId15"/>
    </p:embeddedFont>
    <p:embeddedFont>
      <p:font typeface="Poppins" panose="00000500000000000000" pitchFamily="2" charset="0"/>
      <p:regular r:id="rId1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B9FFBF-6403-4C60-B802-71800A30660F}" type="doc">
      <dgm:prSet loTypeId="urn:microsoft.com/office/officeart/2005/8/layout/list1" loCatId="list" qsTypeId="urn:microsoft.com/office/officeart/2005/8/quickstyle/3d1" qsCatId="3D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76A66EA0-A068-42AE-B851-0E175A306B97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Introduction to Cross-Cultural Negotiations</a:t>
          </a:r>
        </a:p>
      </dgm:t>
    </dgm:pt>
    <dgm:pt modelId="{35A7C75E-83B3-440A-85AC-BE7BEC569ED5}" type="parTrans" cxnId="{806EF8B4-05E6-42FA-AC70-AC1AAA8F2D11}">
      <dgm:prSet/>
      <dgm:spPr/>
      <dgm:t>
        <a:bodyPr/>
        <a:lstStyle/>
        <a:p>
          <a:endParaRPr lang="en-US"/>
        </a:p>
      </dgm:t>
    </dgm:pt>
    <dgm:pt modelId="{D94B2F60-1577-49AF-B28C-0312B64F177E}" type="sibTrans" cxnId="{806EF8B4-05E6-42FA-AC70-AC1AAA8F2D11}">
      <dgm:prSet/>
      <dgm:spPr/>
      <dgm:t>
        <a:bodyPr/>
        <a:lstStyle/>
        <a:p>
          <a:endParaRPr lang="en-US"/>
        </a:p>
      </dgm:t>
    </dgm:pt>
    <dgm:pt modelId="{7C888939-2D9D-4356-B61D-F9DF3969250C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 &amp; Key Takeaways</a:t>
          </a:r>
        </a:p>
      </dgm:t>
    </dgm:pt>
    <dgm:pt modelId="{34E89A38-F1AE-47EF-8AEF-18DE33663AD7}" type="parTrans" cxnId="{448253C8-120C-411D-B2FB-41410AE6A695}">
      <dgm:prSet/>
      <dgm:spPr/>
      <dgm:t>
        <a:bodyPr/>
        <a:lstStyle/>
        <a:p>
          <a:endParaRPr lang="en-US"/>
        </a:p>
      </dgm:t>
    </dgm:pt>
    <dgm:pt modelId="{6CDF868D-73B1-4C96-933C-79966FE44E4A}" type="sibTrans" cxnId="{448253C8-120C-411D-B2FB-41410AE6A695}">
      <dgm:prSet/>
      <dgm:spPr/>
      <dgm:t>
        <a:bodyPr/>
        <a:lstStyle/>
        <a:p>
          <a:endParaRPr lang="en-US"/>
        </a:p>
      </dgm:t>
    </dgm:pt>
    <dgm:pt modelId="{DB1CBDC3-8755-4426-BADE-0012BB000D0F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Importance of Cultural Awareness &amp; Adaptability</a:t>
          </a:r>
        </a:p>
      </dgm:t>
    </dgm:pt>
    <dgm:pt modelId="{6498BF85-88CE-45A3-B542-7F46953AB65E}" type="parTrans" cxnId="{3D139738-DDA0-44B9-A671-A684B2849FA4}">
      <dgm:prSet/>
      <dgm:spPr/>
      <dgm:t>
        <a:bodyPr/>
        <a:lstStyle/>
        <a:p>
          <a:endParaRPr lang="en-US"/>
        </a:p>
      </dgm:t>
    </dgm:pt>
    <dgm:pt modelId="{3E2AC36D-C4FD-446B-8375-B2C6EAC3E2B3}" type="sibTrans" cxnId="{3D139738-DDA0-44B9-A671-A684B2849FA4}">
      <dgm:prSet/>
      <dgm:spPr/>
      <dgm:t>
        <a:bodyPr/>
        <a:lstStyle/>
        <a:p>
          <a:endParaRPr lang="en-US"/>
        </a:p>
      </dgm:t>
    </dgm:pt>
    <dgm:pt modelId="{1234CB98-B682-43C7-9826-03B1B128631B}">
      <dgm:prSet phldrT="[Text]"/>
      <dgm:spPr/>
      <dgm:t>
        <a:bodyPr/>
        <a:lstStyle/>
        <a:p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Negotiation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Strategies for Success</a:t>
          </a:r>
        </a:p>
      </dgm:t>
    </dgm:pt>
    <dgm:pt modelId="{4CFEA6E8-3BD5-481F-BF35-E3E2EC94C2C9}" type="parTrans" cxnId="{F317CCFB-99AB-4316-88F5-4F3E13B85A15}">
      <dgm:prSet/>
      <dgm:spPr/>
      <dgm:t>
        <a:bodyPr/>
        <a:lstStyle/>
        <a:p>
          <a:endParaRPr lang="en-US"/>
        </a:p>
      </dgm:t>
    </dgm:pt>
    <dgm:pt modelId="{2CCD3A91-4E55-4A63-89DB-68216E4A072D}" type="sibTrans" cxnId="{F317CCFB-99AB-4316-88F5-4F3E13B85A15}">
      <dgm:prSet/>
      <dgm:spPr/>
      <dgm:t>
        <a:bodyPr/>
        <a:lstStyle/>
        <a:p>
          <a:endParaRPr lang="en-US"/>
        </a:p>
      </dgm:t>
    </dgm:pt>
    <dgm:pt modelId="{2D192926-09B9-4468-BB6C-ACCFDF59230B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Cultural Differences to Overcome</a:t>
          </a:r>
        </a:p>
      </dgm:t>
    </dgm:pt>
    <dgm:pt modelId="{726DDDB2-54E2-41AA-8D68-A035CE28AD91}" type="parTrans" cxnId="{5FD71ACC-4114-4C02-8544-EE89C5F96FDB}">
      <dgm:prSet/>
      <dgm:spPr/>
      <dgm:t>
        <a:bodyPr/>
        <a:lstStyle/>
        <a:p>
          <a:endParaRPr lang="en-US"/>
        </a:p>
      </dgm:t>
    </dgm:pt>
    <dgm:pt modelId="{28D4328B-23BA-4476-ADE2-69A0063495E6}" type="sibTrans" cxnId="{5FD71ACC-4114-4C02-8544-EE89C5F96FDB}">
      <dgm:prSet/>
      <dgm:spPr/>
      <dgm:t>
        <a:bodyPr/>
        <a:lstStyle/>
        <a:p>
          <a:endParaRPr lang="en-US"/>
        </a:p>
      </dgm:t>
    </dgm:pt>
    <dgm:pt modelId="{75E8974E-0773-408F-B20F-C25FE96C5CF3}" type="pres">
      <dgm:prSet presAssocID="{30B9FFBF-6403-4C60-B802-71800A30660F}" presName="linear" presStyleCnt="0">
        <dgm:presLayoutVars>
          <dgm:dir/>
          <dgm:animLvl val="lvl"/>
          <dgm:resizeHandles val="exact"/>
        </dgm:presLayoutVars>
      </dgm:prSet>
      <dgm:spPr/>
    </dgm:pt>
    <dgm:pt modelId="{A9F68956-8FFE-49DF-9F24-A59CFC6CB12F}" type="pres">
      <dgm:prSet presAssocID="{76A66EA0-A068-42AE-B851-0E175A306B97}" presName="parentLin" presStyleCnt="0"/>
      <dgm:spPr/>
    </dgm:pt>
    <dgm:pt modelId="{1AA6C4A9-E93C-4EC2-A290-6BA80DF409A1}" type="pres">
      <dgm:prSet presAssocID="{76A66EA0-A068-42AE-B851-0E175A306B97}" presName="parentLeftMargin" presStyleLbl="node1" presStyleIdx="0" presStyleCnt="5"/>
      <dgm:spPr/>
    </dgm:pt>
    <dgm:pt modelId="{1A97FAA4-5AE6-4A6E-BDB5-1AF3115B93A2}" type="pres">
      <dgm:prSet presAssocID="{76A66EA0-A068-42AE-B851-0E175A306B97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857156C-6B76-4A7E-A8E1-50E60A966D0D}" type="pres">
      <dgm:prSet presAssocID="{76A66EA0-A068-42AE-B851-0E175A306B97}" presName="negativeSpace" presStyleCnt="0"/>
      <dgm:spPr/>
    </dgm:pt>
    <dgm:pt modelId="{7372D97B-0264-422A-AF85-A129BD941AA9}" type="pres">
      <dgm:prSet presAssocID="{76A66EA0-A068-42AE-B851-0E175A306B97}" presName="childText" presStyleLbl="conFgAcc1" presStyleIdx="0" presStyleCnt="5">
        <dgm:presLayoutVars>
          <dgm:bulletEnabled val="1"/>
        </dgm:presLayoutVars>
      </dgm:prSet>
      <dgm:spPr/>
    </dgm:pt>
    <dgm:pt modelId="{67B421A2-492F-4975-B7FD-C079C3CFB1FC}" type="pres">
      <dgm:prSet presAssocID="{D94B2F60-1577-49AF-B28C-0312B64F177E}" presName="spaceBetweenRectangles" presStyleCnt="0"/>
      <dgm:spPr/>
    </dgm:pt>
    <dgm:pt modelId="{EBB5A61C-736B-48E7-A04F-FBB01CEE92EA}" type="pres">
      <dgm:prSet presAssocID="{2D192926-09B9-4468-BB6C-ACCFDF59230B}" presName="parentLin" presStyleCnt="0"/>
      <dgm:spPr/>
    </dgm:pt>
    <dgm:pt modelId="{F191FCA6-C017-4E8A-B322-10EE44757540}" type="pres">
      <dgm:prSet presAssocID="{2D192926-09B9-4468-BB6C-ACCFDF59230B}" presName="parentLeftMargin" presStyleLbl="node1" presStyleIdx="0" presStyleCnt="5"/>
      <dgm:spPr/>
    </dgm:pt>
    <dgm:pt modelId="{B06CE55E-91BC-4FB1-BF01-134841075C90}" type="pres">
      <dgm:prSet presAssocID="{2D192926-09B9-4468-BB6C-ACCFDF59230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350A65A6-9C4E-4DBC-87F8-A58E552B3FD3}" type="pres">
      <dgm:prSet presAssocID="{2D192926-09B9-4468-BB6C-ACCFDF59230B}" presName="negativeSpace" presStyleCnt="0"/>
      <dgm:spPr/>
    </dgm:pt>
    <dgm:pt modelId="{73E58C78-60CD-41C9-80A0-6E70C5ED7267}" type="pres">
      <dgm:prSet presAssocID="{2D192926-09B9-4468-BB6C-ACCFDF59230B}" presName="childText" presStyleLbl="conFgAcc1" presStyleIdx="1" presStyleCnt="5">
        <dgm:presLayoutVars>
          <dgm:bulletEnabled val="1"/>
        </dgm:presLayoutVars>
      </dgm:prSet>
      <dgm:spPr/>
    </dgm:pt>
    <dgm:pt modelId="{F593EAD8-8CD1-4A1A-B03A-3DB7D871FA5C}" type="pres">
      <dgm:prSet presAssocID="{28D4328B-23BA-4476-ADE2-69A0063495E6}" presName="spaceBetweenRectangles" presStyleCnt="0"/>
      <dgm:spPr/>
    </dgm:pt>
    <dgm:pt modelId="{5958F7EF-0F19-4B43-83B7-863782717425}" type="pres">
      <dgm:prSet presAssocID="{1234CB98-B682-43C7-9826-03B1B128631B}" presName="parentLin" presStyleCnt="0"/>
      <dgm:spPr/>
    </dgm:pt>
    <dgm:pt modelId="{421ECC7F-BCD4-4DDD-AC7C-A83D1A804331}" type="pres">
      <dgm:prSet presAssocID="{1234CB98-B682-43C7-9826-03B1B128631B}" presName="parentLeftMargin" presStyleLbl="node1" presStyleIdx="1" presStyleCnt="5"/>
      <dgm:spPr/>
    </dgm:pt>
    <dgm:pt modelId="{2D736DE7-2C24-4516-AE58-58EF603BF2A9}" type="pres">
      <dgm:prSet presAssocID="{1234CB98-B682-43C7-9826-03B1B128631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0EF0F53-DC47-44E3-A200-FF6BA7570DB7}" type="pres">
      <dgm:prSet presAssocID="{1234CB98-B682-43C7-9826-03B1B128631B}" presName="negativeSpace" presStyleCnt="0"/>
      <dgm:spPr/>
    </dgm:pt>
    <dgm:pt modelId="{AC1B3ECC-D6D5-4616-89F1-59465AB895E8}" type="pres">
      <dgm:prSet presAssocID="{1234CB98-B682-43C7-9826-03B1B128631B}" presName="childText" presStyleLbl="conFgAcc1" presStyleIdx="2" presStyleCnt="5">
        <dgm:presLayoutVars>
          <dgm:bulletEnabled val="1"/>
        </dgm:presLayoutVars>
      </dgm:prSet>
      <dgm:spPr/>
    </dgm:pt>
    <dgm:pt modelId="{A994E3DC-31F7-4787-AFB6-B9521EAAF9D5}" type="pres">
      <dgm:prSet presAssocID="{2CCD3A91-4E55-4A63-89DB-68216E4A072D}" presName="spaceBetweenRectangles" presStyleCnt="0"/>
      <dgm:spPr/>
    </dgm:pt>
    <dgm:pt modelId="{C50D9223-998D-49F2-B0BB-0CFCB1CB055D}" type="pres">
      <dgm:prSet presAssocID="{DB1CBDC3-8755-4426-BADE-0012BB000D0F}" presName="parentLin" presStyleCnt="0"/>
      <dgm:spPr/>
    </dgm:pt>
    <dgm:pt modelId="{A618ED0E-4A85-49F6-9D5A-EB534029B798}" type="pres">
      <dgm:prSet presAssocID="{DB1CBDC3-8755-4426-BADE-0012BB000D0F}" presName="parentLeftMargin" presStyleLbl="node1" presStyleIdx="2" presStyleCnt="5"/>
      <dgm:spPr/>
    </dgm:pt>
    <dgm:pt modelId="{F7DDDDB1-52D5-4BCB-A33A-40E8D45ED0F7}" type="pres">
      <dgm:prSet presAssocID="{DB1CBDC3-8755-4426-BADE-0012BB000D0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AE67445-A312-4156-BD18-4AFA8C8B0EB3}" type="pres">
      <dgm:prSet presAssocID="{DB1CBDC3-8755-4426-BADE-0012BB000D0F}" presName="negativeSpace" presStyleCnt="0"/>
      <dgm:spPr/>
    </dgm:pt>
    <dgm:pt modelId="{9261BE01-1886-42D0-BE0B-ABBAAA7DDFE3}" type="pres">
      <dgm:prSet presAssocID="{DB1CBDC3-8755-4426-BADE-0012BB000D0F}" presName="childText" presStyleLbl="conFgAcc1" presStyleIdx="3" presStyleCnt="5">
        <dgm:presLayoutVars>
          <dgm:bulletEnabled val="1"/>
        </dgm:presLayoutVars>
      </dgm:prSet>
      <dgm:spPr/>
    </dgm:pt>
    <dgm:pt modelId="{8C57D627-9F2C-4621-8A5F-69E3192FA430}" type="pres">
      <dgm:prSet presAssocID="{3E2AC36D-C4FD-446B-8375-B2C6EAC3E2B3}" presName="spaceBetweenRectangles" presStyleCnt="0"/>
      <dgm:spPr/>
    </dgm:pt>
    <dgm:pt modelId="{6F0440CC-03B3-40E7-98E2-DE80C50F8876}" type="pres">
      <dgm:prSet presAssocID="{7C888939-2D9D-4356-B61D-F9DF3969250C}" presName="parentLin" presStyleCnt="0"/>
      <dgm:spPr/>
    </dgm:pt>
    <dgm:pt modelId="{A31CAC74-F524-4A1D-9ED6-D3E2A727C024}" type="pres">
      <dgm:prSet presAssocID="{7C888939-2D9D-4356-B61D-F9DF3969250C}" presName="parentLeftMargin" presStyleLbl="node1" presStyleIdx="3" presStyleCnt="5"/>
      <dgm:spPr/>
    </dgm:pt>
    <dgm:pt modelId="{3DC4C119-AA37-48F8-A590-ABDAC4A8D0A4}" type="pres">
      <dgm:prSet presAssocID="{7C888939-2D9D-4356-B61D-F9DF3969250C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19B53014-D184-4B46-B088-C7FC28459DA3}" type="pres">
      <dgm:prSet presAssocID="{7C888939-2D9D-4356-B61D-F9DF3969250C}" presName="negativeSpace" presStyleCnt="0"/>
      <dgm:spPr/>
    </dgm:pt>
    <dgm:pt modelId="{9455CCDB-588A-4C80-B9C9-0E7B251F1058}" type="pres">
      <dgm:prSet presAssocID="{7C888939-2D9D-4356-B61D-F9DF3969250C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3A8D3E0E-8E27-4945-B956-B342411622D4}" type="presOf" srcId="{DB1CBDC3-8755-4426-BADE-0012BB000D0F}" destId="{F7DDDDB1-52D5-4BCB-A33A-40E8D45ED0F7}" srcOrd="1" destOrd="0" presId="urn:microsoft.com/office/officeart/2005/8/layout/list1"/>
    <dgm:cxn modelId="{898D7417-9A16-4B34-99D0-7E5322713906}" type="presOf" srcId="{1234CB98-B682-43C7-9826-03B1B128631B}" destId="{2D736DE7-2C24-4516-AE58-58EF603BF2A9}" srcOrd="1" destOrd="0" presId="urn:microsoft.com/office/officeart/2005/8/layout/list1"/>
    <dgm:cxn modelId="{AEA3C922-BEEB-46B2-B437-BF04C2665423}" type="presOf" srcId="{1234CB98-B682-43C7-9826-03B1B128631B}" destId="{421ECC7F-BCD4-4DDD-AC7C-A83D1A804331}" srcOrd="0" destOrd="0" presId="urn:microsoft.com/office/officeart/2005/8/layout/list1"/>
    <dgm:cxn modelId="{F2974133-01B4-4BFF-902C-0852B77B2A81}" type="presOf" srcId="{7C888939-2D9D-4356-B61D-F9DF3969250C}" destId="{A31CAC74-F524-4A1D-9ED6-D3E2A727C024}" srcOrd="0" destOrd="0" presId="urn:microsoft.com/office/officeart/2005/8/layout/list1"/>
    <dgm:cxn modelId="{3D139738-DDA0-44B9-A671-A684B2849FA4}" srcId="{30B9FFBF-6403-4C60-B802-71800A30660F}" destId="{DB1CBDC3-8755-4426-BADE-0012BB000D0F}" srcOrd="3" destOrd="0" parTransId="{6498BF85-88CE-45A3-B542-7F46953AB65E}" sibTransId="{3E2AC36D-C4FD-446B-8375-B2C6EAC3E2B3}"/>
    <dgm:cxn modelId="{9B967B5C-B324-450E-A0F4-4D1B530E380A}" type="presOf" srcId="{2D192926-09B9-4468-BB6C-ACCFDF59230B}" destId="{F191FCA6-C017-4E8A-B322-10EE44757540}" srcOrd="0" destOrd="0" presId="urn:microsoft.com/office/officeart/2005/8/layout/list1"/>
    <dgm:cxn modelId="{545BAA78-096B-4686-A26E-67478A98B9E5}" type="presOf" srcId="{30B9FFBF-6403-4C60-B802-71800A30660F}" destId="{75E8974E-0773-408F-B20F-C25FE96C5CF3}" srcOrd="0" destOrd="0" presId="urn:microsoft.com/office/officeart/2005/8/layout/list1"/>
    <dgm:cxn modelId="{0FA6EC81-0051-435D-B053-27C173FA83F9}" type="presOf" srcId="{2D192926-09B9-4468-BB6C-ACCFDF59230B}" destId="{B06CE55E-91BC-4FB1-BF01-134841075C90}" srcOrd="1" destOrd="0" presId="urn:microsoft.com/office/officeart/2005/8/layout/list1"/>
    <dgm:cxn modelId="{5BC831A0-469E-4367-B93C-4061FA1FC1BB}" type="presOf" srcId="{76A66EA0-A068-42AE-B851-0E175A306B97}" destId="{1AA6C4A9-E93C-4EC2-A290-6BA80DF409A1}" srcOrd="0" destOrd="0" presId="urn:microsoft.com/office/officeart/2005/8/layout/list1"/>
    <dgm:cxn modelId="{806EF8B4-05E6-42FA-AC70-AC1AAA8F2D11}" srcId="{30B9FFBF-6403-4C60-B802-71800A30660F}" destId="{76A66EA0-A068-42AE-B851-0E175A306B97}" srcOrd="0" destOrd="0" parTransId="{35A7C75E-83B3-440A-85AC-BE7BEC569ED5}" sibTransId="{D94B2F60-1577-49AF-B28C-0312B64F177E}"/>
    <dgm:cxn modelId="{448253C8-120C-411D-B2FB-41410AE6A695}" srcId="{30B9FFBF-6403-4C60-B802-71800A30660F}" destId="{7C888939-2D9D-4356-B61D-F9DF3969250C}" srcOrd="4" destOrd="0" parTransId="{34E89A38-F1AE-47EF-8AEF-18DE33663AD7}" sibTransId="{6CDF868D-73B1-4C96-933C-79966FE44E4A}"/>
    <dgm:cxn modelId="{5FD71ACC-4114-4C02-8544-EE89C5F96FDB}" srcId="{30B9FFBF-6403-4C60-B802-71800A30660F}" destId="{2D192926-09B9-4468-BB6C-ACCFDF59230B}" srcOrd="1" destOrd="0" parTransId="{726DDDB2-54E2-41AA-8D68-A035CE28AD91}" sibTransId="{28D4328B-23BA-4476-ADE2-69A0063495E6}"/>
    <dgm:cxn modelId="{D584D5DA-B191-4AE7-8C61-C16F13FE44B6}" type="presOf" srcId="{DB1CBDC3-8755-4426-BADE-0012BB000D0F}" destId="{A618ED0E-4A85-49F6-9D5A-EB534029B798}" srcOrd="0" destOrd="0" presId="urn:microsoft.com/office/officeart/2005/8/layout/list1"/>
    <dgm:cxn modelId="{2A776CE7-E387-409F-931C-1DCA75FF15D7}" type="presOf" srcId="{76A66EA0-A068-42AE-B851-0E175A306B97}" destId="{1A97FAA4-5AE6-4A6E-BDB5-1AF3115B93A2}" srcOrd="1" destOrd="0" presId="urn:microsoft.com/office/officeart/2005/8/layout/list1"/>
    <dgm:cxn modelId="{F317CCFB-99AB-4316-88F5-4F3E13B85A15}" srcId="{30B9FFBF-6403-4C60-B802-71800A30660F}" destId="{1234CB98-B682-43C7-9826-03B1B128631B}" srcOrd="2" destOrd="0" parTransId="{4CFEA6E8-3BD5-481F-BF35-E3E2EC94C2C9}" sibTransId="{2CCD3A91-4E55-4A63-89DB-68216E4A072D}"/>
    <dgm:cxn modelId="{BACEFDFD-E6A2-42D2-AB1D-0F208EE529FB}" type="presOf" srcId="{7C888939-2D9D-4356-B61D-F9DF3969250C}" destId="{3DC4C119-AA37-48F8-A590-ABDAC4A8D0A4}" srcOrd="1" destOrd="0" presId="urn:microsoft.com/office/officeart/2005/8/layout/list1"/>
    <dgm:cxn modelId="{21D5FF2D-F1E0-4695-A4A2-7A424F52D66D}" type="presParOf" srcId="{75E8974E-0773-408F-B20F-C25FE96C5CF3}" destId="{A9F68956-8FFE-49DF-9F24-A59CFC6CB12F}" srcOrd="0" destOrd="0" presId="urn:microsoft.com/office/officeart/2005/8/layout/list1"/>
    <dgm:cxn modelId="{4CAE5E82-9870-4C4A-A50A-522A8E32AD7D}" type="presParOf" srcId="{A9F68956-8FFE-49DF-9F24-A59CFC6CB12F}" destId="{1AA6C4A9-E93C-4EC2-A290-6BA80DF409A1}" srcOrd="0" destOrd="0" presId="urn:microsoft.com/office/officeart/2005/8/layout/list1"/>
    <dgm:cxn modelId="{CDEF48E3-EBD9-44F1-ACA3-7F320958F957}" type="presParOf" srcId="{A9F68956-8FFE-49DF-9F24-A59CFC6CB12F}" destId="{1A97FAA4-5AE6-4A6E-BDB5-1AF3115B93A2}" srcOrd="1" destOrd="0" presId="urn:microsoft.com/office/officeart/2005/8/layout/list1"/>
    <dgm:cxn modelId="{AE4544F9-5B3D-4766-BE69-9176E6EEFB09}" type="presParOf" srcId="{75E8974E-0773-408F-B20F-C25FE96C5CF3}" destId="{4857156C-6B76-4A7E-A8E1-50E60A966D0D}" srcOrd="1" destOrd="0" presId="urn:microsoft.com/office/officeart/2005/8/layout/list1"/>
    <dgm:cxn modelId="{8F714FCC-4689-4492-AD1B-275903C4E2AF}" type="presParOf" srcId="{75E8974E-0773-408F-B20F-C25FE96C5CF3}" destId="{7372D97B-0264-422A-AF85-A129BD941AA9}" srcOrd="2" destOrd="0" presId="urn:microsoft.com/office/officeart/2005/8/layout/list1"/>
    <dgm:cxn modelId="{286E7527-3F94-492A-A7C6-F2365FBFD233}" type="presParOf" srcId="{75E8974E-0773-408F-B20F-C25FE96C5CF3}" destId="{67B421A2-492F-4975-B7FD-C079C3CFB1FC}" srcOrd="3" destOrd="0" presId="urn:microsoft.com/office/officeart/2005/8/layout/list1"/>
    <dgm:cxn modelId="{D28A04EF-C776-4FFE-84A3-276D61EF5746}" type="presParOf" srcId="{75E8974E-0773-408F-B20F-C25FE96C5CF3}" destId="{EBB5A61C-736B-48E7-A04F-FBB01CEE92EA}" srcOrd="4" destOrd="0" presId="urn:microsoft.com/office/officeart/2005/8/layout/list1"/>
    <dgm:cxn modelId="{5948C8BC-A2EB-407A-9407-A3CDD1C2DFEC}" type="presParOf" srcId="{EBB5A61C-736B-48E7-A04F-FBB01CEE92EA}" destId="{F191FCA6-C017-4E8A-B322-10EE44757540}" srcOrd="0" destOrd="0" presId="urn:microsoft.com/office/officeart/2005/8/layout/list1"/>
    <dgm:cxn modelId="{6BCD0BF5-2EB4-410F-8656-20D261AD4726}" type="presParOf" srcId="{EBB5A61C-736B-48E7-A04F-FBB01CEE92EA}" destId="{B06CE55E-91BC-4FB1-BF01-134841075C90}" srcOrd="1" destOrd="0" presId="urn:microsoft.com/office/officeart/2005/8/layout/list1"/>
    <dgm:cxn modelId="{E0A02160-8BA8-40A1-BBBC-041D500B2EBC}" type="presParOf" srcId="{75E8974E-0773-408F-B20F-C25FE96C5CF3}" destId="{350A65A6-9C4E-4DBC-87F8-A58E552B3FD3}" srcOrd="5" destOrd="0" presId="urn:microsoft.com/office/officeart/2005/8/layout/list1"/>
    <dgm:cxn modelId="{5020EBAB-9239-4908-8BC3-A1E26479352D}" type="presParOf" srcId="{75E8974E-0773-408F-B20F-C25FE96C5CF3}" destId="{73E58C78-60CD-41C9-80A0-6E70C5ED7267}" srcOrd="6" destOrd="0" presId="urn:microsoft.com/office/officeart/2005/8/layout/list1"/>
    <dgm:cxn modelId="{C4A50253-BCE9-4915-9C37-20E7AA9FD81A}" type="presParOf" srcId="{75E8974E-0773-408F-B20F-C25FE96C5CF3}" destId="{F593EAD8-8CD1-4A1A-B03A-3DB7D871FA5C}" srcOrd="7" destOrd="0" presId="urn:microsoft.com/office/officeart/2005/8/layout/list1"/>
    <dgm:cxn modelId="{3BCF683B-3584-46F1-835C-0F9B0B182093}" type="presParOf" srcId="{75E8974E-0773-408F-B20F-C25FE96C5CF3}" destId="{5958F7EF-0F19-4B43-83B7-863782717425}" srcOrd="8" destOrd="0" presId="urn:microsoft.com/office/officeart/2005/8/layout/list1"/>
    <dgm:cxn modelId="{E1F1A6F4-377F-47DF-A2BC-9BAF55697F52}" type="presParOf" srcId="{5958F7EF-0F19-4B43-83B7-863782717425}" destId="{421ECC7F-BCD4-4DDD-AC7C-A83D1A804331}" srcOrd="0" destOrd="0" presId="urn:microsoft.com/office/officeart/2005/8/layout/list1"/>
    <dgm:cxn modelId="{8377D1DB-E686-4AFA-9C03-F717BB36CDFB}" type="presParOf" srcId="{5958F7EF-0F19-4B43-83B7-863782717425}" destId="{2D736DE7-2C24-4516-AE58-58EF603BF2A9}" srcOrd="1" destOrd="0" presId="urn:microsoft.com/office/officeart/2005/8/layout/list1"/>
    <dgm:cxn modelId="{828E17FE-91F5-425B-8A9E-8F123B79F386}" type="presParOf" srcId="{75E8974E-0773-408F-B20F-C25FE96C5CF3}" destId="{20EF0F53-DC47-44E3-A200-FF6BA7570DB7}" srcOrd="9" destOrd="0" presId="urn:microsoft.com/office/officeart/2005/8/layout/list1"/>
    <dgm:cxn modelId="{BFD8631F-5246-4BAB-87C6-3DF3C77A9BA1}" type="presParOf" srcId="{75E8974E-0773-408F-B20F-C25FE96C5CF3}" destId="{AC1B3ECC-D6D5-4616-89F1-59465AB895E8}" srcOrd="10" destOrd="0" presId="urn:microsoft.com/office/officeart/2005/8/layout/list1"/>
    <dgm:cxn modelId="{02D27108-F0F3-46AD-A5D4-08D2F7A528F8}" type="presParOf" srcId="{75E8974E-0773-408F-B20F-C25FE96C5CF3}" destId="{A994E3DC-31F7-4787-AFB6-B9521EAAF9D5}" srcOrd="11" destOrd="0" presId="urn:microsoft.com/office/officeart/2005/8/layout/list1"/>
    <dgm:cxn modelId="{E5A7CE57-3733-495B-84A6-00C4795EF378}" type="presParOf" srcId="{75E8974E-0773-408F-B20F-C25FE96C5CF3}" destId="{C50D9223-998D-49F2-B0BB-0CFCB1CB055D}" srcOrd="12" destOrd="0" presId="urn:microsoft.com/office/officeart/2005/8/layout/list1"/>
    <dgm:cxn modelId="{D4F97D5D-4909-4C5D-B72E-7B300DA4F8DC}" type="presParOf" srcId="{C50D9223-998D-49F2-B0BB-0CFCB1CB055D}" destId="{A618ED0E-4A85-49F6-9D5A-EB534029B798}" srcOrd="0" destOrd="0" presId="urn:microsoft.com/office/officeart/2005/8/layout/list1"/>
    <dgm:cxn modelId="{BBD1B279-C0F0-4609-9549-FE017A115812}" type="presParOf" srcId="{C50D9223-998D-49F2-B0BB-0CFCB1CB055D}" destId="{F7DDDDB1-52D5-4BCB-A33A-40E8D45ED0F7}" srcOrd="1" destOrd="0" presId="urn:microsoft.com/office/officeart/2005/8/layout/list1"/>
    <dgm:cxn modelId="{F8522C2D-9563-4A79-A30C-B93C18523732}" type="presParOf" srcId="{75E8974E-0773-408F-B20F-C25FE96C5CF3}" destId="{2AE67445-A312-4156-BD18-4AFA8C8B0EB3}" srcOrd="13" destOrd="0" presId="urn:microsoft.com/office/officeart/2005/8/layout/list1"/>
    <dgm:cxn modelId="{8CE80A2B-0C23-4A79-AEAD-0F683539A60B}" type="presParOf" srcId="{75E8974E-0773-408F-B20F-C25FE96C5CF3}" destId="{9261BE01-1886-42D0-BE0B-ABBAAA7DDFE3}" srcOrd="14" destOrd="0" presId="urn:microsoft.com/office/officeart/2005/8/layout/list1"/>
    <dgm:cxn modelId="{366FA310-331E-423A-8A1B-21B11381BE45}" type="presParOf" srcId="{75E8974E-0773-408F-B20F-C25FE96C5CF3}" destId="{8C57D627-9F2C-4621-8A5F-69E3192FA430}" srcOrd="15" destOrd="0" presId="urn:microsoft.com/office/officeart/2005/8/layout/list1"/>
    <dgm:cxn modelId="{FCA910F0-0DA5-4899-B2B0-604BCD08D9DE}" type="presParOf" srcId="{75E8974E-0773-408F-B20F-C25FE96C5CF3}" destId="{6F0440CC-03B3-40E7-98E2-DE80C50F8876}" srcOrd="16" destOrd="0" presId="urn:microsoft.com/office/officeart/2005/8/layout/list1"/>
    <dgm:cxn modelId="{AA5EF5B8-2462-4062-B154-AEA7E5522E53}" type="presParOf" srcId="{6F0440CC-03B3-40E7-98E2-DE80C50F8876}" destId="{A31CAC74-F524-4A1D-9ED6-D3E2A727C024}" srcOrd="0" destOrd="0" presId="urn:microsoft.com/office/officeart/2005/8/layout/list1"/>
    <dgm:cxn modelId="{A3621C84-155F-45F0-A80D-6C4CE76E773A}" type="presParOf" srcId="{6F0440CC-03B3-40E7-98E2-DE80C50F8876}" destId="{3DC4C119-AA37-48F8-A590-ABDAC4A8D0A4}" srcOrd="1" destOrd="0" presId="urn:microsoft.com/office/officeart/2005/8/layout/list1"/>
    <dgm:cxn modelId="{2F965E0C-F862-4920-93B8-0AA807970FDC}" type="presParOf" srcId="{75E8974E-0773-408F-B20F-C25FE96C5CF3}" destId="{19B53014-D184-4B46-B088-C7FC28459DA3}" srcOrd="17" destOrd="0" presId="urn:microsoft.com/office/officeart/2005/8/layout/list1"/>
    <dgm:cxn modelId="{5334685C-81C6-4671-8CDF-747C499ED0DC}" type="presParOf" srcId="{75E8974E-0773-408F-B20F-C25FE96C5CF3}" destId="{9455CCDB-588A-4C80-B9C9-0E7B251F1058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989A14-5C2A-408A-8CFC-2248678F4203}" type="doc">
      <dgm:prSet loTypeId="urn:microsoft.com/office/officeart/2005/8/layout/list1" loCatId="list" qsTypeId="urn:microsoft.com/office/officeart/2005/8/quickstyle/3d1" qsCatId="3D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655B4A56-B016-46A8-A154-2DE7258F4ED1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1. Communication Styles</a:t>
          </a:r>
        </a:p>
      </dgm:t>
    </dgm:pt>
    <dgm:pt modelId="{84097622-0036-416E-8579-221452C635FE}" type="parTrans" cxnId="{41E2E568-AD16-4BC8-A972-52A55D9849D0}">
      <dgm:prSet/>
      <dgm:spPr/>
      <dgm:t>
        <a:bodyPr/>
        <a:lstStyle/>
        <a:p>
          <a:endParaRPr lang="en-US"/>
        </a:p>
      </dgm:t>
    </dgm:pt>
    <dgm:pt modelId="{0854EA99-35BF-43B7-AEAF-C5E93BC6D60F}" type="sibTrans" cxnId="{41E2E568-AD16-4BC8-A972-52A55D9849D0}">
      <dgm:prSet/>
      <dgm:spPr/>
      <dgm:t>
        <a:bodyPr/>
        <a:lstStyle/>
        <a:p>
          <a:endParaRPr lang="en-US"/>
        </a:p>
      </dgm:t>
    </dgm:pt>
    <dgm:pt modelId="{56CA0023-27C6-4713-BCED-3B32E0CF2A2F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UK: Focuses on contracts and efficiency (task-oriented) (Aggarwal and Wu, 2021).</a:t>
          </a:r>
        </a:p>
      </dgm:t>
    </dgm:pt>
    <dgm:pt modelId="{3848734F-9FF9-465B-9D79-E8186F16D495}" type="parTrans" cxnId="{DBE8D101-DA63-4DB1-A012-5B7E5991B242}">
      <dgm:prSet/>
      <dgm:spPr/>
      <dgm:t>
        <a:bodyPr/>
        <a:lstStyle/>
        <a:p>
          <a:endParaRPr lang="en-US"/>
        </a:p>
      </dgm:t>
    </dgm:pt>
    <dgm:pt modelId="{A34B35C1-61CB-4E66-9CCE-DF3C1848F763}" type="sibTrans" cxnId="{DBE8D101-DA63-4DB1-A012-5B7E5991B242}">
      <dgm:prSet/>
      <dgm:spPr/>
      <dgm:t>
        <a:bodyPr/>
        <a:lstStyle/>
        <a:p>
          <a:endParaRPr lang="en-US"/>
        </a:p>
      </dgm:t>
    </dgm:pt>
    <dgm:pt modelId="{3A6CD49E-9640-408D-85FA-8F72DBD07D87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Example: UK businesses expect rapid deals, while Chinese firms emphasize trust-building before negotiations.</a:t>
          </a:r>
        </a:p>
      </dgm:t>
    </dgm:pt>
    <dgm:pt modelId="{AFC96284-9C9F-4E1F-95CE-93AE949817CB}" type="parTrans" cxnId="{06AF210D-61A9-470A-A54E-4A60F3471563}">
      <dgm:prSet/>
      <dgm:spPr/>
      <dgm:t>
        <a:bodyPr/>
        <a:lstStyle/>
        <a:p>
          <a:endParaRPr lang="en-US"/>
        </a:p>
      </dgm:t>
    </dgm:pt>
    <dgm:pt modelId="{01197246-1C8F-4310-8FD3-ED89AADC5861}" type="sibTrans" cxnId="{06AF210D-61A9-470A-A54E-4A60F3471563}">
      <dgm:prSet/>
      <dgm:spPr/>
      <dgm:t>
        <a:bodyPr/>
        <a:lstStyle/>
        <a:p>
          <a:endParaRPr lang="en-US"/>
        </a:p>
      </dgm:t>
    </dgm:pt>
    <dgm:pt modelId="{EAD4E2CD-B3B3-4603-8E7E-36D98A373429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China: Prioritizes long-term relationships (guanxi).</a:t>
          </a:r>
        </a:p>
      </dgm:t>
    </dgm:pt>
    <dgm:pt modelId="{43A77D24-3292-49D8-9578-8F78F12A167B}" type="parTrans" cxnId="{C19C62DD-E337-4775-9DCA-8D8E44D1DF11}">
      <dgm:prSet/>
      <dgm:spPr/>
      <dgm:t>
        <a:bodyPr/>
        <a:lstStyle/>
        <a:p>
          <a:endParaRPr lang="en-US"/>
        </a:p>
      </dgm:t>
    </dgm:pt>
    <dgm:pt modelId="{A8A6FB68-7F72-4B3E-AB37-71CA923AF9AA}" type="sibTrans" cxnId="{C19C62DD-E337-4775-9DCA-8D8E44D1DF11}">
      <dgm:prSet/>
      <dgm:spPr/>
      <dgm:t>
        <a:bodyPr/>
        <a:lstStyle/>
        <a:p>
          <a:endParaRPr lang="en-US"/>
        </a:p>
      </dgm:t>
    </dgm:pt>
    <dgm:pt modelId="{BBD898ED-0679-4206-B778-E7E9F3756A7D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UK: Direct, explicit, and low-context communication.</a:t>
          </a:r>
        </a:p>
      </dgm:t>
    </dgm:pt>
    <dgm:pt modelId="{4E5BC05C-D3EF-4EA2-A526-1B9A43DA39C3}" type="parTrans" cxnId="{3627CC50-37AB-48C0-929C-32401E2A8FFF}">
      <dgm:prSet/>
      <dgm:spPr/>
      <dgm:t>
        <a:bodyPr/>
        <a:lstStyle/>
        <a:p>
          <a:endParaRPr lang="en-US"/>
        </a:p>
      </dgm:t>
    </dgm:pt>
    <dgm:pt modelId="{B2C88DEE-EDA0-4879-9DE7-87DEB0FB512A}" type="sibTrans" cxnId="{3627CC50-37AB-48C0-929C-32401E2A8FFF}">
      <dgm:prSet/>
      <dgm:spPr/>
      <dgm:t>
        <a:bodyPr/>
        <a:lstStyle/>
        <a:p>
          <a:endParaRPr lang="en-US"/>
        </a:p>
      </dgm:t>
    </dgm:pt>
    <dgm:pt modelId="{2D2955B5-5E6E-46C3-931F-CE7296B8E633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China</a:t>
          </a:r>
          <a:r>
            <a:rPr lang="en-US" sz="2800">
              <a:latin typeface="Times New Roman" panose="02020603050405020304" pitchFamily="18" charset="0"/>
              <a:cs typeface="Times New Roman" panose="02020603050405020304" pitchFamily="18" charset="0"/>
            </a:rPr>
            <a:t>: Indirect, implicit, and high-context communication.</a:t>
          </a:r>
          <a:endParaRPr lang="en-US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EF3A7C2-1162-4A6E-9123-A4A611FD0452}" type="parTrans" cxnId="{8C2AD7C8-0C27-4D90-923B-AC0EA367C8C1}">
      <dgm:prSet/>
      <dgm:spPr/>
      <dgm:t>
        <a:bodyPr/>
        <a:lstStyle/>
        <a:p>
          <a:endParaRPr lang="en-US"/>
        </a:p>
      </dgm:t>
    </dgm:pt>
    <dgm:pt modelId="{8541B543-A1C6-4338-BB57-3BAF94BBCA96}" type="sibTrans" cxnId="{8C2AD7C8-0C27-4D90-923B-AC0EA367C8C1}">
      <dgm:prSet/>
      <dgm:spPr/>
      <dgm:t>
        <a:bodyPr/>
        <a:lstStyle/>
        <a:p>
          <a:endParaRPr lang="en-US"/>
        </a:p>
      </dgm:t>
    </dgm:pt>
    <dgm:pt modelId="{E5FC4502-5680-45C0-9845-ADAB55CD31F7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Example: A UK negotiator may expect a "yes" or "no" response, while a Chinese counterpart may use non-verbal cues to indicate hesitation</a:t>
          </a:r>
        </a:p>
      </dgm:t>
    </dgm:pt>
    <dgm:pt modelId="{DD82BAF4-B4E6-4470-B67B-50712653D5F2}" type="parTrans" cxnId="{DF5911D8-BA12-4544-A149-7948BF2651A8}">
      <dgm:prSet/>
      <dgm:spPr/>
      <dgm:t>
        <a:bodyPr/>
        <a:lstStyle/>
        <a:p>
          <a:endParaRPr lang="en-US"/>
        </a:p>
      </dgm:t>
    </dgm:pt>
    <dgm:pt modelId="{D0C71879-ED2F-431A-A722-292397BBFCF7}" type="sibTrans" cxnId="{DF5911D8-BA12-4544-A149-7948BF2651A8}">
      <dgm:prSet/>
      <dgm:spPr/>
      <dgm:t>
        <a:bodyPr/>
        <a:lstStyle/>
        <a:p>
          <a:endParaRPr lang="en-US"/>
        </a:p>
      </dgm:t>
    </dgm:pt>
    <dgm:pt modelId="{5D0E6623-BE1E-4707-A55E-214C95B24A9E}">
      <dgm:prSet phldrT="[Text]" custT="1"/>
      <dgm:spPr/>
      <dgm:t>
        <a:bodyPr/>
        <a:lstStyle/>
        <a:p>
          <a:pPr>
            <a:lnSpc>
              <a:spcPct val="100000"/>
            </a:lnSpc>
            <a:spcAft>
              <a:spcPts val="0"/>
            </a:spcAft>
          </a:pPr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2. Relationship-Oriented vs. Task-Oriented</a:t>
          </a:r>
        </a:p>
      </dgm:t>
    </dgm:pt>
    <dgm:pt modelId="{CB05137A-48BB-47AC-A80F-AA18CF413E3C}" type="parTrans" cxnId="{05C8DA69-990A-4EBF-BA01-946E24E1040B}">
      <dgm:prSet/>
      <dgm:spPr/>
      <dgm:t>
        <a:bodyPr/>
        <a:lstStyle/>
        <a:p>
          <a:endParaRPr lang="en-US"/>
        </a:p>
      </dgm:t>
    </dgm:pt>
    <dgm:pt modelId="{81A79BE8-32A2-45FA-A451-E54A6C3C2116}" type="sibTrans" cxnId="{05C8DA69-990A-4EBF-BA01-946E24E1040B}">
      <dgm:prSet/>
      <dgm:spPr/>
      <dgm:t>
        <a:bodyPr/>
        <a:lstStyle/>
        <a:p>
          <a:endParaRPr lang="en-US"/>
        </a:p>
      </dgm:t>
    </dgm:pt>
    <dgm:pt modelId="{C9294539-ED36-4EF0-8078-C317B27355C7}" type="pres">
      <dgm:prSet presAssocID="{06989A14-5C2A-408A-8CFC-2248678F4203}" presName="linear" presStyleCnt="0">
        <dgm:presLayoutVars>
          <dgm:dir/>
          <dgm:animLvl val="lvl"/>
          <dgm:resizeHandles val="exact"/>
        </dgm:presLayoutVars>
      </dgm:prSet>
      <dgm:spPr/>
    </dgm:pt>
    <dgm:pt modelId="{AFAE70C1-4E83-4565-963A-34374801906E}" type="pres">
      <dgm:prSet presAssocID="{655B4A56-B016-46A8-A154-2DE7258F4ED1}" presName="parentLin" presStyleCnt="0"/>
      <dgm:spPr/>
    </dgm:pt>
    <dgm:pt modelId="{4920174E-C33B-42F3-8C92-3BEB1A1CB147}" type="pres">
      <dgm:prSet presAssocID="{655B4A56-B016-46A8-A154-2DE7258F4ED1}" presName="parentLeftMargin" presStyleLbl="node1" presStyleIdx="0" presStyleCnt="2"/>
      <dgm:spPr/>
    </dgm:pt>
    <dgm:pt modelId="{A1C7CF77-6DD8-43AB-A1F6-A0FB614C193C}" type="pres">
      <dgm:prSet presAssocID="{655B4A56-B016-46A8-A154-2DE7258F4ED1}" presName="parentText" presStyleLbl="node1" presStyleIdx="0" presStyleCnt="2" custScaleY="47140" custLinFactNeighborX="5634" custLinFactNeighborY="-25784">
        <dgm:presLayoutVars>
          <dgm:chMax val="0"/>
          <dgm:bulletEnabled val="1"/>
        </dgm:presLayoutVars>
      </dgm:prSet>
      <dgm:spPr/>
    </dgm:pt>
    <dgm:pt modelId="{A9FC7DDF-C7D3-480C-B098-B7AF1CCE024C}" type="pres">
      <dgm:prSet presAssocID="{655B4A56-B016-46A8-A154-2DE7258F4ED1}" presName="negativeSpace" presStyleCnt="0"/>
      <dgm:spPr/>
    </dgm:pt>
    <dgm:pt modelId="{46F3879D-3277-49A2-AECE-E85C9C7FCE66}" type="pres">
      <dgm:prSet presAssocID="{655B4A56-B016-46A8-A154-2DE7258F4ED1}" presName="childText" presStyleLbl="conFgAcc1" presStyleIdx="0" presStyleCnt="2">
        <dgm:presLayoutVars>
          <dgm:bulletEnabled val="1"/>
        </dgm:presLayoutVars>
      </dgm:prSet>
      <dgm:spPr/>
    </dgm:pt>
    <dgm:pt modelId="{D5C55BFE-94DB-4B26-8595-8C2DDC475283}" type="pres">
      <dgm:prSet presAssocID="{0854EA99-35BF-43B7-AEAF-C5E93BC6D60F}" presName="spaceBetweenRectangles" presStyleCnt="0"/>
      <dgm:spPr/>
    </dgm:pt>
    <dgm:pt modelId="{732CCB2E-2DB9-488D-8697-1E5114716B0A}" type="pres">
      <dgm:prSet presAssocID="{5D0E6623-BE1E-4707-A55E-214C95B24A9E}" presName="parentLin" presStyleCnt="0"/>
      <dgm:spPr/>
    </dgm:pt>
    <dgm:pt modelId="{03048468-262E-4B55-98FC-03CF61771E9C}" type="pres">
      <dgm:prSet presAssocID="{5D0E6623-BE1E-4707-A55E-214C95B24A9E}" presName="parentLeftMargin" presStyleLbl="node1" presStyleIdx="0" presStyleCnt="2"/>
      <dgm:spPr/>
    </dgm:pt>
    <dgm:pt modelId="{AC2AC1DD-6FEA-4E20-A480-1A608835B528}" type="pres">
      <dgm:prSet presAssocID="{5D0E6623-BE1E-4707-A55E-214C95B24A9E}" presName="parentText" presStyleLbl="node1" presStyleIdx="1" presStyleCnt="2" custScaleY="43713" custLinFactNeighborX="-12098" custLinFactNeighborY="-31625">
        <dgm:presLayoutVars>
          <dgm:chMax val="0"/>
          <dgm:bulletEnabled val="1"/>
        </dgm:presLayoutVars>
      </dgm:prSet>
      <dgm:spPr/>
    </dgm:pt>
    <dgm:pt modelId="{C944B064-39B3-4DE8-9278-480D803AF6CA}" type="pres">
      <dgm:prSet presAssocID="{5D0E6623-BE1E-4707-A55E-214C95B24A9E}" presName="negativeSpace" presStyleCnt="0"/>
      <dgm:spPr/>
    </dgm:pt>
    <dgm:pt modelId="{AD6E1921-BE10-415A-AEFB-B1FA0183C3DA}" type="pres">
      <dgm:prSet presAssocID="{5D0E6623-BE1E-4707-A55E-214C95B24A9E}" presName="childText" presStyleLbl="conFgAcc1" presStyleIdx="1" presStyleCnt="2" custScaleY="75777">
        <dgm:presLayoutVars>
          <dgm:bulletEnabled val="1"/>
        </dgm:presLayoutVars>
      </dgm:prSet>
      <dgm:spPr/>
    </dgm:pt>
  </dgm:ptLst>
  <dgm:cxnLst>
    <dgm:cxn modelId="{81B93301-629A-4B37-96F3-DCE95B2B0C6A}" type="presOf" srcId="{BBD898ED-0679-4206-B778-E7E9F3756A7D}" destId="{46F3879D-3277-49A2-AECE-E85C9C7FCE66}" srcOrd="0" destOrd="0" presId="urn:microsoft.com/office/officeart/2005/8/layout/list1"/>
    <dgm:cxn modelId="{DBE8D101-DA63-4DB1-A012-5B7E5991B242}" srcId="{5D0E6623-BE1E-4707-A55E-214C95B24A9E}" destId="{56CA0023-27C6-4713-BCED-3B32E0CF2A2F}" srcOrd="0" destOrd="0" parTransId="{3848734F-9FF9-465B-9D79-E8186F16D495}" sibTransId="{A34B35C1-61CB-4E66-9CCE-DF3C1848F763}"/>
    <dgm:cxn modelId="{06AF210D-61A9-470A-A54E-4A60F3471563}" srcId="{5D0E6623-BE1E-4707-A55E-214C95B24A9E}" destId="{3A6CD49E-9640-408D-85FA-8F72DBD07D87}" srcOrd="2" destOrd="0" parTransId="{AFC96284-9C9F-4E1F-95CE-93AE949817CB}" sibTransId="{01197246-1C8F-4310-8FD3-ED89AADC5861}"/>
    <dgm:cxn modelId="{250A395D-0238-4AF8-BF66-D6E166AAF7A0}" type="presOf" srcId="{655B4A56-B016-46A8-A154-2DE7258F4ED1}" destId="{A1C7CF77-6DD8-43AB-A1F6-A0FB614C193C}" srcOrd="1" destOrd="0" presId="urn:microsoft.com/office/officeart/2005/8/layout/list1"/>
    <dgm:cxn modelId="{41E2E568-AD16-4BC8-A972-52A55D9849D0}" srcId="{06989A14-5C2A-408A-8CFC-2248678F4203}" destId="{655B4A56-B016-46A8-A154-2DE7258F4ED1}" srcOrd="0" destOrd="0" parTransId="{84097622-0036-416E-8579-221452C635FE}" sibTransId="{0854EA99-35BF-43B7-AEAF-C5E93BC6D60F}"/>
    <dgm:cxn modelId="{05C8DA69-990A-4EBF-BA01-946E24E1040B}" srcId="{06989A14-5C2A-408A-8CFC-2248678F4203}" destId="{5D0E6623-BE1E-4707-A55E-214C95B24A9E}" srcOrd="1" destOrd="0" parTransId="{CB05137A-48BB-47AC-A80F-AA18CF413E3C}" sibTransId="{81A79BE8-32A2-45FA-A451-E54A6C3C2116}"/>
    <dgm:cxn modelId="{E8331C4E-30BD-4568-A26B-83CB0D95CDF7}" type="presOf" srcId="{56CA0023-27C6-4713-BCED-3B32E0CF2A2F}" destId="{AD6E1921-BE10-415A-AEFB-B1FA0183C3DA}" srcOrd="0" destOrd="0" presId="urn:microsoft.com/office/officeart/2005/8/layout/list1"/>
    <dgm:cxn modelId="{3627CC50-37AB-48C0-929C-32401E2A8FFF}" srcId="{655B4A56-B016-46A8-A154-2DE7258F4ED1}" destId="{BBD898ED-0679-4206-B778-E7E9F3756A7D}" srcOrd="0" destOrd="0" parTransId="{4E5BC05C-D3EF-4EA2-A526-1B9A43DA39C3}" sibTransId="{B2C88DEE-EDA0-4879-9DE7-87DEB0FB512A}"/>
    <dgm:cxn modelId="{B7348C9A-A01B-46D1-906B-D45C88D25537}" type="presOf" srcId="{2D2955B5-5E6E-46C3-931F-CE7296B8E633}" destId="{46F3879D-3277-49A2-AECE-E85C9C7FCE66}" srcOrd="0" destOrd="1" presId="urn:microsoft.com/office/officeart/2005/8/layout/list1"/>
    <dgm:cxn modelId="{F8D4E3A4-9F6C-4FFC-A2B8-BF919B972B43}" type="presOf" srcId="{06989A14-5C2A-408A-8CFC-2248678F4203}" destId="{C9294539-ED36-4EF0-8078-C317B27355C7}" srcOrd="0" destOrd="0" presId="urn:microsoft.com/office/officeart/2005/8/layout/list1"/>
    <dgm:cxn modelId="{7C4E1CA9-7A9A-4275-A6A9-FBB8BD1C9AF0}" type="presOf" srcId="{5D0E6623-BE1E-4707-A55E-214C95B24A9E}" destId="{03048468-262E-4B55-98FC-03CF61771E9C}" srcOrd="0" destOrd="0" presId="urn:microsoft.com/office/officeart/2005/8/layout/list1"/>
    <dgm:cxn modelId="{8C2AD7C8-0C27-4D90-923B-AC0EA367C8C1}" srcId="{655B4A56-B016-46A8-A154-2DE7258F4ED1}" destId="{2D2955B5-5E6E-46C3-931F-CE7296B8E633}" srcOrd="1" destOrd="0" parTransId="{8EF3A7C2-1162-4A6E-9123-A4A611FD0452}" sibTransId="{8541B543-A1C6-4338-BB57-3BAF94BBCA96}"/>
    <dgm:cxn modelId="{DE3243CF-5FBD-4813-8B9F-1E8C11BD4F02}" type="presOf" srcId="{E5FC4502-5680-45C0-9845-ADAB55CD31F7}" destId="{46F3879D-3277-49A2-AECE-E85C9C7FCE66}" srcOrd="0" destOrd="2" presId="urn:microsoft.com/office/officeart/2005/8/layout/list1"/>
    <dgm:cxn modelId="{4B5C3FD5-BDE1-4BDC-8AB7-8656504F72FE}" type="presOf" srcId="{655B4A56-B016-46A8-A154-2DE7258F4ED1}" destId="{4920174E-C33B-42F3-8C92-3BEB1A1CB147}" srcOrd="0" destOrd="0" presId="urn:microsoft.com/office/officeart/2005/8/layout/list1"/>
    <dgm:cxn modelId="{DF5911D8-BA12-4544-A149-7948BF2651A8}" srcId="{655B4A56-B016-46A8-A154-2DE7258F4ED1}" destId="{E5FC4502-5680-45C0-9845-ADAB55CD31F7}" srcOrd="2" destOrd="0" parTransId="{DD82BAF4-B4E6-4470-B67B-50712653D5F2}" sibTransId="{D0C71879-ED2F-431A-A722-292397BBFCF7}"/>
    <dgm:cxn modelId="{C19C62DD-E337-4775-9DCA-8D8E44D1DF11}" srcId="{5D0E6623-BE1E-4707-A55E-214C95B24A9E}" destId="{EAD4E2CD-B3B3-4603-8E7E-36D98A373429}" srcOrd="1" destOrd="0" parTransId="{43A77D24-3292-49D8-9578-8F78F12A167B}" sibTransId="{A8A6FB68-7F72-4B3E-AB37-71CA923AF9AA}"/>
    <dgm:cxn modelId="{72857FEC-C79D-4407-85AF-ACA02DA75A02}" type="presOf" srcId="{3A6CD49E-9640-408D-85FA-8F72DBD07D87}" destId="{AD6E1921-BE10-415A-AEFB-B1FA0183C3DA}" srcOrd="0" destOrd="2" presId="urn:microsoft.com/office/officeart/2005/8/layout/list1"/>
    <dgm:cxn modelId="{02617AF0-5AD9-4C34-8C0A-E0038F091B56}" type="presOf" srcId="{5D0E6623-BE1E-4707-A55E-214C95B24A9E}" destId="{AC2AC1DD-6FEA-4E20-A480-1A608835B528}" srcOrd="1" destOrd="0" presId="urn:microsoft.com/office/officeart/2005/8/layout/list1"/>
    <dgm:cxn modelId="{7343EEFE-2FF0-4FFE-A03E-41A3DC7414F8}" type="presOf" srcId="{EAD4E2CD-B3B3-4603-8E7E-36D98A373429}" destId="{AD6E1921-BE10-415A-AEFB-B1FA0183C3DA}" srcOrd="0" destOrd="1" presId="urn:microsoft.com/office/officeart/2005/8/layout/list1"/>
    <dgm:cxn modelId="{66E84B5B-0E1F-41DF-B6D9-79993FC99D49}" type="presParOf" srcId="{C9294539-ED36-4EF0-8078-C317B27355C7}" destId="{AFAE70C1-4E83-4565-963A-34374801906E}" srcOrd="0" destOrd="0" presId="urn:microsoft.com/office/officeart/2005/8/layout/list1"/>
    <dgm:cxn modelId="{72DD495A-D2B9-4CB4-9EA9-EB1E94350491}" type="presParOf" srcId="{AFAE70C1-4E83-4565-963A-34374801906E}" destId="{4920174E-C33B-42F3-8C92-3BEB1A1CB147}" srcOrd="0" destOrd="0" presId="urn:microsoft.com/office/officeart/2005/8/layout/list1"/>
    <dgm:cxn modelId="{D882DB05-D752-43E2-9997-FD0D5A57F382}" type="presParOf" srcId="{AFAE70C1-4E83-4565-963A-34374801906E}" destId="{A1C7CF77-6DD8-43AB-A1F6-A0FB614C193C}" srcOrd="1" destOrd="0" presId="urn:microsoft.com/office/officeart/2005/8/layout/list1"/>
    <dgm:cxn modelId="{87A7286D-382E-49B4-8D1D-CF623096C70E}" type="presParOf" srcId="{C9294539-ED36-4EF0-8078-C317B27355C7}" destId="{A9FC7DDF-C7D3-480C-B098-B7AF1CCE024C}" srcOrd="1" destOrd="0" presId="urn:microsoft.com/office/officeart/2005/8/layout/list1"/>
    <dgm:cxn modelId="{9129D654-4C8A-4A0B-BF49-066DF5565325}" type="presParOf" srcId="{C9294539-ED36-4EF0-8078-C317B27355C7}" destId="{46F3879D-3277-49A2-AECE-E85C9C7FCE66}" srcOrd="2" destOrd="0" presId="urn:microsoft.com/office/officeart/2005/8/layout/list1"/>
    <dgm:cxn modelId="{484537BA-5AA2-4C70-B025-F40797847B43}" type="presParOf" srcId="{C9294539-ED36-4EF0-8078-C317B27355C7}" destId="{D5C55BFE-94DB-4B26-8595-8C2DDC475283}" srcOrd="3" destOrd="0" presId="urn:microsoft.com/office/officeart/2005/8/layout/list1"/>
    <dgm:cxn modelId="{06BA48A4-8792-4ABE-B825-0B67A0B0E5C1}" type="presParOf" srcId="{C9294539-ED36-4EF0-8078-C317B27355C7}" destId="{732CCB2E-2DB9-488D-8697-1E5114716B0A}" srcOrd="4" destOrd="0" presId="urn:microsoft.com/office/officeart/2005/8/layout/list1"/>
    <dgm:cxn modelId="{5A16CD7A-9DF4-4C10-A6A0-2E6F36865D8F}" type="presParOf" srcId="{732CCB2E-2DB9-488D-8697-1E5114716B0A}" destId="{03048468-262E-4B55-98FC-03CF61771E9C}" srcOrd="0" destOrd="0" presId="urn:microsoft.com/office/officeart/2005/8/layout/list1"/>
    <dgm:cxn modelId="{C8DD90D0-87D9-4AA7-95A5-48E9019E5391}" type="presParOf" srcId="{732CCB2E-2DB9-488D-8697-1E5114716B0A}" destId="{AC2AC1DD-6FEA-4E20-A480-1A608835B528}" srcOrd="1" destOrd="0" presId="urn:microsoft.com/office/officeart/2005/8/layout/list1"/>
    <dgm:cxn modelId="{10E7629B-F373-42FF-9F78-102C99946741}" type="presParOf" srcId="{C9294539-ED36-4EF0-8078-C317B27355C7}" destId="{C944B064-39B3-4DE8-9278-480D803AF6CA}" srcOrd="5" destOrd="0" presId="urn:microsoft.com/office/officeart/2005/8/layout/list1"/>
    <dgm:cxn modelId="{A647247C-024D-42D7-ABDE-7691A29BF489}" type="presParOf" srcId="{C9294539-ED36-4EF0-8078-C317B27355C7}" destId="{AD6E1921-BE10-415A-AEFB-B1FA0183C3DA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775D55B-F65F-48F1-A344-9A5732F9F530}" type="doc">
      <dgm:prSet loTypeId="urn:microsoft.com/office/officeart/2005/8/layout/hList6" loCatId="list" qsTypeId="urn:microsoft.com/office/officeart/2005/8/quickstyle/3d1" qsCatId="3D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6A2BBB57-866E-4AF0-A92E-CA953AE6A8A7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1. Understanding High vs. Low Context Communication</a:t>
          </a:r>
        </a:p>
      </dgm:t>
    </dgm:pt>
    <dgm:pt modelId="{61C94F01-71E2-4449-A97E-9A0C78F97C8A}" type="parTrans" cxnId="{7B8B71E2-67C8-41FC-96A4-2CB058469389}">
      <dgm:prSet/>
      <dgm:spPr/>
      <dgm:t>
        <a:bodyPr/>
        <a:lstStyle/>
        <a:p>
          <a:endParaRPr lang="en-US"/>
        </a:p>
      </dgm:t>
    </dgm:pt>
    <dgm:pt modelId="{15363459-8716-4B69-942A-B9A2FBD7E353}" type="sibTrans" cxnId="{7B8B71E2-67C8-41FC-96A4-2CB058469389}">
      <dgm:prSet/>
      <dgm:spPr/>
      <dgm:t>
        <a:bodyPr/>
        <a:lstStyle/>
        <a:p>
          <a:endParaRPr lang="en-US"/>
        </a:p>
      </dgm:t>
    </dgm:pt>
    <dgm:pt modelId="{078C7FA4-9FE7-44AA-86F1-B0C240F0D988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Example: "We will consider this" in China may imply a polite refusal.</a:t>
          </a:r>
        </a:p>
      </dgm:t>
    </dgm:pt>
    <dgm:pt modelId="{F41B189E-EB0B-4BE8-B5DD-B133F9EDB982}" type="parTrans" cxnId="{6EC489E2-7679-455B-A7CF-0E2108268675}">
      <dgm:prSet/>
      <dgm:spPr/>
      <dgm:t>
        <a:bodyPr/>
        <a:lstStyle/>
        <a:p>
          <a:endParaRPr lang="en-US"/>
        </a:p>
      </dgm:t>
    </dgm:pt>
    <dgm:pt modelId="{F9E07F40-C340-473D-9B5B-2D0480B8D3D2}" type="sibTrans" cxnId="{6EC489E2-7679-455B-A7CF-0E2108268675}">
      <dgm:prSet/>
      <dgm:spPr/>
      <dgm:t>
        <a:bodyPr/>
        <a:lstStyle/>
        <a:p>
          <a:endParaRPr lang="en-US"/>
        </a:p>
      </dgm:t>
    </dgm:pt>
    <dgm:pt modelId="{E72DC556-6D95-44CE-A43F-EA5620B4D54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2. Building Strong Relationships (Guanxi)</a:t>
          </a:r>
        </a:p>
      </dgm:t>
    </dgm:pt>
    <dgm:pt modelId="{AF50929D-4B1C-46EE-836A-1A4546166BE7}" type="parTrans" cxnId="{7B6082E3-1618-4BC6-909C-9ECD752A795C}">
      <dgm:prSet/>
      <dgm:spPr/>
      <dgm:t>
        <a:bodyPr/>
        <a:lstStyle/>
        <a:p>
          <a:endParaRPr lang="en-US"/>
        </a:p>
      </dgm:t>
    </dgm:pt>
    <dgm:pt modelId="{38EA4E58-AD98-4E52-8F9E-729F8398FFD6}" type="sibTrans" cxnId="{7B6082E3-1618-4BC6-909C-9ECD752A795C}">
      <dgm:prSet/>
      <dgm:spPr/>
      <dgm:t>
        <a:bodyPr/>
        <a:lstStyle/>
        <a:p>
          <a:endParaRPr lang="en-US"/>
        </a:p>
      </dgm:t>
    </dgm:pt>
    <dgm:pt modelId="{956CDE10-F5F5-4613-A10E-8ACD58B26195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Invest time in pre-negotiation meetings and social interactions (Malik, 2021).</a:t>
          </a:r>
        </a:p>
      </dgm:t>
    </dgm:pt>
    <dgm:pt modelId="{41150701-76B9-45C9-9B9D-4202B1D9748C}" type="parTrans" cxnId="{3E0463EF-E660-4769-BCDE-9F322FB3AC7E}">
      <dgm:prSet/>
      <dgm:spPr/>
      <dgm:t>
        <a:bodyPr/>
        <a:lstStyle/>
        <a:p>
          <a:endParaRPr lang="en-US"/>
        </a:p>
      </dgm:t>
    </dgm:pt>
    <dgm:pt modelId="{F4E1C60F-53BC-46B2-8E4E-F5FD275AF6C9}" type="sibTrans" cxnId="{3E0463EF-E660-4769-BCDE-9F322FB3AC7E}">
      <dgm:prSet/>
      <dgm:spPr/>
      <dgm:t>
        <a:bodyPr/>
        <a:lstStyle/>
        <a:p>
          <a:endParaRPr lang="en-US"/>
        </a:p>
      </dgm:t>
    </dgm:pt>
    <dgm:pt modelId="{38A85CB4-EE38-450D-A823-FA7DF9FB9F68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Example: Attending networking dinners and exchanging gifts as a sign of goodwill.</a:t>
          </a:r>
        </a:p>
      </dgm:t>
    </dgm:pt>
    <dgm:pt modelId="{87B69AB7-9E16-46AF-9AD7-29945178772B}" type="parTrans" cxnId="{F03D180C-B5BA-44C2-81C8-510EBB979A19}">
      <dgm:prSet/>
      <dgm:spPr/>
      <dgm:t>
        <a:bodyPr/>
        <a:lstStyle/>
        <a:p>
          <a:endParaRPr lang="en-US"/>
        </a:p>
      </dgm:t>
    </dgm:pt>
    <dgm:pt modelId="{C487DA75-259B-41CE-B248-A36C5A5001E2}" type="sibTrans" cxnId="{F03D180C-B5BA-44C2-81C8-510EBB979A19}">
      <dgm:prSet/>
      <dgm:spPr/>
      <dgm:t>
        <a:bodyPr/>
        <a:lstStyle/>
        <a:p>
          <a:endParaRPr lang="en-US"/>
        </a:p>
      </dgm:t>
    </dgm:pt>
    <dgm:pt modelId="{EDC60B6D-4DC7-43F8-8103-34CFD88EDAD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3. Adapting Decision-Making Styles</a:t>
          </a:r>
        </a:p>
      </dgm:t>
    </dgm:pt>
    <dgm:pt modelId="{533289DE-FBA6-4F29-8443-6D9F0DDD9F6A}" type="parTrans" cxnId="{8E598766-6F8C-44C0-95C5-FA587B67A70D}">
      <dgm:prSet/>
      <dgm:spPr/>
      <dgm:t>
        <a:bodyPr/>
        <a:lstStyle/>
        <a:p>
          <a:endParaRPr lang="en-US"/>
        </a:p>
      </dgm:t>
    </dgm:pt>
    <dgm:pt modelId="{49076272-54EC-4B69-B19B-DD5E930AE179}" type="sibTrans" cxnId="{8E598766-6F8C-44C0-95C5-FA587B67A70D}">
      <dgm:prSet/>
      <dgm:spPr/>
      <dgm:t>
        <a:bodyPr/>
        <a:lstStyle/>
        <a:p>
          <a:endParaRPr lang="en-US"/>
        </a:p>
      </dgm:t>
    </dgm:pt>
    <dgm:pt modelId="{5ACC8327-5F47-493A-9174-3CF3D6778CF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UK: Quick, individualistic decisions.</a:t>
          </a:r>
        </a:p>
      </dgm:t>
    </dgm:pt>
    <dgm:pt modelId="{D96E173A-16BC-4245-96A5-9223014901DC}" type="parTrans" cxnId="{C7D2DE9D-2F1C-40D2-B9C6-FA078703B197}">
      <dgm:prSet/>
      <dgm:spPr/>
      <dgm:t>
        <a:bodyPr/>
        <a:lstStyle/>
        <a:p>
          <a:endParaRPr lang="en-US"/>
        </a:p>
      </dgm:t>
    </dgm:pt>
    <dgm:pt modelId="{76BBE8A7-CB14-4207-B95B-DAA8A6BD5831}" type="sibTrans" cxnId="{C7D2DE9D-2F1C-40D2-B9C6-FA078703B197}">
      <dgm:prSet/>
      <dgm:spPr/>
      <dgm:t>
        <a:bodyPr/>
        <a:lstStyle/>
        <a:p>
          <a:endParaRPr lang="en-US"/>
        </a:p>
      </dgm:t>
    </dgm:pt>
    <dgm:pt modelId="{E960A5DF-6323-4663-8ED4-612C38C0032B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China: Group-oriented, hierarchical decision-making.</a:t>
          </a:r>
        </a:p>
      </dgm:t>
    </dgm:pt>
    <dgm:pt modelId="{71DAA403-9F1F-44AA-A02A-CF2F80DDAF1D}" type="parTrans" cxnId="{BF72407C-BE57-449B-86D4-6F536D24594B}">
      <dgm:prSet/>
      <dgm:spPr/>
      <dgm:t>
        <a:bodyPr/>
        <a:lstStyle/>
        <a:p>
          <a:endParaRPr lang="en-US"/>
        </a:p>
      </dgm:t>
    </dgm:pt>
    <dgm:pt modelId="{3854E169-52CB-4896-8776-22D070BA5C71}" type="sibTrans" cxnId="{BF72407C-BE57-449B-86D4-6F536D24594B}">
      <dgm:prSet/>
      <dgm:spPr/>
      <dgm:t>
        <a:bodyPr/>
        <a:lstStyle/>
        <a:p>
          <a:endParaRPr lang="en-US"/>
        </a:p>
      </dgm:t>
    </dgm:pt>
    <dgm:pt modelId="{DF576372-7081-4367-AD35-B1874BC8CD06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Strategy: Be patient with prolonged decision-making processes.</a:t>
          </a:r>
        </a:p>
      </dgm:t>
    </dgm:pt>
    <dgm:pt modelId="{1B97B14F-0FD6-4B8F-B973-6354A9440DEE}" type="parTrans" cxnId="{33274F7B-A005-4113-A897-38991ED025AE}">
      <dgm:prSet/>
      <dgm:spPr/>
      <dgm:t>
        <a:bodyPr/>
        <a:lstStyle/>
        <a:p>
          <a:endParaRPr lang="en-US"/>
        </a:p>
      </dgm:t>
    </dgm:pt>
    <dgm:pt modelId="{CAB08593-62CA-43B6-8B08-37266F9128AE}" type="sibTrans" cxnId="{33274F7B-A005-4113-A897-38991ED025AE}">
      <dgm:prSet/>
      <dgm:spPr/>
      <dgm:t>
        <a:bodyPr/>
        <a:lstStyle/>
        <a:p>
          <a:endParaRPr lang="en-US"/>
        </a:p>
      </dgm:t>
    </dgm:pt>
    <dgm:pt modelId="{C9B29B22-F927-4D74-AE0A-96B968E1517B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Avoid misinterpretation by recognizing indirect cues.</a:t>
          </a:r>
        </a:p>
      </dgm:t>
    </dgm:pt>
    <dgm:pt modelId="{38CD1406-6E50-421E-8541-55EDDADEC7FE}" type="parTrans" cxnId="{DCBA67DA-4307-4BA7-B8F7-FE1D2E351BDA}">
      <dgm:prSet/>
      <dgm:spPr/>
      <dgm:t>
        <a:bodyPr/>
        <a:lstStyle/>
        <a:p>
          <a:endParaRPr lang="en-US"/>
        </a:p>
      </dgm:t>
    </dgm:pt>
    <dgm:pt modelId="{B92FBCBE-6FCA-4545-A4C6-3B6BAD8DEAF9}" type="sibTrans" cxnId="{DCBA67DA-4307-4BA7-B8F7-FE1D2E351BDA}">
      <dgm:prSet/>
      <dgm:spPr/>
      <dgm:t>
        <a:bodyPr/>
        <a:lstStyle/>
        <a:p>
          <a:endParaRPr lang="en-US"/>
        </a:p>
      </dgm:t>
    </dgm:pt>
    <dgm:pt modelId="{AA25914B-B374-420B-897B-C352E3D58F5E}" type="pres">
      <dgm:prSet presAssocID="{7775D55B-F65F-48F1-A344-9A5732F9F530}" presName="Name0" presStyleCnt="0">
        <dgm:presLayoutVars>
          <dgm:dir/>
          <dgm:resizeHandles val="exact"/>
        </dgm:presLayoutVars>
      </dgm:prSet>
      <dgm:spPr/>
    </dgm:pt>
    <dgm:pt modelId="{3A22D534-FA0E-4034-B697-94B4B041D1F2}" type="pres">
      <dgm:prSet presAssocID="{6A2BBB57-866E-4AF0-A92E-CA953AE6A8A7}" presName="node" presStyleLbl="node1" presStyleIdx="0" presStyleCnt="3">
        <dgm:presLayoutVars>
          <dgm:bulletEnabled val="1"/>
        </dgm:presLayoutVars>
      </dgm:prSet>
      <dgm:spPr/>
    </dgm:pt>
    <dgm:pt modelId="{06242770-A9B5-4D69-A20C-4A1E32568B1E}" type="pres">
      <dgm:prSet presAssocID="{15363459-8716-4B69-942A-B9A2FBD7E353}" presName="sibTrans" presStyleCnt="0"/>
      <dgm:spPr/>
    </dgm:pt>
    <dgm:pt modelId="{80C9AE21-2E8C-4CFA-8971-970C8EEFB66E}" type="pres">
      <dgm:prSet presAssocID="{E72DC556-6D95-44CE-A43F-EA5620B4D540}" presName="node" presStyleLbl="node1" presStyleIdx="1" presStyleCnt="3">
        <dgm:presLayoutVars>
          <dgm:bulletEnabled val="1"/>
        </dgm:presLayoutVars>
      </dgm:prSet>
      <dgm:spPr/>
    </dgm:pt>
    <dgm:pt modelId="{6EDDBCB9-8EBA-474A-B166-B2F60C7E6621}" type="pres">
      <dgm:prSet presAssocID="{38EA4E58-AD98-4E52-8F9E-729F8398FFD6}" presName="sibTrans" presStyleCnt="0"/>
      <dgm:spPr/>
    </dgm:pt>
    <dgm:pt modelId="{9F47324B-437A-4CCD-81AC-D13F26F770B9}" type="pres">
      <dgm:prSet presAssocID="{EDC60B6D-4DC7-43F8-8103-34CFD88EDAD4}" presName="node" presStyleLbl="node1" presStyleIdx="2" presStyleCnt="3">
        <dgm:presLayoutVars>
          <dgm:bulletEnabled val="1"/>
        </dgm:presLayoutVars>
      </dgm:prSet>
      <dgm:spPr/>
    </dgm:pt>
  </dgm:ptLst>
  <dgm:cxnLst>
    <dgm:cxn modelId="{F03D180C-B5BA-44C2-81C8-510EBB979A19}" srcId="{E72DC556-6D95-44CE-A43F-EA5620B4D540}" destId="{38A85CB4-EE38-450D-A823-FA7DF9FB9F68}" srcOrd="1" destOrd="0" parTransId="{87B69AB7-9E16-46AF-9AD7-29945178772B}" sibTransId="{C487DA75-259B-41CE-B248-A36C5A5001E2}"/>
    <dgm:cxn modelId="{487DF832-ADAD-4AB7-B9D1-8F7C18353314}" type="presOf" srcId="{E72DC556-6D95-44CE-A43F-EA5620B4D540}" destId="{80C9AE21-2E8C-4CFA-8971-970C8EEFB66E}" srcOrd="0" destOrd="0" presId="urn:microsoft.com/office/officeart/2005/8/layout/hList6"/>
    <dgm:cxn modelId="{8E598766-6F8C-44C0-95C5-FA587B67A70D}" srcId="{7775D55B-F65F-48F1-A344-9A5732F9F530}" destId="{EDC60B6D-4DC7-43F8-8103-34CFD88EDAD4}" srcOrd="2" destOrd="0" parTransId="{533289DE-FBA6-4F29-8443-6D9F0DDD9F6A}" sibTransId="{49076272-54EC-4B69-B19B-DD5E930AE179}"/>
    <dgm:cxn modelId="{100D5D6D-A4C6-47BA-9563-6F226E323968}" type="presOf" srcId="{7775D55B-F65F-48F1-A344-9A5732F9F530}" destId="{AA25914B-B374-420B-897B-C352E3D58F5E}" srcOrd="0" destOrd="0" presId="urn:microsoft.com/office/officeart/2005/8/layout/hList6"/>
    <dgm:cxn modelId="{C8D9EC4D-1C84-443D-A494-D63FDF1A32F3}" type="presOf" srcId="{EDC60B6D-4DC7-43F8-8103-34CFD88EDAD4}" destId="{9F47324B-437A-4CCD-81AC-D13F26F770B9}" srcOrd="0" destOrd="0" presId="urn:microsoft.com/office/officeart/2005/8/layout/hList6"/>
    <dgm:cxn modelId="{3AEC576F-1F87-4830-A726-BB560B015399}" type="presOf" srcId="{E960A5DF-6323-4663-8ED4-612C38C0032B}" destId="{9F47324B-437A-4CCD-81AC-D13F26F770B9}" srcOrd="0" destOrd="2" presId="urn:microsoft.com/office/officeart/2005/8/layout/hList6"/>
    <dgm:cxn modelId="{9B4CBC77-D123-4D97-855D-6FB885F15D26}" type="presOf" srcId="{6A2BBB57-866E-4AF0-A92E-CA953AE6A8A7}" destId="{3A22D534-FA0E-4034-B697-94B4B041D1F2}" srcOrd="0" destOrd="0" presId="urn:microsoft.com/office/officeart/2005/8/layout/hList6"/>
    <dgm:cxn modelId="{33274F7B-A005-4113-A897-38991ED025AE}" srcId="{EDC60B6D-4DC7-43F8-8103-34CFD88EDAD4}" destId="{DF576372-7081-4367-AD35-B1874BC8CD06}" srcOrd="2" destOrd="0" parTransId="{1B97B14F-0FD6-4B8F-B973-6354A9440DEE}" sibTransId="{CAB08593-62CA-43B6-8B08-37266F9128AE}"/>
    <dgm:cxn modelId="{BF72407C-BE57-449B-86D4-6F536D24594B}" srcId="{EDC60B6D-4DC7-43F8-8103-34CFD88EDAD4}" destId="{E960A5DF-6323-4663-8ED4-612C38C0032B}" srcOrd="1" destOrd="0" parTransId="{71DAA403-9F1F-44AA-A02A-CF2F80DDAF1D}" sibTransId="{3854E169-52CB-4896-8776-22D070BA5C71}"/>
    <dgm:cxn modelId="{1CB0BA90-59AC-4BAA-872F-F6B4443D6D65}" type="presOf" srcId="{078C7FA4-9FE7-44AA-86F1-B0C240F0D988}" destId="{3A22D534-FA0E-4034-B697-94B4B041D1F2}" srcOrd="0" destOrd="2" presId="urn:microsoft.com/office/officeart/2005/8/layout/hList6"/>
    <dgm:cxn modelId="{C7D2DE9D-2F1C-40D2-B9C6-FA078703B197}" srcId="{EDC60B6D-4DC7-43F8-8103-34CFD88EDAD4}" destId="{5ACC8327-5F47-493A-9174-3CF3D6778CFE}" srcOrd="0" destOrd="0" parTransId="{D96E173A-16BC-4245-96A5-9223014901DC}" sibTransId="{76BBE8A7-CB14-4207-B95B-DAA8A6BD5831}"/>
    <dgm:cxn modelId="{CC7FCFAE-E7F1-4B5D-9C8D-E4A7E59A4C2C}" type="presOf" srcId="{5ACC8327-5F47-493A-9174-3CF3D6778CFE}" destId="{9F47324B-437A-4CCD-81AC-D13F26F770B9}" srcOrd="0" destOrd="1" presId="urn:microsoft.com/office/officeart/2005/8/layout/hList6"/>
    <dgm:cxn modelId="{9F616DBC-4648-450E-9B78-5BF75058D2A6}" type="presOf" srcId="{C9B29B22-F927-4D74-AE0A-96B968E1517B}" destId="{3A22D534-FA0E-4034-B697-94B4B041D1F2}" srcOrd="0" destOrd="1" presId="urn:microsoft.com/office/officeart/2005/8/layout/hList6"/>
    <dgm:cxn modelId="{0BA878C6-47FD-43BD-BE16-B735E17113C7}" type="presOf" srcId="{956CDE10-F5F5-4613-A10E-8ACD58B26195}" destId="{80C9AE21-2E8C-4CFA-8971-970C8EEFB66E}" srcOrd="0" destOrd="1" presId="urn:microsoft.com/office/officeart/2005/8/layout/hList6"/>
    <dgm:cxn modelId="{E5C59AD0-B5E8-4074-849E-C628A9FF6A73}" type="presOf" srcId="{38A85CB4-EE38-450D-A823-FA7DF9FB9F68}" destId="{80C9AE21-2E8C-4CFA-8971-970C8EEFB66E}" srcOrd="0" destOrd="2" presId="urn:microsoft.com/office/officeart/2005/8/layout/hList6"/>
    <dgm:cxn modelId="{B6D4AAD5-23AF-4AC3-ACC4-474AE6BA907D}" type="presOf" srcId="{DF576372-7081-4367-AD35-B1874BC8CD06}" destId="{9F47324B-437A-4CCD-81AC-D13F26F770B9}" srcOrd="0" destOrd="3" presId="urn:microsoft.com/office/officeart/2005/8/layout/hList6"/>
    <dgm:cxn modelId="{DCBA67DA-4307-4BA7-B8F7-FE1D2E351BDA}" srcId="{6A2BBB57-866E-4AF0-A92E-CA953AE6A8A7}" destId="{C9B29B22-F927-4D74-AE0A-96B968E1517B}" srcOrd="0" destOrd="0" parTransId="{38CD1406-6E50-421E-8541-55EDDADEC7FE}" sibTransId="{B92FBCBE-6FCA-4545-A4C6-3B6BAD8DEAF9}"/>
    <dgm:cxn modelId="{7B8B71E2-67C8-41FC-96A4-2CB058469389}" srcId="{7775D55B-F65F-48F1-A344-9A5732F9F530}" destId="{6A2BBB57-866E-4AF0-A92E-CA953AE6A8A7}" srcOrd="0" destOrd="0" parTransId="{61C94F01-71E2-4449-A97E-9A0C78F97C8A}" sibTransId="{15363459-8716-4B69-942A-B9A2FBD7E353}"/>
    <dgm:cxn modelId="{6EC489E2-7679-455B-A7CF-0E2108268675}" srcId="{6A2BBB57-866E-4AF0-A92E-CA953AE6A8A7}" destId="{078C7FA4-9FE7-44AA-86F1-B0C240F0D988}" srcOrd="1" destOrd="0" parTransId="{F41B189E-EB0B-4BE8-B5DD-B133F9EDB982}" sibTransId="{F9E07F40-C340-473D-9B5B-2D0480B8D3D2}"/>
    <dgm:cxn modelId="{7B6082E3-1618-4BC6-909C-9ECD752A795C}" srcId="{7775D55B-F65F-48F1-A344-9A5732F9F530}" destId="{E72DC556-6D95-44CE-A43F-EA5620B4D540}" srcOrd="1" destOrd="0" parTransId="{AF50929D-4B1C-46EE-836A-1A4546166BE7}" sibTransId="{38EA4E58-AD98-4E52-8F9E-729F8398FFD6}"/>
    <dgm:cxn modelId="{3E0463EF-E660-4769-BCDE-9F322FB3AC7E}" srcId="{E72DC556-6D95-44CE-A43F-EA5620B4D540}" destId="{956CDE10-F5F5-4613-A10E-8ACD58B26195}" srcOrd="0" destOrd="0" parTransId="{41150701-76B9-45C9-9B9D-4202B1D9748C}" sibTransId="{F4E1C60F-53BC-46B2-8E4E-F5FD275AF6C9}"/>
    <dgm:cxn modelId="{DBBC4556-7114-47F1-AE89-5B9D840ABF3F}" type="presParOf" srcId="{AA25914B-B374-420B-897B-C352E3D58F5E}" destId="{3A22D534-FA0E-4034-B697-94B4B041D1F2}" srcOrd="0" destOrd="0" presId="urn:microsoft.com/office/officeart/2005/8/layout/hList6"/>
    <dgm:cxn modelId="{94437998-CD68-4BD6-B095-E53C5D91EAA9}" type="presParOf" srcId="{AA25914B-B374-420B-897B-C352E3D58F5E}" destId="{06242770-A9B5-4D69-A20C-4A1E32568B1E}" srcOrd="1" destOrd="0" presId="urn:microsoft.com/office/officeart/2005/8/layout/hList6"/>
    <dgm:cxn modelId="{0D27C2B8-E249-4EB4-847B-074EE12DC4D4}" type="presParOf" srcId="{AA25914B-B374-420B-897B-C352E3D58F5E}" destId="{80C9AE21-2E8C-4CFA-8971-970C8EEFB66E}" srcOrd="2" destOrd="0" presId="urn:microsoft.com/office/officeart/2005/8/layout/hList6"/>
    <dgm:cxn modelId="{8F1CD2CE-D006-496F-8129-9D169DA0CA62}" type="presParOf" srcId="{AA25914B-B374-420B-897B-C352E3D58F5E}" destId="{6EDDBCB9-8EBA-474A-B166-B2F60C7E6621}" srcOrd="3" destOrd="0" presId="urn:microsoft.com/office/officeart/2005/8/layout/hList6"/>
    <dgm:cxn modelId="{5BAEEA42-D7C3-4B8B-9885-FFC06DAACB4E}" type="presParOf" srcId="{AA25914B-B374-420B-897B-C352E3D58F5E}" destId="{9F47324B-437A-4CCD-81AC-D13F26F770B9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86483B2-1970-4E55-817F-2387C81D0F8D}" type="doc">
      <dgm:prSet loTypeId="urn:microsoft.com/office/officeart/2008/layout/VerticalCurvedList" loCatId="list" qsTypeId="urn:microsoft.com/office/officeart/2005/8/quickstyle/3d1" qsCatId="3D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46118478-27C5-4A9F-8602-C3BB634B2ACB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Developing Cultural Intelligence (CQ) to navigate cultural barriers.</a:t>
          </a:r>
        </a:p>
      </dgm:t>
    </dgm:pt>
    <dgm:pt modelId="{582771A6-B5AC-451F-A778-BA6DDB5C0C77}" type="parTrans" cxnId="{D1857390-5EEC-45C1-807B-706BF5D07E1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3B53B64-F304-46AF-9ECE-2E0F060D7EE4}" type="sibTrans" cxnId="{D1857390-5EEC-45C1-807B-706BF5D07E1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8C413F9-871D-4E35-A7B9-1D540729B284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Flexible negotiation styles to balance UK’s efficiency with China’s preference for trust-based deals (</a:t>
          </a:r>
          <a:r>
            <a:rPr lang="en-US" b="0" i="0" dirty="0">
              <a:latin typeface="Times New Roman" panose="02020603050405020304" pitchFamily="18" charset="0"/>
              <a:cs typeface="Times New Roman" panose="02020603050405020304" pitchFamily="18" charset="0"/>
            </a:rPr>
            <a:t>Liu et al., 2021)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B4EBE3E-359D-4DCF-BE22-370C964DA7FC}" type="parTrans" cxnId="{20619C02-CA2A-413F-B706-82BEE764862F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3B62C6F-45D9-47C7-AA4D-4BFF49A4BC69}" type="sibTrans" cxnId="{20619C02-CA2A-413F-B706-82BEE764862F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C372D03-FB74-4508-BEEF-E6EA704A49AF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Use of mediators or bilingual professionals to facilitate smoother communication.</a:t>
          </a:r>
        </a:p>
      </dgm:t>
    </dgm:pt>
    <dgm:pt modelId="{93DF382B-4780-43C2-A008-FF95175CFFBE}" type="parTrans" cxnId="{AA37177F-7C38-4F13-8499-F3B3A42B937D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1E06AB9-35F2-4FB3-BCCC-D1A37AD1B0AF}" type="sibTrans" cxnId="{AA37177F-7C38-4F13-8499-F3B3A42B937D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3407610-EA50-4586-8B8C-6BFA17258448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For instance, HSBC’s success in China through localized negotiation strategies.</a:t>
          </a:r>
        </a:p>
      </dgm:t>
    </dgm:pt>
    <dgm:pt modelId="{E4C8D3CB-285B-4F80-AE35-8DFD11051828}" type="parTrans" cxnId="{9F18F1AD-169E-497E-8473-C86D0C442280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AF2D39F-F606-4109-A0DB-CB73223F87FF}" type="sibTrans" cxnId="{9F18F1AD-169E-497E-8473-C86D0C442280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F4A7A93-B6D7-413E-B933-4461FBFBE333}" type="pres">
      <dgm:prSet presAssocID="{986483B2-1970-4E55-817F-2387C81D0F8D}" presName="Name0" presStyleCnt="0">
        <dgm:presLayoutVars>
          <dgm:chMax val="7"/>
          <dgm:chPref val="7"/>
          <dgm:dir/>
        </dgm:presLayoutVars>
      </dgm:prSet>
      <dgm:spPr/>
    </dgm:pt>
    <dgm:pt modelId="{265AD27E-8EDE-47B9-9BD8-5A73A042B6EB}" type="pres">
      <dgm:prSet presAssocID="{986483B2-1970-4E55-817F-2387C81D0F8D}" presName="Name1" presStyleCnt="0"/>
      <dgm:spPr/>
    </dgm:pt>
    <dgm:pt modelId="{CA9991A3-2C0B-46F2-ABEC-A22C22B22D74}" type="pres">
      <dgm:prSet presAssocID="{986483B2-1970-4E55-817F-2387C81D0F8D}" presName="cycle" presStyleCnt="0"/>
      <dgm:spPr/>
    </dgm:pt>
    <dgm:pt modelId="{9A69ED6B-EEEF-4BBC-A7CF-FEDB238596CD}" type="pres">
      <dgm:prSet presAssocID="{986483B2-1970-4E55-817F-2387C81D0F8D}" presName="srcNode" presStyleLbl="node1" presStyleIdx="0" presStyleCnt="4"/>
      <dgm:spPr/>
    </dgm:pt>
    <dgm:pt modelId="{EA1A3095-16BC-4305-9304-6BAC0F2C3CB5}" type="pres">
      <dgm:prSet presAssocID="{986483B2-1970-4E55-817F-2387C81D0F8D}" presName="conn" presStyleLbl="parChTrans1D2" presStyleIdx="0" presStyleCnt="1"/>
      <dgm:spPr/>
    </dgm:pt>
    <dgm:pt modelId="{F777F781-4ED6-4CF1-83FB-62B53C599109}" type="pres">
      <dgm:prSet presAssocID="{986483B2-1970-4E55-817F-2387C81D0F8D}" presName="extraNode" presStyleLbl="node1" presStyleIdx="0" presStyleCnt="4"/>
      <dgm:spPr/>
    </dgm:pt>
    <dgm:pt modelId="{EACCF3F2-8700-45BE-95CC-C3B2238CBE76}" type="pres">
      <dgm:prSet presAssocID="{986483B2-1970-4E55-817F-2387C81D0F8D}" presName="dstNode" presStyleLbl="node1" presStyleIdx="0" presStyleCnt="4"/>
      <dgm:spPr/>
    </dgm:pt>
    <dgm:pt modelId="{222A8217-F63A-4954-90BF-8167FF704A3B}" type="pres">
      <dgm:prSet presAssocID="{46118478-27C5-4A9F-8602-C3BB634B2ACB}" presName="text_1" presStyleLbl="node1" presStyleIdx="0" presStyleCnt="4">
        <dgm:presLayoutVars>
          <dgm:bulletEnabled val="1"/>
        </dgm:presLayoutVars>
      </dgm:prSet>
      <dgm:spPr/>
    </dgm:pt>
    <dgm:pt modelId="{4818E1DD-D8DA-4E56-BC46-40F1BB81620B}" type="pres">
      <dgm:prSet presAssocID="{46118478-27C5-4A9F-8602-C3BB634B2ACB}" presName="accent_1" presStyleCnt="0"/>
      <dgm:spPr/>
    </dgm:pt>
    <dgm:pt modelId="{4CD09B55-86C5-4B79-A479-FC2474DE87E6}" type="pres">
      <dgm:prSet presAssocID="{46118478-27C5-4A9F-8602-C3BB634B2ACB}" presName="accentRepeatNode" presStyleLbl="solidFgAcc1" presStyleIdx="0" presStyleCnt="4"/>
      <dgm:spPr/>
    </dgm:pt>
    <dgm:pt modelId="{697835AA-6719-4DFD-B830-F9FDF9AD2565}" type="pres">
      <dgm:prSet presAssocID="{98C413F9-871D-4E35-A7B9-1D540729B284}" presName="text_2" presStyleLbl="node1" presStyleIdx="1" presStyleCnt="4">
        <dgm:presLayoutVars>
          <dgm:bulletEnabled val="1"/>
        </dgm:presLayoutVars>
      </dgm:prSet>
      <dgm:spPr/>
    </dgm:pt>
    <dgm:pt modelId="{D330004F-4365-4FD0-B443-AB99C66998F7}" type="pres">
      <dgm:prSet presAssocID="{98C413F9-871D-4E35-A7B9-1D540729B284}" presName="accent_2" presStyleCnt="0"/>
      <dgm:spPr/>
    </dgm:pt>
    <dgm:pt modelId="{5737341C-94BD-43FD-971B-C19627114C80}" type="pres">
      <dgm:prSet presAssocID="{98C413F9-871D-4E35-A7B9-1D540729B284}" presName="accentRepeatNode" presStyleLbl="solidFgAcc1" presStyleIdx="1" presStyleCnt="4"/>
      <dgm:spPr/>
    </dgm:pt>
    <dgm:pt modelId="{1711D40D-871C-4EE2-BAEF-A8ED3EFF0F5B}" type="pres">
      <dgm:prSet presAssocID="{4C372D03-FB74-4508-BEEF-E6EA704A49AF}" presName="text_3" presStyleLbl="node1" presStyleIdx="2" presStyleCnt="4">
        <dgm:presLayoutVars>
          <dgm:bulletEnabled val="1"/>
        </dgm:presLayoutVars>
      </dgm:prSet>
      <dgm:spPr/>
    </dgm:pt>
    <dgm:pt modelId="{5DA44397-282E-436B-B86D-D4D01F6F5A1B}" type="pres">
      <dgm:prSet presAssocID="{4C372D03-FB74-4508-BEEF-E6EA704A49AF}" presName="accent_3" presStyleCnt="0"/>
      <dgm:spPr/>
    </dgm:pt>
    <dgm:pt modelId="{CCB2881E-5193-4E4E-88E2-1E908F73485B}" type="pres">
      <dgm:prSet presAssocID="{4C372D03-FB74-4508-BEEF-E6EA704A49AF}" presName="accentRepeatNode" presStyleLbl="solidFgAcc1" presStyleIdx="2" presStyleCnt="4"/>
      <dgm:spPr/>
    </dgm:pt>
    <dgm:pt modelId="{858A763D-406D-42E6-8C30-FB9597F1A389}" type="pres">
      <dgm:prSet presAssocID="{A3407610-EA50-4586-8B8C-6BFA17258448}" presName="text_4" presStyleLbl="node1" presStyleIdx="3" presStyleCnt="4">
        <dgm:presLayoutVars>
          <dgm:bulletEnabled val="1"/>
        </dgm:presLayoutVars>
      </dgm:prSet>
      <dgm:spPr/>
    </dgm:pt>
    <dgm:pt modelId="{4A29194D-2483-48E4-AA80-EF1CE167712C}" type="pres">
      <dgm:prSet presAssocID="{A3407610-EA50-4586-8B8C-6BFA17258448}" presName="accent_4" presStyleCnt="0"/>
      <dgm:spPr/>
    </dgm:pt>
    <dgm:pt modelId="{9AC85FFC-DD8F-4FA3-8664-B79E1600F0BA}" type="pres">
      <dgm:prSet presAssocID="{A3407610-EA50-4586-8B8C-6BFA17258448}" presName="accentRepeatNode" presStyleLbl="solidFgAcc1" presStyleIdx="3" presStyleCnt="4"/>
      <dgm:spPr/>
    </dgm:pt>
  </dgm:ptLst>
  <dgm:cxnLst>
    <dgm:cxn modelId="{20619C02-CA2A-413F-B706-82BEE764862F}" srcId="{986483B2-1970-4E55-817F-2387C81D0F8D}" destId="{98C413F9-871D-4E35-A7B9-1D540729B284}" srcOrd="1" destOrd="0" parTransId="{EB4EBE3E-359D-4DCF-BE22-370C964DA7FC}" sibTransId="{23B62C6F-45D9-47C7-AA4D-4BFF49A4BC69}"/>
    <dgm:cxn modelId="{AA37177F-7C38-4F13-8499-F3B3A42B937D}" srcId="{986483B2-1970-4E55-817F-2387C81D0F8D}" destId="{4C372D03-FB74-4508-BEEF-E6EA704A49AF}" srcOrd="2" destOrd="0" parTransId="{93DF382B-4780-43C2-A008-FF95175CFFBE}" sibTransId="{D1E06AB9-35F2-4FB3-BCCC-D1A37AD1B0AF}"/>
    <dgm:cxn modelId="{946CDD82-0E6D-43C5-8443-5CFBDCB3C3F3}" type="presOf" srcId="{A3407610-EA50-4586-8B8C-6BFA17258448}" destId="{858A763D-406D-42E6-8C30-FB9597F1A389}" srcOrd="0" destOrd="0" presId="urn:microsoft.com/office/officeart/2008/layout/VerticalCurvedList"/>
    <dgm:cxn modelId="{FA678488-02F1-4B41-889F-0103AF6A70FC}" type="presOf" srcId="{23B53B64-F304-46AF-9ECE-2E0F060D7EE4}" destId="{EA1A3095-16BC-4305-9304-6BAC0F2C3CB5}" srcOrd="0" destOrd="0" presId="urn:microsoft.com/office/officeart/2008/layout/VerticalCurvedList"/>
    <dgm:cxn modelId="{D1857390-5EEC-45C1-807B-706BF5D07E1C}" srcId="{986483B2-1970-4E55-817F-2387C81D0F8D}" destId="{46118478-27C5-4A9F-8602-C3BB634B2ACB}" srcOrd="0" destOrd="0" parTransId="{582771A6-B5AC-451F-A778-BA6DDB5C0C77}" sibTransId="{23B53B64-F304-46AF-9ECE-2E0F060D7EE4}"/>
    <dgm:cxn modelId="{9F18F1AD-169E-497E-8473-C86D0C442280}" srcId="{986483B2-1970-4E55-817F-2387C81D0F8D}" destId="{A3407610-EA50-4586-8B8C-6BFA17258448}" srcOrd="3" destOrd="0" parTransId="{E4C8D3CB-285B-4F80-AE35-8DFD11051828}" sibTransId="{DAF2D39F-F606-4109-A0DB-CB73223F87FF}"/>
    <dgm:cxn modelId="{639565E7-A0DA-4245-B129-DBF265E6E03F}" type="presOf" srcId="{986483B2-1970-4E55-817F-2387C81D0F8D}" destId="{FF4A7A93-B6D7-413E-B933-4461FBFBE333}" srcOrd="0" destOrd="0" presId="urn:microsoft.com/office/officeart/2008/layout/VerticalCurvedList"/>
    <dgm:cxn modelId="{290A7BF0-50EE-4F55-B5BB-2368F128F05A}" type="presOf" srcId="{98C413F9-871D-4E35-A7B9-1D540729B284}" destId="{697835AA-6719-4DFD-B830-F9FDF9AD2565}" srcOrd="0" destOrd="0" presId="urn:microsoft.com/office/officeart/2008/layout/VerticalCurvedList"/>
    <dgm:cxn modelId="{D42AC0FB-A751-4F5A-AA83-7AA732CA4FC7}" type="presOf" srcId="{4C372D03-FB74-4508-BEEF-E6EA704A49AF}" destId="{1711D40D-871C-4EE2-BAEF-A8ED3EFF0F5B}" srcOrd="0" destOrd="0" presId="urn:microsoft.com/office/officeart/2008/layout/VerticalCurvedList"/>
    <dgm:cxn modelId="{7729E1FB-F0C1-4FEB-B46C-63C1620B6378}" type="presOf" srcId="{46118478-27C5-4A9F-8602-C3BB634B2ACB}" destId="{222A8217-F63A-4954-90BF-8167FF704A3B}" srcOrd="0" destOrd="0" presId="urn:microsoft.com/office/officeart/2008/layout/VerticalCurvedList"/>
    <dgm:cxn modelId="{50FFDFE8-D5DF-411B-AFA1-5A17D952D15B}" type="presParOf" srcId="{FF4A7A93-B6D7-413E-B933-4461FBFBE333}" destId="{265AD27E-8EDE-47B9-9BD8-5A73A042B6EB}" srcOrd="0" destOrd="0" presId="urn:microsoft.com/office/officeart/2008/layout/VerticalCurvedList"/>
    <dgm:cxn modelId="{2C62E4E7-279C-4B1B-819C-63AA87DC528E}" type="presParOf" srcId="{265AD27E-8EDE-47B9-9BD8-5A73A042B6EB}" destId="{CA9991A3-2C0B-46F2-ABEC-A22C22B22D74}" srcOrd="0" destOrd="0" presId="urn:microsoft.com/office/officeart/2008/layout/VerticalCurvedList"/>
    <dgm:cxn modelId="{0B328D2E-1D3C-49C4-9291-3C3EF29C692B}" type="presParOf" srcId="{CA9991A3-2C0B-46F2-ABEC-A22C22B22D74}" destId="{9A69ED6B-EEEF-4BBC-A7CF-FEDB238596CD}" srcOrd="0" destOrd="0" presId="urn:microsoft.com/office/officeart/2008/layout/VerticalCurvedList"/>
    <dgm:cxn modelId="{32B4D6E6-A8EC-46F3-B0F8-58DC5E3221A8}" type="presParOf" srcId="{CA9991A3-2C0B-46F2-ABEC-A22C22B22D74}" destId="{EA1A3095-16BC-4305-9304-6BAC0F2C3CB5}" srcOrd="1" destOrd="0" presId="urn:microsoft.com/office/officeart/2008/layout/VerticalCurvedList"/>
    <dgm:cxn modelId="{671A5A30-3E6E-4599-A807-610EFCA52822}" type="presParOf" srcId="{CA9991A3-2C0B-46F2-ABEC-A22C22B22D74}" destId="{F777F781-4ED6-4CF1-83FB-62B53C599109}" srcOrd="2" destOrd="0" presId="urn:microsoft.com/office/officeart/2008/layout/VerticalCurvedList"/>
    <dgm:cxn modelId="{FA7A9928-CA1E-4150-B011-F59214B9CF36}" type="presParOf" srcId="{CA9991A3-2C0B-46F2-ABEC-A22C22B22D74}" destId="{EACCF3F2-8700-45BE-95CC-C3B2238CBE76}" srcOrd="3" destOrd="0" presId="urn:microsoft.com/office/officeart/2008/layout/VerticalCurvedList"/>
    <dgm:cxn modelId="{4032BD70-A88C-45C3-884F-BE5A904DB260}" type="presParOf" srcId="{265AD27E-8EDE-47B9-9BD8-5A73A042B6EB}" destId="{222A8217-F63A-4954-90BF-8167FF704A3B}" srcOrd="1" destOrd="0" presId="urn:microsoft.com/office/officeart/2008/layout/VerticalCurvedList"/>
    <dgm:cxn modelId="{F76943D4-13AD-421F-8951-56A39983F64A}" type="presParOf" srcId="{265AD27E-8EDE-47B9-9BD8-5A73A042B6EB}" destId="{4818E1DD-D8DA-4E56-BC46-40F1BB81620B}" srcOrd="2" destOrd="0" presId="urn:microsoft.com/office/officeart/2008/layout/VerticalCurvedList"/>
    <dgm:cxn modelId="{8BFE5288-8AD2-4223-9B35-6AA2A7357779}" type="presParOf" srcId="{4818E1DD-D8DA-4E56-BC46-40F1BB81620B}" destId="{4CD09B55-86C5-4B79-A479-FC2474DE87E6}" srcOrd="0" destOrd="0" presId="urn:microsoft.com/office/officeart/2008/layout/VerticalCurvedList"/>
    <dgm:cxn modelId="{D2040EAE-420B-4AA2-861C-17BF388E1577}" type="presParOf" srcId="{265AD27E-8EDE-47B9-9BD8-5A73A042B6EB}" destId="{697835AA-6719-4DFD-B830-F9FDF9AD2565}" srcOrd="3" destOrd="0" presId="urn:microsoft.com/office/officeart/2008/layout/VerticalCurvedList"/>
    <dgm:cxn modelId="{87E29B6F-41B5-4D82-A4FA-696BA441BB80}" type="presParOf" srcId="{265AD27E-8EDE-47B9-9BD8-5A73A042B6EB}" destId="{D330004F-4365-4FD0-B443-AB99C66998F7}" srcOrd="4" destOrd="0" presId="urn:microsoft.com/office/officeart/2008/layout/VerticalCurvedList"/>
    <dgm:cxn modelId="{76F99787-4BF7-4AE4-9B84-1C9AC8BE715F}" type="presParOf" srcId="{D330004F-4365-4FD0-B443-AB99C66998F7}" destId="{5737341C-94BD-43FD-971B-C19627114C80}" srcOrd="0" destOrd="0" presId="urn:microsoft.com/office/officeart/2008/layout/VerticalCurvedList"/>
    <dgm:cxn modelId="{2E5E45AF-8763-422E-B763-4E066A2F2C6B}" type="presParOf" srcId="{265AD27E-8EDE-47B9-9BD8-5A73A042B6EB}" destId="{1711D40D-871C-4EE2-BAEF-A8ED3EFF0F5B}" srcOrd="5" destOrd="0" presId="urn:microsoft.com/office/officeart/2008/layout/VerticalCurvedList"/>
    <dgm:cxn modelId="{3FBD9660-9A0F-4547-86CE-620F92BACD43}" type="presParOf" srcId="{265AD27E-8EDE-47B9-9BD8-5A73A042B6EB}" destId="{5DA44397-282E-436B-B86D-D4D01F6F5A1B}" srcOrd="6" destOrd="0" presId="urn:microsoft.com/office/officeart/2008/layout/VerticalCurvedList"/>
    <dgm:cxn modelId="{E35B0CE0-53FB-4EDC-907D-6EC472233767}" type="presParOf" srcId="{5DA44397-282E-436B-B86D-D4D01F6F5A1B}" destId="{CCB2881E-5193-4E4E-88E2-1E908F73485B}" srcOrd="0" destOrd="0" presId="urn:microsoft.com/office/officeart/2008/layout/VerticalCurvedList"/>
    <dgm:cxn modelId="{3793536C-A9C1-4E3A-9AA2-2822DD64ADAC}" type="presParOf" srcId="{265AD27E-8EDE-47B9-9BD8-5A73A042B6EB}" destId="{858A763D-406D-42E6-8C30-FB9597F1A389}" srcOrd="7" destOrd="0" presId="urn:microsoft.com/office/officeart/2008/layout/VerticalCurvedList"/>
    <dgm:cxn modelId="{889FFC67-237F-4CCA-916B-4EFCEF666041}" type="presParOf" srcId="{265AD27E-8EDE-47B9-9BD8-5A73A042B6EB}" destId="{4A29194D-2483-48E4-AA80-EF1CE167712C}" srcOrd="8" destOrd="0" presId="urn:microsoft.com/office/officeart/2008/layout/VerticalCurvedList"/>
    <dgm:cxn modelId="{4D9EB1FA-312B-47F6-BB0C-CE96671D9D61}" type="presParOf" srcId="{4A29194D-2483-48E4-AA80-EF1CE167712C}" destId="{9AC85FFC-DD8F-4FA3-8664-B79E1600F0BA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72D97B-0264-422A-AF85-A129BD941AA9}">
      <dsp:nvSpPr>
        <dsp:cNvPr id="0" name=""/>
        <dsp:cNvSpPr/>
      </dsp:nvSpPr>
      <dsp:spPr>
        <a:xfrm>
          <a:off x="0" y="528403"/>
          <a:ext cx="12649200" cy="730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A97FAA4-5AE6-4A6E-BDB5-1AF3115B93A2}">
      <dsp:nvSpPr>
        <dsp:cNvPr id="0" name=""/>
        <dsp:cNvSpPr/>
      </dsp:nvSpPr>
      <dsp:spPr>
        <a:xfrm>
          <a:off x="632460" y="100363"/>
          <a:ext cx="8854440" cy="8560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4677" tIns="0" rIns="334677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Introduction to Cross-Cultural Negotiations</a:t>
          </a:r>
        </a:p>
      </dsp:txBody>
      <dsp:txXfrm>
        <a:off x="674250" y="142153"/>
        <a:ext cx="8770860" cy="772500"/>
      </dsp:txXfrm>
    </dsp:sp>
    <dsp:sp modelId="{73E58C78-60CD-41C9-80A0-6E70C5ED7267}">
      <dsp:nvSpPr>
        <dsp:cNvPr id="0" name=""/>
        <dsp:cNvSpPr/>
      </dsp:nvSpPr>
      <dsp:spPr>
        <a:xfrm>
          <a:off x="0" y="1843843"/>
          <a:ext cx="12649200" cy="730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B06CE55E-91BC-4FB1-BF01-134841075C90}">
      <dsp:nvSpPr>
        <dsp:cNvPr id="0" name=""/>
        <dsp:cNvSpPr/>
      </dsp:nvSpPr>
      <dsp:spPr>
        <a:xfrm>
          <a:off x="632460" y="1415803"/>
          <a:ext cx="8854440" cy="8560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4677" tIns="0" rIns="334677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Differences to Overcome</a:t>
          </a:r>
        </a:p>
      </dsp:txBody>
      <dsp:txXfrm>
        <a:off x="674250" y="1457593"/>
        <a:ext cx="8770860" cy="772500"/>
      </dsp:txXfrm>
    </dsp:sp>
    <dsp:sp modelId="{AC1B3ECC-D6D5-4616-89F1-59465AB895E8}">
      <dsp:nvSpPr>
        <dsp:cNvPr id="0" name=""/>
        <dsp:cNvSpPr/>
      </dsp:nvSpPr>
      <dsp:spPr>
        <a:xfrm>
          <a:off x="0" y="3159283"/>
          <a:ext cx="12649200" cy="730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D736DE7-2C24-4516-AE58-58EF603BF2A9}">
      <dsp:nvSpPr>
        <dsp:cNvPr id="0" name=""/>
        <dsp:cNvSpPr/>
      </dsp:nvSpPr>
      <dsp:spPr>
        <a:xfrm>
          <a:off x="632460" y="2731243"/>
          <a:ext cx="8854440" cy="8560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4677" tIns="0" rIns="334677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>
              <a:latin typeface="Times New Roman" panose="02020603050405020304" pitchFamily="18" charset="0"/>
              <a:cs typeface="Times New Roman" panose="02020603050405020304" pitchFamily="18" charset="0"/>
            </a:rPr>
            <a:t>Negotiation </a:t>
          </a:r>
          <a:r>
            <a:rPr lang="en-US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Strategies for Success</a:t>
          </a:r>
        </a:p>
      </dsp:txBody>
      <dsp:txXfrm>
        <a:off x="674250" y="2773033"/>
        <a:ext cx="8770860" cy="772500"/>
      </dsp:txXfrm>
    </dsp:sp>
    <dsp:sp modelId="{9261BE01-1886-42D0-BE0B-ABBAAA7DDFE3}">
      <dsp:nvSpPr>
        <dsp:cNvPr id="0" name=""/>
        <dsp:cNvSpPr/>
      </dsp:nvSpPr>
      <dsp:spPr>
        <a:xfrm>
          <a:off x="0" y="4474723"/>
          <a:ext cx="12649200" cy="730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F7DDDDB1-52D5-4BCB-A33A-40E8D45ED0F7}">
      <dsp:nvSpPr>
        <dsp:cNvPr id="0" name=""/>
        <dsp:cNvSpPr/>
      </dsp:nvSpPr>
      <dsp:spPr>
        <a:xfrm>
          <a:off x="632460" y="4046683"/>
          <a:ext cx="8854440" cy="8560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4677" tIns="0" rIns="334677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Importance of Cultural Awareness &amp; Adaptability</a:t>
          </a:r>
        </a:p>
      </dsp:txBody>
      <dsp:txXfrm>
        <a:off x="674250" y="4088473"/>
        <a:ext cx="8770860" cy="772500"/>
      </dsp:txXfrm>
    </dsp:sp>
    <dsp:sp modelId="{9455CCDB-588A-4C80-B9C9-0E7B251F1058}">
      <dsp:nvSpPr>
        <dsp:cNvPr id="0" name=""/>
        <dsp:cNvSpPr/>
      </dsp:nvSpPr>
      <dsp:spPr>
        <a:xfrm>
          <a:off x="0" y="5790163"/>
          <a:ext cx="12649200" cy="730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3DC4C119-AA37-48F8-A590-ABDAC4A8D0A4}">
      <dsp:nvSpPr>
        <dsp:cNvPr id="0" name=""/>
        <dsp:cNvSpPr/>
      </dsp:nvSpPr>
      <dsp:spPr>
        <a:xfrm>
          <a:off x="632460" y="5362123"/>
          <a:ext cx="8854440" cy="85608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34677" tIns="0" rIns="334677" bIns="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Conclusion &amp; Key Takeaways</a:t>
          </a:r>
        </a:p>
      </dsp:txBody>
      <dsp:txXfrm>
        <a:off x="674250" y="5403913"/>
        <a:ext cx="8770860" cy="77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F3879D-3277-49A2-AECE-E85C9C7FCE66}">
      <dsp:nvSpPr>
        <dsp:cNvPr id="0" name=""/>
        <dsp:cNvSpPr/>
      </dsp:nvSpPr>
      <dsp:spPr>
        <a:xfrm>
          <a:off x="0" y="983175"/>
          <a:ext cx="10820400" cy="3628800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9783" tIns="499872" rIns="839783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UK: Direct, explicit, and low-context communication.</a:t>
          </a:r>
        </a:p>
        <a:p>
          <a:pPr marL="285750" lvl="1" indent="-285750" algn="l" defTabSz="12446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China</a:t>
          </a:r>
          <a:r>
            <a:rPr lang="en-US" sz="2800" kern="1200">
              <a:latin typeface="Times New Roman" panose="02020603050405020304" pitchFamily="18" charset="0"/>
              <a:cs typeface="Times New Roman" panose="02020603050405020304" pitchFamily="18" charset="0"/>
            </a:rPr>
            <a:t>: Indirect, implicit, and high-context communication.</a:t>
          </a:r>
          <a:endParaRPr lang="en-US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85750" lvl="1" indent="-285750" algn="l" defTabSz="12446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Example: A UK negotiator may expect a "yes" or "no" response, while a Chinese counterpart may use non-verbal cues to indicate hesitation</a:t>
          </a:r>
        </a:p>
      </dsp:txBody>
      <dsp:txXfrm>
        <a:off x="0" y="983175"/>
        <a:ext cx="10820400" cy="3628800"/>
      </dsp:txXfrm>
    </dsp:sp>
    <dsp:sp modelId="{A1C7CF77-6DD8-43AB-A1F6-A0FB614C193C}">
      <dsp:nvSpPr>
        <dsp:cNvPr id="0" name=""/>
        <dsp:cNvSpPr/>
      </dsp:nvSpPr>
      <dsp:spPr>
        <a:xfrm>
          <a:off x="571501" y="550077"/>
          <a:ext cx="7574280" cy="890606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6290" tIns="0" rIns="28629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1. Communication Styles</a:t>
          </a:r>
        </a:p>
      </dsp:txBody>
      <dsp:txXfrm>
        <a:off x="614977" y="593553"/>
        <a:ext cx="7487328" cy="803654"/>
      </dsp:txXfrm>
    </dsp:sp>
    <dsp:sp modelId="{AD6E1921-BE10-415A-AEFB-B1FA0183C3DA}">
      <dsp:nvSpPr>
        <dsp:cNvPr id="0" name=""/>
        <dsp:cNvSpPr/>
      </dsp:nvSpPr>
      <dsp:spPr>
        <a:xfrm>
          <a:off x="0" y="4838796"/>
          <a:ext cx="10820400" cy="2749795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839783" tIns="499872" rIns="839783" bIns="199136" numCol="1" spcCol="1270" anchor="t" anchorCtr="0">
          <a:noAutofit/>
        </a:bodyPr>
        <a:lstStyle/>
        <a:p>
          <a:pPr marL="285750" lvl="1" indent="-285750" algn="l" defTabSz="12446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UK: Focuses on contracts and efficiency (task-oriented) (Aggarwal and Wu, 2021).</a:t>
          </a:r>
        </a:p>
        <a:p>
          <a:pPr marL="285750" lvl="1" indent="-285750" algn="l" defTabSz="12446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China: Prioritizes long-term relationships (guanxi).</a:t>
          </a:r>
        </a:p>
        <a:p>
          <a:pPr marL="285750" lvl="1" indent="-285750" algn="l" defTabSz="1244600">
            <a:lnSpc>
              <a:spcPct val="100000"/>
            </a:lnSpc>
            <a:spcBef>
              <a:spcPct val="0"/>
            </a:spcBef>
            <a:spcAft>
              <a:spcPts val="0"/>
            </a:spcAft>
            <a:buChar char="•"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Example: UK businesses expect rapid deals, while Chinese firms emphasize trust-building before negotiations.</a:t>
          </a:r>
        </a:p>
      </dsp:txBody>
      <dsp:txXfrm>
        <a:off x="0" y="4838796"/>
        <a:ext cx="10820400" cy="2749795"/>
      </dsp:txXfrm>
    </dsp:sp>
    <dsp:sp modelId="{AC2AC1DD-6FEA-4E20-A480-1A608835B528}">
      <dsp:nvSpPr>
        <dsp:cNvPr id="0" name=""/>
        <dsp:cNvSpPr/>
      </dsp:nvSpPr>
      <dsp:spPr>
        <a:xfrm>
          <a:off x="475567" y="4360090"/>
          <a:ext cx="7574280" cy="825860"/>
        </a:xfrm>
        <a:prstGeom prst="round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86290" tIns="0" rIns="28629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ts val="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2. Relationship-Oriented vs. Task-Oriented</a:t>
          </a:r>
        </a:p>
      </dsp:txBody>
      <dsp:txXfrm>
        <a:off x="515882" y="4400405"/>
        <a:ext cx="7493650" cy="74523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22D534-FA0E-4034-B697-94B4B041D1F2}">
      <dsp:nvSpPr>
        <dsp:cNvPr id="0" name=""/>
        <dsp:cNvSpPr/>
      </dsp:nvSpPr>
      <dsp:spPr>
        <a:xfrm rot="16200000">
          <a:off x="-1150870" y="1152424"/>
          <a:ext cx="6343672" cy="4038823"/>
        </a:xfrm>
        <a:prstGeom prst="flowChartManualOperati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0" tIns="0" rIns="193513" bIns="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1. Understanding High vs. Low Context Communication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Avoid misinterpretation by recognizing indirect cues.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Example: "We will consider this" in China may imply a polite refusal.</a:t>
          </a:r>
        </a:p>
      </dsp:txBody>
      <dsp:txXfrm rot="5400000">
        <a:off x="1555" y="1268733"/>
        <a:ext cx="4038823" cy="3806204"/>
      </dsp:txXfrm>
    </dsp:sp>
    <dsp:sp modelId="{80C9AE21-2E8C-4CFA-8971-970C8EEFB66E}">
      <dsp:nvSpPr>
        <dsp:cNvPr id="0" name=""/>
        <dsp:cNvSpPr/>
      </dsp:nvSpPr>
      <dsp:spPr>
        <a:xfrm rot="16200000">
          <a:off x="3190863" y="1152424"/>
          <a:ext cx="6343672" cy="4038823"/>
        </a:xfrm>
        <a:prstGeom prst="flowChartManualOperati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0" tIns="0" rIns="193513" bIns="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2. Building Strong Relationships (Guanxi)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Invest time in pre-negotiation meetings and social interactions (Malik, 2021).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Example: Attending networking dinners and exchanging gifts as a sign of goodwill.</a:t>
          </a:r>
        </a:p>
      </dsp:txBody>
      <dsp:txXfrm rot="5400000">
        <a:off x="4343288" y="1268733"/>
        <a:ext cx="4038823" cy="3806204"/>
      </dsp:txXfrm>
    </dsp:sp>
    <dsp:sp modelId="{9F47324B-437A-4CCD-81AC-D13F26F770B9}">
      <dsp:nvSpPr>
        <dsp:cNvPr id="0" name=""/>
        <dsp:cNvSpPr/>
      </dsp:nvSpPr>
      <dsp:spPr>
        <a:xfrm rot="16200000">
          <a:off x="7532598" y="1152424"/>
          <a:ext cx="6343672" cy="4038823"/>
        </a:xfrm>
        <a:prstGeom prst="flowChartManualOperati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90500" tIns="0" rIns="193513" bIns="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3. Adapting Decision-Making Styles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UK: Quick, individualistic decisions.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China: Group-oriented, hierarchical decision-making.</a:t>
          </a: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Strategy: Be patient with prolonged decision-making processes.</a:t>
          </a:r>
        </a:p>
      </dsp:txBody>
      <dsp:txXfrm rot="5400000">
        <a:off x="8685023" y="1268733"/>
        <a:ext cx="4038823" cy="380620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1A3095-16BC-4305-9304-6BAC0F2C3CB5}">
      <dsp:nvSpPr>
        <dsp:cNvPr id="0" name=""/>
        <dsp:cNvSpPr/>
      </dsp:nvSpPr>
      <dsp:spPr>
        <a:xfrm>
          <a:off x="-8052192" y="-1230093"/>
          <a:ext cx="9580500" cy="9580500"/>
        </a:xfrm>
        <a:prstGeom prst="blockArc">
          <a:avLst>
            <a:gd name="adj1" fmla="val 18900000"/>
            <a:gd name="adj2" fmla="val 2700000"/>
            <a:gd name="adj3" fmla="val 225"/>
          </a:avLst>
        </a:prstGeom>
        <a:noFill/>
        <a:ln w="25400" cap="flat" cmpd="sng" algn="ctr">
          <a:solidFill>
            <a:schemeClr val="accent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22A8217-F63A-4954-90BF-8167FF704A3B}">
      <dsp:nvSpPr>
        <dsp:cNvPr id="0" name=""/>
        <dsp:cNvSpPr/>
      </dsp:nvSpPr>
      <dsp:spPr>
        <a:xfrm>
          <a:off x="799397" y="547409"/>
          <a:ext cx="9384144" cy="109538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465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Developing Cultural Intelligence (CQ) to navigate cultural barriers.</a:t>
          </a:r>
        </a:p>
      </dsp:txBody>
      <dsp:txXfrm>
        <a:off x="799397" y="547409"/>
        <a:ext cx="9384144" cy="1095388"/>
      </dsp:txXfrm>
    </dsp:sp>
    <dsp:sp modelId="{4CD09B55-86C5-4B79-A479-FC2474DE87E6}">
      <dsp:nvSpPr>
        <dsp:cNvPr id="0" name=""/>
        <dsp:cNvSpPr/>
      </dsp:nvSpPr>
      <dsp:spPr>
        <a:xfrm>
          <a:off x="114779" y="410486"/>
          <a:ext cx="1369236" cy="13692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97835AA-6719-4DFD-B830-F9FDF9AD2565}">
      <dsp:nvSpPr>
        <dsp:cNvPr id="0" name=""/>
        <dsp:cNvSpPr/>
      </dsp:nvSpPr>
      <dsp:spPr>
        <a:xfrm>
          <a:off x="1427409" y="2190777"/>
          <a:ext cx="8756132" cy="109538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465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Flexible negotiation styles to balance UK’s efficiency with China’s preference for trust-based deals (</a:t>
          </a:r>
          <a:r>
            <a:rPr lang="en-US" sz="2600" b="0" i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Liu et al., 2021)</a:t>
          </a:r>
          <a:endParaRPr lang="en-US" sz="26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427409" y="2190777"/>
        <a:ext cx="8756132" cy="1095388"/>
      </dsp:txXfrm>
    </dsp:sp>
    <dsp:sp modelId="{5737341C-94BD-43FD-971B-C19627114C80}">
      <dsp:nvSpPr>
        <dsp:cNvPr id="0" name=""/>
        <dsp:cNvSpPr/>
      </dsp:nvSpPr>
      <dsp:spPr>
        <a:xfrm>
          <a:off x="742791" y="2053854"/>
          <a:ext cx="1369236" cy="13692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711D40D-871C-4EE2-BAEF-A8ED3EFF0F5B}">
      <dsp:nvSpPr>
        <dsp:cNvPr id="0" name=""/>
        <dsp:cNvSpPr/>
      </dsp:nvSpPr>
      <dsp:spPr>
        <a:xfrm>
          <a:off x="1427409" y="3834146"/>
          <a:ext cx="8756132" cy="109538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465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Use of mediators or bilingual professionals to facilitate smoother communication.</a:t>
          </a:r>
        </a:p>
      </dsp:txBody>
      <dsp:txXfrm>
        <a:off x="1427409" y="3834146"/>
        <a:ext cx="8756132" cy="1095388"/>
      </dsp:txXfrm>
    </dsp:sp>
    <dsp:sp modelId="{CCB2881E-5193-4E4E-88E2-1E908F73485B}">
      <dsp:nvSpPr>
        <dsp:cNvPr id="0" name=""/>
        <dsp:cNvSpPr/>
      </dsp:nvSpPr>
      <dsp:spPr>
        <a:xfrm>
          <a:off x="742791" y="3697222"/>
          <a:ext cx="1369236" cy="13692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858A763D-406D-42E6-8C30-FB9597F1A389}">
      <dsp:nvSpPr>
        <dsp:cNvPr id="0" name=""/>
        <dsp:cNvSpPr/>
      </dsp:nvSpPr>
      <dsp:spPr>
        <a:xfrm>
          <a:off x="799397" y="5477514"/>
          <a:ext cx="9384144" cy="1095388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69465" tIns="66040" rIns="66040" bIns="6604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For instance, HSBC’s success in China through localized negotiation strategies.</a:t>
          </a:r>
        </a:p>
      </dsp:txBody>
      <dsp:txXfrm>
        <a:off x="799397" y="5477514"/>
        <a:ext cx="9384144" cy="1095388"/>
      </dsp:txXfrm>
    </dsp:sp>
    <dsp:sp modelId="{9AC85FFC-DD8F-4FA3-8664-B79E1600F0BA}">
      <dsp:nvSpPr>
        <dsp:cNvPr id="0" name=""/>
        <dsp:cNvSpPr/>
      </dsp:nvSpPr>
      <dsp:spPr>
        <a:xfrm>
          <a:off x="114779" y="5340590"/>
          <a:ext cx="1369236" cy="1369236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z="190500"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87BE35-31D2-4886-87D0-832274B21E09}" type="datetimeFigureOut">
              <a:rPr lang="en-US" smtClean="0"/>
              <a:t>3/27/2025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BB5CBB-F543-4C09-8561-A89D0BAE70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7176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https://brandminds.com/what-is-hofstedes-cultural-dimensions-theory-uk-vs-china-a-comparison/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BB5CBB-F543-4C09-8561-A89D0BAE701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017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0"/>
                </a:moveTo>
                <a:lnTo>
                  <a:pt x="0" y="0"/>
                </a:lnTo>
                <a:lnTo>
                  <a:pt x="0" y="10287000"/>
                </a:lnTo>
                <a:lnTo>
                  <a:pt x="18288000" y="10287000"/>
                </a:lnTo>
                <a:lnTo>
                  <a:pt x="18288000" y="0"/>
                </a:lnTo>
                <a:close/>
              </a:path>
            </a:pathLst>
          </a:custGeom>
          <a:blipFill>
            <a:blip r:embed="rId2"/>
            <a:stretch>
              <a:fillRect t="-9148" b="-9148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717675" y="0"/>
            <a:ext cx="805519" cy="2673350"/>
            <a:chOff x="0" y="0"/>
            <a:chExt cx="212153" cy="70409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12153" cy="704092"/>
            </a:xfrm>
            <a:custGeom>
              <a:avLst/>
              <a:gdLst/>
              <a:ahLst/>
              <a:cxnLst/>
              <a:rect l="l" t="t" r="r" b="b"/>
              <a:pathLst>
                <a:path w="212153" h="704092">
                  <a:moveTo>
                    <a:pt x="0" y="0"/>
                  </a:moveTo>
                  <a:lnTo>
                    <a:pt x="212153" y="0"/>
                  </a:lnTo>
                  <a:lnTo>
                    <a:pt x="212153" y="704092"/>
                  </a:lnTo>
                  <a:lnTo>
                    <a:pt x="0" y="704092"/>
                  </a:ln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47625"/>
              <a:ext cx="212153" cy="7517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717675" y="8115300"/>
            <a:ext cx="805519" cy="2171700"/>
            <a:chOff x="0" y="0"/>
            <a:chExt cx="212153" cy="70409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212153" cy="704092"/>
            </a:xfrm>
            <a:custGeom>
              <a:avLst/>
              <a:gdLst/>
              <a:ahLst/>
              <a:cxnLst/>
              <a:rect l="l" t="t" r="r" b="b"/>
              <a:pathLst>
                <a:path w="212153" h="704092">
                  <a:moveTo>
                    <a:pt x="0" y="0"/>
                  </a:moveTo>
                  <a:lnTo>
                    <a:pt x="212153" y="0"/>
                  </a:lnTo>
                  <a:lnTo>
                    <a:pt x="212153" y="704092"/>
                  </a:lnTo>
                  <a:lnTo>
                    <a:pt x="0" y="704092"/>
                  </a:ln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212153" cy="7517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4985613" y="3038517"/>
            <a:ext cx="2546350" cy="7410450"/>
            <a:chOff x="0" y="0"/>
            <a:chExt cx="670644" cy="1951723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670644" cy="1951724"/>
            </a:xfrm>
            <a:custGeom>
              <a:avLst/>
              <a:gdLst/>
              <a:ahLst/>
              <a:cxnLst/>
              <a:rect l="l" t="t" r="r" b="b"/>
              <a:pathLst>
                <a:path w="670644" h="1951724">
                  <a:moveTo>
                    <a:pt x="155060" y="0"/>
                  </a:moveTo>
                  <a:lnTo>
                    <a:pt x="515583" y="0"/>
                  </a:lnTo>
                  <a:cubicBezTo>
                    <a:pt x="601221" y="0"/>
                    <a:pt x="670644" y="69423"/>
                    <a:pt x="670644" y="155060"/>
                  </a:cubicBezTo>
                  <a:lnTo>
                    <a:pt x="670644" y="1796663"/>
                  </a:lnTo>
                  <a:cubicBezTo>
                    <a:pt x="670644" y="1882301"/>
                    <a:pt x="601221" y="1951724"/>
                    <a:pt x="515583" y="1951724"/>
                  </a:cubicBezTo>
                  <a:lnTo>
                    <a:pt x="155060" y="1951724"/>
                  </a:lnTo>
                  <a:cubicBezTo>
                    <a:pt x="113936" y="1951724"/>
                    <a:pt x="74496" y="1935387"/>
                    <a:pt x="45416" y="1906307"/>
                  </a:cubicBezTo>
                  <a:cubicBezTo>
                    <a:pt x="16337" y="1877228"/>
                    <a:pt x="0" y="1837788"/>
                    <a:pt x="0" y="1796663"/>
                  </a:cubicBezTo>
                  <a:lnTo>
                    <a:pt x="0" y="155060"/>
                  </a:lnTo>
                  <a:cubicBezTo>
                    <a:pt x="0" y="69423"/>
                    <a:pt x="69423" y="0"/>
                    <a:pt x="155060" y="0"/>
                  </a:cubicBez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47625"/>
              <a:ext cx="670644" cy="199934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1682362" y="3569451"/>
            <a:ext cx="12858750" cy="27699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spcBef>
                <a:spcPct val="0"/>
              </a:spcBef>
            </a:pPr>
            <a:r>
              <a:rPr lang="en-US" sz="6000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Strategies for Cross-Cultural Negotiations Between the UK and China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124200" y="6429853"/>
            <a:ext cx="10363199" cy="15519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136"/>
              </a:lnSpc>
              <a:spcBef>
                <a:spcPct val="0"/>
              </a:spcBef>
            </a:pPr>
            <a:r>
              <a:rPr lang="en-US" sz="2954" dirty="0">
                <a:solidFill>
                  <a:srgbClr val="2A0947"/>
                </a:solidFill>
                <a:latin typeface="Poppins"/>
                <a:ea typeface="Poppins"/>
                <a:cs typeface="Poppins"/>
                <a:sym typeface="Poppins"/>
              </a:rPr>
              <a:t>Student Name: Akriti Saini</a:t>
            </a:r>
          </a:p>
          <a:p>
            <a:pPr>
              <a:lnSpc>
                <a:spcPts val="4136"/>
              </a:lnSpc>
              <a:spcBef>
                <a:spcPct val="0"/>
              </a:spcBef>
            </a:pPr>
            <a:r>
              <a:rPr lang="en-US" sz="2954" dirty="0">
                <a:solidFill>
                  <a:srgbClr val="2A0947"/>
                </a:solidFill>
                <a:latin typeface="Poppins"/>
                <a:ea typeface="Poppins"/>
                <a:cs typeface="Poppins"/>
                <a:sym typeface="Poppins"/>
              </a:rPr>
              <a:t> Student Number: 2224661</a:t>
            </a:r>
          </a:p>
          <a:p>
            <a:pPr>
              <a:lnSpc>
                <a:spcPts val="4136"/>
              </a:lnSpc>
              <a:spcBef>
                <a:spcPct val="0"/>
              </a:spcBef>
            </a:pPr>
            <a:r>
              <a:rPr lang="en-US" sz="2954" dirty="0">
                <a:solidFill>
                  <a:srgbClr val="2A0947"/>
                </a:solidFill>
                <a:latin typeface="Poppins"/>
                <a:ea typeface="Poppins"/>
                <a:cs typeface="Poppins"/>
                <a:sym typeface="Poppins"/>
              </a:rPr>
              <a:t> Module Code: LCBB6001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2"/>
          <p:cNvGrpSpPr/>
          <p:nvPr/>
        </p:nvGrpSpPr>
        <p:grpSpPr>
          <a:xfrm>
            <a:off x="15824200" y="-2940108"/>
            <a:ext cx="1435100" cy="5880217"/>
            <a:chOff x="0" y="0"/>
            <a:chExt cx="377969" cy="1548699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377969" cy="1548699"/>
            </a:xfrm>
            <a:custGeom>
              <a:avLst/>
              <a:gdLst/>
              <a:ahLst/>
              <a:cxnLst/>
              <a:rect l="l" t="t" r="r" b="b"/>
              <a:pathLst>
                <a:path w="377969" h="1548699">
                  <a:moveTo>
                    <a:pt x="188984" y="0"/>
                  </a:moveTo>
                  <a:lnTo>
                    <a:pt x="188984" y="0"/>
                  </a:lnTo>
                  <a:cubicBezTo>
                    <a:pt x="239106" y="0"/>
                    <a:pt x="287175" y="19911"/>
                    <a:pt x="322616" y="55352"/>
                  </a:cubicBezTo>
                  <a:cubicBezTo>
                    <a:pt x="358058" y="90794"/>
                    <a:pt x="377969" y="138863"/>
                    <a:pt x="377969" y="188984"/>
                  </a:cubicBezTo>
                  <a:lnTo>
                    <a:pt x="377969" y="1359715"/>
                  </a:lnTo>
                  <a:cubicBezTo>
                    <a:pt x="377969" y="1464088"/>
                    <a:pt x="293358" y="1548699"/>
                    <a:pt x="188984" y="1548699"/>
                  </a:cubicBezTo>
                  <a:lnTo>
                    <a:pt x="188984" y="1548699"/>
                  </a:lnTo>
                  <a:cubicBezTo>
                    <a:pt x="138863" y="1548699"/>
                    <a:pt x="90794" y="1528788"/>
                    <a:pt x="55352" y="1493347"/>
                  </a:cubicBezTo>
                  <a:cubicBezTo>
                    <a:pt x="19911" y="1457905"/>
                    <a:pt x="0" y="1409836"/>
                    <a:pt x="0" y="1359715"/>
                  </a:cubicBezTo>
                  <a:lnTo>
                    <a:pt x="0" y="188984"/>
                  </a:lnTo>
                  <a:cubicBezTo>
                    <a:pt x="0" y="84611"/>
                    <a:pt x="84611" y="0"/>
                    <a:pt x="188984" y="0"/>
                  </a:cubicBez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47625"/>
              <a:ext cx="377969" cy="15963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1028700" y="942975"/>
            <a:ext cx="4824413" cy="670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51"/>
              </a:lnSpc>
              <a:spcBef>
                <a:spcPct val="0"/>
              </a:spcBef>
            </a:pPr>
            <a:r>
              <a:rPr lang="en-US" sz="4108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Table of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1583463"/>
            <a:ext cx="6632575" cy="1002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137"/>
              </a:lnSpc>
              <a:spcBef>
                <a:spcPct val="0"/>
              </a:spcBef>
            </a:pPr>
            <a:r>
              <a:rPr lang="en-US" sz="581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Content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15824200" y="3409473"/>
            <a:ext cx="1435100" cy="1764780"/>
            <a:chOff x="0" y="0"/>
            <a:chExt cx="377969" cy="46479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377969" cy="464798"/>
            </a:xfrm>
            <a:custGeom>
              <a:avLst/>
              <a:gdLst/>
              <a:ahLst/>
              <a:cxnLst/>
              <a:rect l="l" t="t" r="r" b="b"/>
              <a:pathLst>
                <a:path w="377969" h="464798">
                  <a:moveTo>
                    <a:pt x="188984" y="0"/>
                  </a:moveTo>
                  <a:lnTo>
                    <a:pt x="188984" y="0"/>
                  </a:lnTo>
                  <a:cubicBezTo>
                    <a:pt x="239106" y="0"/>
                    <a:pt x="287175" y="19911"/>
                    <a:pt x="322616" y="55352"/>
                  </a:cubicBezTo>
                  <a:cubicBezTo>
                    <a:pt x="358058" y="90794"/>
                    <a:pt x="377969" y="138863"/>
                    <a:pt x="377969" y="188984"/>
                  </a:cubicBezTo>
                  <a:lnTo>
                    <a:pt x="377969" y="275814"/>
                  </a:lnTo>
                  <a:cubicBezTo>
                    <a:pt x="377969" y="380187"/>
                    <a:pt x="293358" y="464798"/>
                    <a:pt x="188984" y="464798"/>
                  </a:cubicBezTo>
                  <a:lnTo>
                    <a:pt x="188984" y="464798"/>
                  </a:lnTo>
                  <a:cubicBezTo>
                    <a:pt x="138863" y="464798"/>
                    <a:pt x="90794" y="444887"/>
                    <a:pt x="55352" y="409446"/>
                  </a:cubicBezTo>
                  <a:cubicBezTo>
                    <a:pt x="19911" y="374004"/>
                    <a:pt x="0" y="325935"/>
                    <a:pt x="0" y="275814"/>
                  </a:cubicBezTo>
                  <a:lnTo>
                    <a:pt x="0" y="188984"/>
                  </a:lnTo>
                  <a:cubicBezTo>
                    <a:pt x="0" y="84611"/>
                    <a:pt x="84611" y="0"/>
                    <a:pt x="188984" y="0"/>
                  </a:cubicBez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0" y="-47625"/>
              <a:ext cx="377969" cy="5124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-1108617" y="5351508"/>
            <a:ext cx="1435100" cy="5880217"/>
            <a:chOff x="0" y="0"/>
            <a:chExt cx="377969" cy="1548699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377969" cy="1548699"/>
            </a:xfrm>
            <a:custGeom>
              <a:avLst/>
              <a:gdLst/>
              <a:ahLst/>
              <a:cxnLst/>
              <a:rect l="l" t="t" r="r" b="b"/>
              <a:pathLst>
                <a:path w="377969" h="1548699">
                  <a:moveTo>
                    <a:pt x="188984" y="0"/>
                  </a:moveTo>
                  <a:lnTo>
                    <a:pt x="188984" y="0"/>
                  </a:lnTo>
                  <a:cubicBezTo>
                    <a:pt x="239106" y="0"/>
                    <a:pt x="287175" y="19911"/>
                    <a:pt x="322616" y="55352"/>
                  </a:cubicBezTo>
                  <a:cubicBezTo>
                    <a:pt x="358058" y="90794"/>
                    <a:pt x="377969" y="138863"/>
                    <a:pt x="377969" y="188984"/>
                  </a:cubicBezTo>
                  <a:lnTo>
                    <a:pt x="377969" y="1359715"/>
                  </a:lnTo>
                  <a:cubicBezTo>
                    <a:pt x="377969" y="1464088"/>
                    <a:pt x="293358" y="1548699"/>
                    <a:pt x="188984" y="1548699"/>
                  </a:cubicBezTo>
                  <a:lnTo>
                    <a:pt x="188984" y="1548699"/>
                  </a:lnTo>
                  <a:cubicBezTo>
                    <a:pt x="138863" y="1548699"/>
                    <a:pt x="90794" y="1528788"/>
                    <a:pt x="55352" y="1493347"/>
                  </a:cubicBezTo>
                  <a:cubicBezTo>
                    <a:pt x="19911" y="1457905"/>
                    <a:pt x="0" y="1409836"/>
                    <a:pt x="0" y="1359715"/>
                  </a:cubicBezTo>
                  <a:lnTo>
                    <a:pt x="0" y="188984"/>
                  </a:lnTo>
                  <a:cubicBezTo>
                    <a:pt x="0" y="84611"/>
                    <a:pt x="84611" y="0"/>
                    <a:pt x="188984" y="0"/>
                  </a:cubicBez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0" y="-47625"/>
              <a:ext cx="377969" cy="15963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28" name="Diagram 27">
            <a:extLst>
              <a:ext uri="{FF2B5EF4-FFF2-40B4-BE49-F238E27FC236}">
                <a16:creationId xmlns:a16="http://schemas.microsoft.com/office/drawing/2014/main" id="{8D9FEDC0-623F-4822-B668-A1DD5F88CC8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2634907"/>
              </p:ext>
            </p:extLst>
          </p:nvPr>
        </p:nvGraphicFramePr>
        <p:xfrm>
          <a:off x="2514600" y="2788695"/>
          <a:ext cx="12649200" cy="66213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8921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10555779" y="1028700"/>
            <a:ext cx="6290771" cy="8453837"/>
            <a:chOff x="0" y="0"/>
            <a:chExt cx="3663950" cy="4923790"/>
          </a:xfrm>
        </p:grpSpPr>
        <p:sp>
          <p:nvSpPr>
            <p:cNvPr id="3" name="Freeform 3"/>
            <p:cNvSpPr/>
            <p:nvPr/>
          </p:nvSpPr>
          <p:spPr>
            <a:xfrm>
              <a:off x="31750" y="31750"/>
              <a:ext cx="3600450" cy="4859020"/>
            </a:xfrm>
            <a:custGeom>
              <a:avLst/>
              <a:gdLst/>
              <a:ahLst/>
              <a:cxnLst/>
              <a:rect l="l" t="t" r="r" b="b"/>
              <a:pathLst>
                <a:path w="3600450" h="4859020">
                  <a:moveTo>
                    <a:pt x="3600450" y="4499610"/>
                  </a:moveTo>
                  <a:cubicBezTo>
                    <a:pt x="3600450" y="4699000"/>
                    <a:pt x="3439160" y="4859020"/>
                    <a:pt x="3241040" y="4859020"/>
                  </a:cubicBezTo>
                  <a:lnTo>
                    <a:pt x="359410" y="4859020"/>
                  </a:lnTo>
                  <a:cubicBezTo>
                    <a:pt x="160020" y="4859020"/>
                    <a:pt x="0" y="4697730"/>
                    <a:pt x="0" y="4499610"/>
                  </a:cubicBezTo>
                  <a:lnTo>
                    <a:pt x="0" y="359410"/>
                  </a:lnTo>
                  <a:cubicBezTo>
                    <a:pt x="0" y="160020"/>
                    <a:pt x="161290" y="0"/>
                    <a:pt x="359410" y="0"/>
                  </a:cubicBezTo>
                  <a:lnTo>
                    <a:pt x="3239770" y="0"/>
                  </a:lnTo>
                  <a:cubicBezTo>
                    <a:pt x="3439160" y="0"/>
                    <a:pt x="3599180" y="161290"/>
                    <a:pt x="3599180" y="359410"/>
                  </a:cubicBezTo>
                  <a:lnTo>
                    <a:pt x="3600450" y="4499610"/>
                  </a:lnTo>
                  <a:close/>
                </a:path>
              </a:pathLst>
            </a:custGeom>
            <a:blipFill>
              <a:blip r:embed="rId2"/>
              <a:stretch>
                <a:fillRect l="-12585" r="-89974"/>
              </a:stretch>
            </a:blipFill>
          </p:spPr>
        </p:sp>
        <p:sp>
          <p:nvSpPr>
            <p:cNvPr id="4" name="Freeform 4"/>
            <p:cNvSpPr/>
            <p:nvPr/>
          </p:nvSpPr>
          <p:spPr>
            <a:xfrm>
              <a:off x="0" y="0"/>
              <a:ext cx="3663950" cy="4923790"/>
            </a:xfrm>
            <a:custGeom>
              <a:avLst/>
              <a:gdLst/>
              <a:ahLst/>
              <a:cxnLst/>
              <a:rect l="l" t="t" r="r" b="b"/>
              <a:pathLst>
                <a:path w="3663950" h="4923790">
                  <a:moveTo>
                    <a:pt x="3271520" y="4923790"/>
                  </a:moveTo>
                  <a:lnTo>
                    <a:pt x="391160" y="4923790"/>
                  </a:lnTo>
                  <a:cubicBezTo>
                    <a:pt x="175260" y="4923790"/>
                    <a:pt x="0" y="4748530"/>
                    <a:pt x="0" y="4532630"/>
                  </a:cubicBezTo>
                  <a:lnTo>
                    <a:pt x="0" y="392430"/>
                  </a:lnTo>
                  <a:cubicBezTo>
                    <a:pt x="0" y="175260"/>
                    <a:pt x="175260" y="0"/>
                    <a:pt x="391160" y="0"/>
                  </a:cubicBezTo>
                  <a:lnTo>
                    <a:pt x="3271520" y="0"/>
                  </a:lnTo>
                  <a:cubicBezTo>
                    <a:pt x="3487420" y="0"/>
                    <a:pt x="3662680" y="175260"/>
                    <a:pt x="3662680" y="391160"/>
                  </a:cubicBezTo>
                  <a:lnTo>
                    <a:pt x="3662680" y="4531360"/>
                  </a:lnTo>
                  <a:cubicBezTo>
                    <a:pt x="3663950" y="4747260"/>
                    <a:pt x="3487420" y="4923790"/>
                    <a:pt x="3271520" y="4923790"/>
                  </a:cubicBezTo>
                  <a:close/>
                  <a:moveTo>
                    <a:pt x="391160" y="63500"/>
                  </a:moveTo>
                  <a:cubicBezTo>
                    <a:pt x="210820" y="63500"/>
                    <a:pt x="63500" y="210820"/>
                    <a:pt x="63500" y="391160"/>
                  </a:cubicBezTo>
                  <a:lnTo>
                    <a:pt x="63500" y="4531360"/>
                  </a:lnTo>
                  <a:cubicBezTo>
                    <a:pt x="63500" y="4712970"/>
                    <a:pt x="210820" y="4859020"/>
                    <a:pt x="391160" y="4859020"/>
                  </a:cubicBezTo>
                  <a:lnTo>
                    <a:pt x="3271520" y="4859020"/>
                  </a:lnTo>
                  <a:cubicBezTo>
                    <a:pt x="3453130" y="4859020"/>
                    <a:pt x="3599180" y="4711700"/>
                    <a:pt x="3599180" y="4531360"/>
                  </a:cubicBezTo>
                  <a:lnTo>
                    <a:pt x="3599180" y="391160"/>
                  </a:lnTo>
                  <a:cubicBezTo>
                    <a:pt x="3599180" y="209550"/>
                    <a:pt x="3451860" y="63500"/>
                    <a:pt x="3271520" y="63500"/>
                  </a:cubicBezTo>
                  <a:lnTo>
                    <a:pt x="391160" y="63500"/>
                  </a:lnTo>
                  <a:close/>
                </a:path>
              </a:pathLst>
            </a:custGeom>
            <a:solidFill>
              <a:srgbClr val="EDC254"/>
            </a:solidFill>
          </p:spPr>
        </p:sp>
      </p:grpSp>
      <p:grpSp>
        <p:nvGrpSpPr>
          <p:cNvPr id="5" name="Group 5"/>
          <p:cNvGrpSpPr/>
          <p:nvPr/>
        </p:nvGrpSpPr>
        <p:grpSpPr>
          <a:xfrm>
            <a:off x="17259300" y="-2057400"/>
            <a:ext cx="3086100" cy="30861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127941" y="0"/>
                  </a:moveTo>
                  <a:lnTo>
                    <a:pt x="684859" y="0"/>
                  </a:lnTo>
                  <a:cubicBezTo>
                    <a:pt x="718791" y="0"/>
                    <a:pt x="751333" y="13479"/>
                    <a:pt x="775327" y="37473"/>
                  </a:cubicBezTo>
                  <a:cubicBezTo>
                    <a:pt x="799321" y="61467"/>
                    <a:pt x="812800" y="94009"/>
                    <a:pt x="812800" y="127941"/>
                  </a:cubicBezTo>
                  <a:lnTo>
                    <a:pt x="812800" y="684859"/>
                  </a:lnTo>
                  <a:cubicBezTo>
                    <a:pt x="812800" y="718791"/>
                    <a:pt x="799321" y="751333"/>
                    <a:pt x="775327" y="775327"/>
                  </a:cubicBezTo>
                  <a:cubicBezTo>
                    <a:pt x="751333" y="799321"/>
                    <a:pt x="718791" y="812800"/>
                    <a:pt x="684859" y="812800"/>
                  </a:cubicBezTo>
                  <a:lnTo>
                    <a:pt x="127941" y="812800"/>
                  </a:lnTo>
                  <a:cubicBezTo>
                    <a:pt x="94009" y="812800"/>
                    <a:pt x="61467" y="799321"/>
                    <a:pt x="37473" y="775327"/>
                  </a:cubicBezTo>
                  <a:cubicBezTo>
                    <a:pt x="13479" y="751333"/>
                    <a:pt x="0" y="718791"/>
                    <a:pt x="0" y="684859"/>
                  </a:cubicBezTo>
                  <a:lnTo>
                    <a:pt x="0" y="127941"/>
                  </a:lnTo>
                  <a:cubicBezTo>
                    <a:pt x="0" y="94009"/>
                    <a:pt x="13479" y="61467"/>
                    <a:pt x="37473" y="37473"/>
                  </a:cubicBezTo>
                  <a:cubicBezTo>
                    <a:pt x="61467" y="13479"/>
                    <a:pt x="94009" y="0"/>
                    <a:pt x="127941" y="0"/>
                  </a:cubicBez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47625"/>
              <a:ext cx="812800" cy="8604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1028700" y="9791700"/>
            <a:ext cx="6959600" cy="990600"/>
            <a:chOff x="0" y="0"/>
            <a:chExt cx="1832981" cy="260899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1832981" cy="260899"/>
            </a:xfrm>
            <a:custGeom>
              <a:avLst/>
              <a:gdLst/>
              <a:ahLst/>
              <a:cxnLst/>
              <a:rect l="l" t="t" r="r" b="b"/>
              <a:pathLst>
                <a:path w="1832981" h="260899">
                  <a:moveTo>
                    <a:pt x="0" y="0"/>
                  </a:moveTo>
                  <a:lnTo>
                    <a:pt x="1832981" y="0"/>
                  </a:lnTo>
                  <a:lnTo>
                    <a:pt x="1832981" y="260899"/>
                  </a:lnTo>
                  <a:lnTo>
                    <a:pt x="0" y="260899"/>
                  </a:ln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10" name="TextBox 10"/>
            <p:cNvSpPr txBox="1"/>
            <p:nvPr/>
          </p:nvSpPr>
          <p:spPr>
            <a:xfrm>
              <a:off x="0" y="-47625"/>
              <a:ext cx="1832981" cy="3085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549900" y="-2353537"/>
            <a:ext cx="3086100" cy="3086100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1028700" y="942975"/>
            <a:ext cx="3713163" cy="6700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5751"/>
              </a:lnSpc>
              <a:spcBef>
                <a:spcPct val="0"/>
              </a:spcBef>
            </a:pPr>
            <a:r>
              <a:rPr lang="en-US" sz="4108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Cross-Cultural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28700" y="1613030"/>
            <a:ext cx="5330825" cy="1002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137"/>
              </a:lnSpc>
              <a:spcBef>
                <a:spcPct val="0"/>
              </a:spcBef>
            </a:pPr>
            <a:r>
              <a:rPr lang="en-US" sz="581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Negotiations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08306" y="2973320"/>
            <a:ext cx="9073894" cy="509318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2A0947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Global business relies on effective negotiation strategies.</a:t>
            </a:r>
          </a:p>
          <a:p>
            <a:pPr marL="457200" indent="-45720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2A0947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Cultural differences impact business negotiations, influencing communication styles, decision-making, and relationship-building (Liu, Lu, and Zhan, 2021)</a:t>
            </a:r>
          </a:p>
          <a:p>
            <a:pPr marL="457200" indent="-45720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2A0947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The UK’s direct, low-context approach vs. China’s indirect, high-context approach.</a:t>
            </a:r>
          </a:p>
          <a:p>
            <a:pPr marL="457200" indent="-45720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2A0947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Case study: UK-based company (e.g., Rolls-Royce) seeking a strategic partnership with a Chinese firm (e.g., </a:t>
            </a:r>
            <a:r>
              <a:rPr lang="en-US" sz="2800" dirty="0" err="1">
                <a:solidFill>
                  <a:srgbClr val="2A0947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Geely</a:t>
            </a:r>
            <a:r>
              <a:rPr lang="en-US" sz="2800" dirty="0">
                <a:solidFill>
                  <a:srgbClr val="2A0947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).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F8892A9B-686B-45A4-9FBD-5063E03946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8797" y="1083213"/>
            <a:ext cx="6059220" cy="8342631"/>
          </a:xfrm>
          <a:prstGeom prst="round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>
            <a:grpSpLocks noChangeAspect="1"/>
          </p:cNvGrpSpPr>
          <p:nvPr/>
        </p:nvGrpSpPr>
        <p:grpSpPr>
          <a:xfrm>
            <a:off x="11541760" y="-300550"/>
            <a:ext cx="7258734" cy="10888101"/>
            <a:chOff x="0" y="0"/>
            <a:chExt cx="6350000" cy="95250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350000" cy="9525000"/>
            </a:xfrm>
            <a:custGeom>
              <a:avLst/>
              <a:gdLst/>
              <a:ahLst/>
              <a:cxnLst/>
              <a:rect l="l" t="t" r="r" b="b"/>
              <a:pathLst>
                <a:path w="6350000" h="9525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2"/>
              <a:stretch>
                <a:fillRect l="-38880" r="-86119"/>
              </a:stretch>
            </a:blipFill>
          </p:spPr>
        </p:sp>
      </p:grpSp>
      <p:sp>
        <p:nvSpPr>
          <p:cNvPr id="13" name="TextBox 13"/>
          <p:cNvSpPr txBox="1"/>
          <p:nvPr/>
        </p:nvSpPr>
        <p:spPr>
          <a:xfrm>
            <a:off x="762000" y="854414"/>
            <a:ext cx="6667500" cy="6700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751"/>
              </a:lnSpc>
              <a:spcBef>
                <a:spcPct val="0"/>
              </a:spcBef>
            </a:pPr>
            <a:r>
              <a:rPr lang="en-US" sz="4108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 Key Cultural Differences to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28700" y="1562100"/>
            <a:ext cx="5330825" cy="1002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137"/>
              </a:lnSpc>
              <a:spcBef>
                <a:spcPct val="0"/>
              </a:spcBef>
            </a:pPr>
            <a:r>
              <a:rPr lang="en-US" sz="581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Overcome</a:t>
            </a:r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70A6EC09-F4E7-408F-8679-BEC2A68C5F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10667154"/>
              </p:ext>
            </p:extLst>
          </p:nvPr>
        </p:nvGraphicFramePr>
        <p:xfrm>
          <a:off x="457200" y="2307418"/>
          <a:ext cx="10820400" cy="85717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19C561A-0914-4ED8-BCC2-489FB2A8E6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9824" y="1028700"/>
            <a:ext cx="9372600" cy="82296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261A5CF-0718-4976-877D-62E0A77B459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000" y="332703"/>
            <a:ext cx="9069066" cy="96215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618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13544178" y="-1618531"/>
            <a:ext cx="4491990" cy="6737985"/>
            <a:chOff x="0" y="0"/>
            <a:chExt cx="6350000" cy="9525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9525000"/>
            </a:xfrm>
            <a:custGeom>
              <a:avLst/>
              <a:gdLst/>
              <a:ahLst/>
              <a:cxnLst/>
              <a:rect l="l" t="t" r="r" b="b"/>
              <a:pathLst>
                <a:path w="6350000" h="9525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2"/>
              <a:stretch>
                <a:fillRect/>
              </a:stretch>
            </a:blipFill>
          </p:spPr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13544178" y="6235079"/>
            <a:ext cx="4491990" cy="6737985"/>
            <a:chOff x="0" y="0"/>
            <a:chExt cx="6350000" cy="952500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350000" cy="9525000"/>
            </a:xfrm>
            <a:custGeom>
              <a:avLst/>
              <a:gdLst/>
              <a:ahLst/>
              <a:cxnLst/>
              <a:rect l="l" t="t" r="r" b="b"/>
              <a:pathLst>
                <a:path w="6350000" h="9525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3"/>
              <a:stretch>
                <a:fillRect r="-124929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>
            <a:off x="14935200" y="5524500"/>
            <a:ext cx="3086100" cy="445135"/>
            <a:chOff x="0" y="0"/>
            <a:chExt cx="812800" cy="11723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117237"/>
            </a:xfrm>
            <a:custGeom>
              <a:avLst/>
              <a:gdLst/>
              <a:ahLst/>
              <a:cxnLst/>
              <a:rect l="l" t="t" r="r" b="b"/>
              <a:pathLst>
                <a:path w="812800" h="117237">
                  <a:moveTo>
                    <a:pt x="0" y="0"/>
                  </a:moveTo>
                  <a:lnTo>
                    <a:pt x="812800" y="0"/>
                  </a:lnTo>
                  <a:lnTo>
                    <a:pt x="812800" y="117237"/>
                  </a:lnTo>
                  <a:lnTo>
                    <a:pt x="0" y="117237"/>
                  </a:ln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47625"/>
              <a:ext cx="812800" cy="16486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373541" y="1157351"/>
            <a:ext cx="6524463" cy="59311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4955"/>
              </a:lnSpc>
              <a:spcBef>
                <a:spcPct val="0"/>
              </a:spcBef>
            </a:pPr>
            <a:r>
              <a:rPr lang="en-US" sz="4108" b="1" dirty="0">
                <a:solidFill>
                  <a:srgbClr val="000000"/>
                </a:solidFill>
                <a:latin typeface="Lato Bold"/>
                <a:ea typeface="Lato Bold"/>
                <a:cs typeface="Lato Bold"/>
              </a:rPr>
              <a:t>Negotiation Strategies for</a:t>
            </a:r>
            <a:endParaRPr lang="en-US" sz="4108" b="1" dirty="0">
              <a:solidFill>
                <a:srgbClr val="000000"/>
              </a:solidFill>
              <a:latin typeface="Lato Bold"/>
              <a:ea typeface="Lato Bold"/>
              <a:cs typeface="Lato Bold"/>
              <a:sym typeface="Lato Bold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351238" y="1710362"/>
            <a:ext cx="4592442" cy="107561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690"/>
              </a:lnSpc>
              <a:spcBef>
                <a:spcPct val="0"/>
              </a:spcBef>
            </a:pPr>
            <a:r>
              <a:rPr lang="en-US" sz="6207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Success 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0" y="0"/>
            <a:ext cx="3086100" cy="826135"/>
            <a:chOff x="0" y="0"/>
            <a:chExt cx="812800" cy="217583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217583"/>
            </a:xfrm>
            <a:custGeom>
              <a:avLst/>
              <a:gdLst/>
              <a:ahLst/>
              <a:cxnLst/>
              <a:rect l="l" t="t" r="r" b="b"/>
              <a:pathLst>
                <a:path w="812800" h="217583">
                  <a:moveTo>
                    <a:pt x="0" y="0"/>
                  </a:moveTo>
                  <a:lnTo>
                    <a:pt x="812800" y="0"/>
                  </a:lnTo>
                  <a:lnTo>
                    <a:pt x="812800" y="217583"/>
                  </a:lnTo>
                  <a:lnTo>
                    <a:pt x="0" y="217583"/>
                  </a:ln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47625"/>
              <a:ext cx="812800" cy="26520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15201900" y="9407448"/>
            <a:ext cx="3086100" cy="1006961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659"/>
              </a:lnSpc>
            </a:pPr>
            <a:endParaRPr/>
          </a:p>
        </p:txBody>
      </p:sp>
      <p:graphicFrame>
        <p:nvGraphicFramePr>
          <p:cNvPr id="22" name="Diagram 21">
            <a:extLst>
              <a:ext uri="{FF2B5EF4-FFF2-40B4-BE49-F238E27FC236}">
                <a16:creationId xmlns:a16="http://schemas.microsoft.com/office/drawing/2014/main" id="{13F73A92-57D2-49AB-AFEC-06D8FCF11C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92815442"/>
              </p:ext>
            </p:extLst>
          </p:nvPr>
        </p:nvGraphicFramePr>
        <p:xfrm>
          <a:off x="184731" y="2785977"/>
          <a:ext cx="12725400" cy="63436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-1676400" y="2324100"/>
            <a:ext cx="7793990" cy="4356100"/>
            <a:chOff x="0" y="0"/>
            <a:chExt cx="11289030" cy="6350000"/>
          </a:xfrm>
        </p:grpSpPr>
        <p:sp>
          <p:nvSpPr>
            <p:cNvPr id="3" name="Freeform 3"/>
            <p:cNvSpPr/>
            <p:nvPr/>
          </p:nvSpPr>
          <p:spPr>
            <a:xfrm flipH="1">
              <a:off x="0" y="0"/>
              <a:ext cx="11287761" cy="6350000"/>
            </a:xfrm>
            <a:custGeom>
              <a:avLst/>
              <a:gdLst/>
              <a:ahLst/>
              <a:cxnLst/>
              <a:rect l="l" t="t" r="r" b="b"/>
              <a:pathLst>
                <a:path w="11287761" h="6350000">
                  <a:moveTo>
                    <a:pt x="11287761" y="5824220"/>
                  </a:moveTo>
                  <a:lnTo>
                    <a:pt x="11287761" y="525780"/>
                  </a:lnTo>
                  <a:cubicBezTo>
                    <a:pt x="11287761" y="234950"/>
                    <a:pt x="11052811" y="0"/>
                    <a:pt x="10761981" y="0"/>
                  </a:cubicBezTo>
                  <a:lnTo>
                    <a:pt x="525780" y="0"/>
                  </a:lnTo>
                  <a:cubicBezTo>
                    <a:pt x="234950" y="0"/>
                    <a:pt x="0" y="234950"/>
                    <a:pt x="0" y="525780"/>
                  </a:cubicBezTo>
                  <a:lnTo>
                    <a:pt x="0" y="5822950"/>
                  </a:lnTo>
                  <a:cubicBezTo>
                    <a:pt x="0" y="6113780"/>
                    <a:pt x="234950" y="6348730"/>
                    <a:pt x="525780" y="6348730"/>
                  </a:cubicBezTo>
                  <a:lnTo>
                    <a:pt x="10761980" y="6348730"/>
                  </a:lnTo>
                  <a:cubicBezTo>
                    <a:pt x="11051541" y="6350000"/>
                    <a:pt x="11287761" y="6115050"/>
                    <a:pt x="11287761" y="5824220"/>
                  </a:cubicBezTo>
                  <a:cubicBezTo>
                    <a:pt x="11287761" y="5824220"/>
                    <a:pt x="11287761" y="5824220"/>
                    <a:pt x="11287761" y="5824220"/>
                  </a:cubicBezTo>
                  <a:close/>
                </a:path>
              </a:pathLst>
            </a:custGeom>
            <a:blipFill>
              <a:blip r:embed="rId2"/>
              <a:stretch>
                <a:fillRect t="-6843" b="-11686"/>
              </a:stretch>
            </a:blipFill>
          </p:spPr>
        </p:sp>
      </p:grpSp>
      <p:grpSp>
        <p:nvGrpSpPr>
          <p:cNvPr id="10" name="Group 10"/>
          <p:cNvGrpSpPr/>
          <p:nvPr/>
        </p:nvGrpSpPr>
        <p:grpSpPr>
          <a:xfrm>
            <a:off x="-196850" y="1028700"/>
            <a:ext cx="4514850" cy="714793"/>
            <a:chOff x="0" y="0"/>
            <a:chExt cx="1189096" cy="188258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89096" cy="188258"/>
            </a:xfrm>
            <a:custGeom>
              <a:avLst/>
              <a:gdLst/>
              <a:ahLst/>
              <a:cxnLst/>
              <a:rect l="l" t="t" r="r" b="b"/>
              <a:pathLst>
                <a:path w="1189096" h="188258">
                  <a:moveTo>
                    <a:pt x="0" y="0"/>
                  </a:moveTo>
                  <a:lnTo>
                    <a:pt x="1189096" y="0"/>
                  </a:lnTo>
                  <a:lnTo>
                    <a:pt x="1189096" y="188258"/>
                  </a:lnTo>
                  <a:lnTo>
                    <a:pt x="0" y="188258"/>
                  </a:ln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12" name="TextBox 12"/>
            <p:cNvSpPr txBox="1"/>
            <p:nvPr/>
          </p:nvSpPr>
          <p:spPr>
            <a:xfrm>
              <a:off x="0" y="-47625"/>
              <a:ext cx="1189096" cy="2358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8302784" y="177819"/>
            <a:ext cx="8953500" cy="6700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r">
              <a:lnSpc>
                <a:spcPts val="5751"/>
              </a:lnSpc>
              <a:spcBef>
                <a:spcPct val="0"/>
              </a:spcBef>
            </a:pPr>
            <a:r>
              <a:rPr lang="en-US" sz="4108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Importance of Cultural Awareness &amp;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934752" y="903651"/>
            <a:ext cx="5330825" cy="1002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8137"/>
              </a:lnSpc>
              <a:spcBef>
                <a:spcPct val="0"/>
              </a:spcBef>
            </a:pPr>
            <a:r>
              <a:rPr lang="en-US" sz="581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Adaptability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773756" y="1028700"/>
            <a:ext cx="800100" cy="714793"/>
            <a:chOff x="0" y="0"/>
            <a:chExt cx="210726" cy="188258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10726" cy="188258"/>
            </a:xfrm>
            <a:custGeom>
              <a:avLst/>
              <a:gdLst/>
              <a:ahLst/>
              <a:cxnLst/>
              <a:rect l="l" t="t" r="r" b="b"/>
              <a:pathLst>
                <a:path w="210726" h="188258">
                  <a:moveTo>
                    <a:pt x="0" y="0"/>
                  </a:moveTo>
                  <a:lnTo>
                    <a:pt x="210726" y="0"/>
                  </a:lnTo>
                  <a:lnTo>
                    <a:pt x="210726" y="188258"/>
                  </a:lnTo>
                  <a:lnTo>
                    <a:pt x="0" y="188258"/>
                  </a:ln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20" name="TextBox 20"/>
            <p:cNvSpPr txBox="1"/>
            <p:nvPr/>
          </p:nvSpPr>
          <p:spPr>
            <a:xfrm>
              <a:off x="0" y="-47625"/>
              <a:ext cx="210726" cy="2358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21" name="Group 10">
            <a:extLst>
              <a:ext uri="{FF2B5EF4-FFF2-40B4-BE49-F238E27FC236}">
                <a16:creationId xmlns:a16="http://schemas.microsoft.com/office/drawing/2014/main" id="{5C966155-040B-45DD-8E59-B24D8A3C1661}"/>
              </a:ext>
            </a:extLst>
          </p:cNvPr>
          <p:cNvGrpSpPr/>
          <p:nvPr/>
        </p:nvGrpSpPr>
        <p:grpSpPr>
          <a:xfrm>
            <a:off x="-196850" y="7287012"/>
            <a:ext cx="4514850" cy="714793"/>
            <a:chOff x="0" y="0"/>
            <a:chExt cx="1189096" cy="188258"/>
          </a:xfrm>
        </p:grpSpPr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068FAEAB-F020-4859-8C3B-68480E950961}"/>
                </a:ext>
              </a:extLst>
            </p:cNvPr>
            <p:cNvSpPr/>
            <p:nvPr/>
          </p:nvSpPr>
          <p:spPr>
            <a:xfrm>
              <a:off x="0" y="0"/>
              <a:ext cx="1189096" cy="188258"/>
            </a:xfrm>
            <a:custGeom>
              <a:avLst/>
              <a:gdLst/>
              <a:ahLst/>
              <a:cxnLst/>
              <a:rect l="l" t="t" r="r" b="b"/>
              <a:pathLst>
                <a:path w="1189096" h="188258">
                  <a:moveTo>
                    <a:pt x="0" y="0"/>
                  </a:moveTo>
                  <a:lnTo>
                    <a:pt x="1189096" y="0"/>
                  </a:lnTo>
                  <a:lnTo>
                    <a:pt x="1189096" y="188258"/>
                  </a:lnTo>
                  <a:lnTo>
                    <a:pt x="0" y="188258"/>
                  </a:ln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23" name="TextBox 12">
              <a:extLst>
                <a:ext uri="{FF2B5EF4-FFF2-40B4-BE49-F238E27FC236}">
                  <a16:creationId xmlns:a16="http://schemas.microsoft.com/office/drawing/2014/main" id="{C061C0DA-B694-4FEA-A578-28CCD0EC1AFE}"/>
                </a:ext>
              </a:extLst>
            </p:cNvPr>
            <p:cNvSpPr txBox="1"/>
            <p:nvPr/>
          </p:nvSpPr>
          <p:spPr>
            <a:xfrm>
              <a:off x="0" y="-47625"/>
              <a:ext cx="1189096" cy="23588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DA93976B-F090-446A-8685-B26AA6B36E0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87960660"/>
              </p:ext>
            </p:extLst>
          </p:nvPr>
        </p:nvGraphicFramePr>
        <p:xfrm>
          <a:off x="7027788" y="2240257"/>
          <a:ext cx="10287000" cy="7120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1028700" y="8870950"/>
            <a:ext cx="3086100" cy="387350"/>
            <a:chOff x="0" y="0"/>
            <a:chExt cx="812800" cy="10201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102018"/>
            </a:xfrm>
            <a:custGeom>
              <a:avLst/>
              <a:gdLst/>
              <a:ahLst/>
              <a:cxnLst/>
              <a:rect l="l" t="t" r="r" b="b"/>
              <a:pathLst>
                <a:path w="812800" h="102018">
                  <a:moveTo>
                    <a:pt x="0" y="0"/>
                  </a:moveTo>
                  <a:lnTo>
                    <a:pt x="812800" y="0"/>
                  </a:lnTo>
                  <a:lnTo>
                    <a:pt x="812800" y="102018"/>
                  </a:lnTo>
                  <a:lnTo>
                    <a:pt x="0" y="102018"/>
                  </a:lnTo>
                  <a:close/>
                </a:path>
              </a:pathLst>
            </a:custGeom>
            <a:solidFill>
              <a:srgbClr val="EDC254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812800" cy="149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0858500" y="5143500"/>
            <a:ext cx="8610600" cy="8610600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74874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76200" y="28575"/>
              <a:ext cx="660400" cy="7080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>
            <a:grpSpLocks noChangeAspect="1"/>
          </p:cNvGrpSpPr>
          <p:nvPr/>
        </p:nvGrpSpPr>
        <p:grpSpPr>
          <a:xfrm>
            <a:off x="9291058" y="1028700"/>
            <a:ext cx="7968242" cy="8229600"/>
            <a:chOff x="0" y="0"/>
            <a:chExt cx="6350000" cy="6558280"/>
          </a:xfrm>
        </p:grpSpPr>
        <p:sp>
          <p:nvSpPr>
            <p:cNvPr id="9" name="Freeform 9"/>
            <p:cNvSpPr/>
            <p:nvPr/>
          </p:nvSpPr>
          <p:spPr>
            <a:xfrm>
              <a:off x="74930" y="74930"/>
              <a:ext cx="6200140" cy="6408420"/>
            </a:xfrm>
            <a:custGeom>
              <a:avLst/>
              <a:gdLst/>
              <a:ahLst/>
              <a:cxnLst/>
              <a:rect l="l" t="t" r="r" b="b"/>
              <a:pathLst>
                <a:path w="6200140" h="6408420">
                  <a:moveTo>
                    <a:pt x="6200140" y="5351780"/>
                  </a:moveTo>
                  <a:cubicBezTo>
                    <a:pt x="6200140" y="5935980"/>
                    <a:pt x="5726430" y="6408420"/>
                    <a:pt x="5143500" y="6408420"/>
                  </a:cubicBezTo>
                  <a:lnTo>
                    <a:pt x="1056640" y="6408420"/>
                  </a:lnTo>
                  <a:cubicBezTo>
                    <a:pt x="472440" y="6408420"/>
                    <a:pt x="0" y="5934710"/>
                    <a:pt x="0" y="5351780"/>
                  </a:cubicBezTo>
                  <a:lnTo>
                    <a:pt x="0" y="1056640"/>
                  </a:lnTo>
                  <a:cubicBezTo>
                    <a:pt x="0" y="472440"/>
                    <a:pt x="473710" y="0"/>
                    <a:pt x="1056640" y="0"/>
                  </a:cubicBezTo>
                  <a:lnTo>
                    <a:pt x="5143500" y="0"/>
                  </a:lnTo>
                  <a:cubicBezTo>
                    <a:pt x="5727700" y="0"/>
                    <a:pt x="6200140" y="473710"/>
                    <a:pt x="6200140" y="1056640"/>
                  </a:cubicBezTo>
                  <a:lnTo>
                    <a:pt x="6200140" y="5351780"/>
                  </a:lnTo>
                  <a:close/>
                </a:path>
              </a:pathLst>
            </a:custGeom>
            <a:blipFill>
              <a:blip r:embed="rId2"/>
              <a:stretch>
                <a:fillRect l="-40170" r="-14868"/>
              </a:stretch>
            </a:blipFill>
          </p:spPr>
        </p:sp>
        <p:sp>
          <p:nvSpPr>
            <p:cNvPr id="10" name="Freeform 10"/>
            <p:cNvSpPr/>
            <p:nvPr/>
          </p:nvSpPr>
          <p:spPr>
            <a:xfrm>
              <a:off x="0" y="0"/>
              <a:ext cx="6350000" cy="6558280"/>
            </a:xfrm>
            <a:custGeom>
              <a:avLst/>
              <a:gdLst/>
              <a:ahLst/>
              <a:cxnLst/>
              <a:rect l="l" t="t" r="r" b="b"/>
              <a:pathLst>
                <a:path w="6350000" h="6558280">
                  <a:moveTo>
                    <a:pt x="5218430" y="6558280"/>
                  </a:moveTo>
                  <a:lnTo>
                    <a:pt x="1131570" y="6558280"/>
                  </a:lnTo>
                  <a:cubicBezTo>
                    <a:pt x="508000" y="6558280"/>
                    <a:pt x="0" y="6050280"/>
                    <a:pt x="0" y="5426710"/>
                  </a:cubicBezTo>
                  <a:lnTo>
                    <a:pt x="0" y="1131570"/>
                  </a:lnTo>
                  <a:cubicBezTo>
                    <a:pt x="0" y="508000"/>
                    <a:pt x="508000" y="0"/>
                    <a:pt x="1131570" y="0"/>
                  </a:cubicBezTo>
                  <a:lnTo>
                    <a:pt x="5218430" y="0"/>
                  </a:lnTo>
                  <a:cubicBezTo>
                    <a:pt x="5842000" y="0"/>
                    <a:pt x="6350000" y="508000"/>
                    <a:pt x="6350000" y="1131570"/>
                  </a:cubicBezTo>
                  <a:lnTo>
                    <a:pt x="6350000" y="5425440"/>
                  </a:lnTo>
                  <a:cubicBezTo>
                    <a:pt x="6350000" y="6050280"/>
                    <a:pt x="5842000" y="6558280"/>
                    <a:pt x="5218430" y="6558280"/>
                  </a:cubicBezTo>
                  <a:close/>
                  <a:moveTo>
                    <a:pt x="1131570" y="149860"/>
                  </a:moveTo>
                  <a:cubicBezTo>
                    <a:pt x="590550" y="149860"/>
                    <a:pt x="149860" y="590550"/>
                    <a:pt x="149860" y="1131570"/>
                  </a:cubicBezTo>
                  <a:lnTo>
                    <a:pt x="149860" y="5425440"/>
                  </a:lnTo>
                  <a:cubicBezTo>
                    <a:pt x="149860" y="5966460"/>
                    <a:pt x="590550" y="6407150"/>
                    <a:pt x="1131570" y="6407150"/>
                  </a:cubicBezTo>
                  <a:lnTo>
                    <a:pt x="5218430" y="6407150"/>
                  </a:lnTo>
                  <a:cubicBezTo>
                    <a:pt x="5759450" y="6407150"/>
                    <a:pt x="6200140" y="5966460"/>
                    <a:pt x="6200140" y="5425440"/>
                  </a:cubicBezTo>
                  <a:lnTo>
                    <a:pt x="6200140" y="1131570"/>
                  </a:lnTo>
                  <a:cubicBezTo>
                    <a:pt x="6200140" y="590550"/>
                    <a:pt x="5759450" y="149860"/>
                    <a:pt x="5218430" y="149860"/>
                  </a:cubicBezTo>
                  <a:lnTo>
                    <a:pt x="1131570" y="149860"/>
                  </a:lnTo>
                  <a:close/>
                </a:path>
              </a:pathLst>
            </a:custGeom>
            <a:solidFill>
              <a:srgbClr val="EDC254"/>
            </a:solidFill>
          </p:spPr>
        </p:sp>
      </p:grpSp>
      <p:sp>
        <p:nvSpPr>
          <p:cNvPr id="11" name="TextBox 11"/>
          <p:cNvSpPr txBox="1"/>
          <p:nvPr/>
        </p:nvSpPr>
        <p:spPr>
          <a:xfrm>
            <a:off x="1028700" y="942975"/>
            <a:ext cx="8262357" cy="6700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5751"/>
              </a:lnSpc>
              <a:spcBef>
                <a:spcPct val="0"/>
              </a:spcBef>
            </a:pPr>
            <a:r>
              <a:rPr lang="en-US" sz="4108" b="1" dirty="0">
                <a:solidFill>
                  <a:srgbClr val="000000"/>
                </a:solidFill>
                <a:latin typeface="Lato Bold"/>
                <a:ea typeface="Lato Bold"/>
                <a:cs typeface="Lato Bold"/>
                <a:sym typeface="Lato Bold"/>
              </a:rPr>
              <a:t>Conclusion &amp; Key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1583463"/>
            <a:ext cx="5330825" cy="10027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8137"/>
              </a:lnSpc>
              <a:spcBef>
                <a:spcPct val="0"/>
              </a:spcBef>
            </a:pPr>
            <a:r>
              <a:rPr lang="en-US" sz="5812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Takeaways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08824" y="3042320"/>
            <a:ext cx="7365112" cy="480779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457200" indent="-45720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643" dirty="0">
                <a:solidFill>
                  <a:srgbClr val="2A0947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Successful UK-China negotiations require cultural awareness, patience, and adaptability.</a:t>
            </a:r>
          </a:p>
          <a:p>
            <a:pPr marL="457200" indent="-45720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643" dirty="0">
                <a:solidFill>
                  <a:srgbClr val="2A0947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Strategies such as relationship-building, indirect communication awareness, and patience in decision-making enhance outcomes.</a:t>
            </a:r>
          </a:p>
          <a:p>
            <a:pPr marL="457200" indent="-45720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643" dirty="0">
                <a:solidFill>
                  <a:srgbClr val="2A0947"/>
                </a:solidFill>
                <a:latin typeface="Times New Roman" panose="02020603050405020304" pitchFamily="18" charset="0"/>
                <a:ea typeface="Poppins"/>
                <a:cs typeface="Times New Roman" panose="02020603050405020304" pitchFamily="18" charset="0"/>
                <a:sym typeface="Poppins"/>
              </a:rPr>
              <a:t>Businesses that embrace intercultural negotiation strategies gain a competitive edge in international markets.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4077684" y="2745513"/>
            <a:ext cx="5454396" cy="1509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12353"/>
              </a:lnSpc>
              <a:spcBef>
                <a:spcPct val="0"/>
              </a:spcBef>
            </a:pPr>
            <a:r>
              <a:rPr lang="en-US" sz="8824" dirty="0">
                <a:solidFill>
                  <a:srgbClr val="000000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THANK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783686" y="2745513"/>
            <a:ext cx="4688690" cy="15094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2353"/>
              </a:lnSpc>
              <a:spcBef>
                <a:spcPct val="0"/>
              </a:spcBef>
            </a:pPr>
            <a:r>
              <a:rPr lang="en-US" sz="8824">
                <a:solidFill>
                  <a:srgbClr val="004AAD"/>
                </a:solidFill>
                <a:latin typeface="League Spartan"/>
                <a:ea typeface="League Spartan"/>
                <a:cs typeface="League Spartan"/>
                <a:sym typeface="League Spartan"/>
              </a:rPr>
              <a:t>YOU</a:t>
            </a:r>
          </a:p>
        </p:txBody>
      </p:sp>
      <p:sp>
        <p:nvSpPr>
          <p:cNvPr id="4" name="AutoShape 4"/>
          <p:cNvSpPr/>
          <p:nvPr/>
        </p:nvSpPr>
        <p:spPr>
          <a:xfrm>
            <a:off x="5132705" y="4235516"/>
            <a:ext cx="75082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7" name="Group 7"/>
          <p:cNvGrpSpPr/>
          <p:nvPr/>
        </p:nvGrpSpPr>
        <p:grpSpPr>
          <a:xfrm>
            <a:off x="-495300" y="0"/>
            <a:ext cx="1028700" cy="4235516"/>
            <a:chOff x="0" y="0"/>
            <a:chExt cx="270933" cy="111552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70933" cy="1115527"/>
            </a:xfrm>
            <a:custGeom>
              <a:avLst/>
              <a:gdLst/>
              <a:ahLst/>
              <a:cxnLst/>
              <a:rect l="l" t="t" r="r" b="b"/>
              <a:pathLst>
                <a:path w="270933" h="1115527">
                  <a:moveTo>
                    <a:pt x="0" y="0"/>
                  </a:moveTo>
                  <a:lnTo>
                    <a:pt x="270933" y="0"/>
                  </a:lnTo>
                  <a:lnTo>
                    <a:pt x="270933" y="1115527"/>
                  </a:lnTo>
                  <a:lnTo>
                    <a:pt x="0" y="1115527"/>
                  </a:lnTo>
                  <a:close/>
                </a:path>
              </a:pathLst>
            </a:custGeom>
            <a:solidFill>
              <a:srgbClr val="EFEF89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47625"/>
              <a:ext cx="270933" cy="11631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-495300" y="4664983"/>
            <a:ext cx="1028700" cy="1048907"/>
            <a:chOff x="0" y="0"/>
            <a:chExt cx="270933" cy="276255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270933" cy="276255"/>
            </a:xfrm>
            <a:custGeom>
              <a:avLst/>
              <a:gdLst/>
              <a:ahLst/>
              <a:cxnLst/>
              <a:rect l="l" t="t" r="r" b="b"/>
              <a:pathLst>
                <a:path w="270933" h="276255">
                  <a:moveTo>
                    <a:pt x="0" y="0"/>
                  </a:moveTo>
                  <a:lnTo>
                    <a:pt x="270933" y="0"/>
                  </a:lnTo>
                  <a:lnTo>
                    <a:pt x="270933" y="276255"/>
                  </a:lnTo>
                  <a:lnTo>
                    <a:pt x="0" y="276255"/>
                  </a:lnTo>
                  <a:close/>
                </a:path>
              </a:pathLst>
            </a:custGeom>
            <a:solidFill>
              <a:srgbClr val="EFEF89"/>
            </a:solidFill>
          </p:spPr>
        </p:sp>
        <p:sp>
          <p:nvSpPr>
            <p:cNvPr id="15" name="TextBox 15"/>
            <p:cNvSpPr txBox="1"/>
            <p:nvPr/>
          </p:nvSpPr>
          <p:spPr>
            <a:xfrm>
              <a:off x="0" y="-47625"/>
              <a:ext cx="270933" cy="3238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 rot="-10800000">
            <a:off x="17754349" y="6051484"/>
            <a:ext cx="1028700" cy="4235516"/>
            <a:chOff x="0" y="0"/>
            <a:chExt cx="270933" cy="1115527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270933" cy="1115527"/>
            </a:xfrm>
            <a:custGeom>
              <a:avLst/>
              <a:gdLst/>
              <a:ahLst/>
              <a:cxnLst/>
              <a:rect l="l" t="t" r="r" b="b"/>
              <a:pathLst>
                <a:path w="270933" h="1115527">
                  <a:moveTo>
                    <a:pt x="0" y="0"/>
                  </a:moveTo>
                  <a:lnTo>
                    <a:pt x="270933" y="0"/>
                  </a:lnTo>
                  <a:lnTo>
                    <a:pt x="270933" y="1115527"/>
                  </a:lnTo>
                  <a:lnTo>
                    <a:pt x="0" y="1115527"/>
                  </a:lnTo>
                  <a:close/>
                </a:path>
              </a:pathLst>
            </a:custGeom>
            <a:solidFill>
              <a:srgbClr val="EFEF89"/>
            </a:solidFill>
          </p:spPr>
        </p:sp>
        <p:sp>
          <p:nvSpPr>
            <p:cNvPr id="18" name="TextBox 18"/>
            <p:cNvSpPr txBox="1"/>
            <p:nvPr/>
          </p:nvSpPr>
          <p:spPr>
            <a:xfrm>
              <a:off x="0" y="-47625"/>
              <a:ext cx="270933" cy="11631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 rot="-10800000">
            <a:off x="17754349" y="4573111"/>
            <a:ext cx="1028700" cy="1048907"/>
            <a:chOff x="0" y="0"/>
            <a:chExt cx="270933" cy="27625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270933" cy="276255"/>
            </a:xfrm>
            <a:custGeom>
              <a:avLst/>
              <a:gdLst/>
              <a:ahLst/>
              <a:cxnLst/>
              <a:rect l="l" t="t" r="r" b="b"/>
              <a:pathLst>
                <a:path w="270933" h="276255">
                  <a:moveTo>
                    <a:pt x="0" y="0"/>
                  </a:moveTo>
                  <a:lnTo>
                    <a:pt x="270933" y="0"/>
                  </a:lnTo>
                  <a:lnTo>
                    <a:pt x="270933" y="276255"/>
                  </a:lnTo>
                  <a:lnTo>
                    <a:pt x="0" y="276255"/>
                  </a:lnTo>
                  <a:close/>
                </a:path>
              </a:pathLst>
            </a:custGeom>
            <a:solidFill>
              <a:srgbClr val="EFEF89"/>
            </a:solidFill>
          </p:spPr>
        </p:sp>
        <p:sp>
          <p:nvSpPr>
            <p:cNvPr id="21" name="TextBox 21"/>
            <p:cNvSpPr txBox="1"/>
            <p:nvPr/>
          </p:nvSpPr>
          <p:spPr>
            <a:xfrm>
              <a:off x="0" y="-47625"/>
              <a:ext cx="270933" cy="3238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2" name="Freeform 22"/>
          <p:cNvSpPr/>
          <p:nvPr/>
        </p:nvSpPr>
        <p:spPr>
          <a:xfrm>
            <a:off x="15380614" y="1028700"/>
            <a:ext cx="1878686" cy="469671"/>
          </a:xfrm>
          <a:custGeom>
            <a:avLst/>
            <a:gdLst/>
            <a:ahLst/>
            <a:cxnLst/>
            <a:rect l="l" t="t" r="r" b="b"/>
            <a:pathLst>
              <a:path w="1878686" h="469671">
                <a:moveTo>
                  <a:pt x="0" y="0"/>
                </a:moveTo>
                <a:lnTo>
                  <a:pt x="1878686" y="0"/>
                </a:lnTo>
                <a:lnTo>
                  <a:pt x="1878686" y="469671"/>
                </a:lnTo>
                <a:lnTo>
                  <a:pt x="0" y="46967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69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41B4-AAF8-4345-A6E5-24FC43CC88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295400" y="446978"/>
            <a:ext cx="8229600" cy="1143000"/>
          </a:xfrm>
        </p:spPr>
        <p:txBody>
          <a:bodyPr/>
          <a:lstStyle/>
          <a:p>
            <a:r>
              <a:rPr lang="en-US" sz="5812" dirty="0">
                <a:solidFill>
                  <a:srgbClr val="000000"/>
                </a:solidFill>
                <a:latin typeface="League Spartan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B72E6E-7D40-41E2-8C31-79666EEC5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17297400" cy="452596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Aggarwal, R. and Wu, Y., 2021. Cross-cultural competence development for business students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Journal of Teaching in International Business, 32(2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), pp.103-108.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Liu, C., Lu, J. and Zhan, Y., 2021, October. Cultural differences in business negotiations between China and the UK. In 2021 6th International Conference on Modern Management and Education Technology (MMET 2021) (pp. 433-437). Atlantis Press.</a:t>
            </a:r>
          </a:p>
          <a:p>
            <a:pPr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Malik, T.H., 2021. Sino-Russian negotiation styles: A cross-cultural analysis of situated patterns.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Asian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Comparative Politics, 6(1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), pp.3-24.</a:t>
            </a:r>
          </a:p>
        </p:txBody>
      </p:sp>
    </p:spTree>
    <p:extLst>
      <p:ext uri="{BB962C8B-B14F-4D97-AF65-F5344CB8AC3E}">
        <p14:creationId xmlns:p14="http://schemas.microsoft.com/office/powerpoint/2010/main" val="963778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691</TotalTime>
  <Words>559</Words>
  <Application>Microsoft Office PowerPoint</Application>
  <PresentationFormat>Custom</PresentationFormat>
  <Paragraphs>58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Times New Roman</vt:lpstr>
      <vt:lpstr>Arial</vt:lpstr>
      <vt:lpstr>Calibri</vt:lpstr>
      <vt:lpstr>League Spartan</vt:lpstr>
      <vt:lpstr>Poppins</vt:lpstr>
      <vt:lpstr>Lato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Yellow &amp; white company business presentation</dc:title>
  <dc:creator>HP</dc:creator>
  <cp:lastModifiedBy>AKRITI SAINI</cp:lastModifiedBy>
  <cp:revision>134</cp:revision>
  <dcterms:created xsi:type="dcterms:W3CDTF">2006-08-16T00:00:00Z</dcterms:created>
  <dcterms:modified xsi:type="dcterms:W3CDTF">2025-03-27T11:38:27Z</dcterms:modified>
  <dc:identifier>DAGdr7TH77k</dc:identifier>
</cp:coreProperties>
</file>