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55870-D4B7-4F97-A044-426CAAC0FE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0B2FAB-8611-4927-9A42-80636BBEF6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393D8-B660-4153-9A75-52EE53331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7FEB4-3530-4437-A200-13892CD1C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9C1F7-1D53-4827-990D-D6FFAE50A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441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AC912-0DE5-4219-8A45-66E24FBDD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5A3AF-40DF-45C8-811E-58A57EE58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FC2B6-7398-4628-BEE0-62F58A56D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B7251-F8D4-473C-855E-E5E447769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2D4B-33F3-4BC8-A67A-6BFC319AB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98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27506-B949-46BE-A331-BED4241B5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E36BFA-D12A-44B9-953E-8F34168C2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9C277-DADC-4744-9D55-C93FA4749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D39C8-D5C4-40F7-A5EA-164DBB736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BB5423-4400-4A45-989E-E0C4FFC20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555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03324-DB72-4689-99A6-6F41A821E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1BFF2-51CC-46A3-8CC4-055DA429DF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B18C7-E05A-47CA-A6CB-EB1F5BDA37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AD6519-D2D9-405E-93CA-8CFB89D41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654D6-8A87-4C2E-9ABC-3B16882C0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A5A9A-1618-4467-BC3D-C4F4B2890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300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95B6F-0C92-4DA4-A660-512A639E1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9A990-9FF8-45B1-B43F-4D2F6004B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4A28B-50A7-4FC3-8595-2324D34A8D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951F58-232A-485A-952E-03BB69CB1C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7D41D1-1007-45DE-9E25-FE85B0702A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A9BC22-90C1-4D3E-8C9B-E530576CA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236811-640A-4BE7-AA7C-8510C32F2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846B51-2422-4BB1-9386-6E08709C6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113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2DAF-ECF0-4D82-A902-865D0F62D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9F11AA-458B-4C8F-9916-7A831C91F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934A3-54C5-449F-B0FA-53BD9F7BE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8D957-F042-414C-B5BC-DDAB4C08D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3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F89DB0-2E72-4278-B630-A62EFC8F7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7A96D-96A1-4CDD-963D-9B41963F6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42D8B1-22BF-462A-973A-7F738D480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168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6F75B-40FD-4839-8BE9-713E143BA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87FBD-DB13-4498-84CD-EA860F45F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CE4D3-69ED-4263-B467-96B3D1E04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5337D-9C23-402A-8FF5-C061FFA48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DD00A-A7D3-43DF-AC2D-FBDF80968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6A9583-CBB2-4BC2-ADB1-B402F886C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919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D589C-9A8B-4524-A7BE-34CC33FB8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625FA8-DF79-4A0A-9F1D-CCE4E58362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A107C9-2BB1-4D6A-810A-55C149D79D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3121F3-D7AC-4998-85DC-2C4525329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691FF-DAE8-4505-8A0B-CE0F2F8B4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EBD10-03F0-41DF-893C-1A465A923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00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A9473-3896-4C2B-AAC4-311748D3D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91E680-E617-4460-AB77-5FD24F0A97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84E8B-AE4B-4423-ACC1-A80A5CD4D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6A272-4C77-4136-9FB8-FFA2D0459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89848-3812-4431-ADE8-5510DB692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39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CD40BB-BD68-4CCD-80CB-E5797E64EE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717A44-2D8A-453C-A663-BF4301C7B3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E47A3-0268-4FB7-A721-2DEDE1F40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E9DA5-C81E-47FF-A7DB-0AEDCDCD3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612E3-498D-44FF-B2E2-B19D13B96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45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BDDEC7-B812-4D32-BA9A-B0ADCAA3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D1746-BE83-476A-A98D-8B336A1A6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AA78D5-1B2B-4E34-B911-97DB854E36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7FD9C-346E-4746-8C32-24147F75C589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4C11E-3572-4E9A-A4B7-CDE28B29A5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EA1E0-9BF8-4E23-BC22-2ECDFE54D4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E2872-07CF-4164-BAA0-191E2C9902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34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0EA4F-B5CB-4E53-8689-02C5D2CA73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769427"/>
          </a:xfrm>
        </p:spPr>
        <p:txBody>
          <a:bodyPr>
            <a:normAutofit/>
          </a:bodyPr>
          <a:lstStyle/>
          <a:p>
            <a:r>
              <a:rPr lang="en-GB" sz="5400"/>
              <a:t>Types of </a:t>
            </a:r>
            <a:br>
              <a:rPr lang="en-GB" sz="5400" dirty="0"/>
            </a:br>
            <a:r>
              <a:rPr lang="en-GB" sz="5400" dirty="0"/>
              <a:t>Heat Exchangers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6D800-C52A-4BEB-8E2F-407793079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51934"/>
            <a:ext cx="9144000" cy="1205865"/>
          </a:xfrm>
        </p:spPr>
        <p:txBody>
          <a:bodyPr>
            <a:normAutofit/>
          </a:bodyPr>
          <a:lstStyle/>
          <a:p>
            <a:r>
              <a:rPr lang="en-GB" sz="40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1516855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ACF40-F516-4589-A59C-34C13EE7A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5101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Heat Exchangers – 4 main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292EF-F828-4A8E-BC9D-EAA431059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469" y="914400"/>
            <a:ext cx="11550015" cy="566356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Simply, a heat exchanger is a device which transfers heat energy from one medium to another.  For example, a Hydraulic Oil Cooler will remove heat from hot oil by using cold water or air.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Alternatively, a Swimming Pool Heat Exchanger uses hot water from a boiler or solar heated water circuit to heat the pool water. Heat is transferred by conduction through the exchanger materials which separate the fluids being used.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essentially four main types of heat exchangers;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Shell and Tube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Plate and Frame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Plate and Fin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57300" lvl="2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Regenerative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749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BD1B0-6FB9-4D97-9994-C835E90F1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380"/>
            <a:ext cx="10515600" cy="6064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Shell-and-tube heat exchanger</a:t>
            </a:r>
            <a:endParaRPr lang="en-GB" sz="40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14D1-6A07-4577-9631-E77CEA166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180" y="725805"/>
            <a:ext cx="11578590" cy="58635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ost common type of heat exchanger in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industrial applications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such as power plant, oil refineries, chemical processing, to name but a few.  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They contain a large number of tubes (sometimes several hundred) packed in a shell with their axes parallel to that of the shell.  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Heat transfer takes place as one fluid flows inside the tubes while the other fluid flows outside the tubes through the shell.  Shell-and-tube heat exchangers are further classified according to the number of shell and tube passes involved.</a:t>
            </a:r>
          </a:p>
          <a:p>
            <a:pPr marL="0" indent="0">
              <a:buNone/>
            </a:pP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39A3FF-25DB-4AA1-B1F9-E683F6D6EF3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1" y="3378835"/>
            <a:ext cx="6143624" cy="32105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industrial shell and tube heat exchanger">
            <a:extLst>
              <a:ext uri="{FF2B5EF4-FFF2-40B4-BE49-F238E27FC236}">
                <a16:creationId xmlns:a16="http://schemas.microsoft.com/office/drawing/2014/main" id="{07C6E306-591F-46FE-92B4-5037885E1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798" y="3680460"/>
            <a:ext cx="5537330" cy="241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725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5A319-346C-4077-B8E1-E2C31BC78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3665"/>
            <a:ext cx="10515600" cy="640715"/>
          </a:xfrm>
        </p:spPr>
        <p:txBody>
          <a:bodyPr>
            <a:normAutofit/>
          </a:bodyPr>
          <a:lstStyle/>
          <a:p>
            <a:pPr algn="ctr"/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Plate and frame (or just plate) heat exchanger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8D79F-6F98-425A-82E7-A07C92BA2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817245"/>
            <a:ext cx="11652885" cy="5795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type of heat exchanger consists of a series of plates with corrugated flat flow passages.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hot and cold fluids flow in alternate passages, and thus each cold fluid stream is surrounded by two hot fluid streams, resulting in very effective heat transfer.  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type of heat exchanger is well suited for liquid-to-liquid applications and is typical in the food industry.</a:t>
            </a:r>
          </a:p>
          <a:p>
            <a:pPr marL="0" indent="0">
              <a:buNone/>
            </a:pP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7CCB40-BC6D-412B-842D-FF51C91FFBB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46" y="3077844"/>
            <a:ext cx="4218622" cy="3048635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Image result for industrial plate and frame heat exchanger">
            <a:extLst>
              <a:ext uri="{FF2B5EF4-FFF2-40B4-BE49-F238E27FC236}">
                <a16:creationId xmlns:a16="http://schemas.microsoft.com/office/drawing/2014/main" id="{7BE58E0C-185D-43AB-96EC-52518ECEC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135" y="2547747"/>
            <a:ext cx="4989135" cy="397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2044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89DC8-3C4A-4225-80A7-6993CECC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671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Plate and fin (compact) heat exchanger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44FB6-8217-4310-B9F5-29634F65A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6" y="822961"/>
            <a:ext cx="11698604" cy="57550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type of heat exchanger has a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large heat transfer surface area per unit volume 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(e.g. car radiator, human lung).  A heat exchanger with an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area density β &gt; 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700 m</a:t>
            </a:r>
            <a:r>
              <a:rPr lang="en-GB" sz="2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</a:t>
            </a:r>
            <a:r>
              <a:rPr lang="en-GB" sz="2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classified as being compact. 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articularly useful for heat transfer in gases, to compensate for their poor thermal properties.  In compact heat exchangers, the two fluids usually move perpendicular to each other, called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cross-flow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cross-flow arrangement is further classified as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unmixed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mixed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flow, </a:t>
            </a:r>
            <a:r>
              <a:rPr lang="en-GB" sz="2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finned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or </a:t>
            </a:r>
            <a:r>
              <a:rPr lang="en-GB" sz="2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unfinned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The flow passages are small and the flow is laminar.  Generally used in refrigeration and air conditioning.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E6378D-E79C-4020-AA00-4FF6E18CCD9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265" y="3937635"/>
            <a:ext cx="3983355" cy="2857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Image result for industrial plate and fin heat exchanger">
            <a:extLst>
              <a:ext uri="{FF2B5EF4-FFF2-40B4-BE49-F238E27FC236}">
                <a16:creationId xmlns:a16="http://schemas.microsoft.com/office/drawing/2014/main" id="{342AB78B-8A7B-403E-A350-BDAD49287F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930" y="3937635"/>
            <a:ext cx="4783280" cy="252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267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3D297-B19F-4A9D-AF03-7A274BDC1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095"/>
            <a:ext cx="10515600" cy="640715"/>
          </a:xfrm>
        </p:spPr>
        <p:txBody>
          <a:bodyPr>
            <a:normAutofit/>
          </a:bodyPr>
          <a:lstStyle/>
          <a:p>
            <a:pPr algn="ctr"/>
            <a:r>
              <a:rPr lang="en-GB" sz="4000" i="1" dirty="0"/>
              <a:t>Regenerative heat exchanger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58F5B-5BB4-4116-8695-63C034D96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185" y="828674"/>
            <a:ext cx="11544300" cy="57207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0" i="0" dirty="0">
                <a:solidFill>
                  <a:srgbClr val="202124"/>
                </a:solidFill>
                <a:effectLst/>
              </a:rPr>
              <a:t>So far we have dealt with </a:t>
            </a:r>
            <a:r>
              <a:rPr lang="en-GB" sz="2200" b="0" i="1" dirty="0">
                <a:solidFill>
                  <a:srgbClr val="202124"/>
                </a:solidFill>
              </a:rPr>
              <a:t>r</a:t>
            </a:r>
            <a:r>
              <a:rPr lang="en-GB" sz="2200" i="1" dirty="0">
                <a:solidFill>
                  <a:srgbClr val="202124"/>
                </a:solidFill>
                <a:effectLst/>
              </a:rPr>
              <a:t>ecuperative </a:t>
            </a:r>
            <a:r>
              <a:rPr lang="en-GB" sz="2200" i="1" dirty="0">
                <a:solidFill>
                  <a:srgbClr val="202124"/>
                </a:solidFill>
              </a:rPr>
              <a:t>h</a:t>
            </a:r>
            <a:r>
              <a:rPr lang="en-GB" sz="2200" i="1" dirty="0">
                <a:solidFill>
                  <a:srgbClr val="202124"/>
                </a:solidFill>
                <a:effectLst/>
              </a:rPr>
              <a:t>eat exchangers </a:t>
            </a:r>
            <a:r>
              <a:rPr lang="en-GB" sz="2200" dirty="0">
                <a:solidFill>
                  <a:srgbClr val="202124"/>
                </a:solidFill>
              </a:rPr>
              <a:t>which have</a:t>
            </a:r>
            <a:r>
              <a:rPr lang="en-GB" sz="2200" b="0" i="0" dirty="0">
                <a:solidFill>
                  <a:srgbClr val="202124"/>
                </a:solidFill>
                <a:effectLst/>
              </a:rPr>
              <a:t> separate flow paths for each fluid and fluids flow simultaneously through the</a:t>
            </a:r>
            <a:r>
              <a:rPr lang="en-GB" sz="2200" i="0" dirty="0">
                <a:solidFill>
                  <a:srgbClr val="202124"/>
                </a:solidFill>
                <a:effectLst/>
              </a:rPr>
              <a:t> exchanger </a:t>
            </a:r>
            <a:r>
              <a:rPr lang="en-GB" sz="2200" b="0" i="0" dirty="0">
                <a:solidFill>
                  <a:srgbClr val="202124"/>
                </a:solidFill>
                <a:effectLst/>
              </a:rPr>
              <a:t>exchanging </a:t>
            </a:r>
            <a:r>
              <a:rPr lang="en-GB" sz="2200" i="0" dirty="0">
                <a:solidFill>
                  <a:srgbClr val="202124"/>
                </a:solidFill>
                <a:effectLst/>
              </a:rPr>
              <a:t>heat </a:t>
            </a:r>
            <a:r>
              <a:rPr lang="en-GB" sz="2200" b="0" i="0" dirty="0">
                <a:solidFill>
                  <a:srgbClr val="202124"/>
                </a:solidFill>
                <a:effectLst/>
              </a:rPr>
              <a:t>across the wall separating the flow paths. </a:t>
            </a:r>
          </a:p>
          <a:p>
            <a:pPr marL="0" indent="0">
              <a:buNone/>
            </a:pPr>
            <a:r>
              <a:rPr lang="en-GB" sz="2200" b="0" i="0" dirty="0">
                <a:solidFill>
                  <a:srgbClr val="202124"/>
                </a:solidFill>
                <a:effectLst/>
              </a:rPr>
              <a:t>A </a:t>
            </a:r>
            <a:r>
              <a:rPr lang="en-GB" sz="2200" b="0" i="1" dirty="0">
                <a:solidFill>
                  <a:srgbClr val="202124"/>
                </a:solidFill>
              </a:rPr>
              <a:t>r</a:t>
            </a:r>
            <a:r>
              <a:rPr lang="en-GB" sz="2200" i="1" dirty="0">
                <a:solidFill>
                  <a:srgbClr val="202124"/>
                </a:solidFill>
                <a:effectLst/>
              </a:rPr>
              <a:t>egenerative </a:t>
            </a:r>
            <a:r>
              <a:rPr lang="en-GB" sz="2200" i="1" dirty="0">
                <a:solidFill>
                  <a:srgbClr val="202124"/>
                </a:solidFill>
              </a:rPr>
              <a:t>h</a:t>
            </a:r>
            <a:r>
              <a:rPr lang="en-GB" sz="2200" i="1" dirty="0">
                <a:solidFill>
                  <a:srgbClr val="202124"/>
                </a:solidFill>
                <a:effectLst/>
              </a:rPr>
              <a:t>eat </a:t>
            </a:r>
            <a:r>
              <a:rPr lang="en-GB" sz="2200" i="1" dirty="0">
                <a:solidFill>
                  <a:srgbClr val="202124"/>
                </a:solidFill>
              </a:rPr>
              <a:t>e</a:t>
            </a:r>
            <a:r>
              <a:rPr lang="en-GB" sz="2200" i="1" dirty="0">
                <a:solidFill>
                  <a:srgbClr val="202124"/>
                </a:solidFill>
                <a:effectLst/>
              </a:rPr>
              <a:t>xchanger </a:t>
            </a:r>
            <a:r>
              <a:rPr lang="en-GB" sz="2200" dirty="0">
                <a:solidFill>
                  <a:srgbClr val="202124"/>
                </a:solidFill>
                <a:effectLst/>
              </a:rPr>
              <a:t>however </a:t>
            </a:r>
            <a:r>
              <a:rPr lang="en-GB" sz="2200" b="0" i="0" dirty="0">
                <a:solidFill>
                  <a:srgbClr val="202124"/>
                </a:solidFill>
                <a:effectLst/>
              </a:rPr>
              <a:t>has a single flow path, which the hot and cold fluids alternately pass through.  The hot fluid ‘gives-up’ heat energy to the thermal mass of the containing pipework and later transmitted to a cold fluid that subsequently passes through the same pipework.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44F0FC-DC71-4CC1-BD7A-A63E2D3BDEE4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696" y="3046094"/>
            <a:ext cx="4069079" cy="3418205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 descr="Image result for examples of heat wheel heat exchanger">
            <a:extLst>
              <a:ext uri="{FF2B5EF4-FFF2-40B4-BE49-F238E27FC236}">
                <a16:creationId xmlns:a16="http://schemas.microsoft.com/office/drawing/2014/main" id="{A7185810-2B7D-4831-9DE8-510EC9D7B7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961324"/>
            <a:ext cx="4311015" cy="2483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4017D7-51B4-4092-8E92-A85E82CF40F4}"/>
              </a:ext>
            </a:extLst>
          </p:cNvPr>
          <p:cNvSpPr txBox="1"/>
          <p:nvPr/>
        </p:nvSpPr>
        <p:spPr>
          <a:xfrm>
            <a:off x="5294947" y="5508074"/>
            <a:ext cx="63493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These pictured are known as </a:t>
            </a:r>
            <a:r>
              <a:rPr lang="en-GB" sz="2200" i="1" dirty="0"/>
              <a:t>heat wheels </a:t>
            </a:r>
            <a:r>
              <a:rPr lang="en-GB" sz="2200" dirty="0"/>
              <a:t>(rotary HX) and are employed in </a:t>
            </a:r>
            <a:r>
              <a:rPr lang="en-GB" sz="2200" i="1" dirty="0"/>
              <a:t>heat recovery systems </a:t>
            </a:r>
            <a:r>
              <a:rPr lang="en-GB" sz="2200" dirty="0"/>
              <a:t>for ventilation purposes.</a:t>
            </a: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1939211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517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Symbol</vt:lpstr>
      <vt:lpstr>Office Theme</vt:lpstr>
      <vt:lpstr>Types of  Heat Exchangers </vt:lpstr>
      <vt:lpstr>Heat Exchangers – 4 main types</vt:lpstr>
      <vt:lpstr>Shell-and-tube heat exchanger</vt:lpstr>
      <vt:lpstr>Plate and frame (or just plate) heat exchanger</vt:lpstr>
      <vt:lpstr>Plate and fin (compact) heat exchanger</vt:lpstr>
      <vt:lpstr>Regenerative heat exchanger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&amp; Configuration of  Heat Exchangers - 1</dc:title>
  <dc:creator>Robert Goodson</dc:creator>
  <cp:lastModifiedBy>Robert Goodson</cp:lastModifiedBy>
  <cp:revision>13</cp:revision>
  <dcterms:created xsi:type="dcterms:W3CDTF">2021-02-17T16:34:19Z</dcterms:created>
  <dcterms:modified xsi:type="dcterms:W3CDTF">2021-02-17T19:22:13Z</dcterms:modified>
</cp:coreProperties>
</file>