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57" r:id="rId2"/>
    <p:sldId id="258" r:id="rId3"/>
    <p:sldId id="259" r:id="rId4"/>
    <p:sldId id="260" r:id="rId5"/>
    <p:sldId id="261" r:id="rId6"/>
    <p:sldId id="272" r:id="rId7"/>
    <p:sldId id="273" r:id="rId8"/>
    <p:sldId id="274" r:id="rId9"/>
    <p:sldId id="275" r:id="rId10"/>
    <p:sldId id="276" r:id="rId11"/>
    <p:sldId id="266" r:id="rId12"/>
    <p:sldId id="270" r:id="rId13"/>
    <p:sldId id="271" r:id="rId14"/>
    <p:sldId id="269" r:id="rId15"/>
    <p:sldId id="277" r:id="rId16"/>
    <p:sldId id="278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292" r:id="rId27"/>
    <p:sldId id="296" r:id="rId28"/>
    <p:sldId id="294" r:id="rId29"/>
    <p:sldId id="295" r:id="rId30"/>
    <p:sldId id="262" r:id="rId31"/>
    <p:sldId id="263" r:id="rId32"/>
    <p:sldId id="293" r:id="rId33"/>
    <p:sldId id="264" r:id="rId34"/>
    <p:sldId id="265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280" autoAdjust="0"/>
  </p:normalViewPr>
  <p:slideViewPr>
    <p:cSldViewPr>
      <p:cViewPr varScale="1">
        <p:scale>
          <a:sx n="45" d="100"/>
          <a:sy n="45" d="100"/>
        </p:scale>
        <p:origin x="1230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2A7616-5FF0-4820-BFB6-8344BACE2E35}" type="datetimeFigureOut">
              <a:rPr lang="en-GB" smtClean="0"/>
              <a:pPr/>
              <a:t>05/11/2017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C31871-5EFB-49B0-B511-513B6AE2E6B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7791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4237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base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5414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83766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74277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0251A7F-EC03-4CB2-8C55-F6780C733A24}" type="slidenum">
              <a:rPr lang="en-GB" altLang="cy-GB"/>
              <a:pPr>
                <a:spcBef>
                  <a:spcPct val="0"/>
                </a:spcBef>
              </a:pPr>
              <a:t>10</a:t>
            </a:fld>
            <a:endParaRPr lang="en-GB" altLang="cy-GB"/>
          </a:p>
        </p:txBody>
      </p:sp>
      <p:sp>
        <p:nvSpPr>
          <p:cNvPr id="11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 fontAlgn="base">
              <a:buFontTx/>
              <a:buNone/>
            </a:pPr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16315602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6161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89677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260F0D1-6AF6-4D75-B1E1-BB411C08DBF3}" type="slidenum">
              <a:rPr lang="en-GB" altLang="cy-GB"/>
              <a:pPr>
                <a:spcBef>
                  <a:spcPct val="0"/>
                </a:spcBef>
              </a:pPr>
              <a:t>13</a:t>
            </a:fld>
            <a:endParaRPr lang="en-GB" altLang="cy-GB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39857826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0005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17214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29794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59916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Speech, Language and Communication Difficulty/</a:t>
            </a:r>
            <a:r>
              <a:rPr lang="en-GB" dirty="0" err="1"/>
              <a:t>ies</a:t>
            </a:r>
            <a:endParaRPr lang="en-GB" dirty="0"/>
          </a:p>
          <a:p>
            <a:r>
              <a:rPr lang="en-GB" dirty="0" err="1"/>
              <a:t>Anhawster</a:t>
            </a:r>
            <a:r>
              <a:rPr lang="en-GB" dirty="0"/>
              <a:t>/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Llafaredd</a:t>
            </a:r>
            <a:r>
              <a:rPr lang="en-GB" dirty="0"/>
              <a:t>, </a:t>
            </a:r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r>
              <a:rPr lang="en-GB" dirty="0"/>
              <a:t> </a:t>
            </a:r>
          </a:p>
          <a:p>
            <a:r>
              <a:rPr lang="en-GB" dirty="0"/>
              <a:t>                                               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7178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934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8226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8561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0661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5627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C31871-5EFB-49B0-B511-513B6AE2E6B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86405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286438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292044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5808D5-3A1A-4977-8B93-E91A3FF8AB28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40904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A6F9006-4EF3-42DE-A9D5-E02F4126D2AE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7967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pPr/>
              <a:t>05/11/2017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505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pPr/>
              <a:t>05/11/2017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136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pPr/>
              <a:t>05/11/2017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32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pPr/>
              <a:t>05/11/2017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967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pPr/>
              <a:t>05/11/2017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170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pPr/>
              <a:t>05/11/2017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4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pPr/>
              <a:t>05/11/2017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86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pPr/>
              <a:t>05/11/2017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102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pPr/>
              <a:t>05/11/2017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355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pPr/>
              <a:t>05/11/2017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411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47768-26AE-4A39-9868-497AD247D995}" type="datetimeFigureOut">
              <a:rPr lang="en-GB" smtClean="0"/>
              <a:pPr/>
              <a:t>05/11/2017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6F1941-BD5E-43D4-BC4B-EF4E78EDC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3921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1295400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59D0C5-AE7D-410B-BFEE-A1B3454BDE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7752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F47768-26AE-4A39-9868-497AD247D995}" type="datetimeFigureOut">
              <a:rPr lang="en-GB" smtClean="0"/>
              <a:pPr/>
              <a:t>05/11/2017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6F1941-BD5E-43D4-BC4B-EF4E78EDC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914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nqn_7xzp2Q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G50fv-B3Uk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yPR1UUtjec" TargetMode="External"/><Relationship Id="rId2" Type="http://schemas.openxmlformats.org/officeDocument/2006/relationships/hyperlink" Target="https://www.youtube.com/watch?v=MNf-VHzClPE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can.org.uk/What_is_the_issue/I%20CAN%20Evidence.aspx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ttontrust.com/news/news/poorer-children-a-year-behind-at-start-of-school/" TargetMode="External"/><Relationship Id="rId2" Type="http://schemas.openxmlformats.org/officeDocument/2006/relationships/hyperlink" Target="http://www.ican.org.uk/What_is_the_issue/I%20CAN%20Evidence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7624" y="1484784"/>
            <a:ext cx="7128792" cy="2043658"/>
          </a:xfrm>
        </p:spPr>
        <p:txBody>
          <a:bodyPr>
            <a:normAutofit fontScale="90000"/>
          </a:bodyPr>
          <a:lstStyle/>
          <a:p>
            <a:r>
              <a:rPr lang="en-GB" dirty="0"/>
              <a:t>SJEU5002/C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All Means All: Inclusive Education </a:t>
            </a:r>
            <a:br>
              <a:rPr lang="en-GB" sz="4000" dirty="0"/>
            </a:br>
            <a:r>
              <a:rPr lang="en-GB" sz="3600" dirty="0" err="1"/>
              <a:t>Pawb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golygu</a:t>
            </a:r>
            <a:r>
              <a:rPr lang="en-GB" sz="3600" dirty="0"/>
              <a:t> </a:t>
            </a:r>
            <a:r>
              <a:rPr lang="en-GB" sz="3600" dirty="0" err="1"/>
              <a:t>Pawb</a:t>
            </a:r>
            <a:r>
              <a:rPr lang="en-GB" sz="3600" dirty="0"/>
              <a:t>: </a:t>
            </a:r>
            <a:r>
              <a:rPr lang="en-GB" sz="3600" dirty="0" err="1"/>
              <a:t>Addysg</a:t>
            </a:r>
            <a:r>
              <a:rPr lang="en-GB" sz="3600" dirty="0"/>
              <a:t> </a:t>
            </a:r>
            <a:r>
              <a:rPr lang="en-GB" sz="3600" dirty="0" err="1"/>
              <a:t>Cynhwysol</a:t>
            </a:r>
            <a:r>
              <a:rPr lang="en-GB" sz="3600" dirty="0"/>
              <a:t> 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 err="1"/>
              <a:t>Sesiwn</a:t>
            </a:r>
            <a:r>
              <a:rPr lang="en-GB" dirty="0"/>
              <a:t> 5  / Session 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831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4653136"/>
            <a:ext cx="4038600" cy="176105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lvl="0"/>
            <a:r>
              <a:rPr lang="cy-GB" dirty="0"/>
              <a:t>Dadansoddi materion yn ymwneud ag arfer dda ar gyfer cynhwysiant.</a:t>
            </a:r>
            <a:endParaRPr lang="en-US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4653136"/>
            <a:ext cx="4038600" cy="176105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lvl="0" hangingPunct="0"/>
            <a:r>
              <a:rPr lang="en-GB" dirty="0"/>
              <a:t>Analyse issues relating to good practice for inclusion.</a:t>
            </a:r>
          </a:p>
          <a:p>
            <a:pPr marL="68580" indent="0">
              <a:buNone/>
            </a:pPr>
            <a:endParaRPr lang="en-GB" dirty="0"/>
          </a:p>
          <a:p>
            <a:endParaRPr lang="en-GB" i="1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658" y="1484784"/>
            <a:ext cx="6156684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7422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1600" y="1818302"/>
            <a:ext cx="3028950" cy="276490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cy-GB" dirty="0"/>
              <a:t>Adnabod a dangos gwerthfawrogiad o’r ystod o werthoedd, agweddau a sgiliau sydd eu hangen i fyw mewn cymdeithas amrywiol.</a:t>
            </a:r>
            <a:endParaRPr lang="en-US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2040" y="1818302"/>
            <a:ext cx="3028950" cy="276490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Recognise and show appreciation of the range of values attitudes and skills needed to live in a diverse society.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290" y="4941168"/>
            <a:ext cx="1590210" cy="1790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098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560" y="3933056"/>
            <a:ext cx="3028950" cy="252028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/>
            <a:endParaRPr lang="cy-GB" dirty="0"/>
          </a:p>
          <a:p>
            <a:pPr lvl="0"/>
            <a:r>
              <a:rPr lang="cy-GB" dirty="0"/>
              <a:t>Mynd i’r afael yn feirniadol â materion yn ymwneud ag amrywiaeth o safbwynt deddfwriaethol, hanesyddol a chyfoes.</a:t>
            </a:r>
            <a:endParaRPr lang="en-US" dirty="0"/>
          </a:p>
          <a:p>
            <a:pPr marL="6858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6056" y="1597551"/>
            <a:ext cx="3028950" cy="2193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/>
            <a:r>
              <a:rPr lang="en-GB" i="1" dirty="0"/>
              <a:t>Critically engage with issues of diversity from a legislative, historical and contemporary perspective.</a:t>
            </a:r>
          </a:p>
          <a:p>
            <a:endParaRPr lang="en-GB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84155"/>
            <a:ext cx="1459278" cy="2432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35486"/>
            <a:ext cx="1606488" cy="1517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06175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552" y="3789040"/>
            <a:ext cx="3860998" cy="252028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Trefnu eu gwybodaeth a’r hyn y maent wedi’i ddysgu drwy ddefnyddio amrywiaeth o ffynonellau gwybodaeth, yn cynnwys TGCh, a chyflwyno’u gwaith ar y lefel briodol.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4018" y="3789040"/>
            <a:ext cx="3798422" cy="252028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Organise their knowledge and learning through the use of a range of information sources, including ICT and present their work at the appropriate level.</a:t>
            </a:r>
          </a:p>
          <a:p>
            <a:endParaRPr lang="en-GB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423" y="1628800"/>
            <a:ext cx="1430462" cy="19072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9379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accent3"/>
                </a:solidFill>
              </a:rPr>
              <a:t>Iaith</a:t>
            </a:r>
            <a:r>
              <a:rPr lang="en-GB" dirty="0">
                <a:solidFill>
                  <a:schemeClr val="accent3"/>
                </a:solidFill>
              </a:rPr>
              <a:t>, </a:t>
            </a:r>
            <a:r>
              <a:rPr lang="en-GB" dirty="0" err="1">
                <a:solidFill>
                  <a:schemeClr val="accent3"/>
                </a:solidFill>
              </a:rPr>
              <a:t>Llefaredd</a:t>
            </a:r>
            <a:r>
              <a:rPr lang="en-GB" dirty="0">
                <a:solidFill>
                  <a:schemeClr val="accent3"/>
                </a:solidFill>
              </a:rPr>
              <a:t> a </a:t>
            </a:r>
            <a:r>
              <a:rPr lang="en-GB" dirty="0" err="1">
                <a:solidFill>
                  <a:schemeClr val="accent3"/>
                </a:solidFill>
              </a:rPr>
              <a:t>Chyfathrebu</a:t>
            </a:r>
            <a:br>
              <a:rPr lang="en-GB" dirty="0"/>
            </a:br>
            <a:r>
              <a:rPr lang="en-GB" dirty="0"/>
              <a:t>Speech, Language and Communication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, </a:t>
            </a: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ddyfyniadau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:</a:t>
            </a:r>
          </a:p>
          <a:p>
            <a:pPr lvl="1"/>
            <a:r>
              <a:rPr lang="en-GB" sz="2600" b="1" dirty="0" err="1"/>
              <a:t>Llefaredd</a:t>
            </a:r>
            <a:endParaRPr lang="en-GB" sz="2600" b="1" dirty="0"/>
          </a:p>
          <a:p>
            <a:pPr lvl="1"/>
            <a:r>
              <a:rPr lang="en-GB" sz="2600" b="1" dirty="0" err="1"/>
              <a:t>Iaith</a:t>
            </a:r>
            <a:endParaRPr lang="en-GB" sz="2600" b="1" dirty="0"/>
          </a:p>
          <a:p>
            <a:pPr lvl="1"/>
            <a:r>
              <a:rPr lang="en-GB" sz="2600" b="1" dirty="0" err="1"/>
              <a:t>Cyfathrebu</a:t>
            </a:r>
            <a:r>
              <a:rPr lang="en-GB" sz="2600" b="1" dirty="0"/>
              <a:t> </a:t>
            </a:r>
          </a:p>
          <a:p>
            <a:r>
              <a:rPr lang="en-GB" dirty="0" err="1"/>
              <a:t>Cymharwch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dyfyniadau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</a:t>
            </a:r>
            <a:r>
              <a:rPr lang="en-GB" dirty="0" err="1">
                <a:latin typeface="Times New Roman"/>
                <a:cs typeface="Times New Roman"/>
              </a:rPr>
              <a:t>â</a:t>
            </a:r>
            <a:r>
              <a:rPr lang="en-GB" dirty="0" err="1"/>
              <a:t>r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/>
              <a:t>In pairs, write definitions of the following terms:</a:t>
            </a:r>
          </a:p>
          <a:p>
            <a:pPr lvl="1"/>
            <a:r>
              <a:rPr lang="en-GB" sz="2600" b="1" dirty="0"/>
              <a:t>Speech</a:t>
            </a:r>
          </a:p>
          <a:p>
            <a:pPr lvl="1"/>
            <a:r>
              <a:rPr lang="en-GB" sz="2600" b="1" dirty="0"/>
              <a:t>Language</a:t>
            </a:r>
          </a:p>
          <a:p>
            <a:pPr lvl="1"/>
            <a:r>
              <a:rPr lang="en-GB" sz="2600" b="1" dirty="0"/>
              <a:t>Communication 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Compare your definitions with another pair. </a:t>
            </a:r>
          </a:p>
        </p:txBody>
      </p:sp>
    </p:spTree>
    <p:extLst>
      <p:ext uri="{BB962C8B-B14F-4D97-AF65-F5344CB8AC3E}">
        <p14:creationId xmlns:p14="http://schemas.microsoft.com/office/powerpoint/2010/main" val="7078845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844824"/>
            <a:ext cx="4038600" cy="468052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/>
            <a:r>
              <a:rPr lang="en-GB" altLang="cy-GB" sz="2400" b="1" dirty="0" err="1">
                <a:ea typeface="ＭＳ Ｐゴシック" panose="020B0600070205080204" pitchFamily="34" charset="-128"/>
              </a:rPr>
              <a:t>Llefaredd</a:t>
            </a:r>
            <a:r>
              <a:rPr lang="en-GB" altLang="cy-GB" sz="2400" b="1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>
                <a:ea typeface="ＭＳ Ｐゴシック" panose="020B0600070205080204" pitchFamily="34" charset="-128"/>
              </a:rPr>
              <a:t> - y broses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gorfforol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greu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llafar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400" b="1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2400" b="1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>
                <a:ea typeface="ＭＳ Ｐゴシック" panose="020B0600070205080204" pitchFamily="34" charset="-128"/>
              </a:rPr>
              <a:t>- y broses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wybyddol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   (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cognitif</a:t>
            </a:r>
            <a:r>
              <a:rPr lang="en-GB" altLang="cy-GB" sz="2400" dirty="0">
                <a:ea typeface="ＭＳ Ｐゴシック" panose="020B0600070205080204" pitchFamily="34" charset="-128"/>
              </a:rPr>
              <a:t>)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ddeall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chreu</a:t>
            </a:r>
            <a:r>
              <a:rPr lang="en-GB" altLang="cy-GB" sz="2400" dirty="0">
                <a:ea typeface="ＭＳ Ｐゴシック" panose="020B0600070205080204" pitchFamily="34" charset="-128"/>
              </a:rPr>
              <a:t> system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symbolau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sy’n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cynrhychioli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meddyliau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syniadau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400" b="1" dirty="0" err="1">
                <a:ea typeface="ＭＳ Ｐゴシック" panose="020B0600070205080204" pitchFamily="34" charset="-128"/>
              </a:rPr>
              <a:t>Cyfathrebu</a:t>
            </a:r>
            <a:r>
              <a:rPr lang="en-GB" altLang="cy-GB" sz="2400" b="1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>
                <a:ea typeface="ＭＳ Ｐゴシック" panose="020B0600070205080204" pitchFamily="34" charset="-128"/>
              </a:rPr>
              <a:t>–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ffordd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geiriol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di-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eiriol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gyfleu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syniadau</a:t>
            </a:r>
            <a:r>
              <a:rPr lang="en-GB" altLang="cy-GB" sz="2400" dirty="0">
                <a:ea typeface="ＭＳ Ｐゴシック" panose="020B0600070205080204" pitchFamily="34" charset="-128"/>
              </a:rPr>
              <a:t>,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meddyliau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theimladau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cy-GB" sz="3200" dirty="0">
              <a:ea typeface="ＭＳ Ｐゴシック" panose="020B0600070205080204" pitchFamily="34" charset="-128"/>
            </a:endParaRPr>
          </a:p>
        </p:txBody>
      </p:sp>
      <p:sp>
        <p:nvSpPr>
          <p:cNvPr id="7171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1844824"/>
            <a:ext cx="4038600" cy="468052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altLang="cy-GB" sz="2400" b="1" i="1" dirty="0">
                <a:ea typeface="ＭＳ Ｐゴシック" panose="020B0600070205080204" pitchFamily="34" charset="-128"/>
              </a:rPr>
              <a:t>Speech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 – the physical production of speech sounds.</a:t>
            </a:r>
          </a:p>
          <a:p>
            <a:r>
              <a:rPr lang="en-GB" altLang="cy-GB" sz="2400" b="1" i="1" dirty="0">
                <a:ea typeface="ＭＳ Ｐゴシック" panose="020B0600070205080204" pitchFamily="34" charset="-128"/>
              </a:rPr>
              <a:t>Language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 –the cognitive process of understanding and creating the symbol system that represents thoughts and ideas.</a:t>
            </a:r>
          </a:p>
          <a:p>
            <a:r>
              <a:rPr lang="en-GB" altLang="cy-GB" sz="2400" b="1" i="1" dirty="0">
                <a:ea typeface="ＭＳ Ｐゴシック" panose="020B0600070205080204" pitchFamily="34" charset="-128"/>
              </a:rPr>
              <a:t>Communication</a:t>
            </a:r>
            <a:r>
              <a:rPr lang="en-GB" altLang="cy-GB" sz="2400" i="1" dirty="0">
                <a:ea typeface="ＭＳ Ｐゴシック" panose="020B0600070205080204" pitchFamily="34" charset="-128"/>
              </a:rPr>
              <a:t> – verbal and non verbal means of conveying ideas, thoughts and feelings.</a:t>
            </a:r>
          </a:p>
          <a:p>
            <a:endParaRPr lang="en-US" altLang="cy-GB" sz="2400" dirty="0">
              <a:ea typeface="ＭＳ Ｐゴシック" panose="020B0600070205080204" pitchFamily="34" charset="-128"/>
            </a:endParaRPr>
          </a:p>
        </p:txBody>
      </p:sp>
      <p:sp>
        <p:nvSpPr>
          <p:cNvPr id="717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Terminoleg</a:t>
            </a:r>
            <a:br>
              <a:rPr lang="en-GB" altLang="cy-GB" dirty="0">
                <a:ea typeface="ＭＳ Ｐゴシック" panose="020B0600070205080204" pitchFamily="34" charset="-128"/>
              </a:rPr>
            </a:br>
            <a:r>
              <a:rPr lang="en-GB" altLang="cy-GB" dirty="0">
                <a:ea typeface="ＭＳ Ｐゴシック" panose="020B0600070205080204" pitchFamily="34" charset="-128"/>
              </a:rPr>
              <a:t>Terminology</a:t>
            </a:r>
            <a:endParaRPr lang="cy-GB" altLang="cy-GB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72421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4365104"/>
            <a:ext cx="4038600" cy="2332856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en-GB" altLang="cy-GB" b="1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b="1" dirty="0">
                <a:ea typeface="ＭＳ Ｐゴシック" panose="020B0600070205080204" pitchFamily="34" charset="-128"/>
              </a:rPr>
              <a:t> a </a:t>
            </a:r>
            <a:r>
              <a:rPr lang="en-GB" altLang="cy-GB" b="1" dirty="0" err="1">
                <a:ea typeface="ＭＳ Ｐゴシック" panose="020B0600070205080204" pitchFamily="34" charset="-128"/>
              </a:rPr>
              <a:t>gaiff</a:t>
            </a:r>
            <a:r>
              <a:rPr lang="en-GB" altLang="cy-GB" b="1" dirty="0">
                <a:ea typeface="ＭＳ Ｐゴシック" panose="020B0600070205080204" pitchFamily="34" charset="-128"/>
              </a:rPr>
              <a:t> </a:t>
            </a:r>
            <a:r>
              <a:rPr lang="en-GB" altLang="cy-GB" b="1" dirty="0" err="1">
                <a:ea typeface="ＭＳ Ｐゴシック" panose="020B0600070205080204" pitchFamily="34" charset="-128"/>
              </a:rPr>
              <a:t>ei</a:t>
            </a:r>
            <a:r>
              <a:rPr lang="en-GB" altLang="cy-GB" b="1" dirty="0">
                <a:ea typeface="ＭＳ Ｐゴシック" panose="020B0600070205080204" pitchFamily="34" charset="-128"/>
              </a:rPr>
              <a:t> </a:t>
            </a:r>
            <a:r>
              <a:rPr lang="en-GB" altLang="cy-GB" b="1" dirty="0" err="1">
                <a:ea typeface="ＭＳ Ｐゴシック" panose="020B0600070205080204" pitchFamily="34" charset="-128"/>
              </a:rPr>
              <a:t>dderbyn</a:t>
            </a:r>
            <a:r>
              <a:rPr lang="en-GB" altLang="cy-GB" b="1" dirty="0">
                <a:ea typeface="ＭＳ Ｐゴシック" panose="020B0600070205080204" pitchFamily="34" charset="-128"/>
              </a:rPr>
              <a:t> </a:t>
            </a:r>
            <a:r>
              <a:rPr lang="en-GB" altLang="cy-GB" dirty="0">
                <a:ea typeface="ＭＳ Ｐゴシック" panose="020B0600070205080204" pitchFamily="34" charset="-128"/>
              </a:rPr>
              <a:t>– </a:t>
            </a:r>
            <a:r>
              <a:rPr lang="en-GB" altLang="cy-GB" dirty="0" err="1">
                <a:ea typeface="ＭＳ Ｐゴシック" panose="020B0600070205080204" pitchFamily="34" charset="-128"/>
              </a:rPr>
              <a:t>dealltwriaeth</a:t>
            </a:r>
            <a:r>
              <a:rPr lang="en-GB" altLang="cy-GB" dirty="0">
                <a:ea typeface="ＭＳ Ｐゴシック" panose="020B0600070205080204" pitchFamily="34" charset="-128"/>
              </a:rPr>
              <a:t> o </a:t>
            </a:r>
            <a:r>
              <a:rPr lang="en-GB" altLang="cy-GB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b="1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b="1" dirty="0">
                <a:ea typeface="ＭＳ Ｐゴシック" panose="020B0600070205080204" pitchFamily="34" charset="-128"/>
              </a:rPr>
              <a:t> </a:t>
            </a:r>
            <a:r>
              <a:rPr lang="en-GB" altLang="cy-GB" b="1" dirty="0" err="1">
                <a:ea typeface="ＭＳ Ｐゴシック" panose="020B0600070205080204" pitchFamily="34" charset="-128"/>
              </a:rPr>
              <a:t>mynegianno</a:t>
            </a:r>
            <a:r>
              <a:rPr lang="en-GB" altLang="cy-GB" dirty="0" err="1">
                <a:ea typeface="ＭＳ Ｐゴシック" panose="020B0600070205080204" pitchFamily="34" charset="-128"/>
              </a:rPr>
              <a:t>l</a:t>
            </a:r>
            <a:r>
              <a:rPr lang="en-GB" altLang="cy-GB" dirty="0">
                <a:ea typeface="ＭＳ Ｐゴシック" panose="020B0600070205080204" pitchFamily="34" charset="-128"/>
              </a:rPr>
              <a:t> – </a:t>
            </a:r>
            <a:r>
              <a:rPr lang="en-GB" altLang="cy-GB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dirty="0">
                <a:ea typeface="ＭＳ Ｐゴシック" panose="020B0600070205080204" pitchFamily="34" charset="-128"/>
              </a:rPr>
              <a:t> a </a:t>
            </a:r>
            <a:r>
              <a:rPr lang="en-GB" altLang="cy-GB" dirty="0" err="1">
                <a:ea typeface="ＭＳ Ｐゴシック" panose="020B0600070205080204" pitchFamily="34" charset="-128"/>
              </a:rPr>
              <a:t>siaradir</a:t>
            </a:r>
            <a:r>
              <a:rPr lang="en-GB" altLang="cy-GB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8196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4365104"/>
            <a:ext cx="4038600" cy="2332856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cy-GB" b="1" i="1" dirty="0">
                <a:ea typeface="ＭＳ Ｐゴシック" panose="020B0600070205080204" pitchFamily="34" charset="-128"/>
              </a:rPr>
              <a:t>Receptive language  </a:t>
            </a:r>
            <a:r>
              <a:rPr lang="en-GB" altLang="cy-GB" i="1" dirty="0">
                <a:ea typeface="ＭＳ Ｐゴシック" panose="020B0600070205080204" pitchFamily="34" charset="-128"/>
              </a:rPr>
              <a:t>– understanding of language.</a:t>
            </a:r>
          </a:p>
          <a:p>
            <a:r>
              <a:rPr lang="en-GB" altLang="cy-GB" b="1" i="1" dirty="0">
                <a:ea typeface="ＭＳ Ｐゴシック" panose="020B0600070205080204" pitchFamily="34" charset="-128"/>
              </a:rPr>
              <a:t>Expressive language  </a:t>
            </a:r>
            <a:r>
              <a:rPr lang="en-GB" altLang="cy-GB" i="1" dirty="0">
                <a:ea typeface="ＭＳ Ｐゴシック" panose="020B0600070205080204" pitchFamily="34" charset="-128"/>
              </a:rPr>
              <a:t>–spoken language</a:t>
            </a:r>
            <a:endParaRPr lang="en-US" altLang="cy-GB" i="1" dirty="0">
              <a:ea typeface="ＭＳ Ｐゴシック" panose="020B0600070205080204" pitchFamily="34" charset="-128"/>
            </a:endParaRPr>
          </a:p>
        </p:txBody>
      </p:sp>
      <p:sp>
        <p:nvSpPr>
          <p:cNvPr id="6" name="Rounded Rectangular Callout 5"/>
          <p:cNvSpPr/>
          <p:nvPr/>
        </p:nvSpPr>
        <p:spPr>
          <a:xfrm>
            <a:off x="683568" y="332656"/>
            <a:ext cx="3528392" cy="3352128"/>
          </a:xfrm>
          <a:prstGeom prst="wedgeRoundRectCallout">
            <a:avLst>
              <a:gd name="adj1" fmla="val -42876"/>
              <a:gd name="adj2" fmla="val 65141"/>
              <a:gd name="adj3" fmla="val 16667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200" dirty="0"/>
              <a:t>Communication is “a process in which information is encoded by the sender (for example in words or signs) and is decoded by the recipient” (Grove et al, 1999 cited in </a:t>
            </a:r>
            <a:r>
              <a:rPr lang="en-GB" sz="2200" dirty="0" err="1"/>
              <a:t>Lacey</a:t>
            </a:r>
            <a:r>
              <a:rPr lang="en-GB" sz="2200" dirty="0"/>
              <a:t> et al, 2015).  </a:t>
            </a:r>
          </a:p>
        </p:txBody>
      </p:sp>
      <p:sp>
        <p:nvSpPr>
          <p:cNvPr id="9" name="Rounded Rectangular Callout 8"/>
          <p:cNvSpPr/>
          <p:nvPr/>
        </p:nvSpPr>
        <p:spPr>
          <a:xfrm>
            <a:off x="5004048" y="404664"/>
            <a:ext cx="3528392" cy="3272608"/>
          </a:xfrm>
          <a:prstGeom prst="wedgeRoundRectCallout">
            <a:avLst>
              <a:gd name="adj1" fmla="val 51420"/>
              <a:gd name="adj2" fmla="val 66382"/>
              <a:gd name="adj3" fmla="val 1666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200" dirty="0"/>
              <a:t>“Communication is about two or more people working together and coordinating their actions in an ongoing response to each other and the context (Bunning, 2009 in Lacey et al, 2015</a:t>
            </a:r>
            <a:r>
              <a:rPr lang="en-GB" dirty="0"/>
              <a:t>). </a:t>
            </a:r>
          </a:p>
        </p:txBody>
      </p:sp>
    </p:spTree>
    <p:extLst>
      <p:ext uri="{BB962C8B-B14F-4D97-AF65-F5344CB8AC3E}">
        <p14:creationId xmlns:p14="http://schemas.microsoft.com/office/powerpoint/2010/main" val="2252683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GB" altLang="cy-GB" sz="3600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Anawsterau</a:t>
            </a:r>
            <a:r>
              <a:rPr lang="en-GB" altLang="cy-GB" sz="3600" dirty="0">
                <a:solidFill>
                  <a:schemeClr val="accent3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Cyfathrebu</a:t>
            </a:r>
            <a:br>
              <a:rPr lang="en-GB" altLang="cy-GB" sz="3600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cy-GB" sz="3600" dirty="0">
                <a:ea typeface="ＭＳ Ｐゴシック" panose="020B0600070205080204" pitchFamily="34" charset="-128"/>
              </a:rPr>
              <a:t>Communication Difficulties</a:t>
            </a:r>
          </a:p>
        </p:txBody>
      </p:sp>
      <p:sp>
        <p:nvSpPr>
          <p:cNvPr id="9220" name="Rectangle 11"/>
          <p:cNvSpPr>
            <a:spLocks noGrp="1" noChangeArrowheads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altLang="cy-GB" sz="3100" dirty="0" err="1">
                <a:ea typeface="ＭＳ Ｐゴシック" panose="020B0600070205080204" pitchFamily="34" charset="-128"/>
              </a:rPr>
              <a:t>Anhawster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creu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ddeall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3100" dirty="0">
                <a:ea typeface="ＭＳ Ｐゴシック" panose="020B0600070205080204" pitchFamily="34" charset="-128"/>
              </a:rPr>
              <a:t>,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defnyddio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brosesu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llafar</a:t>
            </a:r>
            <a:r>
              <a:rPr lang="en-GB" altLang="cy-GB" sz="3100" dirty="0">
                <a:ea typeface="ＭＳ Ｐゴシック" panose="020B0600070205080204" pitchFamily="34" charset="-128"/>
              </a:rPr>
              <a:t>,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ddefnyddio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mewn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cyd-destunau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3100" dirty="0">
                <a:ea typeface="ＭＳ Ｐゴシック" panose="020B0600070205080204" pitchFamily="34" charset="-128"/>
              </a:rPr>
              <a:t>.</a:t>
            </a:r>
          </a:p>
          <a:p>
            <a:endParaRPr lang="en-GB" altLang="cy-GB" sz="3100" dirty="0">
              <a:ea typeface="ＭＳ Ｐゴシック" panose="020B0600070205080204" pitchFamily="34" charset="-128"/>
            </a:endParaRPr>
          </a:p>
          <a:p>
            <a:r>
              <a:rPr lang="en-GB" altLang="cy-GB" sz="3100" dirty="0">
                <a:ea typeface="ＭＳ Ｐゴシック" panose="020B0600070205080204" pitchFamily="34" charset="-128"/>
              </a:rPr>
              <a:t>Gall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anawsterau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ffocysu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ar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feysydd</a:t>
            </a:r>
            <a:r>
              <a:rPr lang="en-GB" altLang="cy-GB" sz="3100" dirty="0">
                <a:ea typeface="ＭＳ Ｐゴシック" panose="020B0600070205080204" pitchFamily="34" charset="-128"/>
              </a:rPr>
              <a:t> </a:t>
            </a:r>
            <a:r>
              <a:rPr lang="en-GB" altLang="cy-GB" sz="3100" dirty="0" err="1">
                <a:ea typeface="ＭＳ Ｐゴシック" panose="020B0600070205080204" pitchFamily="34" charset="-128"/>
              </a:rPr>
              <a:t>megis</a:t>
            </a:r>
            <a:r>
              <a:rPr lang="en-GB" altLang="cy-GB" sz="3100" dirty="0">
                <a:ea typeface="ＭＳ Ｐゴシック" panose="020B0600070205080204" pitchFamily="34" charset="-128"/>
              </a:rPr>
              <a:t>:</a:t>
            </a:r>
          </a:p>
          <a:p>
            <a:pPr lvl="1"/>
            <a:r>
              <a:rPr lang="en-GB" altLang="cy-GB" sz="2800" dirty="0" err="1">
                <a:ea typeface="ＭＳ Ｐゴシック" panose="020B0600070205080204" pitchFamily="34" charset="-128"/>
              </a:rPr>
              <a:t>Llefaredd</a:t>
            </a:r>
            <a:endParaRPr lang="en-GB" altLang="cy-GB" sz="2800" dirty="0">
              <a:ea typeface="ＭＳ Ｐゴシック" panose="020B0600070205080204" pitchFamily="34" charset="-128"/>
            </a:endParaRPr>
          </a:p>
          <a:p>
            <a:pPr lvl="1"/>
            <a:r>
              <a:rPr lang="en-GB" altLang="cy-GB" sz="2800" dirty="0" err="1">
                <a:ea typeface="ＭＳ Ｐゴシック" panose="020B0600070205080204" pitchFamily="34" charset="-128"/>
              </a:rPr>
              <a:t>Gramadeg</a:t>
            </a:r>
            <a:endParaRPr lang="en-GB" altLang="cy-GB" sz="2800" dirty="0">
              <a:ea typeface="ＭＳ Ｐゴシック" panose="020B0600070205080204" pitchFamily="34" charset="-128"/>
            </a:endParaRPr>
          </a:p>
          <a:p>
            <a:pPr lvl="1"/>
            <a:r>
              <a:rPr lang="en-GB" altLang="cy-GB" sz="2800" dirty="0" err="1">
                <a:ea typeface="ＭＳ Ｐゴシック" panose="020B0600070205080204" pitchFamily="34" charset="-128"/>
              </a:rPr>
              <a:t>Ystyr</a:t>
            </a:r>
            <a:r>
              <a:rPr lang="en-GB" altLang="cy-GB" sz="2800" dirty="0">
                <a:ea typeface="ＭＳ Ｐゴシック" panose="020B0600070205080204" pitchFamily="34" charset="-128"/>
              </a:rPr>
              <a:t> a </a:t>
            </a:r>
            <a:r>
              <a:rPr lang="en-GB" altLang="cy-GB" sz="2800" dirty="0" err="1">
                <a:ea typeface="ＭＳ Ｐゴシック" panose="020B0600070205080204" pitchFamily="34" charset="-128"/>
              </a:rPr>
              <a:t>deallusrwydd</a:t>
            </a:r>
            <a:endParaRPr lang="en-GB" altLang="cy-GB" sz="2800" dirty="0">
              <a:ea typeface="ＭＳ Ｐゴシック" panose="020B0600070205080204" pitchFamily="34" charset="-128"/>
            </a:endParaRPr>
          </a:p>
          <a:p>
            <a:pPr lvl="1"/>
            <a:r>
              <a:rPr lang="en-GB" altLang="cy-GB" sz="2800" dirty="0" err="1">
                <a:ea typeface="ＭＳ Ｐゴシック" panose="020B0600070205080204" pitchFamily="34" charset="-128"/>
              </a:rPr>
              <a:t>Defnydd</a:t>
            </a:r>
            <a:r>
              <a:rPr lang="en-GB" altLang="cy-GB" sz="2800" dirty="0">
                <a:ea typeface="ＭＳ Ｐゴシック" panose="020B0600070205080204" pitchFamily="34" charset="-128"/>
              </a:rPr>
              <a:t> </a:t>
            </a:r>
            <a:r>
              <a:rPr lang="en-GB" altLang="cy-GB" sz="28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2800" dirty="0">
                <a:ea typeface="ＭＳ Ｐゴシック" panose="020B0600070205080204" pitchFamily="34" charset="-128"/>
              </a:rPr>
              <a:t> </a:t>
            </a:r>
          </a:p>
          <a:p>
            <a:pPr marL="0" indent="0">
              <a:buNone/>
            </a:pPr>
            <a:r>
              <a:rPr lang="en-GB" altLang="cy-GB" sz="2600" dirty="0">
                <a:ea typeface="ＭＳ Ｐゴシック" panose="020B0600070205080204" pitchFamily="34" charset="-128"/>
              </a:rPr>
              <a:t>		           (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Farell</a:t>
            </a:r>
            <a:r>
              <a:rPr lang="en-GB" altLang="cy-GB" sz="2600" dirty="0">
                <a:ea typeface="ＭＳ Ｐゴシック" panose="020B0600070205080204" pitchFamily="34" charset="-128"/>
              </a:rPr>
              <a:t>, 2005)</a:t>
            </a:r>
          </a:p>
          <a:p>
            <a:pPr eaLnBrk="1" hangingPunct="1"/>
            <a:endParaRPr lang="en-US" altLang="cy-GB" sz="2600" i="1" dirty="0">
              <a:ea typeface="ＭＳ Ｐゴシック" panose="020B0600070205080204" pitchFamily="34" charset="-128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US" altLang="cy-GB" sz="2900" dirty="0">
                <a:ea typeface="ＭＳ Ｐゴシック" panose="020B0600070205080204" pitchFamily="34" charset="-128"/>
              </a:rPr>
              <a:t>Difficulties with creating or understanding language, using or processing speech sounds, or with understanding or using language in social contexts.</a:t>
            </a:r>
          </a:p>
          <a:p>
            <a:pPr marL="0" indent="0">
              <a:buNone/>
            </a:pPr>
            <a:endParaRPr lang="en-US" altLang="cy-GB" sz="2900" dirty="0">
              <a:ea typeface="ＭＳ Ｐゴシック" panose="020B0600070205080204" pitchFamily="34" charset="-128"/>
            </a:endParaRPr>
          </a:p>
          <a:p>
            <a:r>
              <a:rPr lang="en-US" altLang="cy-GB" sz="2900" dirty="0">
                <a:ea typeface="ＭＳ Ｐゴシック" panose="020B0600070205080204" pitchFamily="34" charset="-128"/>
              </a:rPr>
              <a:t>Difficulties may be focused on areas such as: </a:t>
            </a:r>
          </a:p>
          <a:p>
            <a:pPr lvl="1"/>
            <a:r>
              <a:rPr lang="en-US" altLang="cy-GB" sz="2900" dirty="0">
                <a:ea typeface="ＭＳ Ｐゴシック" panose="020B0600070205080204" pitchFamily="34" charset="-128"/>
              </a:rPr>
              <a:t>Speech</a:t>
            </a:r>
          </a:p>
          <a:p>
            <a:pPr lvl="1"/>
            <a:r>
              <a:rPr lang="en-US" altLang="cy-GB" sz="2900" dirty="0">
                <a:ea typeface="ＭＳ Ｐゴシック" panose="020B0600070205080204" pitchFamily="34" charset="-128"/>
              </a:rPr>
              <a:t>Grammar</a:t>
            </a:r>
          </a:p>
          <a:p>
            <a:pPr lvl="1"/>
            <a:r>
              <a:rPr lang="en-US" altLang="cy-GB" sz="2900" dirty="0">
                <a:ea typeface="ＭＳ Ｐゴシック" panose="020B0600070205080204" pitchFamily="34" charset="-128"/>
              </a:rPr>
              <a:t>Meaning and comprehension</a:t>
            </a:r>
          </a:p>
          <a:p>
            <a:pPr lvl="1"/>
            <a:r>
              <a:rPr lang="en-US" altLang="cy-GB" sz="2900" dirty="0">
                <a:ea typeface="ＭＳ Ｐゴシック" panose="020B0600070205080204" pitchFamily="34" charset="-128"/>
              </a:rPr>
              <a:t>Use of language </a:t>
            </a:r>
          </a:p>
          <a:p>
            <a:pPr marL="457200" lvl="1" indent="0" algn="r">
              <a:buNone/>
            </a:pPr>
            <a:r>
              <a:rPr lang="en-US" altLang="cy-GB" sz="2900" dirty="0">
                <a:ea typeface="ＭＳ Ｐゴシック" panose="020B0600070205080204" pitchFamily="34" charset="-128"/>
              </a:rPr>
              <a:t>(</a:t>
            </a:r>
            <a:r>
              <a:rPr lang="en-US" altLang="cy-GB" sz="2900" dirty="0" err="1">
                <a:ea typeface="ＭＳ Ｐゴシック" panose="020B0600070205080204" pitchFamily="34" charset="-128"/>
              </a:rPr>
              <a:t>Farell</a:t>
            </a:r>
            <a:r>
              <a:rPr lang="en-US" altLang="cy-GB" sz="2900" dirty="0">
                <a:ea typeface="ＭＳ Ｐゴシック" panose="020B0600070205080204" pitchFamily="34" charset="-128"/>
              </a:rPr>
              <a:t>, 2005</a:t>
            </a:r>
            <a:r>
              <a:rPr lang="en-US" altLang="cy-GB" sz="2600" dirty="0">
                <a:ea typeface="ＭＳ Ｐゴシック" panose="020B0600070205080204" pitchFamily="34" charset="-128"/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6317305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Amledd</a:t>
            </a:r>
            <a:br>
              <a:rPr lang="en-GB" altLang="cy-GB" dirty="0">
                <a:ea typeface="ＭＳ Ｐゴシック" panose="020B0600070205080204" pitchFamily="34" charset="-128"/>
              </a:rPr>
            </a:br>
            <a:r>
              <a:rPr lang="en-GB" altLang="cy-GB" dirty="0">
                <a:ea typeface="ＭＳ Ｐゴシック" panose="020B0600070205080204" pitchFamily="34" charset="-128"/>
              </a:rPr>
              <a:t>Frequency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340768"/>
            <a:ext cx="4244280" cy="540060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eaLnBrk="1" hangingPunct="1"/>
            <a:r>
              <a:rPr lang="en-GB" altLang="cy-GB" sz="2200" dirty="0">
                <a:ea typeface="ＭＳ Ｐゴシック" panose="020B0600070205080204" pitchFamily="34" charset="-128"/>
              </a:rPr>
              <a:t>Mae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gan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hyd</a:t>
            </a:r>
            <a:r>
              <a:rPr lang="en-GB" altLang="cy-GB" sz="2200" dirty="0">
                <a:ea typeface="ＭＳ Ｐゴシック" panose="020B0600070205080204" pitchFamily="34" charset="-128"/>
              </a:rPr>
              <a:t> at 10% o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200" dirty="0">
                <a:ea typeface="ＭＳ Ｐゴシック" panose="020B0600070205080204" pitchFamily="34" charset="-128"/>
              </a:rPr>
              <a:t> 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anawsterau</a:t>
            </a:r>
            <a:r>
              <a:rPr lang="en-GB" altLang="cy-GB" sz="2200" dirty="0">
                <a:ea typeface="ＭＳ Ｐゴシック" panose="020B0600070205080204" pitchFamily="34" charset="-128"/>
              </a:rPr>
              <a:t> 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cyfathrebu</a:t>
            </a:r>
            <a:r>
              <a:rPr lang="en-GB" altLang="cy-GB" sz="2200" dirty="0">
                <a:ea typeface="ＭＳ Ｐゴシック" panose="020B0600070205080204" pitchFamily="34" charset="-128"/>
              </a:rPr>
              <a:t>  (Law et al (2000) cited by ICAN,2011(a)).</a:t>
            </a:r>
          </a:p>
          <a:p>
            <a:pPr eaLnBrk="1" hangingPunct="1"/>
            <a:r>
              <a:rPr lang="en-GB" altLang="cy-GB" sz="2200" dirty="0">
                <a:ea typeface="ＭＳ Ｐゴシック" panose="020B0600070205080204" pitchFamily="34" charset="-128"/>
              </a:rPr>
              <a:t>Mae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gan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tua</a:t>
            </a:r>
            <a:r>
              <a:rPr lang="en-GB" altLang="cy-GB" sz="2200" dirty="0">
                <a:ea typeface="ＭＳ Ｐゴシック" panose="020B0600070205080204" pitchFamily="34" charset="-128"/>
              </a:rPr>
              <a:t> 6% o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anawsterau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2200" dirty="0">
                <a:ea typeface="ＭＳ Ｐゴシック" panose="020B0600070205080204" pitchFamily="34" charset="-128"/>
              </a:rPr>
              <a:t> a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llefaredd</a:t>
            </a:r>
            <a:r>
              <a:rPr lang="en-GB" altLang="cy-GB" sz="2200" dirty="0">
                <a:ea typeface="ＭＳ Ｐゴシック" panose="020B0600070205080204" pitchFamily="34" charset="-128"/>
              </a:rPr>
              <a:t> 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penodol</a:t>
            </a:r>
            <a:r>
              <a:rPr lang="en-GB" altLang="cy-GB" sz="2200" dirty="0">
                <a:ea typeface="ＭＳ Ｐゴシック" panose="020B0600070205080204" pitchFamily="34" charset="-128"/>
              </a:rPr>
              <a:t> (Law et al (2000) cited by ICAN,2011(b)).</a:t>
            </a:r>
          </a:p>
          <a:p>
            <a:pPr eaLnBrk="1" hangingPunct="1"/>
            <a:r>
              <a:rPr lang="en-GB" altLang="cy-GB" sz="2200" dirty="0">
                <a:ea typeface="ＭＳ Ｐゴシック" panose="020B0600070205080204" pitchFamily="34" charset="-128"/>
              </a:rPr>
              <a:t>Mae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gan</a:t>
            </a:r>
            <a:r>
              <a:rPr lang="en-GB" altLang="cy-GB" sz="2200" dirty="0">
                <a:ea typeface="ＭＳ Ｐゴシック" panose="020B0600070205080204" pitchFamily="34" charset="-128"/>
              </a:rPr>
              <a:t> y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gweddill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anawsterau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cyfathrebu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sy’n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rhan</a:t>
            </a:r>
            <a:r>
              <a:rPr lang="en-GB" altLang="cy-GB" sz="2200" dirty="0">
                <a:ea typeface="ＭＳ Ｐゴシック" panose="020B0600070205080204" pitchFamily="34" charset="-128"/>
              </a:rPr>
              <a:t> o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anawsterau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mwy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cyffredinol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neu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anawsterau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eraill</a:t>
            </a:r>
            <a:r>
              <a:rPr lang="en-GB" altLang="cy-GB" sz="22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200" dirty="0">
                <a:ea typeface="ＭＳ Ｐゴシック" panose="020B0600070205080204" pitchFamily="34" charset="-128"/>
              </a:rPr>
              <a:t>Mae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gan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hyd</a:t>
            </a:r>
            <a:r>
              <a:rPr lang="en-GB" altLang="cy-GB" sz="2200" dirty="0">
                <a:ea typeface="ＭＳ Ｐゴシック" panose="020B0600070205080204" pitchFamily="34" charset="-128"/>
              </a:rPr>
              <a:t> at 50% o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iaith</a:t>
            </a:r>
            <a:r>
              <a:rPr lang="en-GB" altLang="cy-GB" sz="2200" dirty="0">
                <a:ea typeface="ＭＳ Ｐゴシック" panose="020B0600070205080204" pitchFamily="34" charset="-128"/>
              </a:rPr>
              <a:t> ‘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dlawd</a:t>
            </a:r>
            <a:r>
              <a:rPr lang="en-GB" altLang="cy-GB" sz="2200" dirty="0">
                <a:ea typeface="ＭＳ Ｐゴシック" panose="020B0600070205080204" pitchFamily="34" charset="-128"/>
              </a:rPr>
              <a:t>’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wrth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ddechrau</a:t>
            </a:r>
            <a:r>
              <a:rPr lang="en-GB" altLang="cy-GB" sz="2200" dirty="0">
                <a:ea typeface="ＭＳ Ｐゴシック" panose="020B0600070205080204" pitchFamily="34" charset="-128"/>
              </a:rPr>
              <a:t>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200" dirty="0">
                <a:ea typeface="ＭＳ Ｐゴシック" panose="020B0600070205080204" pitchFamily="34" charset="-128"/>
              </a:rPr>
              <a:t> yr 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ysgol</a:t>
            </a:r>
            <a:r>
              <a:rPr lang="en-GB" altLang="cy-GB" sz="2200" dirty="0">
                <a:ea typeface="ＭＳ Ｐゴシック" panose="020B0600070205080204" pitchFamily="34" charset="-128"/>
              </a:rPr>
              <a:t> (ICAN,2011 (c)).</a:t>
            </a:r>
          </a:p>
        </p:txBody>
      </p:sp>
      <p:sp>
        <p:nvSpPr>
          <p:cNvPr id="1024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244280" cy="540060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US" altLang="cy-GB" sz="2200" dirty="0">
                <a:ea typeface="ＭＳ Ｐゴシック" panose="020B0600070205080204" pitchFamily="34" charset="-128"/>
              </a:rPr>
              <a:t>Up to 10 % of children have communication difficulties</a:t>
            </a:r>
            <a:r>
              <a:rPr lang="en-GB" altLang="cy-GB" sz="2200" dirty="0">
                <a:ea typeface="ＭＳ Ｐゴシック" panose="020B0600070205080204" pitchFamily="34" charset="-128"/>
              </a:rPr>
              <a:t> (Law et al (2000) cited by ICAN,2011(a))</a:t>
            </a:r>
            <a:endParaRPr lang="en-US" altLang="cy-GB" sz="2200" dirty="0">
              <a:ea typeface="ＭＳ Ｐゴシック" panose="020B0600070205080204" pitchFamily="34" charset="-128"/>
            </a:endParaRPr>
          </a:p>
          <a:p>
            <a:r>
              <a:rPr lang="en-US" altLang="cy-GB" sz="2200" dirty="0">
                <a:ea typeface="ＭＳ Ｐゴシック" panose="020B0600070205080204" pitchFamily="34" charset="-128"/>
              </a:rPr>
              <a:t>Around 6% children have specific speech and language difficulties</a:t>
            </a:r>
            <a:r>
              <a:rPr lang="en-GB" altLang="cy-GB" sz="2200" dirty="0">
                <a:ea typeface="ＭＳ Ｐゴシック" panose="020B0600070205080204" pitchFamily="34" charset="-128"/>
              </a:rPr>
              <a:t> (Law et al (2000) cited by ICAN,2011(b))</a:t>
            </a:r>
            <a:endParaRPr lang="en-US" altLang="cy-GB" sz="2200" dirty="0">
              <a:ea typeface="ＭＳ Ｐゴシック" panose="020B0600070205080204" pitchFamily="34" charset="-128"/>
            </a:endParaRPr>
          </a:p>
          <a:p>
            <a:r>
              <a:rPr lang="en-US" altLang="cy-GB" sz="2200" dirty="0">
                <a:ea typeface="ＭＳ Ｐゴシック" panose="020B0600070205080204" pitchFamily="34" charset="-128"/>
              </a:rPr>
              <a:t>The others have communication difficulties as a part of more general difficulties or other difficulties.</a:t>
            </a:r>
          </a:p>
          <a:p>
            <a:r>
              <a:rPr lang="en-US" altLang="cy-GB" sz="2200" dirty="0">
                <a:ea typeface="ＭＳ Ｐゴシック" panose="020B0600070205080204" pitchFamily="34" charset="-128"/>
              </a:rPr>
              <a:t>Up to 50% children have impoverished language when they start school</a:t>
            </a:r>
            <a:r>
              <a:rPr lang="en-GB" altLang="cy-GB" sz="2200" dirty="0">
                <a:ea typeface="ＭＳ Ｐゴシック" panose="020B0600070205080204" pitchFamily="34" charset="-128"/>
              </a:rPr>
              <a:t>(ICAN,2011 (c)).</a:t>
            </a:r>
            <a:endParaRPr lang="en-US" altLang="cy-GB" sz="22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50327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Effective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4509120"/>
            <a:ext cx="4038600" cy="161704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b="1" dirty="0" err="1"/>
              <a:t>Disgrifiwch</a:t>
            </a:r>
            <a:r>
              <a:rPr lang="en-GB" b="1" dirty="0"/>
              <a:t> </a:t>
            </a:r>
            <a:r>
              <a:rPr lang="en-GB" b="1" dirty="0" err="1"/>
              <a:t>nodweddion</a:t>
            </a:r>
            <a:r>
              <a:rPr lang="en-GB" b="1" dirty="0"/>
              <a:t> </a:t>
            </a:r>
            <a:r>
              <a:rPr lang="en-GB" b="1" dirty="0" err="1"/>
              <a:t>cyfathrebu</a:t>
            </a:r>
            <a:r>
              <a:rPr lang="en-GB" b="1" dirty="0"/>
              <a:t> </a:t>
            </a:r>
            <a:r>
              <a:rPr lang="en-GB" b="1" dirty="0" err="1"/>
              <a:t>effeithiol</a:t>
            </a:r>
            <a:r>
              <a:rPr lang="en-GB" b="1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4509120"/>
            <a:ext cx="4038600" cy="161704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b="1" dirty="0"/>
              <a:t>Describe the qualities of effective communication.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00808"/>
            <a:ext cx="2492896" cy="24928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31182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96850"/>
            <a:ext cx="7772400" cy="635000"/>
          </a:xfrm>
        </p:spPr>
        <p:txBody>
          <a:bodyPr anchor="ctr">
            <a:normAutofit fontScale="90000"/>
          </a:bodyPr>
          <a:lstStyle/>
          <a:p>
            <a:pPr algn="ctr" eaLnBrk="1" hangingPunct="1"/>
            <a:r>
              <a:rPr lang="en-GB" altLang="cy-GB" sz="2400" b="1" dirty="0">
                <a:ea typeface="ＭＳ Ｐゴシック" panose="020B0600070205080204" pitchFamily="34" charset="-128"/>
              </a:rPr>
              <a:t>Y </a:t>
            </a:r>
            <a:r>
              <a:rPr lang="en-GB" altLang="cy-GB" sz="2400" b="1" dirty="0" err="1">
                <a:ea typeface="ＭＳ Ｐゴシック" panose="020B0600070205080204" pitchFamily="34" charset="-128"/>
              </a:rPr>
              <a:t>gadwyn</a:t>
            </a:r>
            <a:r>
              <a:rPr lang="en-GB" altLang="cy-GB" sz="2400" b="1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b="1" dirty="0" err="1">
                <a:ea typeface="ＭＳ Ｐゴシック" panose="020B0600070205080204" pitchFamily="34" charset="-128"/>
              </a:rPr>
              <a:t>gyfathrebu</a:t>
            </a:r>
            <a:br>
              <a:rPr lang="en-GB" altLang="cy-GB" sz="2400" dirty="0">
                <a:ea typeface="ＭＳ Ｐゴシック" panose="020B0600070205080204" pitchFamily="34" charset="-128"/>
              </a:rPr>
            </a:br>
            <a:r>
              <a:rPr lang="en-GB" altLang="cy-GB" sz="2400" dirty="0">
                <a:ea typeface="ＭＳ Ｐゴシック" panose="020B0600070205080204" pitchFamily="34" charset="-128"/>
              </a:rPr>
              <a:t>The communication chain</a:t>
            </a:r>
            <a:br>
              <a:rPr lang="en-GB" altLang="cy-GB" sz="2400" dirty="0">
                <a:ea typeface="ＭＳ Ｐゴシック" panose="020B0600070205080204" pitchFamily="34" charset="-128"/>
              </a:rPr>
            </a:br>
            <a:endParaRPr lang="en-GB" altLang="cy-GB" sz="2400" dirty="0">
              <a:ea typeface="ＭＳ Ｐゴシック" panose="020B0600070205080204" pitchFamily="34" charset="-128"/>
            </a:endParaRPr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4114800" y="625475"/>
            <a:ext cx="838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Ideas</a:t>
            </a:r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4038600" y="1082675"/>
            <a:ext cx="1143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Decide</a:t>
            </a: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5486400" y="1463675"/>
            <a:ext cx="2286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Choose words</a:t>
            </a: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5181600" y="1997075"/>
            <a:ext cx="419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Choose appropriate sentence structure</a:t>
            </a:r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5715000" y="2682875"/>
            <a:ext cx="3657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Select the sounds = </a:t>
            </a:r>
            <a:r>
              <a:rPr lang="en-GB" altLang="cy-GB" sz="2000" i="1">
                <a:latin typeface="Times New Roman" panose="02020603050405020304" pitchFamily="18" charset="0"/>
              </a:rPr>
              <a:t>phonology</a:t>
            </a:r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5791200" y="3597275"/>
            <a:ext cx="3581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Co-ordinate instructions to the speech muscles</a:t>
            </a: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 bwMode="auto">
          <a:xfrm>
            <a:off x="6172200" y="4664075"/>
            <a:ext cx="2362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Articulate sounds</a:t>
            </a:r>
          </a:p>
        </p:txBody>
      </p:sp>
      <p:sp>
        <p:nvSpPr>
          <p:cNvPr id="29706" name="Text Box 10"/>
          <p:cNvSpPr txBox="1">
            <a:spLocks noChangeArrowheads="1"/>
          </p:cNvSpPr>
          <p:nvPr/>
        </p:nvSpPr>
        <p:spPr bwMode="auto">
          <a:xfrm>
            <a:off x="2667000" y="5257800"/>
            <a:ext cx="18288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cy-GB" sz="2000">
              <a:latin typeface="Times New Roman" panose="02020603050405020304" pitchFamily="18" charset="0"/>
            </a:endParaRP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5867400" y="5300663"/>
            <a:ext cx="2514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Produce voice</a:t>
            </a:r>
          </a:p>
        </p:txBody>
      </p:sp>
      <p:sp>
        <p:nvSpPr>
          <p:cNvPr id="29708" name="Text Box 12"/>
          <p:cNvSpPr txBox="1">
            <a:spLocks noChangeArrowheads="1"/>
          </p:cNvSpPr>
          <p:nvPr/>
        </p:nvSpPr>
        <p:spPr bwMode="auto">
          <a:xfrm>
            <a:off x="2971800" y="6477000"/>
            <a:ext cx="990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cy-GB" sz="2000">
              <a:latin typeface="Times New Roman" panose="02020603050405020304" pitchFamily="18" charset="0"/>
            </a:endParaRPr>
          </a:p>
        </p:txBody>
      </p:sp>
      <p:sp>
        <p:nvSpPr>
          <p:cNvPr id="29709" name="Text Box 13"/>
          <p:cNvSpPr txBox="1">
            <a:spLocks noChangeArrowheads="1"/>
          </p:cNvSpPr>
          <p:nvPr/>
        </p:nvSpPr>
        <p:spPr bwMode="auto">
          <a:xfrm>
            <a:off x="3779838" y="6021388"/>
            <a:ext cx="2133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Speak fluently</a:t>
            </a:r>
          </a:p>
        </p:txBody>
      </p:sp>
      <p:sp>
        <p:nvSpPr>
          <p:cNvPr id="29710" name="Text Box 14"/>
          <p:cNvSpPr txBox="1">
            <a:spLocks noChangeArrowheads="1"/>
          </p:cNvSpPr>
          <p:nvPr/>
        </p:nvSpPr>
        <p:spPr bwMode="auto">
          <a:xfrm>
            <a:off x="228600" y="5654675"/>
            <a:ext cx="27432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Speak appropriately</a:t>
            </a:r>
          </a:p>
        </p:txBody>
      </p:sp>
      <p:sp>
        <p:nvSpPr>
          <p:cNvPr id="29711" name="Text Box 15"/>
          <p:cNvSpPr txBox="1">
            <a:spLocks noChangeArrowheads="1"/>
          </p:cNvSpPr>
          <p:nvPr/>
        </p:nvSpPr>
        <p:spPr bwMode="auto">
          <a:xfrm>
            <a:off x="228600" y="5197475"/>
            <a:ext cx="2286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Self monitor</a:t>
            </a:r>
          </a:p>
        </p:txBody>
      </p:sp>
      <p:sp>
        <p:nvSpPr>
          <p:cNvPr id="29712" name="Text Box 16"/>
          <p:cNvSpPr txBox="1">
            <a:spLocks noChangeArrowheads="1"/>
          </p:cNvSpPr>
          <p:nvPr/>
        </p:nvSpPr>
        <p:spPr bwMode="auto">
          <a:xfrm>
            <a:off x="228600" y="4740275"/>
            <a:ext cx="2438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Look/Attend</a:t>
            </a:r>
          </a:p>
        </p:txBody>
      </p:sp>
      <p:sp>
        <p:nvSpPr>
          <p:cNvPr id="29713" name="Text Box 17"/>
          <p:cNvSpPr txBox="1">
            <a:spLocks noChangeArrowheads="1"/>
          </p:cNvSpPr>
          <p:nvPr/>
        </p:nvSpPr>
        <p:spPr bwMode="auto">
          <a:xfrm>
            <a:off x="228600" y="4130675"/>
            <a:ext cx="1676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Listen</a:t>
            </a:r>
          </a:p>
        </p:txBody>
      </p:sp>
      <p:sp>
        <p:nvSpPr>
          <p:cNvPr id="29714" name="Text Box 18"/>
          <p:cNvSpPr txBox="1">
            <a:spLocks noChangeArrowheads="1"/>
          </p:cNvSpPr>
          <p:nvPr/>
        </p:nvSpPr>
        <p:spPr bwMode="auto">
          <a:xfrm>
            <a:off x="228600" y="3521075"/>
            <a:ext cx="9906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Hear</a:t>
            </a:r>
          </a:p>
        </p:txBody>
      </p:sp>
      <p:sp>
        <p:nvSpPr>
          <p:cNvPr id="29715" name="Text Box 19"/>
          <p:cNvSpPr txBox="1">
            <a:spLocks noChangeArrowheads="1"/>
          </p:cNvSpPr>
          <p:nvPr/>
        </p:nvSpPr>
        <p:spPr bwMode="auto">
          <a:xfrm>
            <a:off x="228600" y="2606675"/>
            <a:ext cx="3200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Remember = auditory memory</a:t>
            </a:r>
          </a:p>
        </p:txBody>
      </p:sp>
      <p:sp>
        <p:nvSpPr>
          <p:cNvPr id="29716" name="Text Box 20"/>
          <p:cNvSpPr txBox="1">
            <a:spLocks noChangeArrowheads="1"/>
          </p:cNvSpPr>
          <p:nvPr/>
        </p:nvSpPr>
        <p:spPr bwMode="auto">
          <a:xfrm>
            <a:off x="838200" y="1905000"/>
            <a:ext cx="2667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en-US" altLang="cy-GB" sz="2000">
              <a:latin typeface="Times New Roman" panose="02020603050405020304" pitchFamily="18" charset="0"/>
            </a:endParaRPr>
          </a:p>
        </p:txBody>
      </p:sp>
      <p:sp>
        <p:nvSpPr>
          <p:cNvPr id="29717" name="Text Box 21"/>
          <p:cNvSpPr txBox="1">
            <a:spLocks noChangeArrowheads="1"/>
          </p:cNvSpPr>
          <p:nvPr/>
        </p:nvSpPr>
        <p:spPr bwMode="auto">
          <a:xfrm>
            <a:off x="1116013" y="1052513"/>
            <a:ext cx="30480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2000">
                <a:latin typeface="Times New Roman" panose="02020603050405020304" pitchFamily="18" charset="0"/>
              </a:rPr>
              <a:t>Understand: individual words = </a:t>
            </a:r>
            <a:r>
              <a:rPr lang="en-GB" altLang="cy-GB" sz="2000" i="1">
                <a:latin typeface="Times New Roman" panose="02020603050405020304" pitchFamily="18" charset="0"/>
              </a:rPr>
              <a:t>semantics </a:t>
            </a:r>
            <a:r>
              <a:rPr lang="en-GB" altLang="cy-GB" sz="2000">
                <a:latin typeface="Times New Roman" panose="02020603050405020304" pitchFamily="18" charset="0"/>
              </a:rPr>
              <a:t>and meaning of sentence, literal &amp; underlying</a:t>
            </a:r>
          </a:p>
        </p:txBody>
      </p:sp>
      <p:sp>
        <p:nvSpPr>
          <p:cNvPr id="20502" name="Line 22"/>
          <p:cNvSpPr>
            <a:spLocks noChangeShapeType="1"/>
          </p:cNvSpPr>
          <p:nvPr/>
        </p:nvSpPr>
        <p:spPr bwMode="auto">
          <a:xfrm>
            <a:off x="4953000" y="1158875"/>
            <a:ext cx="6096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3" name="Line 23"/>
          <p:cNvSpPr>
            <a:spLocks noChangeShapeType="1"/>
          </p:cNvSpPr>
          <p:nvPr/>
        </p:nvSpPr>
        <p:spPr bwMode="auto">
          <a:xfrm>
            <a:off x="6400800" y="1768475"/>
            <a:ext cx="4572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4" name="Line 24"/>
          <p:cNvSpPr>
            <a:spLocks noChangeShapeType="1"/>
          </p:cNvSpPr>
          <p:nvPr/>
        </p:nvSpPr>
        <p:spPr bwMode="auto">
          <a:xfrm>
            <a:off x="7239000" y="2378075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5" name="Line 25"/>
          <p:cNvSpPr>
            <a:spLocks noChangeShapeType="1"/>
          </p:cNvSpPr>
          <p:nvPr/>
        </p:nvSpPr>
        <p:spPr bwMode="auto">
          <a:xfrm flipH="1">
            <a:off x="7315200" y="2987675"/>
            <a:ext cx="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6" name="Line 26"/>
          <p:cNvSpPr>
            <a:spLocks noChangeShapeType="1"/>
          </p:cNvSpPr>
          <p:nvPr/>
        </p:nvSpPr>
        <p:spPr bwMode="auto">
          <a:xfrm flipH="1">
            <a:off x="7010400" y="4283075"/>
            <a:ext cx="22860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7" name="Line 27"/>
          <p:cNvSpPr>
            <a:spLocks noChangeShapeType="1"/>
          </p:cNvSpPr>
          <p:nvPr/>
        </p:nvSpPr>
        <p:spPr bwMode="auto">
          <a:xfrm flipH="1">
            <a:off x="6705600" y="5121275"/>
            <a:ext cx="1524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8" name="Line 28"/>
          <p:cNvSpPr>
            <a:spLocks noChangeShapeType="1"/>
          </p:cNvSpPr>
          <p:nvPr/>
        </p:nvSpPr>
        <p:spPr bwMode="auto">
          <a:xfrm flipH="1">
            <a:off x="5292725" y="5654675"/>
            <a:ext cx="1031875" cy="4381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09" name="Line 29"/>
          <p:cNvSpPr>
            <a:spLocks noChangeShapeType="1"/>
          </p:cNvSpPr>
          <p:nvPr/>
        </p:nvSpPr>
        <p:spPr bwMode="auto">
          <a:xfrm flipH="1" flipV="1">
            <a:off x="914400" y="5562600"/>
            <a:ext cx="762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0" name="Line 30"/>
          <p:cNvSpPr>
            <a:spLocks noChangeShapeType="1"/>
          </p:cNvSpPr>
          <p:nvPr/>
        </p:nvSpPr>
        <p:spPr bwMode="auto">
          <a:xfrm flipH="1" flipV="1">
            <a:off x="762000" y="5045075"/>
            <a:ext cx="762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1" name="Line 31"/>
          <p:cNvSpPr>
            <a:spLocks noChangeShapeType="1"/>
          </p:cNvSpPr>
          <p:nvPr/>
        </p:nvSpPr>
        <p:spPr bwMode="auto">
          <a:xfrm flipH="1" flipV="1">
            <a:off x="685800" y="4495800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2" name="Line 32"/>
          <p:cNvSpPr>
            <a:spLocks noChangeShapeType="1"/>
          </p:cNvSpPr>
          <p:nvPr/>
        </p:nvSpPr>
        <p:spPr bwMode="auto">
          <a:xfrm flipH="1" flipV="1">
            <a:off x="609600" y="3825875"/>
            <a:ext cx="0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3" name="Line 33"/>
          <p:cNvSpPr>
            <a:spLocks noChangeShapeType="1"/>
          </p:cNvSpPr>
          <p:nvPr/>
        </p:nvSpPr>
        <p:spPr bwMode="auto">
          <a:xfrm flipV="1">
            <a:off x="685800" y="3216275"/>
            <a:ext cx="762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4" name="Line 34"/>
          <p:cNvSpPr>
            <a:spLocks noChangeShapeType="1"/>
          </p:cNvSpPr>
          <p:nvPr/>
        </p:nvSpPr>
        <p:spPr bwMode="auto">
          <a:xfrm flipV="1">
            <a:off x="990600" y="2301875"/>
            <a:ext cx="762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5" name="Line 35"/>
          <p:cNvSpPr>
            <a:spLocks noChangeShapeType="1"/>
          </p:cNvSpPr>
          <p:nvPr/>
        </p:nvSpPr>
        <p:spPr bwMode="auto">
          <a:xfrm flipH="1" flipV="1">
            <a:off x="2286000" y="6019800"/>
            <a:ext cx="1295400" cy="76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6" name="Line 36"/>
          <p:cNvSpPr>
            <a:spLocks noChangeShapeType="1"/>
          </p:cNvSpPr>
          <p:nvPr/>
        </p:nvSpPr>
        <p:spPr bwMode="auto">
          <a:xfrm>
            <a:off x="4495800" y="930275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7" name="Line 37"/>
          <p:cNvSpPr>
            <a:spLocks noChangeShapeType="1"/>
          </p:cNvSpPr>
          <p:nvPr/>
        </p:nvSpPr>
        <p:spPr bwMode="auto">
          <a:xfrm flipV="1">
            <a:off x="2771775" y="908050"/>
            <a:ext cx="1295400" cy="157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18" name="Text Box 38"/>
          <p:cNvSpPr txBox="1">
            <a:spLocks noChangeArrowheads="1"/>
          </p:cNvSpPr>
          <p:nvPr/>
        </p:nvSpPr>
        <p:spPr bwMode="auto">
          <a:xfrm>
            <a:off x="684213" y="6524625"/>
            <a:ext cx="3743325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cy-GB" sz="1600" b="1" dirty="0"/>
              <a:t>(Roberts, 2008)</a:t>
            </a:r>
          </a:p>
        </p:txBody>
      </p:sp>
    </p:spTree>
    <p:extLst>
      <p:ext uri="{BB962C8B-B14F-4D97-AF65-F5344CB8AC3E}">
        <p14:creationId xmlns:p14="http://schemas.microsoft.com/office/powerpoint/2010/main" val="556074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7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7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7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7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9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9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9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9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9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97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9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9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97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97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autoUpdateAnimBg="0"/>
      <p:bldP spid="29700" grpId="0" autoUpdateAnimBg="0"/>
      <p:bldP spid="29701" grpId="0" autoUpdateAnimBg="0"/>
      <p:bldP spid="29702" grpId="0" autoUpdateAnimBg="0"/>
      <p:bldP spid="29703" grpId="0" autoUpdateAnimBg="0"/>
      <p:bldP spid="29704" grpId="0" autoUpdateAnimBg="0"/>
      <p:bldP spid="29705" grpId="0" autoUpdateAnimBg="0"/>
      <p:bldP spid="29706" grpId="0" autoUpdateAnimBg="0"/>
      <p:bldP spid="29707" grpId="0" autoUpdateAnimBg="0"/>
      <p:bldP spid="29708" grpId="0" autoUpdateAnimBg="0"/>
      <p:bldP spid="29709" grpId="0" autoUpdateAnimBg="0"/>
      <p:bldP spid="29710" grpId="0" autoUpdateAnimBg="0"/>
      <p:bldP spid="29711" grpId="0" autoUpdateAnimBg="0"/>
      <p:bldP spid="29712" grpId="0" autoUpdateAnimBg="0"/>
      <p:bldP spid="29713" grpId="0" autoUpdateAnimBg="0"/>
      <p:bldP spid="29714" grpId="0" autoUpdateAnimBg="0"/>
      <p:bldP spid="29715" grpId="0" autoUpdateAnimBg="0"/>
      <p:bldP spid="29716" grpId="0" autoUpdateAnimBg="0"/>
      <p:bldP spid="29717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title"/>
          </p:nvPr>
        </p:nvSpPr>
        <p:spPr>
          <a:xfrm>
            <a:off x="467544" y="177062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cy-GB" sz="3200" dirty="0" err="1">
                <a:ea typeface="ＭＳ Ｐゴシック" panose="020B0600070205080204" pitchFamily="34" charset="-128"/>
                <a:hlinkClick r:id="rId3"/>
              </a:rPr>
              <a:t>Mathau</a:t>
            </a:r>
            <a:r>
              <a:rPr lang="en-US" altLang="cy-GB" sz="3200" dirty="0">
                <a:ea typeface="ＭＳ Ｐゴシック" panose="020B0600070205080204" pitchFamily="34" charset="-128"/>
                <a:hlinkClick r:id="rId3"/>
              </a:rPr>
              <a:t> o </a:t>
            </a:r>
            <a:r>
              <a:rPr lang="en-US" altLang="cy-GB" sz="3200" dirty="0" err="1">
                <a:ea typeface="ＭＳ Ｐゴシック" panose="020B0600070205080204" pitchFamily="34" charset="-128"/>
                <a:hlinkClick r:id="rId3"/>
              </a:rPr>
              <a:t>anawsterau</a:t>
            </a:r>
            <a:r>
              <a:rPr lang="en-US" altLang="cy-GB" sz="3200" dirty="0">
                <a:ea typeface="ＭＳ Ｐゴシック" panose="020B0600070205080204" pitchFamily="34" charset="-128"/>
                <a:hlinkClick r:id="rId3"/>
              </a:rPr>
              <a:t> </a:t>
            </a:r>
            <a:r>
              <a:rPr lang="en-US" altLang="cy-GB" sz="3200" dirty="0" err="1">
                <a:ea typeface="ＭＳ Ｐゴシック" panose="020B0600070205080204" pitchFamily="34" charset="-128"/>
                <a:hlinkClick r:id="rId3"/>
              </a:rPr>
              <a:t>cyfathrebu</a:t>
            </a:r>
            <a:br>
              <a:rPr lang="en-US" altLang="cy-GB" sz="3200" dirty="0">
                <a:ea typeface="ＭＳ Ｐゴシック" panose="020B0600070205080204" pitchFamily="34" charset="-128"/>
                <a:hlinkClick r:id="rId3"/>
              </a:rPr>
            </a:br>
            <a:r>
              <a:rPr lang="en-US" altLang="cy-GB" sz="3200" dirty="0">
                <a:ea typeface="ＭＳ Ｐゴシック" panose="020B0600070205080204" pitchFamily="34" charset="-128"/>
              </a:rPr>
              <a:t>Types of communication difficulties</a:t>
            </a:r>
          </a:p>
        </p:txBody>
      </p:sp>
      <p:sp>
        <p:nvSpPr>
          <p:cNvPr id="13315" name="Rectangle 2"/>
          <p:cNvSpPr>
            <a:spLocks noGrp="1" noChangeArrowheads="1"/>
          </p:cNvSpPr>
          <p:nvPr>
            <p:ph sz="half" idx="1"/>
          </p:nvPr>
        </p:nvSpPr>
        <p:spPr>
          <a:xfrm>
            <a:off x="395536" y="4581128"/>
            <a:ext cx="4038600" cy="208823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Myfyriwch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ar</a:t>
            </a:r>
            <a:r>
              <a:rPr lang="en-GB" altLang="cy-GB" dirty="0">
                <a:ea typeface="ＭＳ Ｐゴシック" panose="020B0600070205080204" pitchFamily="34" charset="-128"/>
              </a:rPr>
              <a:t> y </a:t>
            </a:r>
            <a:r>
              <a:rPr lang="en-GB" altLang="cy-GB" dirty="0" err="1">
                <a:ea typeface="ＭＳ Ｐゴシック" panose="020B0600070205080204" pitchFamily="34" charset="-128"/>
              </a:rPr>
              <a:t>camau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yn</a:t>
            </a:r>
            <a:r>
              <a:rPr lang="en-GB" altLang="cy-GB" dirty="0">
                <a:ea typeface="ＭＳ Ｐゴシック" panose="020B0600070205080204" pitchFamily="34" charset="-128"/>
              </a:rPr>
              <a:t> y  </a:t>
            </a:r>
            <a:r>
              <a:rPr lang="en-GB" altLang="cy-GB" dirty="0" err="1">
                <a:ea typeface="ＭＳ Ｐゴシック" panose="020B0600070205080204" pitchFamily="34" charset="-128"/>
              </a:rPr>
              <a:t>gadwyn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gyfathrebu</a:t>
            </a:r>
            <a:r>
              <a:rPr lang="en-GB" altLang="cy-GB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buNone/>
            </a:pPr>
            <a:r>
              <a:rPr lang="en-GB" altLang="cy-GB" dirty="0">
                <a:ea typeface="ＭＳ Ｐゴシック" panose="020B0600070205080204" pitchFamily="34" charset="-128"/>
              </a:rPr>
              <a:t>	Pa </a:t>
            </a:r>
            <a:r>
              <a:rPr lang="en-GB" altLang="cy-GB" dirty="0" err="1">
                <a:ea typeface="ＭＳ Ｐゴシック" panose="020B0600070205080204" pitchFamily="34" charset="-128"/>
              </a:rPr>
              <a:t>fath</a:t>
            </a:r>
            <a:r>
              <a:rPr lang="en-GB" altLang="cy-GB" dirty="0">
                <a:ea typeface="ＭＳ Ｐゴシック" panose="020B0600070205080204" pitchFamily="34" charset="-128"/>
              </a:rPr>
              <a:t> o </a:t>
            </a:r>
            <a:r>
              <a:rPr lang="en-GB" altLang="cy-GB" dirty="0" err="1">
                <a:ea typeface="ＭＳ Ｐゴシック" panose="020B0600070205080204" pitchFamily="34" charset="-128"/>
              </a:rPr>
              <a:t>anawsterau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cyfathrebu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allwch</a:t>
            </a:r>
            <a:r>
              <a:rPr lang="en-GB" altLang="cy-GB" dirty="0">
                <a:ea typeface="ＭＳ Ｐゴシック" panose="020B0600070205080204" pitchFamily="34" charset="-128"/>
              </a:rPr>
              <a:t> chi </a:t>
            </a:r>
            <a:r>
              <a:rPr lang="en-GB" altLang="cy-GB" dirty="0" err="1">
                <a:ea typeface="ＭＳ Ｐゴシック" panose="020B0600070205080204" pitchFamily="34" charset="-128"/>
              </a:rPr>
              <a:t>eu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rhestri</a:t>
            </a:r>
            <a:r>
              <a:rPr lang="en-GB" altLang="cy-GB" dirty="0">
                <a:ea typeface="ＭＳ Ｐゴシック" panose="020B0600070205080204" pitchFamily="34" charset="-128"/>
              </a:rPr>
              <a:t>?</a:t>
            </a:r>
            <a:endParaRPr lang="en-US" altLang="cy-GB" dirty="0">
              <a:ea typeface="ＭＳ Ｐゴシック" panose="020B0600070205080204" pitchFamily="34" charset="-128"/>
            </a:endParaRPr>
          </a:p>
        </p:txBody>
      </p:sp>
      <p:sp>
        <p:nvSpPr>
          <p:cNvPr id="13316" name="Content Placeholder 4"/>
          <p:cNvSpPr>
            <a:spLocks noGrp="1"/>
          </p:cNvSpPr>
          <p:nvPr>
            <p:ph sz="half" idx="2"/>
          </p:nvPr>
        </p:nvSpPr>
        <p:spPr>
          <a:xfrm>
            <a:off x="4700489" y="4581128"/>
            <a:ext cx="4038600" cy="2049091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US" altLang="cy-GB" i="1" dirty="0">
                <a:ea typeface="ＭＳ Ｐゴシック" panose="020B0600070205080204" pitchFamily="34" charset="-128"/>
              </a:rPr>
              <a:t>Reflect on the stages of the communication chain. What types of communication difficulties can you list?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268760"/>
            <a:ext cx="5328592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519348" y="3068960"/>
            <a:ext cx="14401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Crystal and Varley, 1998 in </a:t>
            </a:r>
            <a:r>
              <a:rPr lang="en-GB" sz="1600" b="1" dirty="0" err="1"/>
              <a:t>Frederikson</a:t>
            </a:r>
            <a:r>
              <a:rPr lang="en-GB" sz="1600" b="1" dirty="0"/>
              <a:t> and Clyne, 2009</a:t>
            </a:r>
          </a:p>
        </p:txBody>
      </p:sp>
    </p:spTree>
    <p:extLst>
      <p:ext uri="{BB962C8B-B14F-4D97-AF65-F5344CB8AC3E}">
        <p14:creationId xmlns:p14="http://schemas.microsoft.com/office/powerpoint/2010/main" val="20941640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accent3"/>
                </a:solidFill>
              </a:rPr>
              <a:t>Anawsterau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Llefaredd</a:t>
            </a:r>
            <a:br>
              <a:rPr lang="en-GB" dirty="0"/>
            </a:br>
            <a:r>
              <a:rPr lang="en-GB" dirty="0"/>
              <a:t>Speech Difficulties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Gall </a:t>
            </a:r>
            <a:r>
              <a:rPr lang="en-GB" dirty="0" err="1"/>
              <a:t>fod</a:t>
            </a:r>
            <a:r>
              <a:rPr lang="en-GB" dirty="0"/>
              <a:t> o </a:t>
            </a:r>
            <a:r>
              <a:rPr lang="en-GB" dirty="0" err="1"/>
              <a:t>ganlyniad</a:t>
            </a:r>
            <a:r>
              <a:rPr lang="en-GB" dirty="0"/>
              <a:t> i:</a:t>
            </a:r>
          </a:p>
          <a:p>
            <a:pPr lvl="1"/>
            <a:r>
              <a:rPr lang="en-GB" dirty="0" err="1"/>
              <a:t>Anabledd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pPr lvl="1"/>
            <a:r>
              <a:rPr lang="en-GB" dirty="0" err="1"/>
              <a:t>Achosion</a:t>
            </a:r>
            <a:r>
              <a:rPr lang="en-GB" dirty="0"/>
              <a:t> </a:t>
            </a:r>
            <a:r>
              <a:rPr lang="en-GB" dirty="0" err="1"/>
              <a:t>niwrolegol</a:t>
            </a:r>
            <a:endParaRPr lang="en-GB" dirty="0"/>
          </a:p>
          <a:p>
            <a:endParaRPr lang="en-GB" dirty="0"/>
          </a:p>
          <a:p>
            <a:r>
              <a:rPr lang="en-GB" dirty="0"/>
              <a:t>Gall </a:t>
            </a:r>
            <a:r>
              <a:rPr lang="en-GB" dirty="0" err="1"/>
              <a:t>achosi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synau</a:t>
            </a:r>
            <a:r>
              <a:rPr lang="en-GB" dirty="0"/>
              <a:t> a </a:t>
            </a:r>
            <a:r>
              <a:rPr lang="en-GB" dirty="0" err="1"/>
              <a:t>sillafau</a:t>
            </a:r>
            <a:endParaRPr lang="en-GB" dirty="0"/>
          </a:p>
          <a:p>
            <a:pPr lvl="1"/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endParaRPr lang="en-GB" dirty="0"/>
          </a:p>
          <a:p>
            <a:pPr lvl="1"/>
            <a:r>
              <a:rPr lang="en-GB" dirty="0" err="1"/>
              <a:t>Copïo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 </a:t>
            </a:r>
            <a:r>
              <a:rPr lang="en-GB" dirty="0" err="1"/>
              <a:t>ceg</a:t>
            </a:r>
            <a:r>
              <a:rPr lang="en-GB" dirty="0"/>
              <a:t> a </a:t>
            </a:r>
            <a:r>
              <a:rPr lang="en-GB" dirty="0" err="1"/>
              <a:t>thafod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gywir</a:t>
            </a:r>
            <a:endParaRPr lang="en-GB" dirty="0"/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400" dirty="0"/>
              <a:t>                                      Farrell, 2005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May be as a result of:</a:t>
            </a:r>
          </a:p>
          <a:p>
            <a:pPr lvl="1"/>
            <a:r>
              <a:rPr lang="en-GB" dirty="0"/>
              <a:t>Physical disability</a:t>
            </a:r>
          </a:p>
          <a:p>
            <a:pPr lvl="1"/>
            <a:r>
              <a:rPr lang="en-GB" dirty="0"/>
              <a:t>Neurological causes </a:t>
            </a:r>
          </a:p>
          <a:p>
            <a:r>
              <a:rPr lang="en-GB" dirty="0"/>
              <a:t>May cause difficulties with:</a:t>
            </a:r>
          </a:p>
          <a:p>
            <a:pPr lvl="1"/>
            <a:r>
              <a:rPr lang="en-GB" dirty="0"/>
              <a:t>Forming sounds and syllables</a:t>
            </a:r>
          </a:p>
          <a:p>
            <a:pPr lvl="1"/>
            <a:r>
              <a:rPr lang="en-GB" dirty="0"/>
              <a:t>Talking at speed</a:t>
            </a:r>
          </a:p>
          <a:p>
            <a:pPr lvl="1"/>
            <a:r>
              <a:rPr lang="en-GB" dirty="0"/>
              <a:t>Imitating tongue and lip movements correctly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/>
              <a:t>Farrell, 2005 </a:t>
            </a:r>
          </a:p>
        </p:txBody>
      </p:sp>
    </p:spTree>
    <p:extLst>
      <p:ext uri="{BB962C8B-B14F-4D97-AF65-F5344CB8AC3E}">
        <p14:creationId xmlns:p14="http://schemas.microsoft.com/office/powerpoint/2010/main" val="35627890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Oediad</a:t>
            </a:r>
            <a:r>
              <a:rPr lang="en-GB" altLang="cy-GB" dirty="0">
                <a:solidFill>
                  <a:schemeClr val="accent3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iaith</a:t>
            </a:r>
            <a:r>
              <a:rPr lang="en-GB" altLang="cy-GB" dirty="0">
                <a:solidFill>
                  <a:schemeClr val="accent3"/>
                </a:solidFill>
                <a:ea typeface="ＭＳ Ｐゴシック" panose="020B0600070205080204" pitchFamily="34" charset="-128"/>
              </a:rPr>
              <a:t> a </a:t>
            </a:r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llefaredd</a:t>
            </a:r>
            <a:br>
              <a:rPr lang="en-GB" altLang="cy-GB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cy-GB" dirty="0">
                <a:ea typeface="ＭＳ Ｐゴシック" panose="020B0600070205080204" pitchFamily="34" charset="-128"/>
              </a:rPr>
              <a:t>Speech and language delay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Gallai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fod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rhan</a:t>
            </a:r>
            <a:r>
              <a:rPr lang="en-GB" altLang="cy-GB" dirty="0">
                <a:ea typeface="ＭＳ Ｐゴシック" panose="020B0600070205080204" pitchFamily="34" charset="-128"/>
              </a:rPr>
              <a:t> o </a:t>
            </a:r>
            <a:r>
              <a:rPr lang="en-GB" altLang="cy-GB" dirty="0" err="1">
                <a:ea typeface="ＭＳ Ｐゴシック" panose="020B0600070205080204" pitchFamily="34" charset="-128"/>
              </a:rPr>
              <a:t>oedi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datblygiadol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cyffredinol</a:t>
            </a:r>
            <a:r>
              <a:rPr lang="en-GB" altLang="cy-GB" dirty="0">
                <a:ea typeface="ＭＳ Ｐゴシック" panose="020B0600070205080204" pitchFamily="34" charset="-128"/>
              </a:rPr>
              <a:t>.</a:t>
            </a:r>
          </a:p>
          <a:p>
            <a:pPr marL="0" indent="0" eaLnBrk="1" hangingPunct="1">
              <a:buNone/>
            </a:pPr>
            <a:endParaRPr lang="en-GB" altLang="cy-GB" dirty="0"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endParaRPr lang="en-GB" altLang="cy-GB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Mae’r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plentyn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dilyn</a:t>
            </a:r>
            <a:r>
              <a:rPr lang="en-GB" altLang="cy-GB" dirty="0">
                <a:ea typeface="ＭＳ Ｐゴシック" panose="020B0600070205080204" pitchFamily="34" charset="-128"/>
              </a:rPr>
              <a:t> y </a:t>
            </a:r>
            <a:r>
              <a:rPr lang="en-GB" altLang="cy-GB" dirty="0" err="1">
                <a:ea typeface="ＭＳ Ｐゴシック" panose="020B0600070205080204" pitchFamily="34" charset="-128"/>
              </a:rPr>
              <a:t>llwybr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datblygiadol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arferol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ond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ar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raddfa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arafach</a:t>
            </a:r>
            <a:r>
              <a:rPr lang="en-GB" altLang="cy-GB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cy-GB" dirty="0">
                <a:ea typeface="ＭＳ Ｐゴシック" panose="020B0600070205080204" pitchFamily="34" charset="-128"/>
              </a:rPr>
              <a:t>Might be part of a general developmental delay.</a:t>
            </a:r>
          </a:p>
          <a:p>
            <a:pPr marL="0" indent="0">
              <a:buNone/>
            </a:pPr>
            <a:endParaRPr lang="en-GB" altLang="cy-GB" dirty="0">
              <a:ea typeface="ＭＳ Ｐゴシック" panose="020B0600070205080204" pitchFamily="34" charset="-128"/>
            </a:endParaRPr>
          </a:p>
          <a:p>
            <a:r>
              <a:rPr lang="en-GB" altLang="cy-GB" dirty="0">
                <a:ea typeface="ＭＳ Ｐゴシック" panose="020B0600070205080204" pitchFamily="34" charset="-128"/>
              </a:rPr>
              <a:t>Child follows a typical developmental pathway but at a slower rate than usual.</a:t>
            </a:r>
          </a:p>
          <a:p>
            <a:endParaRPr lang="en-US" altLang="cy-GB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469686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Oediad</a:t>
            </a:r>
            <a:r>
              <a:rPr lang="en-GB" altLang="cy-GB" dirty="0">
                <a:solidFill>
                  <a:schemeClr val="accent3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iaith</a:t>
            </a:r>
            <a:r>
              <a:rPr lang="en-GB" altLang="cy-GB" dirty="0">
                <a:solidFill>
                  <a:schemeClr val="accent3"/>
                </a:solidFill>
                <a:ea typeface="ＭＳ Ｐゴシック" panose="020B0600070205080204" pitchFamily="34" charset="-128"/>
              </a:rPr>
              <a:t> a </a:t>
            </a:r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llefaredd</a:t>
            </a:r>
            <a:br>
              <a:rPr lang="en-GB" altLang="cy-GB" dirty="0">
                <a:ea typeface="ＭＳ Ｐゴシック" panose="020B0600070205080204" pitchFamily="34" charset="-128"/>
              </a:rPr>
            </a:br>
            <a:r>
              <a:rPr lang="en-GB" altLang="cy-GB" dirty="0">
                <a:ea typeface="ＭＳ Ｐゴシック" panose="020B0600070205080204" pitchFamily="34" charset="-128"/>
              </a:rPr>
              <a:t>Speech and language delay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67544" y="1412776"/>
            <a:ext cx="4038600" cy="506916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/>
            <a:r>
              <a:rPr lang="en-GB" altLang="cy-GB" sz="2000" dirty="0">
                <a:ea typeface="ＭＳ Ｐゴシック" panose="020B0600070205080204" pitchFamily="34" charset="-128"/>
              </a:rPr>
              <a:t>Gall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fod</a:t>
            </a:r>
            <a:r>
              <a:rPr lang="en-GB" altLang="cy-GB" sz="2000" dirty="0">
                <a:ea typeface="ＭＳ Ｐゴシック" panose="020B0600070205080204" pitchFamily="34" charset="-128"/>
              </a:rPr>
              <a:t>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ganlyniad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i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anfantais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2000" dirty="0">
                <a:ea typeface="ＭＳ Ｐゴシック" panose="020B0600070205080204" pitchFamily="34" charset="-128"/>
              </a:rPr>
              <a:t>.</a:t>
            </a:r>
          </a:p>
          <a:p>
            <a:pPr marL="0" indent="0" eaLnBrk="1" hangingPunct="1">
              <a:buNone/>
            </a:pPr>
            <a:endParaRPr lang="en-GB" altLang="cy-GB" sz="20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000" dirty="0" err="1">
                <a:ea typeface="ＭＳ Ｐゴシック" panose="020B0600070205080204" pitchFamily="34" charset="-128"/>
              </a:rPr>
              <a:t>Edrychodd</a:t>
            </a:r>
            <a:r>
              <a:rPr lang="en-GB" altLang="cy-GB" sz="2000" dirty="0">
                <a:ea typeface="ＭＳ Ｐゴシック" panose="020B0600070205080204" pitchFamily="34" charset="-128"/>
              </a:rPr>
              <a:t> y Sutton Trust (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Washbrook</a:t>
            </a:r>
            <a:r>
              <a:rPr lang="en-GB" altLang="cy-GB" sz="2000" dirty="0">
                <a:ea typeface="ＭＳ Ｐゴシック" panose="020B0600070205080204" pitchFamily="34" charset="-128"/>
              </a:rPr>
              <a:t> &amp; Waldfogel,2010)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ar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ganlyniadau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cyfres</a:t>
            </a:r>
            <a:r>
              <a:rPr lang="en-GB" altLang="cy-GB" sz="2000" dirty="0">
                <a:ea typeface="ＭＳ Ｐゴシック" panose="020B0600070205080204" pitchFamily="34" charset="-128"/>
              </a:rPr>
              <a:t>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brofion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geirfa</a:t>
            </a:r>
            <a:r>
              <a:rPr lang="en-GB" altLang="cy-GB" sz="2000" dirty="0">
                <a:ea typeface="ＭＳ Ｐゴシック" panose="020B0600070205080204" pitchFamily="34" charset="-128"/>
              </a:rPr>
              <a:t> 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gan</a:t>
            </a:r>
            <a:r>
              <a:rPr lang="en-GB" altLang="cy-GB" sz="2000" dirty="0">
                <a:ea typeface="ＭＳ Ｐゴシック" panose="020B0600070205080204" pitchFamily="34" charset="-128"/>
              </a:rPr>
              <a:t> 12,500 o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Prydeinig</a:t>
            </a:r>
            <a:r>
              <a:rPr lang="en-GB" altLang="cy-GB" sz="2000" dirty="0">
                <a:ea typeface="ＭＳ Ｐゴシック" panose="020B0600070205080204" pitchFamily="34" charset="-128"/>
              </a:rPr>
              <a:t>,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oedd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5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0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endParaRPr lang="en-GB" altLang="cy-GB" sz="20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000" dirty="0">
                <a:ea typeface="ＭＳ Ｐゴシック" panose="020B0600070205080204" pitchFamily="34" charset="-128"/>
              </a:rPr>
              <a:t>Fe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welwyd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fod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canlyniadau’r</a:t>
            </a:r>
            <a:r>
              <a:rPr lang="en-GB" altLang="cy-GB" sz="2000" dirty="0">
                <a:ea typeface="ＭＳ Ｐゴシック" panose="020B0600070205080204" pitchFamily="34" charset="-128"/>
              </a:rPr>
              <a:t> plant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o’r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cartrefi</a:t>
            </a:r>
            <a:r>
              <a:rPr lang="en-GB" altLang="cy-GB" sz="2000" dirty="0">
                <a:ea typeface="ＭＳ Ｐゴシック" panose="020B0600070205080204" pitchFamily="34" charset="-128"/>
              </a:rPr>
              <a:t> 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tlotaf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dangos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eu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bod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bron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blwyddyn</a:t>
            </a:r>
            <a:r>
              <a:rPr lang="en-GB" altLang="cy-GB" sz="2000" dirty="0">
                <a:ea typeface="ＭＳ Ｐゴシック" panose="020B0600070205080204" pitchFamily="34" charset="-128"/>
              </a:rPr>
              <a:t> y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tu</a:t>
            </a:r>
            <a:r>
              <a:rPr lang="en-GB" altLang="cy-GB" sz="2000" dirty="0">
                <a:ea typeface="ＭＳ Ｐゴシック" panose="020B0600070205080204" pitchFamily="34" charset="-128"/>
              </a:rPr>
              <a:t>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ôl</a:t>
            </a:r>
            <a:r>
              <a:rPr lang="en-GB" altLang="cy-GB" sz="2000" dirty="0">
                <a:ea typeface="ＭＳ Ｐゴシック" panose="020B0600070205080204" pitchFamily="34" charset="-128"/>
              </a:rPr>
              <a:t>        (11.1 </a:t>
            </a:r>
            <a:r>
              <a:rPr lang="en-GB" altLang="cy-GB" sz="2000" dirty="0" err="1">
                <a:ea typeface="ＭＳ Ｐゴシック" panose="020B0600070205080204" pitchFamily="34" charset="-128"/>
              </a:rPr>
              <a:t>mis</a:t>
            </a:r>
            <a:r>
              <a:rPr lang="en-GB" altLang="cy-GB" sz="2000" dirty="0">
                <a:ea typeface="ＭＳ Ｐゴシック" panose="020B0600070205080204" pitchFamily="34" charset="-128"/>
              </a:rPr>
              <a:t>). </a:t>
            </a:r>
          </a:p>
        </p:txBody>
      </p:sp>
      <p:sp>
        <p:nvSpPr>
          <p:cNvPr id="16388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484784"/>
            <a:ext cx="4038600" cy="506916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altLang="cy-GB" sz="2200" dirty="0">
                <a:ea typeface="ＭＳ Ｐゴシック" panose="020B0600070205080204" pitchFamily="34" charset="-128"/>
              </a:rPr>
              <a:t>Could be as a result of social disadvantage</a:t>
            </a:r>
          </a:p>
          <a:p>
            <a:pPr marL="0" indent="0">
              <a:buNone/>
            </a:pPr>
            <a:endParaRPr lang="en-US" altLang="cy-GB" sz="2200" dirty="0">
              <a:ea typeface="ＭＳ Ｐゴシック" panose="020B0600070205080204" pitchFamily="34" charset="-128"/>
            </a:endParaRPr>
          </a:p>
          <a:p>
            <a:r>
              <a:rPr lang="en-US" altLang="cy-GB" sz="2200" dirty="0">
                <a:ea typeface="ＭＳ Ｐゴシック" panose="020B0600070205080204" pitchFamily="34" charset="-128"/>
              </a:rPr>
              <a:t>The Sutton Trust</a:t>
            </a:r>
            <a:r>
              <a:rPr lang="en-GB" altLang="cy-GB" sz="2200" dirty="0">
                <a:ea typeface="ＭＳ Ｐゴシック" panose="020B0600070205080204" pitchFamily="34" charset="-128"/>
              </a:rPr>
              <a:t> (</a:t>
            </a:r>
            <a:r>
              <a:rPr lang="en-GB" altLang="cy-GB" sz="2200" dirty="0" err="1">
                <a:ea typeface="ＭＳ Ｐゴシック" panose="020B0600070205080204" pitchFamily="34" charset="-128"/>
              </a:rPr>
              <a:t>Washbrook</a:t>
            </a:r>
            <a:r>
              <a:rPr lang="en-GB" altLang="cy-GB" sz="2200" dirty="0">
                <a:ea typeface="ＭＳ Ｐゴシック" panose="020B0600070205080204" pitchFamily="34" charset="-128"/>
              </a:rPr>
              <a:t> &amp; Waldfogel,2010) </a:t>
            </a:r>
            <a:r>
              <a:rPr lang="en-US" altLang="cy-GB" sz="2200" dirty="0">
                <a:ea typeface="ＭＳ Ｐゴシック" panose="020B0600070205080204" pitchFamily="34" charset="-128"/>
              </a:rPr>
              <a:t>studied the results of vocabulary tests carries out with 12,500 British children, aged 5.</a:t>
            </a:r>
          </a:p>
          <a:p>
            <a:pPr marL="0" indent="0">
              <a:buNone/>
            </a:pPr>
            <a:endParaRPr lang="en-US" altLang="cy-GB" sz="2200" dirty="0">
              <a:ea typeface="ＭＳ Ｐゴシック" panose="020B0600070205080204" pitchFamily="34" charset="-128"/>
            </a:endParaRPr>
          </a:p>
          <a:p>
            <a:r>
              <a:rPr lang="en-US" altLang="cy-GB" sz="2200" dirty="0">
                <a:ea typeface="ＭＳ Ｐゴシック" panose="020B0600070205080204" pitchFamily="34" charset="-128"/>
              </a:rPr>
              <a:t>Children from the poorest families were 11.1 months delayed.</a:t>
            </a:r>
          </a:p>
        </p:txBody>
      </p:sp>
      <p:sp>
        <p:nvSpPr>
          <p:cNvPr id="2" name="Cloud 1"/>
          <p:cNvSpPr/>
          <p:nvPr/>
        </p:nvSpPr>
        <p:spPr>
          <a:xfrm>
            <a:off x="6300192" y="5229200"/>
            <a:ext cx="2843808" cy="1628800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/>
              <a:t>What are the possible reasons for this? </a:t>
            </a:r>
          </a:p>
        </p:txBody>
      </p:sp>
      <p:sp>
        <p:nvSpPr>
          <p:cNvPr id="6" name="Cloud 5"/>
          <p:cNvSpPr/>
          <p:nvPr/>
        </p:nvSpPr>
        <p:spPr>
          <a:xfrm>
            <a:off x="2483768" y="5373216"/>
            <a:ext cx="2376264" cy="1484784"/>
          </a:xfrm>
          <a:prstGeom prst="cloud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Beth </a:t>
            </a:r>
            <a:r>
              <a:rPr lang="en-GB" sz="2000" dirty="0" err="1">
                <a:solidFill>
                  <a:schemeClr val="tx1"/>
                </a:solidFill>
              </a:rPr>
              <a:t>yw’r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rhesymau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posib</a:t>
            </a:r>
            <a:r>
              <a:rPr lang="en-GB" sz="2000" dirty="0">
                <a:solidFill>
                  <a:schemeClr val="tx1"/>
                </a:solidFill>
              </a:rPr>
              <a:t> am </a:t>
            </a:r>
            <a:r>
              <a:rPr lang="en-GB" sz="2000" dirty="0" err="1">
                <a:solidFill>
                  <a:schemeClr val="tx1"/>
                </a:solidFill>
              </a:rPr>
              <a:t>hyn</a:t>
            </a:r>
            <a:r>
              <a:rPr lang="en-GB" sz="2000" dirty="0">
                <a:solidFill>
                  <a:schemeClr val="tx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19694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Datblygiad</a:t>
            </a:r>
            <a:r>
              <a:rPr lang="en-GB" altLang="cy-GB" dirty="0">
                <a:solidFill>
                  <a:schemeClr val="accent3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llefaredd</a:t>
            </a:r>
            <a:br>
              <a:rPr lang="en-GB" altLang="cy-GB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cy-GB" dirty="0">
                <a:ea typeface="ＭＳ Ｐゴシック" panose="020B0600070205080204" pitchFamily="34" charset="-128"/>
              </a:rPr>
              <a:t>Speech development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cy-GB" sz="2400" dirty="0" err="1">
                <a:ea typeface="ＭＳ Ｐゴシック" panose="020B0600070205080204" pitchFamily="34" charset="-128"/>
              </a:rPr>
              <a:t>Gweithgaredd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parau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r>
              <a:rPr lang="en-GB" altLang="cy-GB" sz="2400" dirty="0" err="1">
                <a:ea typeface="ＭＳ Ｐゴシック" panose="020B0600070205080204" pitchFamily="34" charset="-128"/>
              </a:rPr>
              <a:t>Ystyriwch</a:t>
            </a:r>
            <a:r>
              <a:rPr lang="en-GB" altLang="cy-GB" sz="2400" dirty="0">
                <a:ea typeface="ＭＳ Ｐゴシック" panose="020B0600070205080204" pitchFamily="34" charset="-128"/>
              </a:rPr>
              <a:t> y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yma</a:t>
            </a:r>
            <a:r>
              <a:rPr lang="en-GB" altLang="cy-GB" sz="2400" dirty="0">
                <a:ea typeface="ＭＳ Ｐゴシック" panose="020B0600070205080204" pitchFamily="34" charset="-128"/>
              </a:rPr>
              <a:t> - pa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oedran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bydd</a:t>
            </a:r>
            <a:r>
              <a:rPr lang="en-GB" altLang="cy-GB" sz="2400" dirty="0">
                <a:ea typeface="ＭＳ Ｐゴシック" panose="020B0600070205080204" pitchFamily="34" charset="-128"/>
              </a:rPr>
              <a:t> 9O%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blant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medru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cynhyrchu’r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synau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yma</a:t>
            </a:r>
            <a:r>
              <a:rPr lang="en-GB" altLang="cy-GB" sz="2400" dirty="0">
                <a:ea typeface="ＭＳ Ｐゴシック" panose="020B0600070205080204" pitchFamily="34" charset="-128"/>
              </a:rPr>
              <a:t>?</a:t>
            </a:r>
          </a:p>
          <a:p>
            <a:pPr>
              <a:buFontTx/>
              <a:buChar char="-"/>
            </a:pPr>
            <a:r>
              <a:rPr lang="en-GB" altLang="cy-GB" sz="2400" dirty="0" err="1">
                <a:ea typeface="ＭＳ Ｐゴシック" panose="020B0600070205080204" pitchFamily="34" charset="-128"/>
              </a:rPr>
              <a:t>Llafariaid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cyffredin</a:t>
            </a:r>
            <a:r>
              <a:rPr lang="en-GB" altLang="cy-GB" sz="2400" dirty="0">
                <a:ea typeface="ＭＳ Ｐゴシック" panose="020B0600070205080204" pitchFamily="34" charset="-128"/>
              </a:rPr>
              <a:t> –</a:t>
            </a:r>
          </a:p>
          <a:p>
            <a:pPr>
              <a:buNone/>
            </a:pPr>
            <a:r>
              <a:rPr lang="en-GB" altLang="cy-GB" sz="2400" dirty="0">
                <a:ea typeface="ＭＳ Ｐゴシック" panose="020B0600070205080204" pitchFamily="34" charset="-128"/>
              </a:rPr>
              <a:t>	 a/e /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cy-GB" sz="2400" dirty="0">
                <a:ea typeface="ＭＳ Ｐゴシック" panose="020B0600070205080204" pitchFamily="34" charset="-128"/>
              </a:rPr>
              <a:t> /o/u</a:t>
            </a:r>
          </a:p>
          <a:p>
            <a:pPr>
              <a:buFontTx/>
              <a:buChar char="-"/>
            </a:pPr>
            <a:r>
              <a:rPr lang="en-GB" altLang="cy-GB" sz="2400" dirty="0">
                <a:ea typeface="ＭＳ Ｐゴシック" panose="020B0600070205080204" pitchFamily="34" charset="-128"/>
              </a:rPr>
              <a:t>p /b /m /n /t /d /w</a:t>
            </a:r>
          </a:p>
          <a:p>
            <a:pPr>
              <a:buFontTx/>
              <a:buChar char="-"/>
            </a:pPr>
            <a:r>
              <a:rPr lang="en-GB" altLang="cy-GB" sz="2400" dirty="0">
                <a:ea typeface="ＭＳ Ｐゴシック" panose="020B0600070205080204" pitchFamily="34" charset="-128"/>
              </a:rPr>
              <a:t>l</a:t>
            </a:r>
          </a:p>
          <a:p>
            <a:pPr>
              <a:buFontTx/>
              <a:buChar char="-"/>
            </a:pPr>
            <a:r>
              <a:rPr lang="en-GB" altLang="cy-GB" sz="2400" dirty="0">
                <a:ea typeface="ＭＳ Ｐゴシック" panose="020B0600070205080204" pitchFamily="34" charset="-128"/>
              </a:rPr>
              <a:t>r /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th</a:t>
            </a:r>
            <a:endParaRPr lang="en-GB" altLang="cy-GB" sz="2400" dirty="0">
              <a:ea typeface="ＭＳ Ｐゴシック" panose="020B0600070205080204" pitchFamily="34" charset="-128"/>
            </a:endParaRPr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US" altLang="cy-GB" sz="2400" dirty="0">
                <a:ea typeface="ＭＳ Ｐゴシック" panose="020B0600070205080204" pitchFamily="34" charset="-128"/>
              </a:rPr>
              <a:t>In pairs, consider the following sounds.</a:t>
            </a:r>
          </a:p>
          <a:p>
            <a:r>
              <a:rPr lang="en-US" altLang="cy-GB" sz="2400" dirty="0">
                <a:ea typeface="ＭＳ Ｐゴシック" panose="020B0600070205080204" pitchFamily="34" charset="-128"/>
              </a:rPr>
              <a:t>At what age can 90% of children produce these sounds?</a:t>
            </a:r>
          </a:p>
          <a:p>
            <a:pPr>
              <a:buFontTx/>
              <a:buChar char="-"/>
            </a:pPr>
            <a:r>
              <a:rPr lang="en-US" altLang="cy-GB" sz="2400" dirty="0">
                <a:ea typeface="ＭＳ Ｐゴシック" panose="020B0600070205080204" pitchFamily="34" charset="-128"/>
              </a:rPr>
              <a:t>Common vowels – a/e/</a:t>
            </a:r>
            <a:r>
              <a:rPr lang="en-US" altLang="cy-GB" sz="2400" dirty="0" err="1">
                <a:ea typeface="ＭＳ Ｐゴシック" panose="020B0600070205080204" pitchFamily="34" charset="-128"/>
              </a:rPr>
              <a:t>i</a:t>
            </a:r>
            <a:r>
              <a:rPr lang="en-US" altLang="cy-GB" sz="2400" dirty="0">
                <a:ea typeface="ＭＳ Ｐゴシック" panose="020B0600070205080204" pitchFamily="34" charset="-128"/>
              </a:rPr>
              <a:t>/o/u/</a:t>
            </a:r>
          </a:p>
          <a:p>
            <a:pPr>
              <a:buFontTx/>
              <a:buChar char="-"/>
            </a:pPr>
            <a:r>
              <a:rPr lang="en-US" altLang="cy-GB" sz="2400" dirty="0">
                <a:ea typeface="ＭＳ Ｐゴシック" panose="020B0600070205080204" pitchFamily="34" charset="-128"/>
              </a:rPr>
              <a:t>p/b/m/n/t/d/w/</a:t>
            </a:r>
          </a:p>
          <a:p>
            <a:pPr>
              <a:buFontTx/>
              <a:buChar char="-"/>
            </a:pPr>
            <a:r>
              <a:rPr lang="en-US" altLang="cy-GB" sz="2400" dirty="0">
                <a:ea typeface="ＭＳ Ｐゴシック" panose="020B0600070205080204" pitchFamily="34" charset="-128"/>
              </a:rPr>
              <a:t>l</a:t>
            </a:r>
          </a:p>
          <a:p>
            <a:pPr>
              <a:buFontTx/>
              <a:buChar char="-"/>
            </a:pPr>
            <a:r>
              <a:rPr lang="en-US" altLang="cy-GB" sz="2400" dirty="0">
                <a:ea typeface="ＭＳ Ｐゴシック" panose="020B0600070205080204" pitchFamily="34" charset="-128"/>
              </a:rPr>
              <a:t>r/</a:t>
            </a:r>
            <a:r>
              <a:rPr lang="en-US" altLang="cy-GB" sz="2400" dirty="0" err="1">
                <a:ea typeface="ＭＳ Ｐゴシック" panose="020B0600070205080204" pitchFamily="34" charset="-128"/>
              </a:rPr>
              <a:t>th</a:t>
            </a:r>
            <a:endParaRPr lang="en-US" altLang="cy-GB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29138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GB" altLang="cy-GB" sz="3600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Cerrig</a:t>
            </a:r>
            <a:r>
              <a:rPr lang="en-GB" altLang="cy-GB" sz="3600" dirty="0">
                <a:solidFill>
                  <a:schemeClr val="accent3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cy-GB" sz="3600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milltir</a:t>
            </a:r>
            <a:r>
              <a:rPr lang="en-GB" altLang="cy-GB" sz="3600" dirty="0">
                <a:solidFill>
                  <a:schemeClr val="accent3"/>
                </a:solidFill>
                <a:ea typeface="ＭＳ Ｐゴシック" panose="020B0600070205080204" pitchFamily="34" charset="-128"/>
              </a:rPr>
              <a:t> – </a:t>
            </a:r>
            <a:r>
              <a:rPr lang="en-GB" altLang="cy-GB" sz="3600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derbyn</a:t>
            </a:r>
            <a:r>
              <a:rPr lang="en-GB" altLang="cy-GB" sz="3600" dirty="0">
                <a:solidFill>
                  <a:schemeClr val="accent3"/>
                </a:solidFill>
                <a:ea typeface="ＭＳ Ｐゴシック" panose="020B0600070205080204" pitchFamily="34" charset="-128"/>
              </a:rPr>
              <a:t> a </a:t>
            </a:r>
            <a:r>
              <a:rPr lang="en-GB" altLang="cy-GB" sz="3600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deall</a:t>
            </a:r>
            <a:br>
              <a:rPr lang="en-GB" altLang="cy-GB" sz="3600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cy-GB" sz="3600" dirty="0">
                <a:ea typeface="ＭＳ Ｐゴシック" panose="020B0600070205080204" pitchFamily="34" charset="-128"/>
              </a:rPr>
              <a:t>Milestones - receptive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1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geiriau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allweddol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mewn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sefyllfaoedd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cyfarwydd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2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cysylltu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wrthrych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enwir</a:t>
            </a:r>
            <a:r>
              <a:rPr lang="en-GB" altLang="cy-GB" sz="2400" dirty="0">
                <a:ea typeface="ＭＳ Ｐゴシック" panose="020B0600070205080204" pitchFamily="34" charset="-128"/>
              </a:rPr>
              <a:t>. </a:t>
            </a: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3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 –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cysylltu</a:t>
            </a:r>
            <a:r>
              <a:rPr lang="en-GB" altLang="cy-GB" sz="2400" dirty="0">
                <a:ea typeface="ＭＳ Ｐゴシック" panose="020B0600070205080204" pitchFamily="34" charset="-128"/>
              </a:rPr>
              <a:t> 3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gair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allweddol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heb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gliwiau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4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deall</a:t>
            </a:r>
            <a:r>
              <a:rPr lang="en-GB" altLang="cy-GB" sz="2400" dirty="0">
                <a:ea typeface="ＭＳ Ｐゴシック" panose="020B0600070205080204" pitchFamily="34" charset="-128"/>
              </a:rPr>
              <a:t> y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mwyafrif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frawddegau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400" dirty="0">
                <a:ea typeface="ＭＳ Ｐゴシック" panose="020B0600070205080204" pitchFamily="34" charset="-128"/>
              </a:rPr>
              <a:t>5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400" dirty="0">
                <a:ea typeface="ＭＳ Ｐゴシック" panose="020B0600070205080204" pitchFamily="34" charset="-128"/>
              </a:rPr>
              <a:t>+ -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dealltwriaeth</a:t>
            </a:r>
            <a:r>
              <a:rPr lang="en-GB" altLang="cy-GB" sz="2400" dirty="0">
                <a:ea typeface="ＭＳ Ｐゴシック" panose="020B0600070205080204" pitchFamily="34" charset="-128"/>
              </a:rPr>
              <a:t> o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frawddegau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geiriau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mwy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cymhleth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datblygu</a:t>
            </a:r>
            <a:r>
              <a:rPr lang="en-GB" altLang="cy-GB" sz="2400" dirty="0">
                <a:ea typeface="ＭＳ Ｐゴシック" panose="020B0600070205080204" pitchFamily="34" charset="-128"/>
              </a:rPr>
              <a:t>.</a:t>
            </a:r>
          </a:p>
        </p:txBody>
      </p:sp>
      <p:sp>
        <p:nvSpPr>
          <p:cNvPr id="18436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altLang="cy-GB" sz="2400" dirty="0">
                <a:ea typeface="ＭＳ Ｐゴシック" panose="020B0600070205080204" pitchFamily="34" charset="-128"/>
              </a:rPr>
              <a:t>Age 1-understands key words in familiar situations.</a:t>
            </a:r>
          </a:p>
          <a:p>
            <a:r>
              <a:rPr lang="en-GB" altLang="cy-GB" sz="2400" dirty="0">
                <a:ea typeface="ＭＳ Ｐゴシック" panose="020B0600070205080204" pitchFamily="34" charset="-128"/>
              </a:rPr>
              <a:t>Age 2- relate two named objects.</a:t>
            </a:r>
          </a:p>
          <a:p>
            <a:r>
              <a:rPr lang="en-GB" altLang="cy-GB" sz="2400" dirty="0">
                <a:ea typeface="ＭＳ Ｐゴシック" panose="020B0600070205080204" pitchFamily="34" charset="-128"/>
              </a:rPr>
              <a:t>Age 3 – relates three key words with no clues.</a:t>
            </a:r>
          </a:p>
          <a:p>
            <a:r>
              <a:rPr lang="en-GB" altLang="cy-GB" sz="2400" dirty="0">
                <a:ea typeface="ＭＳ Ｐゴシック" panose="020B0600070205080204" pitchFamily="34" charset="-128"/>
              </a:rPr>
              <a:t>Age 4 –understands most sentences.</a:t>
            </a:r>
          </a:p>
          <a:p>
            <a:r>
              <a:rPr lang="en-GB" altLang="cy-GB" sz="2400" dirty="0">
                <a:ea typeface="ＭＳ Ｐゴシック" panose="020B0600070205080204" pitchFamily="34" charset="-128"/>
              </a:rPr>
              <a:t>Age 5+ - gradually increases complexity of sentences and words understood.</a:t>
            </a:r>
          </a:p>
          <a:p>
            <a:endParaRPr lang="en-US" altLang="cy-GB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130308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cy-GB" b="0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Cerrig</a:t>
            </a:r>
            <a:r>
              <a:rPr lang="en-GB" altLang="cy-GB" b="0" dirty="0">
                <a:solidFill>
                  <a:schemeClr val="accent3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cy-GB" b="0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milltir</a:t>
            </a:r>
            <a:r>
              <a:rPr lang="en-GB" altLang="cy-GB" b="0" dirty="0">
                <a:solidFill>
                  <a:schemeClr val="accent3"/>
                </a:solidFill>
                <a:ea typeface="ＭＳ Ｐゴシック" panose="020B0600070205080204" pitchFamily="34" charset="-128"/>
              </a:rPr>
              <a:t>- </a:t>
            </a:r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mynegiannol</a:t>
            </a:r>
            <a:br>
              <a:rPr lang="en-GB" altLang="cy-GB" b="0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cy-GB" b="0" dirty="0">
                <a:ea typeface="ＭＳ Ｐゴシック" panose="020B0600070205080204" pitchFamily="34" charset="-128"/>
              </a:rPr>
              <a:t>Milestones- expressive</a:t>
            </a:r>
          </a:p>
        </p:txBody>
      </p:sp>
      <p:sp>
        <p:nvSpPr>
          <p:cNvPr id="19460" name="Rectangle 7"/>
          <p:cNvSpPr>
            <a:spLocks noGrp="1" noChangeArrowheads="1"/>
          </p:cNvSpPr>
          <p:nvPr>
            <p:ph sz="half" idx="1"/>
          </p:nvPr>
        </p:nvSpPr>
        <p:spPr>
          <a:xfrm>
            <a:off x="4644008" y="1628800"/>
            <a:ext cx="4038600" cy="452596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cy-GB" sz="2400" i="1" dirty="0">
                <a:ea typeface="ＭＳ Ｐゴシック" panose="020B0600070205080204" pitchFamily="34" charset="-128"/>
              </a:rPr>
              <a:t>Age 1-babble.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2 – increasing vocabulary (50-200words);short sentences.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3- links four words together ;using pronouns and plurals</a:t>
            </a:r>
          </a:p>
          <a:p>
            <a:r>
              <a:rPr lang="en-GB" altLang="cy-GB" sz="2400" i="1" dirty="0">
                <a:ea typeface="ＭＳ Ｐゴシック" panose="020B0600070205080204" pitchFamily="34" charset="-128"/>
              </a:rPr>
              <a:t>Age 4+ -vocabulary 5,000 words and growing; able to re-tell events.</a:t>
            </a:r>
          </a:p>
          <a:p>
            <a:pPr eaLnBrk="1" hangingPunct="1"/>
            <a:endParaRPr lang="en-US" altLang="cy-GB" sz="2600" dirty="0">
              <a:ea typeface="ＭＳ Ｐゴシック" panose="020B0600070205080204" pitchFamily="34" charset="-128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395536" y="1628800"/>
            <a:ext cx="4038600" cy="452596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en-GB" altLang="cy-GB" sz="2600" dirty="0">
                <a:ea typeface="ＭＳ Ｐゴシック" panose="020B0600070205080204" pitchFamily="34" charset="-128"/>
              </a:rPr>
              <a:t>1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600" dirty="0">
                <a:ea typeface="ＭＳ Ｐゴシック" panose="020B0600070205080204" pitchFamily="34" charset="-128"/>
              </a:rPr>
              <a:t> -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bablo</a:t>
            </a:r>
            <a:r>
              <a:rPr lang="en-GB" altLang="cy-GB" sz="26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600" dirty="0">
                <a:ea typeface="ＭＳ Ｐゴシック" panose="020B0600070205080204" pitchFamily="34" charset="-128"/>
              </a:rPr>
              <a:t>2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600" dirty="0">
                <a:ea typeface="ＭＳ Ｐゴシック" panose="020B0600070205080204" pitchFamily="34" charset="-128"/>
              </a:rPr>
              <a:t> -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geirfa’n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cynyddu</a:t>
            </a:r>
            <a:r>
              <a:rPr lang="en-GB" altLang="cy-GB" sz="2600" dirty="0">
                <a:ea typeface="ＭＳ Ｐゴシック" panose="020B0600070205080204" pitchFamily="34" charset="-128"/>
              </a:rPr>
              <a:t> (50-200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gair</a:t>
            </a:r>
            <a:r>
              <a:rPr lang="en-GB" altLang="cy-GB" sz="2600" dirty="0">
                <a:ea typeface="ＭＳ Ｐゴシック" panose="020B0600070205080204" pitchFamily="34" charset="-128"/>
              </a:rPr>
              <a:t>);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brawddegau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byr</a:t>
            </a:r>
            <a:r>
              <a:rPr lang="en-GB" altLang="cy-GB" sz="26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/>
            <a:r>
              <a:rPr lang="en-GB" altLang="cy-GB" sz="2600" dirty="0">
                <a:ea typeface="ＭＳ Ｐゴシック" panose="020B0600070205080204" pitchFamily="34" charset="-128"/>
              </a:rPr>
              <a:t>3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600" dirty="0">
                <a:ea typeface="ＭＳ Ｐゴシック" panose="020B0600070205080204" pitchFamily="34" charset="-128"/>
              </a:rPr>
              <a:t> -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cysylltu</a:t>
            </a:r>
            <a:r>
              <a:rPr lang="en-GB" altLang="cy-GB" sz="2600" dirty="0">
                <a:ea typeface="ＭＳ Ｐゴシック" panose="020B0600070205080204" pitchFamily="34" charset="-128"/>
              </a:rPr>
              <a:t> 4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gair</a:t>
            </a:r>
            <a:r>
              <a:rPr lang="en-GB" altLang="cy-GB" sz="2600" dirty="0">
                <a:ea typeface="ＭＳ Ｐゴシック" panose="020B0600070205080204" pitchFamily="34" charset="-128"/>
              </a:rPr>
              <a:t>: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defnyddio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rhagenwau</a:t>
            </a:r>
            <a:r>
              <a:rPr lang="en-GB" altLang="cy-GB" sz="2600" dirty="0">
                <a:ea typeface="ＭＳ Ｐゴシック" panose="020B0600070205080204" pitchFamily="34" charset="-128"/>
              </a:rPr>
              <a:t> a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geiriau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lluosog</a:t>
            </a:r>
            <a:endParaRPr lang="en-GB" altLang="cy-GB" sz="26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cy-GB" sz="2600" dirty="0">
                <a:ea typeface="ＭＳ Ｐゴシック" panose="020B0600070205080204" pitchFamily="34" charset="-128"/>
              </a:rPr>
              <a:t>4+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oed</a:t>
            </a:r>
            <a:r>
              <a:rPr lang="en-GB" altLang="cy-GB" sz="2600" dirty="0">
                <a:ea typeface="ＭＳ Ｐゴシック" panose="020B0600070205080204" pitchFamily="34" charset="-128"/>
              </a:rPr>
              <a:t> -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geirfa</a:t>
            </a:r>
            <a:r>
              <a:rPr lang="en-GB" altLang="cy-GB" sz="2600" dirty="0">
                <a:ea typeface="ＭＳ Ｐゴシック" panose="020B0600070205080204" pitchFamily="34" charset="-128"/>
              </a:rPr>
              <a:t> 5,000 o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eiriau</a:t>
            </a:r>
            <a:r>
              <a:rPr lang="en-GB" altLang="cy-GB" sz="2600" dirty="0">
                <a:ea typeface="ＭＳ Ｐゴシック" panose="020B0600070205080204" pitchFamily="34" charset="-128"/>
              </a:rPr>
              <a:t> ac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yn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tyfu</a:t>
            </a:r>
            <a:r>
              <a:rPr lang="en-GB" altLang="cy-GB" sz="2600" dirty="0">
                <a:ea typeface="ＭＳ Ｐゴシック" panose="020B0600070205080204" pitchFamily="34" charset="-128"/>
              </a:rPr>
              <a:t>;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medru</a:t>
            </a:r>
            <a:r>
              <a:rPr lang="en-GB" altLang="cy-GB" sz="2600" dirty="0">
                <a:ea typeface="ＭＳ Ｐゴシック" panose="020B0600070205080204" pitchFamily="34" charset="-128"/>
              </a:rPr>
              <a:t> ail-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adrodd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digwyddiadau</a:t>
            </a:r>
            <a:endParaRPr lang="en-GB" altLang="cy-GB" sz="26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857740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accent3"/>
                </a:solidFill>
              </a:rPr>
              <a:t>Effaith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ar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Ddysgu</a:t>
            </a:r>
            <a:br>
              <a:rPr lang="en-GB" dirty="0">
                <a:solidFill>
                  <a:schemeClr val="accent3"/>
                </a:solidFill>
              </a:rPr>
            </a:br>
            <a:r>
              <a:rPr lang="en-GB" dirty="0"/>
              <a:t>Effects on Learning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4077072"/>
            <a:ext cx="4038600" cy="2049091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b="1" dirty="0" err="1"/>
              <a:t>Gweithgareddau</a:t>
            </a:r>
            <a:r>
              <a:rPr lang="en-GB" b="1" dirty="0"/>
              <a:t> </a:t>
            </a:r>
            <a:r>
              <a:rPr lang="en-GB" b="1" dirty="0" err="1"/>
              <a:t>pâr</a:t>
            </a:r>
            <a:r>
              <a:rPr lang="en-GB" b="1" dirty="0"/>
              <a:t>.</a:t>
            </a:r>
          </a:p>
          <a:p>
            <a:endParaRPr lang="en-GB" b="1" dirty="0"/>
          </a:p>
          <a:p>
            <a:r>
              <a:rPr lang="en-GB" b="1" dirty="0" err="1"/>
              <a:t>Ystyriwch</a:t>
            </a:r>
            <a:r>
              <a:rPr lang="en-GB" b="1" dirty="0"/>
              <a:t>, </a:t>
            </a:r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/>
              <a:t>allai</a:t>
            </a:r>
            <a:r>
              <a:rPr lang="en-GB" b="1" dirty="0"/>
              <a:t> </a:t>
            </a:r>
            <a:r>
              <a:rPr lang="en-GB" b="1" dirty="0" err="1">
                <a:solidFill>
                  <a:schemeClr val="tx1"/>
                </a:solidFill>
              </a:rPr>
              <a:t>Anawsterau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>
                <a:solidFill>
                  <a:schemeClr val="tx1"/>
                </a:solidFill>
              </a:rPr>
              <a:t>Llefaredd</a:t>
            </a:r>
            <a:r>
              <a:rPr lang="en-GB" b="1" dirty="0">
                <a:solidFill>
                  <a:schemeClr val="tx1"/>
                </a:solidFill>
              </a:rPr>
              <a:t>, </a:t>
            </a:r>
            <a:r>
              <a:rPr lang="en-GB" b="1" dirty="0" err="1">
                <a:solidFill>
                  <a:schemeClr val="tx1"/>
                </a:solidFill>
              </a:rPr>
              <a:t>Iaith</a:t>
            </a:r>
            <a:r>
              <a:rPr lang="en-GB" b="1" dirty="0">
                <a:solidFill>
                  <a:schemeClr val="tx1"/>
                </a:solidFill>
              </a:rPr>
              <a:t> a </a:t>
            </a:r>
            <a:r>
              <a:rPr lang="en-GB" b="1" dirty="0" err="1">
                <a:solidFill>
                  <a:schemeClr val="tx1"/>
                </a:solidFill>
              </a:rPr>
              <a:t>Chyfathrebu</a:t>
            </a:r>
            <a:r>
              <a:rPr lang="en-GB" b="1" dirty="0">
                <a:solidFill>
                  <a:schemeClr val="tx1"/>
                </a:solidFill>
              </a:rPr>
              <a:t> </a:t>
            </a:r>
            <a:r>
              <a:rPr lang="en-GB" b="1" dirty="0" err="1"/>
              <a:t>effeithio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allu</a:t>
            </a:r>
            <a:r>
              <a:rPr lang="en-GB" b="1" dirty="0"/>
              <a:t> </a:t>
            </a:r>
            <a:r>
              <a:rPr lang="en-GB" b="1" dirty="0" err="1"/>
              <a:t>plentyn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ddysgu</a:t>
            </a:r>
            <a:r>
              <a:rPr lang="en-GB" b="1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4077072"/>
            <a:ext cx="4038600" cy="2049091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b="1" dirty="0"/>
              <a:t>Paired activities.</a:t>
            </a:r>
          </a:p>
          <a:p>
            <a:endParaRPr lang="en-GB" b="1" dirty="0"/>
          </a:p>
          <a:p>
            <a:r>
              <a:rPr lang="en-GB" b="1" dirty="0"/>
              <a:t>Consider, how might SLCD impact on a child’s ability to learn?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611" y="1556792"/>
            <a:ext cx="2483346" cy="2123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41066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Common Characteristics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Camddeall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iddynt</a:t>
            </a:r>
            <a:endParaRPr lang="en-GB" dirty="0"/>
          </a:p>
          <a:p>
            <a:pPr>
              <a:buNone/>
            </a:pPr>
            <a:endParaRPr lang="en-GB" dirty="0"/>
          </a:p>
          <a:p>
            <a:r>
              <a:rPr lang="en-GB" dirty="0" err="1"/>
              <a:t>Methu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oed</a:t>
            </a:r>
            <a:endParaRPr lang="en-GB" dirty="0"/>
          </a:p>
          <a:p>
            <a:pPr>
              <a:buNone/>
            </a:pPr>
            <a:endParaRPr lang="en-GB" dirty="0"/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drefn</a:t>
            </a:r>
            <a:r>
              <a:rPr lang="en-GB" dirty="0"/>
              <a:t> </a:t>
            </a:r>
            <a:r>
              <a:rPr lang="en-GB" dirty="0" err="1"/>
              <a:t>gywir</a:t>
            </a: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244280" cy="511256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dirty="0"/>
              <a:t>Misunderstanding the words being spoken to them </a:t>
            </a:r>
          </a:p>
          <a:p>
            <a:r>
              <a:rPr lang="en-GB" dirty="0"/>
              <a:t>Inability to learn new  age appropriate vocabulary; </a:t>
            </a:r>
          </a:p>
          <a:p>
            <a:r>
              <a:rPr lang="en-GB" dirty="0"/>
              <a:t>Difficulties forming sentences or using the right words in the right order;</a:t>
            </a:r>
          </a:p>
        </p:txBody>
      </p:sp>
    </p:spTree>
    <p:extLst>
      <p:ext uri="{BB962C8B-B14F-4D97-AF65-F5344CB8AC3E}">
        <p14:creationId xmlns:p14="http://schemas.microsoft.com/office/powerpoint/2010/main" val="41511989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32656"/>
            <a:ext cx="4038600" cy="633670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mynegi</a:t>
            </a:r>
            <a:r>
              <a:rPr lang="en-GB" dirty="0"/>
              <a:t> </a:t>
            </a:r>
            <a:r>
              <a:rPr lang="en-GB" dirty="0" err="1"/>
              <a:t>digwyddiadau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ac </a:t>
            </a:r>
            <a:r>
              <a:rPr lang="en-GB" dirty="0" err="1"/>
              <a:t>amser</a:t>
            </a:r>
            <a:endParaRPr lang="en-GB" dirty="0"/>
          </a:p>
          <a:p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gwan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gofio </a:t>
            </a:r>
            <a:r>
              <a:rPr lang="en-GB" dirty="0" err="1"/>
              <a:t>cyfarwyddiadau</a:t>
            </a:r>
            <a:r>
              <a:rPr lang="en-GB" dirty="0"/>
              <a:t> </a:t>
            </a:r>
            <a:r>
              <a:rPr lang="en-GB" dirty="0" err="1"/>
              <a:t>llafar</a:t>
            </a:r>
            <a:endParaRPr lang="en-GB" dirty="0"/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prosesu</a:t>
            </a:r>
            <a:r>
              <a:rPr lang="en-GB" dirty="0"/>
              <a:t> </a:t>
            </a:r>
            <a:r>
              <a:rPr lang="en-GB" dirty="0" err="1"/>
              <a:t>synau</a:t>
            </a:r>
            <a:r>
              <a:rPr lang="en-GB" dirty="0"/>
              <a:t> </a:t>
            </a:r>
            <a:r>
              <a:rPr lang="en-GB" dirty="0" err="1"/>
              <a:t>llefaredd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geiriau</a:t>
            </a:r>
            <a:endParaRPr lang="en-GB" dirty="0"/>
          </a:p>
          <a:p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cyfoedion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anodd</a:t>
            </a:r>
            <a:endParaRPr lang="en-GB" dirty="0"/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rhesymu</a:t>
            </a:r>
            <a:r>
              <a:rPr lang="en-GB" dirty="0"/>
              <a:t> </a:t>
            </a:r>
            <a:r>
              <a:rPr lang="en-GB" dirty="0" err="1"/>
              <a:t>llafar</a:t>
            </a:r>
            <a:r>
              <a:rPr lang="en-GB" dirty="0"/>
              <a:t> </a:t>
            </a:r>
            <a:r>
              <a:rPr lang="en-GB" dirty="0" err="1"/>
              <a:t>prin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anhawster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ddeall</a:t>
            </a:r>
            <a:r>
              <a:rPr lang="en-GB" dirty="0"/>
              <a:t> yr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y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eiriau</a:t>
            </a:r>
            <a:endParaRPr lang="en-GB" dirty="0"/>
          </a:p>
          <a:p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jôc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anffurfiol</a:t>
            </a:r>
            <a:r>
              <a:rPr lang="en-GB" dirty="0"/>
              <a:t> –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gymryd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 </a:t>
            </a:r>
            <a:r>
              <a:rPr lang="en-GB" dirty="0" err="1"/>
              <a:t>llythrennol</a:t>
            </a:r>
            <a:r>
              <a:rPr lang="en-GB" dirty="0"/>
              <a:t>.       			                 ICAN,2011(b)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332656"/>
            <a:ext cx="4244280" cy="633670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dirty="0"/>
              <a:t>Difficulties in expressing events in space and time;</a:t>
            </a:r>
          </a:p>
          <a:p>
            <a:r>
              <a:rPr lang="en-GB" dirty="0"/>
              <a:t>Poor ability to remember verbal instructions;</a:t>
            </a:r>
          </a:p>
          <a:p>
            <a:r>
              <a:rPr lang="en-GB" dirty="0"/>
              <a:t>Inability to process the speech sounds which make up words;</a:t>
            </a:r>
          </a:p>
          <a:p>
            <a:r>
              <a:rPr lang="en-GB" dirty="0"/>
              <a:t>Struggle to converse with peers;</a:t>
            </a:r>
          </a:p>
          <a:p>
            <a:r>
              <a:rPr lang="en-GB" dirty="0"/>
              <a:t>Limited verbal reasoning or finds it difficult to draw inferences;</a:t>
            </a:r>
          </a:p>
          <a:p>
            <a:r>
              <a:rPr lang="en-GB" dirty="0"/>
              <a:t>Difficulties understanding jokes and sarcasm – may take things literally</a:t>
            </a:r>
          </a:p>
          <a:p>
            <a:pPr marL="0" indent="0" algn="r">
              <a:buNone/>
            </a:pPr>
            <a:r>
              <a:rPr lang="en-GB" altLang="cy-GB" i="1" dirty="0">
                <a:ea typeface="ＭＳ Ｐゴシック" panose="020B0600070205080204" pitchFamily="34" charset="-128"/>
              </a:rPr>
              <a:t>ICAN,2011(b)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7534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hlinkClick r:id="rId3"/>
              </a:rPr>
              <a:t>Nid</a:t>
            </a:r>
            <a:r>
              <a:rPr lang="en-GB" dirty="0">
                <a:hlinkClick r:id="rId3"/>
              </a:rPr>
              <a:t> dim </a:t>
            </a:r>
            <a:r>
              <a:rPr lang="en-GB" dirty="0" err="1">
                <a:hlinkClick r:id="rId3"/>
              </a:rPr>
              <a:t>ond</a:t>
            </a:r>
            <a:r>
              <a:rPr lang="en-GB" dirty="0">
                <a:hlinkClick r:id="rId3"/>
              </a:rPr>
              <a:t> am </a:t>
            </a:r>
            <a:r>
              <a:rPr lang="en-GB" dirty="0" err="1">
                <a:hlinkClick r:id="rId3"/>
              </a:rPr>
              <a:t>beth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i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ni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yn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clywed</a:t>
            </a:r>
            <a:br>
              <a:rPr lang="en-GB" dirty="0">
                <a:hlinkClick r:id="rId3"/>
              </a:rPr>
            </a:br>
            <a:r>
              <a:rPr lang="en-GB" dirty="0">
                <a:hlinkClick r:id="rId3"/>
              </a:rPr>
              <a:t>Not just about what we hear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3933056"/>
            <a:ext cx="4038600" cy="248113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/>
              <a:t>It’s important to remember that SLC difficulties are often cognitive and not just physical. </a:t>
            </a:r>
          </a:p>
          <a:p>
            <a:r>
              <a:rPr lang="en-GB" dirty="0"/>
              <a:t>“A rising tide floats all boats” </a:t>
            </a:r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700808"/>
            <a:ext cx="3102496" cy="20130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3"/>
          <p:cNvSpPr txBox="1">
            <a:spLocks/>
          </p:cNvSpPr>
          <p:nvPr/>
        </p:nvSpPr>
        <p:spPr>
          <a:xfrm>
            <a:off x="539552" y="3933056"/>
            <a:ext cx="4038600" cy="248113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300" dirty="0" err="1"/>
              <a:t>Mae’n</a:t>
            </a:r>
            <a:r>
              <a:rPr lang="en-GB" sz="2300" dirty="0"/>
              <a:t> </a:t>
            </a:r>
            <a:r>
              <a:rPr lang="en-GB" sz="2300" dirty="0" err="1"/>
              <a:t>bwysig</a:t>
            </a:r>
            <a:r>
              <a:rPr lang="en-GB" sz="2300" dirty="0"/>
              <a:t> </a:t>
            </a:r>
            <a:r>
              <a:rPr lang="en-GB" sz="2300" dirty="0" err="1"/>
              <a:t>i</a:t>
            </a:r>
            <a:r>
              <a:rPr lang="en-GB" sz="2300" dirty="0"/>
              <a:t> </a:t>
            </a:r>
            <a:r>
              <a:rPr lang="en-GB" sz="2300" dirty="0" err="1"/>
              <a:t>gofio</a:t>
            </a:r>
            <a:r>
              <a:rPr lang="en-GB" sz="2300" dirty="0"/>
              <a:t> </a:t>
            </a:r>
            <a:r>
              <a:rPr lang="en-GB" sz="2300" dirty="0" err="1"/>
              <a:t>fod</a:t>
            </a:r>
            <a:r>
              <a:rPr lang="en-GB" sz="2300" dirty="0"/>
              <a:t> A </a:t>
            </a:r>
            <a:r>
              <a:rPr lang="en-GB" sz="2300" dirty="0" err="1"/>
              <a:t>Ll</a:t>
            </a:r>
            <a:r>
              <a:rPr lang="en-GB" sz="2300" dirty="0"/>
              <a:t>, I a Ch </a:t>
            </a:r>
            <a:r>
              <a:rPr lang="en-GB" sz="2300" dirty="0" err="1"/>
              <a:t>yn</a:t>
            </a:r>
            <a:r>
              <a:rPr lang="en-GB" sz="2300" dirty="0"/>
              <a:t> </a:t>
            </a:r>
            <a:r>
              <a:rPr lang="en-GB" sz="2300" dirty="0" err="1"/>
              <a:t>aml</a:t>
            </a:r>
            <a:r>
              <a:rPr lang="en-GB" sz="2300" dirty="0"/>
              <a:t> </a:t>
            </a:r>
            <a:r>
              <a:rPr lang="en-GB" sz="2300" dirty="0" err="1"/>
              <a:t>yn</a:t>
            </a:r>
            <a:r>
              <a:rPr lang="en-GB" sz="2300" dirty="0"/>
              <a:t> </a:t>
            </a:r>
            <a:r>
              <a:rPr lang="en-GB" sz="2300" dirty="0" err="1"/>
              <a:t>wybyddol</a:t>
            </a:r>
            <a:r>
              <a:rPr lang="en-GB" sz="2300" dirty="0"/>
              <a:t> ac </a:t>
            </a:r>
            <a:r>
              <a:rPr lang="en-GB" sz="2300" dirty="0" err="1"/>
              <a:t>nid</a:t>
            </a:r>
            <a:r>
              <a:rPr lang="en-GB" sz="2300" dirty="0"/>
              <a:t> </a:t>
            </a:r>
            <a:r>
              <a:rPr lang="en-GB" sz="2300" dirty="0" err="1"/>
              <a:t>corfforol</a:t>
            </a:r>
            <a:r>
              <a:rPr lang="en-GB" sz="2300" dirty="0"/>
              <a:t> </a:t>
            </a:r>
            <a:r>
              <a:rPr lang="en-GB" sz="2300" dirty="0" err="1"/>
              <a:t>yn</a:t>
            </a:r>
            <a:r>
              <a:rPr lang="en-GB" sz="2300" dirty="0"/>
              <a:t> </a:t>
            </a:r>
            <a:r>
              <a:rPr lang="en-GB" sz="2300" dirty="0" err="1"/>
              <a:t>unig</a:t>
            </a:r>
            <a:r>
              <a:rPr lang="en-GB" sz="2300" dirty="0"/>
              <a:t>. </a:t>
            </a:r>
          </a:p>
          <a:p>
            <a:r>
              <a:rPr lang="en-GB" sz="2300" dirty="0"/>
              <a:t>Mae </a:t>
            </a:r>
            <a:r>
              <a:rPr lang="en-GB" sz="2300" dirty="0" err="1"/>
              <a:t>clirio’r</a:t>
            </a:r>
            <a:r>
              <a:rPr lang="en-GB" sz="2300" dirty="0"/>
              <a:t> </a:t>
            </a:r>
            <a:r>
              <a:rPr lang="en-GB" sz="2300" dirty="0" err="1"/>
              <a:t>llwybr</a:t>
            </a:r>
            <a:r>
              <a:rPr lang="en-GB" sz="2300" dirty="0"/>
              <a:t> </a:t>
            </a:r>
            <a:r>
              <a:rPr lang="en-GB" sz="2300" dirty="0" err="1"/>
              <a:t>ar</a:t>
            </a:r>
            <a:r>
              <a:rPr lang="en-GB" sz="2300" dirty="0"/>
              <a:t> </a:t>
            </a:r>
            <a:r>
              <a:rPr lang="en-GB" sz="2300" dirty="0" err="1"/>
              <a:t>gyfer</a:t>
            </a:r>
            <a:r>
              <a:rPr lang="en-GB" sz="2300" dirty="0"/>
              <a:t> plant ADY </a:t>
            </a:r>
            <a:r>
              <a:rPr lang="en-GB" sz="2300" dirty="0" err="1"/>
              <a:t>yn</a:t>
            </a:r>
            <a:r>
              <a:rPr lang="en-GB" sz="2300" dirty="0"/>
              <a:t> </a:t>
            </a:r>
            <a:r>
              <a:rPr lang="en-GB" sz="2300" dirty="0" err="1"/>
              <a:t>clirio’r</a:t>
            </a:r>
            <a:r>
              <a:rPr lang="en-GB" sz="2300" dirty="0"/>
              <a:t> </a:t>
            </a:r>
            <a:r>
              <a:rPr lang="en-GB" sz="2300" dirty="0" err="1"/>
              <a:t>llwybr</a:t>
            </a:r>
            <a:r>
              <a:rPr lang="en-GB" sz="2300" dirty="0"/>
              <a:t> </a:t>
            </a:r>
            <a:r>
              <a:rPr lang="en-GB" sz="2300" dirty="0" err="1"/>
              <a:t>i</a:t>
            </a:r>
            <a:r>
              <a:rPr lang="en-GB" sz="2300" dirty="0"/>
              <a:t> </a:t>
            </a:r>
            <a:r>
              <a:rPr lang="en-GB" sz="2300" dirty="0" err="1"/>
              <a:t>bawb</a:t>
            </a:r>
            <a:r>
              <a:rPr lang="en-GB" sz="2300" dirty="0"/>
              <a:t>.  (Gareth </a:t>
            </a:r>
            <a:r>
              <a:rPr lang="en-GB" sz="2300" dirty="0" err="1"/>
              <a:t>Morgans</a:t>
            </a:r>
            <a:r>
              <a:rPr lang="en-GB" sz="2300" dirty="0"/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38777503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cy-GB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Effaith</a:t>
            </a:r>
            <a:br>
              <a:rPr lang="en-GB" altLang="cy-GB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cy-GB" dirty="0">
                <a:ea typeface="ＭＳ Ｐゴシック" panose="020B0600070205080204" pitchFamily="34" charset="-128"/>
              </a:rPr>
              <a:t>Impact </a:t>
            </a:r>
            <a:endParaRPr lang="en-US" altLang="cy-GB" dirty="0">
              <a:ea typeface="ＭＳ Ｐゴシック" panose="020B0600070205080204" pitchFamily="34" charset="-128"/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600200"/>
            <a:ext cx="4244280" cy="492514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/>
            <a:r>
              <a:rPr lang="en-GB" altLang="cy-GB" sz="2400" dirty="0" err="1">
                <a:ea typeface="ＭＳ Ｐゴシック" panose="020B0600070205080204" pitchFamily="34" charset="-128"/>
              </a:rPr>
              <a:t>Perthnasau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sz="2400" dirty="0">
                <a:ea typeface="ＭＳ Ｐゴシック" panose="020B0600070205080204" pitchFamily="34" charset="-128"/>
              </a:rPr>
              <a:t> a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datblygiad</a:t>
            </a:r>
            <a:r>
              <a:rPr lang="en-GB" altLang="cy-GB" sz="2400" dirty="0">
                <a:ea typeface="ＭＳ Ｐゴシック" panose="020B0600070205080204" pitchFamily="34" charset="-128"/>
              </a:rPr>
              <a:t> </a:t>
            </a:r>
            <a:r>
              <a:rPr lang="en-GB" altLang="cy-GB" sz="2400" dirty="0" err="1">
                <a:ea typeface="ＭＳ Ｐゴシック" panose="020B0600070205080204" pitchFamily="34" charset="-128"/>
              </a:rPr>
              <a:t>personol</a:t>
            </a:r>
            <a:endParaRPr lang="en-GB" altLang="cy-GB" sz="2400" dirty="0">
              <a:ea typeface="ＭＳ Ｐゴシック" panose="020B0600070205080204" pitchFamily="34" charset="-128"/>
            </a:endParaRP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Sgiliau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sgwrsio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gwan</a:t>
            </a:r>
            <a:endParaRPr lang="en-GB" altLang="cy-GB" dirty="0">
              <a:ea typeface="ＭＳ Ｐゴシック" panose="020B0600070205080204" pitchFamily="34" charset="-128"/>
            </a:endParaRP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Sgiliau</a:t>
            </a:r>
            <a:r>
              <a:rPr lang="en-GB" altLang="cy-GB" dirty="0">
                <a:ea typeface="ＭＳ Ｐゴシック" panose="020B0600070205080204" pitchFamily="34" charset="-128"/>
              </a:rPr>
              <a:t> di-</a:t>
            </a:r>
            <a:r>
              <a:rPr lang="en-GB" altLang="cy-GB" dirty="0" err="1">
                <a:ea typeface="ＭＳ Ｐゴシック" panose="020B0600070205080204" pitchFamily="34" charset="-128"/>
              </a:rPr>
              <a:t>eiriau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cyfyng</a:t>
            </a:r>
            <a:endParaRPr lang="en-GB" altLang="cy-GB" dirty="0">
              <a:ea typeface="ＭＳ Ｐゴシック" panose="020B0600070205080204" pitchFamily="34" charset="-128"/>
            </a:endParaRP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Dealltwriaeth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gwan</a:t>
            </a:r>
            <a:endParaRPr lang="en-GB" altLang="cy-GB" dirty="0">
              <a:ea typeface="ＭＳ Ｐゴシック" panose="020B0600070205080204" pitchFamily="34" charset="-128"/>
            </a:endParaRP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Anawsterau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cyfoedion</a:t>
            </a:r>
            <a:r>
              <a:rPr lang="en-GB" altLang="cy-GB" dirty="0">
                <a:ea typeface="ＭＳ Ｐゴシック" panose="020B0600070205080204" pitchFamily="34" charset="-128"/>
              </a:rPr>
              <a:t> a </a:t>
            </a:r>
            <a:r>
              <a:rPr lang="en-GB" altLang="cy-GB" dirty="0" err="1">
                <a:ea typeface="ＭＳ Ｐゴシック" panose="020B0600070205080204" pitchFamily="34" charset="-128"/>
              </a:rPr>
              <a:t>gyda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datblygu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cyfeillgarwch</a:t>
            </a:r>
            <a:endParaRPr lang="en-GB" altLang="cy-GB" dirty="0">
              <a:ea typeface="ＭＳ Ｐゴシック" panose="020B0600070205080204" pitchFamily="34" charset="-128"/>
            </a:endParaRPr>
          </a:p>
          <a:p>
            <a:pPr marL="742950" lvl="1" indent="-285750" eaLnBrk="1" hangingPunct="1"/>
            <a:r>
              <a:rPr lang="en-GB" altLang="cy-GB" dirty="0" err="1">
                <a:ea typeface="ＭＳ Ｐゴシック" panose="020B0600070205080204" pitchFamily="34" charset="-128"/>
              </a:rPr>
              <a:t>Unigrwydd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cymdeithasol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yn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medru</a:t>
            </a:r>
            <a:r>
              <a:rPr lang="en-GB" altLang="cy-GB" dirty="0">
                <a:ea typeface="ＭＳ Ｐゴシック" panose="020B0600070205080204" pitchFamily="34" charset="-128"/>
              </a:rPr>
              <a:t> </a:t>
            </a:r>
            <a:r>
              <a:rPr lang="en-GB" altLang="cy-GB" dirty="0" err="1">
                <a:ea typeface="ＭＳ Ｐゴシック" panose="020B0600070205080204" pitchFamily="34" charset="-128"/>
              </a:rPr>
              <a:t>arwain</a:t>
            </a:r>
            <a:r>
              <a:rPr lang="en-GB" altLang="cy-GB" dirty="0">
                <a:ea typeface="ＭＳ Ｐゴシック" panose="020B0600070205080204" pitchFamily="34" charset="-128"/>
              </a:rPr>
              <a:t> at </a:t>
            </a:r>
            <a:r>
              <a:rPr lang="en-GB" altLang="cy-GB" dirty="0" err="1">
                <a:ea typeface="ＭＳ Ｐゴシック" panose="020B0600070205080204" pitchFamily="34" charset="-128"/>
              </a:rPr>
              <a:t>fwlio</a:t>
            </a:r>
            <a:endParaRPr lang="en-GB" altLang="cy-GB" dirty="0">
              <a:ea typeface="ＭＳ Ｐゴシック" panose="020B0600070205080204" pitchFamily="34" charset="-128"/>
            </a:endParaRPr>
          </a:p>
        </p:txBody>
      </p:sp>
      <p:sp>
        <p:nvSpPr>
          <p:cNvPr id="2150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92514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altLang="cy-GB" sz="2600" dirty="0">
                <a:ea typeface="ＭＳ Ｐゴシック" panose="020B0600070205080204" pitchFamily="34" charset="-128"/>
              </a:rPr>
              <a:t>Social relationships and personal development</a:t>
            </a:r>
          </a:p>
          <a:p>
            <a:pPr marL="742950" lvl="1" indent="-285750" eaLnBrk="1" hangingPunct="1"/>
            <a:r>
              <a:rPr lang="en-GB" altLang="cy-GB" sz="2600" dirty="0">
                <a:ea typeface="ＭＳ Ｐゴシック" panose="020B0600070205080204" pitchFamily="34" charset="-128"/>
              </a:rPr>
              <a:t>Weak conversation skills</a:t>
            </a:r>
          </a:p>
          <a:p>
            <a:pPr marL="742950" lvl="1" indent="-285750" eaLnBrk="1" hangingPunct="1"/>
            <a:r>
              <a:rPr lang="en-GB" altLang="cy-GB" sz="2600" dirty="0">
                <a:ea typeface="ＭＳ Ｐゴシック" panose="020B0600070205080204" pitchFamily="34" charset="-128"/>
              </a:rPr>
              <a:t>Limited non-verbal skills</a:t>
            </a:r>
          </a:p>
          <a:p>
            <a:pPr marL="742950" lvl="1" indent="-285750" eaLnBrk="1" hangingPunct="1"/>
            <a:r>
              <a:rPr lang="en-GB" altLang="cy-GB" sz="2600" dirty="0">
                <a:ea typeface="ＭＳ Ｐゴシック" panose="020B0600070205080204" pitchFamily="34" charset="-128"/>
              </a:rPr>
              <a:t>Weak social understanding</a:t>
            </a:r>
          </a:p>
          <a:p>
            <a:pPr marL="742950" lvl="1" indent="-285750" eaLnBrk="1" hangingPunct="1"/>
            <a:r>
              <a:rPr lang="en-GB" altLang="cy-GB" sz="2600" dirty="0">
                <a:ea typeface="ＭＳ Ｐゴシック" panose="020B0600070205080204" pitchFamily="34" charset="-128"/>
              </a:rPr>
              <a:t>Difficulties with peers and with developing friendships</a:t>
            </a:r>
          </a:p>
          <a:p>
            <a:pPr marL="742950" lvl="1" indent="-285750" eaLnBrk="1" hangingPunct="1"/>
            <a:r>
              <a:rPr lang="en-GB" altLang="cy-GB" sz="2600" dirty="0">
                <a:ea typeface="ＭＳ Ｐゴシック" panose="020B0600070205080204" pitchFamily="34" charset="-128"/>
              </a:rPr>
              <a:t>Social loneliness which can lead to bullying</a:t>
            </a:r>
          </a:p>
          <a:p>
            <a:pPr>
              <a:buFont typeface="Wingdings" panose="05000000000000000000" pitchFamily="2" charset="2"/>
              <a:buNone/>
            </a:pPr>
            <a:endParaRPr lang="en-US" altLang="cy-GB" sz="2600" dirty="0">
              <a:ea typeface="ＭＳ Ｐゴシック" panose="020B0600070205080204" pitchFamily="34" charset="-128"/>
            </a:endParaRPr>
          </a:p>
          <a:p>
            <a:endParaRPr lang="en-US" altLang="cy-GB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827643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accent3"/>
                </a:solidFill>
              </a:rPr>
              <a:t>Cyrhaeddiad</a:t>
            </a:r>
            <a:br>
              <a:rPr lang="en-GB" dirty="0">
                <a:solidFill>
                  <a:schemeClr val="accent3"/>
                </a:solidFill>
              </a:rPr>
            </a:br>
            <a:r>
              <a:rPr lang="en-GB" dirty="0"/>
              <a:t>Attainment</a:t>
            </a:r>
          </a:p>
        </p:txBody>
      </p:sp>
      <p:sp>
        <p:nvSpPr>
          <p:cNvPr id="22533" name="Rectangle 10"/>
          <p:cNvSpPr>
            <a:spLocks noGrp="1" noChangeArrowheads="1"/>
          </p:cNvSpPr>
          <p:nvPr>
            <p:ph sz="half"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altLang="cy-GB" sz="2600" dirty="0" err="1">
                <a:ea typeface="ＭＳ Ｐゴシック" panose="020B0600070205080204" pitchFamily="34" charset="-128"/>
              </a:rPr>
              <a:t>Cyrhaeddiad</a:t>
            </a:r>
            <a:r>
              <a:rPr lang="en-GB" altLang="cy-GB" sz="2600" dirty="0">
                <a:ea typeface="ＭＳ Ｐゴシック" panose="020B0600070205080204" pitchFamily="34" charset="-128"/>
              </a:rPr>
              <a:t> </a:t>
            </a:r>
            <a:r>
              <a:rPr lang="en-GB" altLang="cy-GB" sz="2600" dirty="0" err="1">
                <a:ea typeface="ＭＳ Ｐゴシック" panose="020B0600070205080204" pitchFamily="34" charset="-128"/>
              </a:rPr>
              <a:t>academaidd</a:t>
            </a:r>
            <a:endParaRPr lang="en-GB" altLang="cy-GB" sz="2600" dirty="0">
              <a:ea typeface="ＭＳ Ｐゴシック" panose="020B0600070205080204" pitchFamily="34" charset="-128"/>
            </a:endParaRPr>
          </a:p>
          <a:p>
            <a:pPr lvl="1">
              <a:spcBef>
                <a:spcPct val="0"/>
              </a:spcBef>
              <a:buNone/>
            </a:pPr>
            <a:r>
              <a:rPr lang="en-GB" altLang="cy-GB" dirty="0"/>
              <a:t>-   </a:t>
            </a:r>
            <a:r>
              <a:rPr lang="en-GB" altLang="cy-GB" dirty="0" err="1"/>
              <a:t>Cyswllt</a:t>
            </a:r>
            <a:r>
              <a:rPr lang="en-GB" altLang="cy-GB" dirty="0"/>
              <a:t> </a:t>
            </a:r>
            <a:r>
              <a:rPr lang="en-GB" altLang="cy-GB" dirty="0" err="1"/>
              <a:t>rhwng</a:t>
            </a:r>
            <a:r>
              <a:rPr lang="en-GB" altLang="cy-GB" dirty="0"/>
              <a:t> </a:t>
            </a:r>
            <a:r>
              <a:rPr lang="en-GB" altLang="cy-GB" dirty="0" err="1"/>
              <a:t>sgiliau</a:t>
            </a:r>
            <a:r>
              <a:rPr lang="en-GB" altLang="cy-GB" dirty="0"/>
              <a:t> </a:t>
            </a:r>
            <a:r>
              <a:rPr lang="en-GB" altLang="cy-GB" dirty="0" err="1"/>
              <a:t>iaith</a:t>
            </a:r>
            <a:r>
              <a:rPr lang="en-GB" altLang="cy-GB" dirty="0"/>
              <a:t> </a:t>
            </a:r>
            <a:r>
              <a:rPr lang="en-GB" altLang="cy-GB" dirty="0" err="1"/>
              <a:t>cynnar</a:t>
            </a:r>
            <a:r>
              <a:rPr lang="en-GB" altLang="cy-GB" dirty="0"/>
              <a:t> a </a:t>
            </a:r>
            <a:r>
              <a:rPr lang="en-GB" altLang="cy-GB" dirty="0" err="1"/>
              <a:t>sgiliau</a:t>
            </a:r>
            <a:r>
              <a:rPr lang="en-GB" altLang="cy-GB" dirty="0"/>
              <a:t> </a:t>
            </a:r>
            <a:r>
              <a:rPr lang="en-GB" altLang="cy-GB" dirty="0" err="1"/>
              <a:t>darllen</a:t>
            </a:r>
            <a:r>
              <a:rPr lang="en-GB" altLang="cy-GB" dirty="0"/>
              <a:t> ac </a:t>
            </a:r>
            <a:r>
              <a:rPr lang="en-GB" altLang="cy-GB" dirty="0" err="1"/>
              <a:t>ysgrifennu</a:t>
            </a:r>
            <a:r>
              <a:rPr lang="en-GB" altLang="cy-GB" dirty="0"/>
              <a:t>  </a:t>
            </a:r>
            <a:r>
              <a:rPr lang="en-GB" altLang="cy-GB" dirty="0" err="1"/>
              <a:t>hwyrach</a:t>
            </a:r>
            <a:r>
              <a:rPr lang="en-GB" altLang="cy-GB" dirty="0"/>
              <a:t>;</a:t>
            </a:r>
          </a:p>
          <a:p>
            <a:pPr lvl="1">
              <a:spcBef>
                <a:spcPct val="0"/>
              </a:spcBef>
              <a:buNone/>
            </a:pPr>
            <a:r>
              <a:rPr lang="en-GB" altLang="cy-GB" dirty="0"/>
              <a:t>-   </a:t>
            </a:r>
            <a:r>
              <a:rPr lang="en-GB" altLang="cy-GB" dirty="0" err="1"/>
              <a:t>Effaith</a:t>
            </a:r>
            <a:r>
              <a:rPr lang="en-GB" altLang="cy-GB" dirty="0"/>
              <a:t> </a:t>
            </a:r>
            <a:r>
              <a:rPr lang="en-GB" altLang="cy-GB" dirty="0" err="1"/>
              <a:t>ar</a:t>
            </a:r>
            <a:r>
              <a:rPr lang="en-GB" altLang="cy-GB" dirty="0"/>
              <a:t> </a:t>
            </a:r>
            <a:r>
              <a:rPr lang="en-GB" altLang="cy-GB" dirty="0" err="1"/>
              <a:t>rifedd</a:t>
            </a:r>
            <a:r>
              <a:rPr lang="en-GB" altLang="cy-GB" dirty="0"/>
              <a:t> </a:t>
            </a:r>
            <a:r>
              <a:rPr lang="en-GB" altLang="cy-GB" dirty="0" err="1"/>
              <a:t>oherwydd</a:t>
            </a:r>
            <a:r>
              <a:rPr lang="en-GB" altLang="cy-GB" dirty="0"/>
              <a:t> </a:t>
            </a:r>
            <a:r>
              <a:rPr lang="en-GB" altLang="cy-GB" dirty="0" err="1"/>
              <a:t>anawsterau</a:t>
            </a:r>
            <a:r>
              <a:rPr lang="en-GB" altLang="cy-GB" dirty="0"/>
              <a:t> </a:t>
            </a:r>
            <a:r>
              <a:rPr lang="en-GB" altLang="cy-GB" dirty="0" err="1"/>
              <a:t>gyda</a:t>
            </a:r>
            <a:r>
              <a:rPr lang="en-GB" altLang="cy-GB" dirty="0"/>
              <a:t> </a:t>
            </a:r>
            <a:r>
              <a:rPr lang="en-GB" altLang="cy-GB" dirty="0" err="1"/>
              <a:t>geirfa</a:t>
            </a:r>
            <a:r>
              <a:rPr lang="en-GB" altLang="cy-GB" dirty="0"/>
              <a:t> </a:t>
            </a:r>
            <a:r>
              <a:rPr lang="en-GB" altLang="cy-GB" dirty="0" err="1"/>
              <a:t>dilyniant</a:t>
            </a:r>
            <a:r>
              <a:rPr lang="en-GB" altLang="cy-GB" dirty="0"/>
              <a:t> a </a:t>
            </a:r>
            <a:r>
              <a:rPr lang="en-GB" altLang="cy-GB" dirty="0" err="1"/>
              <a:t>chysyniadau</a:t>
            </a:r>
            <a:r>
              <a:rPr lang="en-GB" altLang="cy-GB" dirty="0"/>
              <a:t>;</a:t>
            </a:r>
          </a:p>
          <a:p>
            <a:pPr lvl="1">
              <a:spcBef>
                <a:spcPct val="0"/>
              </a:spcBef>
              <a:buNone/>
            </a:pPr>
            <a:r>
              <a:rPr lang="en-GB" altLang="cy-GB" dirty="0"/>
              <a:t>-   </a:t>
            </a:r>
            <a:r>
              <a:rPr lang="en-GB" altLang="cy-GB" dirty="0" err="1"/>
              <a:t>Llai</a:t>
            </a:r>
            <a:r>
              <a:rPr lang="en-GB" altLang="cy-GB" dirty="0"/>
              <a:t> </a:t>
            </a:r>
            <a:r>
              <a:rPr lang="en-GB" altLang="cy-GB" dirty="0" err="1"/>
              <a:t>yn</a:t>
            </a:r>
            <a:r>
              <a:rPr lang="en-GB" altLang="cy-GB" dirty="0"/>
              <a:t> </a:t>
            </a:r>
            <a:r>
              <a:rPr lang="en-GB" altLang="cy-GB" dirty="0" err="1"/>
              <a:t>pasio</a:t>
            </a:r>
            <a:r>
              <a:rPr lang="en-GB" altLang="cy-GB" dirty="0"/>
              <a:t> </a:t>
            </a:r>
            <a:r>
              <a:rPr lang="en-GB" altLang="cy-GB" dirty="0" err="1"/>
              <a:t>arholiadau</a:t>
            </a:r>
            <a:endParaRPr lang="en-GB" altLang="cy-GB" dirty="0"/>
          </a:p>
          <a:p>
            <a:pPr lvl="1">
              <a:spcBef>
                <a:spcPct val="0"/>
              </a:spcBef>
              <a:buNone/>
            </a:pPr>
            <a:r>
              <a:rPr lang="en-GB" altLang="cy-GB" dirty="0"/>
              <a:t>-   </a:t>
            </a:r>
            <a:r>
              <a:rPr lang="en-GB" altLang="cy-GB" dirty="0" err="1"/>
              <a:t>Llai</a:t>
            </a:r>
            <a:r>
              <a:rPr lang="en-GB" altLang="cy-GB" dirty="0"/>
              <a:t> </a:t>
            </a:r>
            <a:r>
              <a:rPr lang="en-GB" altLang="cy-GB" dirty="0" err="1"/>
              <a:t>yn</a:t>
            </a:r>
            <a:r>
              <a:rPr lang="en-GB" altLang="cy-GB" dirty="0"/>
              <a:t> </a:t>
            </a:r>
            <a:r>
              <a:rPr lang="en-GB" altLang="cy-GB" dirty="0" err="1"/>
              <a:t>mynd</a:t>
            </a:r>
            <a:r>
              <a:rPr lang="en-GB" altLang="cy-GB" dirty="0"/>
              <a:t> </a:t>
            </a:r>
            <a:r>
              <a:rPr lang="en-GB" altLang="cy-GB" dirty="0" err="1"/>
              <a:t>i</a:t>
            </a:r>
            <a:r>
              <a:rPr lang="en-GB" altLang="cy-GB" dirty="0"/>
              <a:t> </a:t>
            </a:r>
            <a:r>
              <a:rPr lang="en-GB" altLang="cy-GB" dirty="0" err="1"/>
              <a:t>addysg</a:t>
            </a:r>
            <a:r>
              <a:rPr lang="en-GB" altLang="cy-GB" dirty="0"/>
              <a:t> </a:t>
            </a:r>
            <a:r>
              <a:rPr lang="en-GB" altLang="cy-GB" dirty="0" err="1"/>
              <a:t>bellach</a:t>
            </a:r>
            <a:r>
              <a:rPr lang="en-GB" altLang="cy-GB" dirty="0"/>
              <a:t>/</a:t>
            </a:r>
            <a:r>
              <a:rPr lang="en-GB" altLang="cy-GB" dirty="0" err="1"/>
              <a:t>uwch</a:t>
            </a:r>
            <a:endParaRPr lang="en-US" altLang="cy-GB" dirty="0"/>
          </a:p>
          <a:p>
            <a:pPr eaLnBrk="1" hangingPunct="1"/>
            <a:endParaRPr lang="en-US" altLang="cy-GB" sz="1800" dirty="0">
              <a:ea typeface="ＭＳ Ｐゴシック" panose="020B0600070205080204" pitchFamily="34" charset="-128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sz="half" idx="2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altLang="cy-GB" sz="2600" dirty="0">
                <a:ea typeface="ＭＳ Ｐゴシック" panose="020B0600070205080204" pitchFamily="34" charset="-128"/>
              </a:rPr>
              <a:t>Academic attainments</a:t>
            </a:r>
          </a:p>
          <a:p>
            <a:pPr lvl="1"/>
            <a:r>
              <a:rPr lang="en-GB" altLang="cy-GB" dirty="0">
                <a:ea typeface="ＭＳ Ｐゴシック" panose="020B0600070205080204" pitchFamily="34" charset="-128"/>
              </a:rPr>
              <a:t>A link between early language skills and later reading and writing skills</a:t>
            </a:r>
          </a:p>
          <a:p>
            <a:pPr lvl="1"/>
            <a:r>
              <a:rPr lang="en-GB" altLang="cy-GB" dirty="0">
                <a:ea typeface="ＭＳ Ｐゴシック" panose="020B0600070205080204" pitchFamily="34" charset="-128"/>
              </a:rPr>
              <a:t>Impact  on numeracy due to difficulties with sequencing vocabulary and concepts</a:t>
            </a:r>
          </a:p>
          <a:p>
            <a:pPr lvl="1"/>
            <a:r>
              <a:rPr lang="en-GB" altLang="cy-GB" dirty="0">
                <a:ea typeface="ＭＳ Ｐゴシック" panose="020B0600070205080204" pitchFamily="34" charset="-128"/>
              </a:rPr>
              <a:t>Fewer exam passes</a:t>
            </a:r>
          </a:p>
          <a:p>
            <a:pPr lvl="1"/>
            <a:r>
              <a:rPr lang="en-GB" altLang="cy-GB" dirty="0">
                <a:ea typeface="ＭＳ Ｐゴシック" panose="020B0600070205080204" pitchFamily="34" charset="-128"/>
              </a:rPr>
              <a:t>Fewer go to further / higher education</a:t>
            </a:r>
          </a:p>
          <a:p>
            <a:pPr eaLnBrk="1" hangingPunct="1"/>
            <a:endParaRPr lang="en-GB" altLang="cy-GB" sz="2600" dirty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cy-GB" sz="26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907603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accent3"/>
                </a:solidFill>
              </a:rPr>
              <a:t>Strategaethau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ar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gyfer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r>
              <a:rPr lang="en-GB" dirty="0" err="1">
                <a:solidFill>
                  <a:schemeClr val="accent3"/>
                </a:solidFill>
              </a:rPr>
              <a:t>Cefnogi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br>
              <a:rPr lang="en-GB" dirty="0"/>
            </a:br>
            <a:r>
              <a:rPr lang="en-GB" dirty="0"/>
              <a:t>Strategies for Support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140968"/>
            <a:ext cx="4038600" cy="2985195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/>
              <a:t>Strategaeth</a:t>
            </a:r>
            <a:r>
              <a:rPr lang="en-GB" dirty="0"/>
              <a:t> 1</a:t>
            </a:r>
          </a:p>
          <a:p>
            <a:r>
              <a:rPr lang="en-GB" dirty="0" err="1"/>
              <a:t>Strategaeth</a:t>
            </a:r>
            <a:r>
              <a:rPr lang="en-GB" dirty="0"/>
              <a:t> 2</a:t>
            </a:r>
          </a:p>
          <a:p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mantesion</a:t>
            </a:r>
            <a:r>
              <a:rPr lang="en-GB" dirty="0"/>
              <a:t> y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hargymell</a:t>
            </a:r>
            <a:r>
              <a:rPr lang="en-GB" dirty="0"/>
              <a:t>?</a:t>
            </a:r>
          </a:p>
          <a:p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anfanteision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3140968"/>
            <a:ext cx="4038600" cy="2985195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>
                <a:hlinkClick r:id="rId2"/>
              </a:rPr>
              <a:t>Strategy 1 </a:t>
            </a:r>
            <a:endParaRPr lang="en-GB" dirty="0"/>
          </a:p>
          <a:p>
            <a:r>
              <a:rPr lang="en-GB" dirty="0">
                <a:hlinkClick r:id="rId3"/>
              </a:rPr>
              <a:t>Strategy 2</a:t>
            </a:r>
            <a:endParaRPr lang="en-GB" dirty="0"/>
          </a:p>
          <a:p>
            <a:endParaRPr lang="en-GB" dirty="0"/>
          </a:p>
          <a:p>
            <a:r>
              <a:rPr lang="en-GB" dirty="0"/>
              <a:t>What are the advantages of the strategies proposed?</a:t>
            </a:r>
          </a:p>
          <a:p>
            <a:r>
              <a:rPr lang="en-GB" dirty="0"/>
              <a:t>Are there any possible disadvantages?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484784"/>
            <a:ext cx="1475234" cy="1475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24336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accent3"/>
                </a:solidFill>
              </a:rPr>
              <a:t>Ymyriad</a:t>
            </a:r>
            <a:r>
              <a:rPr lang="en-GB" dirty="0">
                <a:solidFill>
                  <a:schemeClr val="accent3"/>
                </a:solidFill>
              </a:rPr>
              <a:t> </a:t>
            </a:r>
            <a:br>
              <a:rPr lang="en-GB" dirty="0">
                <a:solidFill>
                  <a:schemeClr val="accent3"/>
                </a:solidFill>
              </a:rPr>
            </a:br>
            <a:r>
              <a:rPr lang="en-GB" dirty="0"/>
              <a:t>Intervention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204482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Gwyliwch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Rhys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ymyriadau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204482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Watch how this school has supported Rhys through a range of interventions. 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2399609"/>
              </p:ext>
            </p:extLst>
          </p:nvPr>
        </p:nvGraphicFramePr>
        <p:xfrm>
          <a:off x="755576" y="4149080"/>
          <a:ext cx="7632848" cy="23774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8164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164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err="1">
                          <a:latin typeface="Bradley Hand ITC" panose="03070402050302030203" pitchFamily="66" charset="0"/>
                        </a:rPr>
                        <a:t>Ymyriad</a:t>
                      </a:r>
                      <a:endParaRPr lang="en-GB" sz="2400" dirty="0">
                        <a:latin typeface="Bradley Hand ITC" panose="03070402050302030203" pitchFamily="66" charset="0"/>
                      </a:endParaRPr>
                    </a:p>
                    <a:p>
                      <a:pPr algn="ctr"/>
                      <a:r>
                        <a:rPr lang="en-GB" sz="2400" b="0" dirty="0">
                          <a:latin typeface="Bradley Hand ITC" panose="03070402050302030203" pitchFamily="66" charset="0"/>
                        </a:rPr>
                        <a:t>Intervention</a:t>
                      </a:r>
                      <a:r>
                        <a:rPr lang="en-GB" sz="2400" b="0" baseline="0" dirty="0">
                          <a:latin typeface="Bradley Hand ITC" panose="03070402050302030203" pitchFamily="66" charset="0"/>
                        </a:rPr>
                        <a:t> </a:t>
                      </a:r>
                      <a:endParaRPr lang="en-GB" sz="2400" b="0" dirty="0">
                        <a:latin typeface="Bradley Hand ITC" panose="03070402050302030203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Bradley Hand ITC" panose="03070402050302030203" pitchFamily="66" charset="0"/>
                        </a:rPr>
                        <a:t>Beth </a:t>
                      </a:r>
                      <a:r>
                        <a:rPr lang="en-GB" sz="2400" dirty="0" err="1">
                          <a:latin typeface="Bradley Hand ITC" panose="03070402050302030203" pitchFamily="66" charset="0"/>
                        </a:rPr>
                        <a:t>yw’r</a:t>
                      </a:r>
                      <a:r>
                        <a:rPr lang="en-GB" sz="2400" dirty="0">
                          <a:latin typeface="Bradley Hand ITC" panose="03070402050302030203" pitchFamily="66" charset="0"/>
                        </a:rPr>
                        <a:t> </a:t>
                      </a:r>
                      <a:r>
                        <a:rPr lang="en-GB" sz="2400" dirty="0" err="1">
                          <a:latin typeface="Bradley Hand ITC" panose="03070402050302030203" pitchFamily="66" charset="0"/>
                        </a:rPr>
                        <a:t>pwrpas</a:t>
                      </a:r>
                      <a:r>
                        <a:rPr lang="en-GB" sz="2400" dirty="0">
                          <a:latin typeface="Bradley Hand ITC" panose="03070402050302030203" pitchFamily="66" charset="0"/>
                        </a:rPr>
                        <a:t>?</a:t>
                      </a:r>
                    </a:p>
                    <a:p>
                      <a:pPr algn="ctr"/>
                      <a:r>
                        <a:rPr lang="en-GB" sz="2400" b="0" dirty="0">
                          <a:latin typeface="Bradley Hand ITC" panose="03070402050302030203" pitchFamily="66" charset="0"/>
                        </a:rPr>
                        <a:t>What is the intended</a:t>
                      </a:r>
                      <a:r>
                        <a:rPr lang="en-GB" sz="2400" b="0" baseline="0" dirty="0">
                          <a:latin typeface="Bradley Hand ITC" panose="03070402050302030203" pitchFamily="66" charset="0"/>
                        </a:rPr>
                        <a:t> purpose?</a:t>
                      </a:r>
                      <a:endParaRPr lang="en-GB" sz="2400" b="0" dirty="0">
                        <a:latin typeface="Bradley Hand ITC" panose="03070402050302030203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69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72418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Strategaethau</a:t>
            </a:r>
            <a:br>
              <a:rPr lang="en-GB" altLang="en-US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en-US" dirty="0">
                <a:ea typeface="ＭＳ Ｐゴシック" panose="020B0600070205080204" pitchFamily="34" charset="-128"/>
              </a:rPr>
              <a:t>Strategies </a:t>
            </a:r>
            <a:endParaRPr lang="cy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US" altLang="en-US" sz="2400" dirty="0" err="1">
                <a:ea typeface="ＭＳ Ｐゴシック" panose="020B0600070205080204" pitchFamily="34" charset="-128"/>
              </a:rPr>
              <a:t>Trefn</a:t>
            </a:r>
            <a:r>
              <a:rPr lang="en-US" altLang="en-US" sz="2400" dirty="0">
                <a:ea typeface="ＭＳ Ｐゴシック" panose="020B0600070205080204" pitchFamily="34" charset="-128"/>
              </a:rPr>
              <a:t> y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dydd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sy’n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glir</a:t>
            </a:r>
            <a:r>
              <a:rPr lang="en-US" altLang="en-US" sz="24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yn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gyson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 err="1">
                <a:ea typeface="ＭＳ Ｐゴシック" panose="020B0600070205080204" pitchFamily="34" charset="-128"/>
              </a:rPr>
              <a:t>Cyfarwyddiadau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ar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lefel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addas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wedi’u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gwahaniaethu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 err="1">
                <a:ea typeface="ＭＳ Ｐゴシック" panose="020B0600070205080204" pitchFamily="34" charset="-128"/>
              </a:rPr>
              <a:t>Dysgu</a:t>
            </a:r>
            <a:r>
              <a:rPr lang="en-US" altLang="en-US" sz="2400" dirty="0">
                <a:ea typeface="ＭＳ Ｐゴシック" panose="020B0600070205080204" pitchFamily="34" charset="-128"/>
              </a:rPr>
              <a:t>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cyfrannol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>
                <a:ea typeface="ＭＳ Ｐゴシック" panose="020B0600070205080204" pitchFamily="34" charset="-128"/>
              </a:rPr>
              <a:t>Ail-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adrodd</a:t>
            </a:r>
            <a:r>
              <a:rPr lang="en-US" altLang="en-US" sz="24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atgyfnerthu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r>
              <a:rPr lang="en-US" altLang="en-US" sz="2400" dirty="0" err="1">
                <a:ea typeface="ＭＳ Ｐゴシック" panose="020B0600070205080204" pitchFamily="34" charset="-128"/>
              </a:rPr>
              <a:t>Canmoliaeth</a:t>
            </a:r>
            <a:r>
              <a:rPr lang="en-US" altLang="en-US" sz="2400" dirty="0">
                <a:ea typeface="ＭＳ Ｐゴシック" panose="020B0600070205080204" pitchFamily="34" charset="-128"/>
              </a:rPr>
              <a:t> ac </a:t>
            </a:r>
            <a:r>
              <a:rPr lang="en-US" altLang="en-US" sz="2400" dirty="0" err="1">
                <a:ea typeface="ＭＳ Ｐゴシック" panose="020B0600070205080204" pitchFamily="34" charset="-128"/>
              </a:rPr>
              <a:t>anogaeth</a:t>
            </a:r>
            <a:endParaRPr lang="en-US" altLang="en-US" sz="2400" dirty="0">
              <a:ea typeface="ＭＳ Ｐゴシック" panose="020B0600070205080204" pitchFamily="34" charset="-128"/>
            </a:endParaRPr>
          </a:p>
          <a:p>
            <a:endParaRPr lang="cy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US" altLang="en-US" sz="2400" dirty="0">
                <a:ea typeface="ＭＳ Ｐゴシック" panose="020B0600070205080204" pitchFamily="34" charset="-128"/>
              </a:rPr>
              <a:t>Clear consistent daily routine</a:t>
            </a:r>
          </a:p>
          <a:p>
            <a:r>
              <a:rPr lang="en-US" altLang="en-US" sz="2400" dirty="0">
                <a:ea typeface="ＭＳ Ｐゴシック" panose="020B0600070205080204" pitchFamily="34" charset="-128"/>
              </a:rPr>
              <a:t>Appropriate level of instruction</a:t>
            </a:r>
          </a:p>
          <a:p>
            <a:r>
              <a:rPr lang="en-US" altLang="en-US" sz="2400" dirty="0">
                <a:ea typeface="ＭＳ Ｐゴシック" panose="020B0600070205080204" pitchFamily="34" charset="-128"/>
              </a:rPr>
              <a:t>Differentiated activities</a:t>
            </a:r>
          </a:p>
          <a:p>
            <a:r>
              <a:rPr lang="en-US" altLang="en-US" sz="2400" dirty="0">
                <a:ea typeface="ＭＳ Ｐゴシック" panose="020B0600070205080204" pitchFamily="34" charset="-128"/>
              </a:rPr>
              <a:t>Mediated learning</a:t>
            </a:r>
          </a:p>
          <a:p>
            <a:r>
              <a:rPr lang="en-US" altLang="en-US" sz="2400" dirty="0">
                <a:ea typeface="ＭＳ Ｐゴシック" panose="020B0600070205080204" pitchFamily="34" charset="-128"/>
              </a:rPr>
              <a:t>Repetition and over-learning</a:t>
            </a:r>
          </a:p>
          <a:p>
            <a:r>
              <a:rPr lang="en-US" altLang="en-US" sz="2400" dirty="0">
                <a:ea typeface="ＭＳ Ｐゴシック" panose="020B0600070205080204" pitchFamily="34" charset="-128"/>
              </a:rPr>
              <a:t>Praise and encouragement</a:t>
            </a:r>
          </a:p>
          <a:p>
            <a:endParaRPr lang="cy-GB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203139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>
                <a:solidFill>
                  <a:schemeClr val="accent3"/>
                </a:solidFill>
                <a:ea typeface="ＭＳ Ｐゴシック" panose="020B0600070205080204" pitchFamily="34" charset="-128"/>
              </a:rPr>
              <a:t>Strategaethau</a:t>
            </a:r>
            <a:br>
              <a:rPr lang="en-GB" altLang="en-US" dirty="0">
                <a:solidFill>
                  <a:schemeClr val="accent3"/>
                </a:solidFill>
                <a:ea typeface="ＭＳ Ｐゴシック" panose="020B0600070205080204" pitchFamily="34" charset="-128"/>
              </a:rPr>
            </a:br>
            <a:r>
              <a:rPr lang="en-GB" altLang="en-US" dirty="0">
                <a:ea typeface="ＭＳ Ｐゴシック" panose="020B0600070205080204" pitchFamily="34" charset="-128"/>
              </a:rPr>
              <a:t>Strategies</a:t>
            </a:r>
            <a:endParaRPr lang="cy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072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Cyfranogiad</a:t>
            </a:r>
            <a:r>
              <a:rPr lang="en-US" altLang="en-US" dirty="0">
                <a:ea typeface="ＭＳ Ｐゴシック" panose="020B0600070205080204" pitchFamily="34" charset="-128"/>
              </a:rPr>
              <a:t> y </a:t>
            </a:r>
            <a:r>
              <a:rPr lang="en-US" altLang="en-US" dirty="0" err="1">
                <a:ea typeface="ＭＳ Ｐゴシック" panose="020B0600070205080204" pitchFamily="34" charset="-128"/>
              </a:rPr>
              <a:t>plentyn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Cydweithio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gyda’r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rhieni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Cefnogi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datblygiad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llythrennedd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emosiynol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Pwyntiau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ymarferol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pherthnasol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gyfer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holl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ddysgu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cy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072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Child’s participation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Working with the parents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Supporting emotional literacy development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Practical and relevant points for all learning</a:t>
            </a:r>
          </a:p>
        </p:txBody>
      </p:sp>
    </p:spTree>
    <p:extLst>
      <p:ext uri="{BB962C8B-B14F-4D97-AF65-F5344CB8AC3E}">
        <p14:creationId xmlns:p14="http://schemas.microsoft.com/office/powerpoint/2010/main" val="36191667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Pontio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dirty="0"/>
              <a:t>Transition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825624"/>
            <a:ext cx="4263330" cy="491574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cyfnodau</a:t>
            </a:r>
            <a:r>
              <a:rPr lang="en-GB" dirty="0"/>
              <a:t> </a:t>
            </a:r>
            <a:r>
              <a:rPr lang="en-GB" dirty="0" err="1"/>
              <a:t>pontio</a:t>
            </a:r>
            <a:r>
              <a:rPr lang="en-GB" dirty="0"/>
              <a:t>, gall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ALlICh</a:t>
            </a:r>
            <a:r>
              <a:rPr lang="en-GB" dirty="0"/>
              <a:t> </a:t>
            </a:r>
            <a:r>
              <a:rPr lang="en-GB" dirty="0" err="1"/>
              <a:t>brofi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Ddod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cymuned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newydd</a:t>
            </a:r>
            <a:endParaRPr lang="en-GB" dirty="0"/>
          </a:p>
          <a:p>
            <a:pPr lvl="1"/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chael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ffrindiau</a:t>
            </a:r>
            <a:endParaRPr lang="en-GB" dirty="0"/>
          </a:p>
          <a:p>
            <a:pPr lvl="1"/>
            <a:r>
              <a:rPr lang="en-GB" dirty="0" err="1"/>
              <a:t>Canfod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anodd</a:t>
            </a:r>
            <a:r>
              <a:rPr lang="en-GB" dirty="0"/>
              <a:t> </a:t>
            </a:r>
          </a:p>
          <a:p>
            <a:pPr lvl="1">
              <a:buNone/>
            </a:pPr>
            <a:r>
              <a:rPr lang="en-GB" dirty="0"/>
              <a:t>			            (ICAN, 2011b)</a:t>
            </a:r>
          </a:p>
          <a:p>
            <a:endParaRPr lang="en-GB" dirty="0"/>
          </a:p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pâr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pontio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plant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LlICh</a:t>
            </a:r>
            <a:r>
              <a:rPr lang="en-GB" dirty="0"/>
              <a:t>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4"/>
            <a:ext cx="4335338" cy="491574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150" dirty="0"/>
              <a:t>During periods of transition, children with SLC needs may experience difficulties in:</a:t>
            </a:r>
          </a:p>
          <a:p>
            <a:pPr lvl="1"/>
            <a:r>
              <a:rPr lang="en-GB" sz="2150" dirty="0"/>
              <a:t>Finding their place in a new social and learning environment</a:t>
            </a:r>
          </a:p>
          <a:p>
            <a:pPr lvl="1"/>
            <a:r>
              <a:rPr lang="en-GB" sz="2150" dirty="0"/>
              <a:t>Find it difficult to make friends</a:t>
            </a:r>
          </a:p>
          <a:p>
            <a:pPr lvl="1"/>
            <a:r>
              <a:rPr lang="en-GB" sz="2150" dirty="0"/>
              <a:t>Find learning difficult</a:t>
            </a:r>
          </a:p>
          <a:p>
            <a:pPr marL="457200" lvl="1" indent="0" algn="r">
              <a:buNone/>
            </a:pPr>
            <a:r>
              <a:rPr lang="en-GB" sz="2150" dirty="0"/>
              <a:t>(ICAN, 2011b)</a:t>
            </a:r>
          </a:p>
          <a:p>
            <a:r>
              <a:rPr lang="en-GB" sz="2150" dirty="0"/>
              <a:t>In pairs, what considerations need to me made when planning for transition for children with SLC needs?</a:t>
            </a:r>
          </a:p>
          <a:p>
            <a:pPr marL="0" indent="0">
              <a:buNone/>
            </a:pPr>
            <a:endParaRPr lang="en-GB" sz="2150" dirty="0"/>
          </a:p>
        </p:txBody>
      </p:sp>
    </p:spTree>
    <p:extLst>
      <p:ext uri="{BB962C8B-B14F-4D97-AF65-F5344CB8AC3E}">
        <p14:creationId xmlns:p14="http://schemas.microsoft.com/office/powerpoint/2010/main" val="3842378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Gweithgaredd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Astudiaeth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Achos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dirty="0"/>
              <a:t>Case Study 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Trafodwch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anghenion</a:t>
            </a:r>
            <a:r>
              <a:rPr lang="en-US" altLang="en-US" dirty="0">
                <a:ea typeface="ＭＳ Ｐゴシック" panose="020B0600070205080204" pitchFamily="34" charset="-128"/>
              </a:rPr>
              <a:t> Ella.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Pe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baech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gweithio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gydag</a:t>
            </a:r>
            <a:r>
              <a:rPr lang="en-US" altLang="en-US" dirty="0">
                <a:ea typeface="ＭＳ Ｐゴシック" panose="020B0600070205080204" pitchFamily="34" charset="-128"/>
              </a:rPr>
              <a:t> Ella, </a:t>
            </a:r>
            <a:r>
              <a:rPr lang="en-US" altLang="en-US" dirty="0" err="1">
                <a:ea typeface="ＭＳ Ｐゴシック" panose="020B0600070205080204" pitchFamily="34" charset="-128"/>
              </a:rPr>
              <a:t>trafodwch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rhai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targedau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gyfer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ei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Chynllun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Datblygiad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Unigol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cyntaf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Sut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fyddech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gwella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deilliannau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lles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gyfer</a:t>
            </a:r>
            <a:r>
              <a:rPr lang="en-US" altLang="en-US" dirty="0">
                <a:ea typeface="ＭＳ Ｐゴシック" panose="020B0600070205080204" pitchFamily="34" charset="-128"/>
              </a:rPr>
              <a:t> Ella?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Discuss Ella’s needs.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If you worked with Ella, discuss some targets for her first Individual Development Plan.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How would you improve outcomes and welfare for Ella?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76627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109" descr="puppy runni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052513"/>
            <a:ext cx="142875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5" name="Rectangle 112"/>
          <p:cNvSpPr>
            <a:spLocks noChangeArrowheads="1"/>
          </p:cNvSpPr>
          <p:nvPr/>
        </p:nvSpPr>
        <p:spPr bwMode="auto">
          <a:xfrm>
            <a:off x="0" y="1628775"/>
            <a:ext cx="285750" cy="611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cy-GB" sz="160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altLang="cy-GB" sz="1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cy-GB" sz="1800"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8676" name="Picture 108" descr="hedgeho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981075"/>
            <a:ext cx="1466850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7" name="Rectangle 114"/>
          <p:cNvSpPr>
            <a:spLocks noChangeArrowheads="1"/>
          </p:cNvSpPr>
          <p:nvPr/>
        </p:nvSpPr>
        <p:spPr bwMode="auto">
          <a:xfrm>
            <a:off x="0" y="1628775"/>
            <a:ext cx="18415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cy-GB" sz="1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cy-GB" sz="1800"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8678" name="Picture 107" descr="penguin friend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76" r="9016" b="6903"/>
          <a:stretch>
            <a:fillRect/>
          </a:stretch>
        </p:blipFill>
        <p:spPr bwMode="auto">
          <a:xfrm>
            <a:off x="5364163" y="1268413"/>
            <a:ext cx="1466850" cy="104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9" name="Rectangle 116"/>
          <p:cNvSpPr>
            <a:spLocks noChangeArrowheads="1"/>
          </p:cNvSpPr>
          <p:nvPr/>
        </p:nvSpPr>
        <p:spPr bwMode="auto">
          <a:xfrm>
            <a:off x="0" y="1628775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sz="3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sz="2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sz="23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cy-GB" sz="1800">
              <a:latin typeface="Tahoma" panose="020B0604030504040204" pitchFamily="34" charset="0"/>
            </a:endParaRPr>
          </a:p>
        </p:txBody>
      </p:sp>
      <p:pic>
        <p:nvPicPr>
          <p:cNvPr id="28680" name="Picture 106" descr="rabbi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188" y="1341438"/>
            <a:ext cx="118745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1983" name="Group 2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3229518"/>
              </p:ext>
            </p:extLst>
          </p:nvPr>
        </p:nvGraphicFramePr>
        <p:xfrm>
          <a:off x="755650" y="188913"/>
          <a:ext cx="8083550" cy="6564312"/>
        </p:xfrm>
        <a:graphic>
          <a:graphicData uri="http://schemas.openxmlformats.org/drawingml/2006/table">
            <a:tbl>
              <a:tblPr/>
              <a:tblGrid>
                <a:gridCol w="21605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75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732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621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303964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Targedau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/ Targets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18" marB="4571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Sut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 </a:t>
                      </a: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ydw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 </a:t>
                      </a: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i’n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 </a:t>
                      </a: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mynd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 </a:t>
                      </a: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i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 </a:t>
                      </a: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wneud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 e?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How am I going to do it?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18" marB="4571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Pwy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sy’n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mynd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</a:t>
                      </a: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helpu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a </a:t>
                      </a: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phryd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?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Who is going to help and when?</a:t>
                      </a:r>
                    </a:p>
                    <a:p>
                      <a:pPr marL="342900" marR="0" lvl="0" indent="-34290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8" marB="4571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Sut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 </a:t>
                      </a: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wnes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 </a:t>
                      </a:r>
                      <a:r>
                        <a:rPr kumimoji="0" lang="en-GB" sz="1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i</a:t>
                      </a: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?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How did I do?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18" marB="4571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6325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Kids" charset="0"/>
                          <a:ea typeface="ＭＳ Ｐゴシック" charset="-128"/>
                          <a:cs typeface="Times New Roman" charset="0"/>
                        </a:rPr>
                        <a:t> </a:t>
                      </a:r>
                      <a:endParaRPr kumimoji="0" lang="en-US" sz="1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18" marB="4571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8" marB="4571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8" marB="4571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8" marB="4571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970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Enw</a:t>
                      </a: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/ Name ………………………….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18" marB="4571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Dyddiad</a:t>
                      </a: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/Date …………………..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18" marB="4571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IDP number / </a:t>
                      </a:r>
                      <a:r>
                        <a:rPr kumimoji="0" lang="en-US" sz="12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rhif</a:t>
                      </a: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 CDU ……..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18" marB="4571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ALNCo</a:t>
                      </a: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  <a:cs typeface="Times New Roman" charset="0"/>
                        </a:rPr>
                        <a:t>……………….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  <a:cs typeface="Times New Roman" charset="0"/>
                      </a:endParaRPr>
                    </a:p>
                  </a:txBody>
                  <a:tcPr marT="45718" marB="45718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403354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</a:t>
            </a:r>
            <a:r>
              <a:rPr lang="en-GB" dirty="0" err="1"/>
              <a:t>Defnyddiol</a:t>
            </a:r>
            <a:br>
              <a:rPr lang="en-GB" dirty="0"/>
            </a:br>
            <a:r>
              <a:rPr lang="en-GB" i="1" dirty="0"/>
              <a:t>Useful Follow Up Reading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fontScale="92500" lnSpcReduction="10000"/>
          </a:bodyPr>
          <a:lstStyle/>
          <a:p>
            <a:r>
              <a:rPr lang="en-GB" sz="3000" dirty="0" err="1">
                <a:solidFill>
                  <a:srgbClr val="FF0000"/>
                </a:solidFill>
              </a:rPr>
              <a:t>Goldbart</a:t>
            </a:r>
            <a:r>
              <a:rPr lang="en-GB" sz="3000" dirty="0">
                <a:solidFill>
                  <a:srgbClr val="FF0000"/>
                </a:solidFill>
              </a:rPr>
              <a:t>, J. &amp; Ware, J. (2015) ‘Chapter 25 – Communication’ </a:t>
            </a:r>
            <a:r>
              <a:rPr lang="en-GB" sz="3000" dirty="0"/>
              <a:t>in </a:t>
            </a:r>
            <a:r>
              <a:rPr lang="en-GB" sz="3000" dirty="0" err="1"/>
              <a:t>Lacey</a:t>
            </a:r>
            <a:r>
              <a:rPr lang="en-GB" sz="3000" dirty="0"/>
              <a:t>, P., Ashdown, R., Jones, P. Lawson, H. &amp; Pipe, M. (</a:t>
            </a:r>
            <a:r>
              <a:rPr lang="en-GB" sz="3000" dirty="0" err="1"/>
              <a:t>eds</a:t>
            </a:r>
            <a:r>
              <a:rPr lang="en-GB" sz="3000" dirty="0"/>
              <a:t>) (2015) </a:t>
            </a:r>
            <a:r>
              <a:rPr lang="en-GB" sz="3000" i="1" dirty="0"/>
              <a:t>The Routledge Companion to Severe, Profound and Multiple Learning Difficulties, </a:t>
            </a:r>
            <a:r>
              <a:rPr lang="en-GB" sz="3000" dirty="0"/>
              <a:t>Oxon: </a:t>
            </a:r>
            <a:r>
              <a:rPr lang="en-GB" sz="3000" dirty="0" err="1"/>
              <a:t>Roultledge</a:t>
            </a:r>
            <a:r>
              <a:rPr lang="en-GB" sz="3000" dirty="0"/>
              <a:t>. </a:t>
            </a:r>
          </a:p>
          <a:p>
            <a:endParaRPr lang="en-GB" sz="3000" i="1" dirty="0"/>
          </a:p>
          <a:p>
            <a:r>
              <a:rPr lang="en-GB" altLang="cy-GB" sz="3000" dirty="0">
                <a:ea typeface="ＭＳ Ｐゴシック" panose="020B0600070205080204" pitchFamily="34" charset="-128"/>
              </a:rPr>
              <a:t>ICAN ‘Speech, Language and Communication Needs and Primary-aged Children’ 2011 (b) </a:t>
            </a:r>
            <a:r>
              <a:rPr lang="en-GB" altLang="cy-GB" sz="3000" dirty="0"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3000" dirty="0">
                <a:ea typeface="ＭＳ Ｐゴシック" panose="020B0600070205080204" pitchFamily="34" charset="-128"/>
              </a:rPr>
              <a:t>  (Download – ICAN talk 6)</a:t>
            </a:r>
            <a:endParaRPr lang="en-GB" sz="30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5371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Llyfryddiaeth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dirty="0"/>
              <a:t>Bibliography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1628800"/>
            <a:ext cx="8496944" cy="5040559"/>
          </a:xfrm>
        </p:spPr>
        <p:txBody>
          <a:bodyPr>
            <a:normAutofit fontScale="25000" lnSpcReduction="20000"/>
          </a:bodyPr>
          <a:lstStyle/>
          <a:p>
            <a:r>
              <a:rPr lang="en-GB" sz="7200" dirty="0">
                <a:latin typeface="+mj-lt"/>
              </a:rPr>
              <a:t>Farrell, M. (2005) </a:t>
            </a:r>
            <a:r>
              <a:rPr lang="en-GB" sz="7200" i="1" dirty="0">
                <a:latin typeface="+mj-lt"/>
              </a:rPr>
              <a:t>The Effective Teacher's Guide to Autism and Communication Difficulties Practical strategies</a:t>
            </a:r>
            <a:r>
              <a:rPr lang="en-GB" sz="7200" dirty="0">
                <a:latin typeface="+mj-lt"/>
              </a:rPr>
              <a:t>, London: Routledge. </a:t>
            </a:r>
          </a:p>
          <a:p>
            <a:pPr lvl="0"/>
            <a:r>
              <a:rPr lang="en-GB" sz="7200" dirty="0" err="1">
                <a:solidFill>
                  <a:prstClr val="black"/>
                </a:solidFill>
              </a:rPr>
              <a:t>Frederikson</a:t>
            </a:r>
            <a:r>
              <a:rPr lang="en-GB" sz="7200" dirty="0">
                <a:solidFill>
                  <a:prstClr val="black"/>
                </a:solidFill>
              </a:rPr>
              <a:t>, N. and Cline, T. (2006) </a:t>
            </a:r>
            <a:r>
              <a:rPr lang="en-GB" sz="7200" i="1" dirty="0">
                <a:solidFill>
                  <a:prstClr val="black"/>
                </a:solidFill>
              </a:rPr>
              <a:t>Special Educational Needs, Inclusion and Diversity,</a:t>
            </a:r>
            <a:r>
              <a:rPr lang="en-GB" sz="7200" dirty="0">
                <a:solidFill>
                  <a:prstClr val="black"/>
                </a:solidFill>
              </a:rPr>
              <a:t> Berkshire: Open University Press. </a:t>
            </a:r>
            <a:endParaRPr lang="en-GB" sz="7200" dirty="0"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ICAN ‘Speech ,Language and Communication Needs and Literacy Difficulties’ 2011 (a) 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ICAN ‘Speech, Language and Communication Needs and Primary-aged Children’ 2011 (b) 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ICAN ‘Language and Social Exclusion’ 2011(c) 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  <a:hlinkClick r:id="rId2"/>
              </a:rPr>
              <a:t>http://www.ican.org.uk/What_is_the_issue/I%20CAN%20Evidence.aspx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</a:pPr>
            <a:r>
              <a:rPr lang="en-GB" sz="7200" dirty="0" err="1"/>
              <a:t>Lacey</a:t>
            </a:r>
            <a:r>
              <a:rPr lang="en-GB" sz="7200" dirty="0"/>
              <a:t>, P., Ashdown, R., Jones, P. Lawson, H. &amp; Pipe, M. (</a:t>
            </a:r>
            <a:r>
              <a:rPr lang="en-GB" sz="7200" dirty="0" err="1"/>
              <a:t>eds</a:t>
            </a:r>
            <a:r>
              <a:rPr lang="en-GB" sz="7200" dirty="0"/>
              <a:t>) (2015) </a:t>
            </a:r>
            <a:r>
              <a:rPr lang="en-GB" sz="7200" i="1" dirty="0"/>
              <a:t>The Routledge Companion to Severe, Profound and Multiple Learning Difficulties, </a:t>
            </a:r>
            <a:r>
              <a:rPr lang="en-GB" sz="7200" dirty="0"/>
              <a:t>Oxon: </a:t>
            </a:r>
            <a:r>
              <a:rPr lang="en-GB" sz="7200" dirty="0" err="1"/>
              <a:t>Roultledge</a:t>
            </a:r>
            <a:r>
              <a:rPr lang="en-GB" sz="7200" dirty="0"/>
              <a:t>. </a:t>
            </a:r>
            <a:endParaRPr lang="en-GB" altLang="cy-GB" sz="7200" dirty="0">
              <a:latin typeface="+mj-lt"/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</a:pPr>
            <a:r>
              <a:rPr lang="en-GB" altLang="cy-GB" sz="7200" dirty="0" err="1">
                <a:latin typeface="+mj-lt"/>
                <a:ea typeface="ＭＳ Ｐゴシック" panose="020B0600070205080204" pitchFamily="34" charset="-128"/>
              </a:rPr>
              <a:t>Roberts,L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. ‘Communication Difficulties in Young Children’, Pembrokeshire &amp; </a:t>
            </a:r>
            <a:r>
              <a:rPr lang="en-GB" altLang="cy-GB" sz="7200" dirty="0" err="1">
                <a:latin typeface="+mj-lt"/>
                <a:ea typeface="ＭＳ Ｐゴシック" panose="020B0600070205080204" pitchFamily="34" charset="-128"/>
              </a:rPr>
              <a:t>Derwen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NHS Trust Speech &amp; Language Therapy Service,2008.</a:t>
            </a:r>
            <a:endParaRPr lang="en-US" altLang="cy-GB" sz="7200" dirty="0">
              <a:latin typeface="+mj-lt"/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</a:pPr>
            <a:r>
              <a:rPr lang="en-GB" altLang="cy-GB" sz="7200" dirty="0" err="1">
                <a:latin typeface="+mj-lt"/>
                <a:ea typeface="ＭＳ Ｐゴシック" panose="020B0600070205080204" pitchFamily="34" charset="-128"/>
              </a:rPr>
              <a:t>Washbrook,E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. &amp; </a:t>
            </a:r>
            <a:r>
              <a:rPr lang="en-GB" altLang="cy-GB" sz="7200" dirty="0" err="1">
                <a:latin typeface="+mj-lt"/>
                <a:ea typeface="ＭＳ Ｐゴシック" panose="020B0600070205080204" pitchFamily="34" charset="-128"/>
              </a:rPr>
              <a:t>Waldfogel,J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. ‘Cognitive Gaps in the Early Years’ ,2010</a:t>
            </a:r>
          </a:p>
          <a:p>
            <a:pPr>
              <a:lnSpc>
                <a:spcPct val="90000"/>
              </a:lnSpc>
            </a:pPr>
            <a:r>
              <a:rPr lang="en-GB" altLang="cy-GB" sz="7200" dirty="0">
                <a:latin typeface="+mj-lt"/>
                <a:ea typeface="ＭＳ Ｐゴシック" panose="020B0600070205080204" pitchFamily="34" charset="-128"/>
                <a:hlinkClick r:id="rId3"/>
              </a:rPr>
              <a:t>http://www.suttontrust.com/news/news/poorer-children-a-year-behind-at-start-of-school/</a:t>
            </a:r>
            <a:r>
              <a:rPr lang="en-GB" altLang="cy-GB" sz="7200" dirty="0">
                <a:latin typeface="+mj-lt"/>
                <a:ea typeface="ＭＳ Ｐゴシック" panose="020B0600070205080204" pitchFamily="34" charset="-128"/>
              </a:rPr>
              <a:t> [Accessed 03/08/17]</a:t>
            </a:r>
          </a:p>
          <a:p>
            <a:pPr>
              <a:lnSpc>
                <a:spcPct val="90000"/>
              </a:lnSpc>
              <a:buNone/>
            </a:pPr>
            <a:endParaRPr lang="en-GB" altLang="cy-GB" dirty="0">
              <a:ea typeface="ＭＳ Ｐゴシック" panose="020B0600070205080204" pitchFamily="34" charset="-128"/>
            </a:endParaRPr>
          </a:p>
          <a:p>
            <a:endParaRPr lang="en-GB" i="1" dirty="0"/>
          </a:p>
          <a:p>
            <a:endParaRPr lang="en-GB" dirty="0"/>
          </a:p>
          <a:p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5410957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477</TotalTime>
  <Words>2232</Words>
  <Application>Microsoft Office PowerPoint</Application>
  <PresentationFormat>On-screen Show (4:3)</PresentationFormat>
  <Paragraphs>346</Paragraphs>
  <Slides>34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ＭＳ Ｐゴシック</vt:lpstr>
      <vt:lpstr>Arial</vt:lpstr>
      <vt:lpstr>Bradley Hand ITC</vt:lpstr>
      <vt:lpstr>Calibri</vt:lpstr>
      <vt:lpstr>Kids</vt:lpstr>
      <vt:lpstr>Tahoma</vt:lpstr>
      <vt:lpstr>Times New Roman</vt:lpstr>
      <vt:lpstr>Wingdings</vt:lpstr>
      <vt:lpstr>Office Theme</vt:lpstr>
      <vt:lpstr>SJEU5002/C  All Means All: Inclusive Education  Pawb yn golygu Pawb: Addysg Cynhwysol </vt:lpstr>
      <vt:lpstr>Deilliannau Dysgu  Learning Outcomes</vt:lpstr>
      <vt:lpstr>Deilliannau Dysgu  Learning Outcomes</vt:lpstr>
      <vt:lpstr>Deilliannau Dysgu  Learning Outcomes</vt:lpstr>
      <vt:lpstr>Deilliannau Dysgu  Learning Outcomes</vt:lpstr>
      <vt:lpstr>Iaith, Llefaredd a Chyfathrebu Speech, Language and Communication </vt:lpstr>
      <vt:lpstr>Terminoleg Terminology</vt:lpstr>
      <vt:lpstr>PowerPoint Presentation</vt:lpstr>
      <vt:lpstr>Anawsterau Cyfathrebu Communication Difficulties</vt:lpstr>
      <vt:lpstr>Amledd Frequency</vt:lpstr>
      <vt:lpstr>Cyfathrebu Effeithiol  Effective Communication</vt:lpstr>
      <vt:lpstr>Y gadwyn gyfathrebu The communication chain </vt:lpstr>
      <vt:lpstr>Mathau o anawsterau cyfathrebu Types of communication difficulties</vt:lpstr>
      <vt:lpstr>Anawsterau Llefaredd Speech Difficulties </vt:lpstr>
      <vt:lpstr>Oediad iaith a llefaredd Speech and language delay</vt:lpstr>
      <vt:lpstr>Oediad iaith a llefaredd Speech and language delay</vt:lpstr>
      <vt:lpstr>Datblygiad llefaredd Speech development</vt:lpstr>
      <vt:lpstr>Cerrig milltir – derbyn a deall Milestones - receptive</vt:lpstr>
      <vt:lpstr>Cerrig milltir- mynegiannol Milestones- expressive</vt:lpstr>
      <vt:lpstr>Effaith ar Ddysgu Effects on Learning </vt:lpstr>
      <vt:lpstr>Nodweddion Cyffredin  Common Characteristics</vt:lpstr>
      <vt:lpstr>PowerPoint Presentation</vt:lpstr>
      <vt:lpstr>Nid dim ond am beth i ni yn clywed Not just about what we hear</vt:lpstr>
      <vt:lpstr>Effaith Impact </vt:lpstr>
      <vt:lpstr>Cyrhaeddiad Attainment</vt:lpstr>
      <vt:lpstr>Strategaethau ar gyfer Cefnogi  Strategies for Support </vt:lpstr>
      <vt:lpstr>Ymyriad  Intervention </vt:lpstr>
      <vt:lpstr>Strategaethau Strategies </vt:lpstr>
      <vt:lpstr>Strategaethau Strategies</vt:lpstr>
      <vt:lpstr>Pontio  Transition</vt:lpstr>
      <vt:lpstr>Gweithgaredd Astudiaeth Achos Case Study Activity </vt:lpstr>
      <vt:lpstr>PowerPoint Presentation</vt:lpstr>
      <vt:lpstr>Darllen Pellach Defnyddiol Useful Follow Up Reading</vt:lpstr>
      <vt:lpstr>Llyfryddiaeth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Cynhwysol</dc:title>
  <dc:creator>Sarah Stewart</dc:creator>
  <cp:lastModifiedBy>Owner</cp:lastModifiedBy>
  <cp:revision>46</cp:revision>
  <dcterms:created xsi:type="dcterms:W3CDTF">2017-08-03T07:47:10Z</dcterms:created>
  <dcterms:modified xsi:type="dcterms:W3CDTF">2017-11-05T22:06:14Z</dcterms:modified>
</cp:coreProperties>
</file>