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7603" autoAdjust="0"/>
  </p:normalViewPr>
  <p:slideViewPr>
    <p:cSldViewPr>
      <p:cViewPr varScale="1">
        <p:scale>
          <a:sx n="82" d="100"/>
          <a:sy n="82" d="100"/>
        </p:scale>
        <p:origin x="147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arna Rana" userId="546a884aa0156197" providerId="LiveId" clId="{A2DA4E5C-2EAA-4165-BB87-E900628835C0}"/>
    <pc:docChg chg="undo redo custSel modSld">
      <pc:chgData name="Aparna Rana" userId="546a884aa0156197" providerId="LiveId" clId="{A2DA4E5C-2EAA-4165-BB87-E900628835C0}" dt="2023-07-09T11:22:28.574" v="101" actId="2710"/>
      <pc:docMkLst>
        <pc:docMk/>
      </pc:docMkLst>
      <pc:sldChg chg="modSp mod">
        <pc:chgData name="Aparna Rana" userId="546a884aa0156197" providerId="LiveId" clId="{A2DA4E5C-2EAA-4165-BB87-E900628835C0}" dt="2023-07-09T11:21:15.098" v="86" actId="207"/>
        <pc:sldMkLst>
          <pc:docMk/>
          <pc:sldMk cId="0" sldId="263"/>
        </pc:sldMkLst>
        <pc:spChg chg="mod">
          <ac:chgData name="Aparna Rana" userId="546a884aa0156197" providerId="LiveId" clId="{A2DA4E5C-2EAA-4165-BB87-E900628835C0}" dt="2023-07-09T11:21:15.098" v="86" actId="207"/>
          <ac:spMkLst>
            <pc:docMk/>
            <pc:sldMk cId="0" sldId="263"/>
            <ac:spMk id="3" creationId="{00000000-0000-0000-0000-000000000000}"/>
          </ac:spMkLst>
        </pc:spChg>
      </pc:sldChg>
      <pc:sldChg chg="modSp mod">
        <pc:chgData name="Aparna Rana" userId="546a884aa0156197" providerId="LiveId" clId="{A2DA4E5C-2EAA-4165-BB87-E900628835C0}" dt="2023-07-09T11:19:24.340" v="39" actId="20577"/>
        <pc:sldMkLst>
          <pc:docMk/>
          <pc:sldMk cId="0" sldId="264"/>
        </pc:sldMkLst>
        <pc:spChg chg="mod">
          <ac:chgData name="Aparna Rana" userId="546a884aa0156197" providerId="LiveId" clId="{A2DA4E5C-2EAA-4165-BB87-E900628835C0}" dt="2023-07-09T11:19:24.340" v="39" actId="20577"/>
          <ac:spMkLst>
            <pc:docMk/>
            <pc:sldMk cId="0" sldId="264"/>
            <ac:spMk id="3" creationId="{00000000-0000-0000-0000-000000000000}"/>
          </ac:spMkLst>
        </pc:spChg>
      </pc:sldChg>
      <pc:sldChg chg="modSp mod">
        <pc:chgData name="Aparna Rana" userId="546a884aa0156197" providerId="LiveId" clId="{A2DA4E5C-2EAA-4165-BB87-E900628835C0}" dt="2023-07-09T11:19:50.527" v="63" actId="207"/>
        <pc:sldMkLst>
          <pc:docMk/>
          <pc:sldMk cId="0" sldId="265"/>
        </pc:sldMkLst>
        <pc:spChg chg="mod">
          <ac:chgData name="Aparna Rana" userId="546a884aa0156197" providerId="LiveId" clId="{A2DA4E5C-2EAA-4165-BB87-E900628835C0}" dt="2023-07-09T11:19:50.527" v="63" actId="207"/>
          <ac:spMkLst>
            <pc:docMk/>
            <pc:sldMk cId="0" sldId="265"/>
            <ac:spMk id="3" creationId="{00000000-0000-0000-0000-000000000000}"/>
          </ac:spMkLst>
        </pc:spChg>
      </pc:sldChg>
      <pc:sldChg chg="modSp mod">
        <pc:chgData name="Aparna Rana" userId="546a884aa0156197" providerId="LiveId" clId="{A2DA4E5C-2EAA-4165-BB87-E900628835C0}" dt="2023-07-09T11:16:58.231" v="18" actId="207"/>
        <pc:sldMkLst>
          <pc:docMk/>
          <pc:sldMk cId="0" sldId="266"/>
        </pc:sldMkLst>
        <pc:spChg chg="mod">
          <ac:chgData name="Aparna Rana" userId="546a884aa0156197" providerId="LiveId" clId="{A2DA4E5C-2EAA-4165-BB87-E900628835C0}" dt="2023-07-09T11:16:58.231" v="18" actId="207"/>
          <ac:spMkLst>
            <pc:docMk/>
            <pc:sldMk cId="0" sldId="266"/>
            <ac:spMk id="3" creationId="{00000000-0000-0000-0000-000000000000}"/>
          </ac:spMkLst>
        </pc:spChg>
      </pc:sldChg>
      <pc:sldChg chg="modSp mod">
        <pc:chgData name="Aparna Rana" userId="546a884aa0156197" providerId="LiveId" clId="{A2DA4E5C-2EAA-4165-BB87-E900628835C0}" dt="2023-07-09T11:22:28.574" v="101" actId="2710"/>
        <pc:sldMkLst>
          <pc:docMk/>
          <pc:sldMk cId="0" sldId="270"/>
        </pc:sldMkLst>
        <pc:spChg chg="mod">
          <ac:chgData name="Aparna Rana" userId="546a884aa0156197" providerId="LiveId" clId="{A2DA4E5C-2EAA-4165-BB87-E900628835C0}" dt="2023-07-09T11:22:28.574" v="101" actId="2710"/>
          <ac:spMkLst>
            <pc:docMk/>
            <pc:sldMk cId="0" sldId="270"/>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305EE7-E5F4-4564-9B56-3388C28C1787}" type="doc">
      <dgm:prSet loTypeId="urn:microsoft.com/office/officeart/2005/8/layout/cycle8" loCatId="cycle" qsTypeId="urn:microsoft.com/office/officeart/2005/8/quickstyle/3d3" qsCatId="3D" csTypeId="urn:microsoft.com/office/officeart/2005/8/colors/colorful3" csCatId="colorful" phldr="1"/>
      <dgm:spPr/>
    </dgm:pt>
    <dgm:pt modelId="{06A67F72-AF52-468A-9169-0D647398DC22}">
      <dgm:prSet phldrT="[Text]"/>
      <dgm:spPr/>
      <dgm:t>
        <a:bodyPr/>
        <a:lstStyle/>
        <a:p>
          <a:r>
            <a:rPr lang="en-US"/>
            <a:t>Developing inclusive culture</a:t>
          </a:r>
        </a:p>
      </dgm:t>
    </dgm:pt>
    <dgm:pt modelId="{DD5ADCBC-880C-4180-BB39-676AA9D3035A}" type="parTrans" cxnId="{EBC71CB9-0C64-4F4E-A4F7-E5FD435345A1}">
      <dgm:prSet/>
      <dgm:spPr/>
      <dgm:t>
        <a:bodyPr/>
        <a:lstStyle/>
        <a:p>
          <a:endParaRPr lang="en-US"/>
        </a:p>
      </dgm:t>
    </dgm:pt>
    <dgm:pt modelId="{A15AB7B1-1B1A-4081-A659-5E757BF7BEE1}" type="sibTrans" cxnId="{EBC71CB9-0C64-4F4E-A4F7-E5FD435345A1}">
      <dgm:prSet/>
      <dgm:spPr/>
      <dgm:t>
        <a:bodyPr/>
        <a:lstStyle/>
        <a:p>
          <a:endParaRPr lang="en-US"/>
        </a:p>
      </dgm:t>
    </dgm:pt>
    <dgm:pt modelId="{502AB54B-1852-4DF0-B946-B9E022CAF746}">
      <dgm:prSet phldrT="[Text]"/>
      <dgm:spPr/>
      <dgm:t>
        <a:bodyPr/>
        <a:lstStyle/>
        <a:p>
          <a:r>
            <a:rPr lang="en-US"/>
            <a:t>People management</a:t>
          </a:r>
        </a:p>
      </dgm:t>
    </dgm:pt>
    <dgm:pt modelId="{300B6C60-5BC3-44A0-8EC0-DBFB3152B5FA}" type="parTrans" cxnId="{E015D957-2FBE-4992-960E-EAD14E84EE98}">
      <dgm:prSet/>
      <dgm:spPr/>
      <dgm:t>
        <a:bodyPr/>
        <a:lstStyle/>
        <a:p>
          <a:endParaRPr lang="en-US"/>
        </a:p>
      </dgm:t>
    </dgm:pt>
    <dgm:pt modelId="{932FE9BF-7DEB-4FE9-903B-ED4BF619040B}" type="sibTrans" cxnId="{E015D957-2FBE-4992-960E-EAD14E84EE98}">
      <dgm:prSet/>
      <dgm:spPr/>
      <dgm:t>
        <a:bodyPr/>
        <a:lstStyle/>
        <a:p>
          <a:endParaRPr lang="en-US"/>
        </a:p>
      </dgm:t>
    </dgm:pt>
    <dgm:pt modelId="{48F41210-B06E-4575-83B9-81556090C80F}">
      <dgm:prSet phldrT="[Text]"/>
      <dgm:spPr/>
      <dgm:t>
        <a:bodyPr/>
        <a:lstStyle/>
        <a:p>
          <a:r>
            <a:rPr lang="en-US"/>
            <a:t>Retaining productivity</a:t>
          </a:r>
        </a:p>
      </dgm:t>
    </dgm:pt>
    <dgm:pt modelId="{4F357FAE-F31D-451E-AE73-429D3A75F8FF}" type="parTrans" cxnId="{7E0CB0AE-9351-448E-93D0-574DA4E584C3}">
      <dgm:prSet/>
      <dgm:spPr/>
      <dgm:t>
        <a:bodyPr/>
        <a:lstStyle/>
        <a:p>
          <a:endParaRPr lang="en-US"/>
        </a:p>
      </dgm:t>
    </dgm:pt>
    <dgm:pt modelId="{46A5495B-FC84-44EC-A3C9-6BD678F6098C}" type="sibTrans" cxnId="{7E0CB0AE-9351-448E-93D0-574DA4E584C3}">
      <dgm:prSet/>
      <dgm:spPr/>
      <dgm:t>
        <a:bodyPr/>
        <a:lstStyle/>
        <a:p>
          <a:endParaRPr lang="en-US"/>
        </a:p>
      </dgm:t>
    </dgm:pt>
    <dgm:pt modelId="{65DB85EB-CB68-4A42-8719-AE8B97D28D81}" type="pres">
      <dgm:prSet presAssocID="{00305EE7-E5F4-4564-9B56-3388C28C1787}" presName="compositeShape" presStyleCnt="0">
        <dgm:presLayoutVars>
          <dgm:chMax val="7"/>
          <dgm:dir/>
          <dgm:resizeHandles val="exact"/>
        </dgm:presLayoutVars>
      </dgm:prSet>
      <dgm:spPr/>
    </dgm:pt>
    <dgm:pt modelId="{8BFF8A88-FE12-4FA8-87C6-B5FFC6F08075}" type="pres">
      <dgm:prSet presAssocID="{00305EE7-E5F4-4564-9B56-3388C28C1787}" presName="wedge1" presStyleLbl="node1" presStyleIdx="0" presStyleCnt="3"/>
      <dgm:spPr/>
    </dgm:pt>
    <dgm:pt modelId="{F084F030-617F-4221-B200-B75FCA159F53}" type="pres">
      <dgm:prSet presAssocID="{00305EE7-E5F4-4564-9B56-3388C28C1787}" presName="dummy1a" presStyleCnt="0"/>
      <dgm:spPr/>
    </dgm:pt>
    <dgm:pt modelId="{D6F8F970-8164-4AB1-B337-BEEC92A5C251}" type="pres">
      <dgm:prSet presAssocID="{00305EE7-E5F4-4564-9B56-3388C28C1787}" presName="dummy1b" presStyleCnt="0"/>
      <dgm:spPr/>
    </dgm:pt>
    <dgm:pt modelId="{C3890307-3CF7-4FA2-AF64-09CDED4C1E72}" type="pres">
      <dgm:prSet presAssocID="{00305EE7-E5F4-4564-9B56-3388C28C1787}" presName="wedge1Tx" presStyleLbl="node1" presStyleIdx="0" presStyleCnt="3">
        <dgm:presLayoutVars>
          <dgm:chMax val="0"/>
          <dgm:chPref val="0"/>
          <dgm:bulletEnabled val="1"/>
        </dgm:presLayoutVars>
      </dgm:prSet>
      <dgm:spPr/>
    </dgm:pt>
    <dgm:pt modelId="{430ACC11-B3C4-437A-AA05-5D3767ED1127}" type="pres">
      <dgm:prSet presAssocID="{00305EE7-E5F4-4564-9B56-3388C28C1787}" presName="wedge2" presStyleLbl="node1" presStyleIdx="1" presStyleCnt="3"/>
      <dgm:spPr/>
    </dgm:pt>
    <dgm:pt modelId="{F8BA646F-BB0D-4572-8506-B9DCEC320874}" type="pres">
      <dgm:prSet presAssocID="{00305EE7-E5F4-4564-9B56-3388C28C1787}" presName="dummy2a" presStyleCnt="0"/>
      <dgm:spPr/>
    </dgm:pt>
    <dgm:pt modelId="{19092418-CC04-4BFC-B47E-484C15FD67A9}" type="pres">
      <dgm:prSet presAssocID="{00305EE7-E5F4-4564-9B56-3388C28C1787}" presName="dummy2b" presStyleCnt="0"/>
      <dgm:spPr/>
    </dgm:pt>
    <dgm:pt modelId="{49E748F2-61CF-4989-92AC-2EE52B91C1A7}" type="pres">
      <dgm:prSet presAssocID="{00305EE7-E5F4-4564-9B56-3388C28C1787}" presName="wedge2Tx" presStyleLbl="node1" presStyleIdx="1" presStyleCnt="3">
        <dgm:presLayoutVars>
          <dgm:chMax val="0"/>
          <dgm:chPref val="0"/>
          <dgm:bulletEnabled val="1"/>
        </dgm:presLayoutVars>
      </dgm:prSet>
      <dgm:spPr/>
    </dgm:pt>
    <dgm:pt modelId="{10D72C1F-FB96-4846-A91D-B24F3AE5722D}" type="pres">
      <dgm:prSet presAssocID="{00305EE7-E5F4-4564-9B56-3388C28C1787}" presName="wedge3" presStyleLbl="node1" presStyleIdx="2" presStyleCnt="3"/>
      <dgm:spPr/>
    </dgm:pt>
    <dgm:pt modelId="{1587C238-DE12-4CE2-BB53-34172A697D5B}" type="pres">
      <dgm:prSet presAssocID="{00305EE7-E5F4-4564-9B56-3388C28C1787}" presName="dummy3a" presStyleCnt="0"/>
      <dgm:spPr/>
    </dgm:pt>
    <dgm:pt modelId="{DA06EF00-3BAF-4330-A5B6-342DE3C3148B}" type="pres">
      <dgm:prSet presAssocID="{00305EE7-E5F4-4564-9B56-3388C28C1787}" presName="dummy3b" presStyleCnt="0"/>
      <dgm:spPr/>
    </dgm:pt>
    <dgm:pt modelId="{3F944D77-37A6-4EFD-9355-45941BD40B56}" type="pres">
      <dgm:prSet presAssocID="{00305EE7-E5F4-4564-9B56-3388C28C1787}" presName="wedge3Tx" presStyleLbl="node1" presStyleIdx="2" presStyleCnt="3">
        <dgm:presLayoutVars>
          <dgm:chMax val="0"/>
          <dgm:chPref val="0"/>
          <dgm:bulletEnabled val="1"/>
        </dgm:presLayoutVars>
      </dgm:prSet>
      <dgm:spPr/>
    </dgm:pt>
    <dgm:pt modelId="{A8B4BEF9-90CC-4F75-83C8-4A80F95BDCC6}" type="pres">
      <dgm:prSet presAssocID="{A15AB7B1-1B1A-4081-A659-5E757BF7BEE1}" presName="arrowWedge1" presStyleLbl="fgSibTrans2D1" presStyleIdx="0" presStyleCnt="3"/>
      <dgm:spPr/>
    </dgm:pt>
    <dgm:pt modelId="{EF7CDE0B-E2F0-4B17-B3EF-A06E095F35EB}" type="pres">
      <dgm:prSet presAssocID="{932FE9BF-7DEB-4FE9-903B-ED4BF619040B}" presName="arrowWedge2" presStyleLbl="fgSibTrans2D1" presStyleIdx="1" presStyleCnt="3"/>
      <dgm:spPr/>
    </dgm:pt>
    <dgm:pt modelId="{5324A80B-0A2B-475B-A179-2ED1BADD02F6}" type="pres">
      <dgm:prSet presAssocID="{46A5495B-FC84-44EC-A3C9-6BD678F6098C}" presName="arrowWedge3" presStyleLbl="fgSibTrans2D1" presStyleIdx="2" presStyleCnt="3"/>
      <dgm:spPr/>
    </dgm:pt>
  </dgm:ptLst>
  <dgm:cxnLst>
    <dgm:cxn modelId="{DD317302-7F0E-4BC7-8D42-8C3B0E8BE03A}" type="presOf" srcId="{06A67F72-AF52-468A-9169-0D647398DC22}" destId="{C3890307-3CF7-4FA2-AF64-09CDED4C1E72}" srcOrd="1" destOrd="0" presId="urn:microsoft.com/office/officeart/2005/8/layout/cycle8"/>
    <dgm:cxn modelId="{32D2B83A-3AF5-403E-840B-67BB2A9E04E7}" type="presOf" srcId="{48F41210-B06E-4575-83B9-81556090C80F}" destId="{10D72C1F-FB96-4846-A91D-B24F3AE5722D}" srcOrd="0" destOrd="0" presId="urn:microsoft.com/office/officeart/2005/8/layout/cycle8"/>
    <dgm:cxn modelId="{DD57CB62-75B0-4068-86C9-AF8929D52CBE}" type="presOf" srcId="{502AB54B-1852-4DF0-B946-B9E022CAF746}" destId="{430ACC11-B3C4-437A-AA05-5D3767ED1127}" srcOrd="0" destOrd="0" presId="urn:microsoft.com/office/officeart/2005/8/layout/cycle8"/>
    <dgm:cxn modelId="{FA99FB69-9E74-4482-B754-79CA6F3025B5}" type="presOf" srcId="{06A67F72-AF52-468A-9169-0D647398DC22}" destId="{8BFF8A88-FE12-4FA8-87C6-B5FFC6F08075}" srcOrd="0" destOrd="0" presId="urn:microsoft.com/office/officeart/2005/8/layout/cycle8"/>
    <dgm:cxn modelId="{E015D957-2FBE-4992-960E-EAD14E84EE98}" srcId="{00305EE7-E5F4-4564-9B56-3388C28C1787}" destId="{502AB54B-1852-4DF0-B946-B9E022CAF746}" srcOrd="1" destOrd="0" parTransId="{300B6C60-5BC3-44A0-8EC0-DBFB3152B5FA}" sibTransId="{932FE9BF-7DEB-4FE9-903B-ED4BF619040B}"/>
    <dgm:cxn modelId="{485FB196-DE69-451A-8800-AE0CF74300FD}" type="presOf" srcId="{502AB54B-1852-4DF0-B946-B9E022CAF746}" destId="{49E748F2-61CF-4989-92AC-2EE52B91C1A7}" srcOrd="1" destOrd="0" presId="urn:microsoft.com/office/officeart/2005/8/layout/cycle8"/>
    <dgm:cxn modelId="{44493798-781C-4169-852E-AE4CFF7DEFBA}" type="presOf" srcId="{48F41210-B06E-4575-83B9-81556090C80F}" destId="{3F944D77-37A6-4EFD-9355-45941BD40B56}" srcOrd="1" destOrd="0" presId="urn:microsoft.com/office/officeart/2005/8/layout/cycle8"/>
    <dgm:cxn modelId="{7E0CB0AE-9351-448E-93D0-574DA4E584C3}" srcId="{00305EE7-E5F4-4564-9B56-3388C28C1787}" destId="{48F41210-B06E-4575-83B9-81556090C80F}" srcOrd="2" destOrd="0" parTransId="{4F357FAE-F31D-451E-AE73-429D3A75F8FF}" sibTransId="{46A5495B-FC84-44EC-A3C9-6BD678F6098C}"/>
    <dgm:cxn modelId="{EBC71CB9-0C64-4F4E-A4F7-E5FD435345A1}" srcId="{00305EE7-E5F4-4564-9B56-3388C28C1787}" destId="{06A67F72-AF52-468A-9169-0D647398DC22}" srcOrd="0" destOrd="0" parTransId="{DD5ADCBC-880C-4180-BB39-676AA9D3035A}" sibTransId="{A15AB7B1-1B1A-4081-A659-5E757BF7BEE1}"/>
    <dgm:cxn modelId="{35A788FB-F8DF-43B3-9133-7DF27E17C05A}" type="presOf" srcId="{00305EE7-E5F4-4564-9B56-3388C28C1787}" destId="{65DB85EB-CB68-4A42-8719-AE8B97D28D81}" srcOrd="0" destOrd="0" presId="urn:microsoft.com/office/officeart/2005/8/layout/cycle8"/>
    <dgm:cxn modelId="{3041F7BE-2A6A-4062-A34F-E8E652193DEF}" type="presParOf" srcId="{65DB85EB-CB68-4A42-8719-AE8B97D28D81}" destId="{8BFF8A88-FE12-4FA8-87C6-B5FFC6F08075}" srcOrd="0" destOrd="0" presId="urn:microsoft.com/office/officeart/2005/8/layout/cycle8"/>
    <dgm:cxn modelId="{16ADC7ED-A677-4108-A51E-0F3FB258670F}" type="presParOf" srcId="{65DB85EB-CB68-4A42-8719-AE8B97D28D81}" destId="{F084F030-617F-4221-B200-B75FCA159F53}" srcOrd="1" destOrd="0" presId="urn:microsoft.com/office/officeart/2005/8/layout/cycle8"/>
    <dgm:cxn modelId="{D99645BA-037F-479F-9329-593E1CF01C60}" type="presParOf" srcId="{65DB85EB-CB68-4A42-8719-AE8B97D28D81}" destId="{D6F8F970-8164-4AB1-B337-BEEC92A5C251}" srcOrd="2" destOrd="0" presId="urn:microsoft.com/office/officeart/2005/8/layout/cycle8"/>
    <dgm:cxn modelId="{103D8A25-9FFC-431E-9D69-55C39573F1B8}" type="presParOf" srcId="{65DB85EB-CB68-4A42-8719-AE8B97D28D81}" destId="{C3890307-3CF7-4FA2-AF64-09CDED4C1E72}" srcOrd="3" destOrd="0" presId="urn:microsoft.com/office/officeart/2005/8/layout/cycle8"/>
    <dgm:cxn modelId="{F888538B-698D-4A11-88C8-8009E791672E}" type="presParOf" srcId="{65DB85EB-CB68-4A42-8719-AE8B97D28D81}" destId="{430ACC11-B3C4-437A-AA05-5D3767ED1127}" srcOrd="4" destOrd="0" presId="urn:microsoft.com/office/officeart/2005/8/layout/cycle8"/>
    <dgm:cxn modelId="{CBB7607E-35C7-4C1A-A683-34DC4099227B}" type="presParOf" srcId="{65DB85EB-CB68-4A42-8719-AE8B97D28D81}" destId="{F8BA646F-BB0D-4572-8506-B9DCEC320874}" srcOrd="5" destOrd="0" presId="urn:microsoft.com/office/officeart/2005/8/layout/cycle8"/>
    <dgm:cxn modelId="{23E47240-DDFE-455B-99A4-F79DA1292EAC}" type="presParOf" srcId="{65DB85EB-CB68-4A42-8719-AE8B97D28D81}" destId="{19092418-CC04-4BFC-B47E-484C15FD67A9}" srcOrd="6" destOrd="0" presId="urn:microsoft.com/office/officeart/2005/8/layout/cycle8"/>
    <dgm:cxn modelId="{95D54939-C5EE-4FC6-B56D-B7193F28B210}" type="presParOf" srcId="{65DB85EB-CB68-4A42-8719-AE8B97D28D81}" destId="{49E748F2-61CF-4989-92AC-2EE52B91C1A7}" srcOrd="7" destOrd="0" presId="urn:microsoft.com/office/officeart/2005/8/layout/cycle8"/>
    <dgm:cxn modelId="{A92AD8D3-8761-4630-9AD8-712B28BBE158}" type="presParOf" srcId="{65DB85EB-CB68-4A42-8719-AE8B97D28D81}" destId="{10D72C1F-FB96-4846-A91D-B24F3AE5722D}" srcOrd="8" destOrd="0" presId="urn:microsoft.com/office/officeart/2005/8/layout/cycle8"/>
    <dgm:cxn modelId="{6ABE09EF-AA53-4070-A7DC-BD64A0BDCDEE}" type="presParOf" srcId="{65DB85EB-CB68-4A42-8719-AE8B97D28D81}" destId="{1587C238-DE12-4CE2-BB53-34172A697D5B}" srcOrd="9" destOrd="0" presId="urn:microsoft.com/office/officeart/2005/8/layout/cycle8"/>
    <dgm:cxn modelId="{5F2D833A-5504-4190-B047-930B1372DB6B}" type="presParOf" srcId="{65DB85EB-CB68-4A42-8719-AE8B97D28D81}" destId="{DA06EF00-3BAF-4330-A5B6-342DE3C3148B}" srcOrd="10" destOrd="0" presId="urn:microsoft.com/office/officeart/2005/8/layout/cycle8"/>
    <dgm:cxn modelId="{A93DFA8E-515F-4769-B144-F9B3DF861BB0}" type="presParOf" srcId="{65DB85EB-CB68-4A42-8719-AE8B97D28D81}" destId="{3F944D77-37A6-4EFD-9355-45941BD40B56}" srcOrd="11" destOrd="0" presId="urn:microsoft.com/office/officeart/2005/8/layout/cycle8"/>
    <dgm:cxn modelId="{3CD722FC-7E86-4882-8BE2-354D1898690A}" type="presParOf" srcId="{65DB85EB-CB68-4A42-8719-AE8B97D28D81}" destId="{A8B4BEF9-90CC-4F75-83C8-4A80F95BDCC6}" srcOrd="12" destOrd="0" presId="urn:microsoft.com/office/officeart/2005/8/layout/cycle8"/>
    <dgm:cxn modelId="{C3B7BE54-2AF2-4E10-AEB3-26B7E8DB4A0C}" type="presParOf" srcId="{65DB85EB-CB68-4A42-8719-AE8B97D28D81}" destId="{EF7CDE0B-E2F0-4B17-B3EF-A06E095F35EB}" srcOrd="13" destOrd="0" presId="urn:microsoft.com/office/officeart/2005/8/layout/cycle8"/>
    <dgm:cxn modelId="{B7D213B2-FB7D-4567-AD51-026D03D3541B}" type="presParOf" srcId="{65DB85EB-CB68-4A42-8719-AE8B97D28D81}" destId="{5324A80B-0A2B-475B-A179-2ED1BADD02F6}"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6ABA9D-0F8D-4190-A0C2-656ED37F0B7C}" type="doc">
      <dgm:prSet loTypeId="urn:microsoft.com/office/officeart/2005/8/layout/arrow6" loCatId="relationship" qsTypeId="urn:microsoft.com/office/officeart/2005/8/quickstyle/simple2" qsCatId="simple" csTypeId="urn:microsoft.com/office/officeart/2005/8/colors/colorful4" csCatId="colorful" phldr="1"/>
      <dgm:spPr/>
      <dgm:t>
        <a:bodyPr/>
        <a:lstStyle/>
        <a:p>
          <a:endParaRPr lang="en-US"/>
        </a:p>
      </dgm:t>
    </dgm:pt>
    <dgm:pt modelId="{7817B4C4-603F-4E21-A810-3C8A6A208E85}">
      <dgm:prSet phldrT="[Text]"/>
      <dgm:spPr/>
      <dgm:t>
        <a:bodyPr/>
        <a:lstStyle/>
        <a:p>
          <a:r>
            <a:rPr lang="en-GB" b="1" dirty="0"/>
            <a:t>Emphasising on HR analytics </a:t>
          </a:r>
          <a:endParaRPr lang="en-US" dirty="0"/>
        </a:p>
      </dgm:t>
    </dgm:pt>
    <dgm:pt modelId="{A56E048E-4B03-408B-92CB-2742609EE52F}" type="parTrans" cxnId="{373F0186-D944-4E30-AF83-E9B5E6BF1AFB}">
      <dgm:prSet/>
      <dgm:spPr/>
      <dgm:t>
        <a:bodyPr/>
        <a:lstStyle/>
        <a:p>
          <a:endParaRPr lang="en-US"/>
        </a:p>
      </dgm:t>
    </dgm:pt>
    <dgm:pt modelId="{FE294741-67B3-40B8-81DF-C2AC9B2055D4}" type="sibTrans" cxnId="{373F0186-D944-4E30-AF83-E9B5E6BF1AFB}">
      <dgm:prSet/>
      <dgm:spPr/>
      <dgm:t>
        <a:bodyPr/>
        <a:lstStyle/>
        <a:p>
          <a:endParaRPr lang="en-US"/>
        </a:p>
      </dgm:t>
    </dgm:pt>
    <dgm:pt modelId="{23005FEC-96DB-453A-AAC1-30C441E6D554}">
      <dgm:prSet phldrT="[Text]"/>
      <dgm:spPr/>
      <dgm:t>
        <a:bodyPr/>
        <a:lstStyle/>
        <a:p>
          <a:r>
            <a:rPr lang="en-GB" b="1" dirty="0"/>
            <a:t>Designing a healthy organisational culture </a:t>
          </a:r>
          <a:endParaRPr lang="en-US" dirty="0"/>
        </a:p>
      </dgm:t>
    </dgm:pt>
    <dgm:pt modelId="{A4276A5C-A892-4529-80A0-E396A18B04A4}" type="parTrans" cxnId="{5EB5CF09-B7BE-48BC-8CF1-F1C7B5BD610D}">
      <dgm:prSet/>
      <dgm:spPr/>
      <dgm:t>
        <a:bodyPr/>
        <a:lstStyle/>
        <a:p>
          <a:endParaRPr lang="en-US"/>
        </a:p>
      </dgm:t>
    </dgm:pt>
    <dgm:pt modelId="{50EA4798-0E7F-4FFC-9807-CD48807CD6FD}" type="sibTrans" cxnId="{5EB5CF09-B7BE-48BC-8CF1-F1C7B5BD610D}">
      <dgm:prSet/>
      <dgm:spPr/>
      <dgm:t>
        <a:bodyPr/>
        <a:lstStyle/>
        <a:p>
          <a:endParaRPr lang="en-US"/>
        </a:p>
      </dgm:t>
    </dgm:pt>
    <dgm:pt modelId="{92ED16EE-78FD-41A4-AE8A-512CFEEEC508}" type="pres">
      <dgm:prSet presAssocID="{B26ABA9D-0F8D-4190-A0C2-656ED37F0B7C}" presName="compositeShape" presStyleCnt="0">
        <dgm:presLayoutVars>
          <dgm:chMax val="2"/>
          <dgm:dir/>
          <dgm:resizeHandles val="exact"/>
        </dgm:presLayoutVars>
      </dgm:prSet>
      <dgm:spPr/>
    </dgm:pt>
    <dgm:pt modelId="{57BB3356-436C-423B-8704-CAD4B5751C1D}" type="pres">
      <dgm:prSet presAssocID="{B26ABA9D-0F8D-4190-A0C2-656ED37F0B7C}" presName="ribbon" presStyleLbl="node1" presStyleIdx="0" presStyleCnt="1"/>
      <dgm:spPr/>
    </dgm:pt>
    <dgm:pt modelId="{D58CA7CC-B7EA-41D6-8B93-0E55478F5A7E}" type="pres">
      <dgm:prSet presAssocID="{B26ABA9D-0F8D-4190-A0C2-656ED37F0B7C}" presName="leftArrowText" presStyleLbl="node1" presStyleIdx="0" presStyleCnt="1">
        <dgm:presLayoutVars>
          <dgm:chMax val="0"/>
          <dgm:bulletEnabled val="1"/>
        </dgm:presLayoutVars>
      </dgm:prSet>
      <dgm:spPr/>
    </dgm:pt>
    <dgm:pt modelId="{4346236C-B5A8-4EF6-9215-5098C4EE17F3}" type="pres">
      <dgm:prSet presAssocID="{B26ABA9D-0F8D-4190-A0C2-656ED37F0B7C}" presName="rightArrowText" presStyleLbl="node1" presStyleIdx="0" presStyleCnt="1">
        <dgm:presLayoutVars>
          <dgm:chMax val="0"/>
          <dgm:bulletEnabled val="1"/>
        </dgm:presLayoutVars>
      </dgm:prSet>
      <dgm:spPr/>
    </dgm:pt>
  </dgm:ptLst>
  <dgm:cxnLst>
    <dgm:cxn modelId="{5EB5CF09-B7BE-48BC-8CF1-F1C7B5BD610D}" srcId="{B26ABA9D-0F8D-4190-A0C2-656ED37F0B7C}" destId="{23005FEC-96DB-453A-AAC1-30C441E6D554}" srcOrd="1" destOrd="0" parTransId="{A4276A5C-A892-4529-80A0-E396A18B04A4}" sibTransId="{50EA4798-0E7F-4FFC-9807-CD48807CD6FD}"/>
    <dgm:cxn modelId="{5D7E330F-D86D-440A-97B3-922E65F0BCE9}" type="presOf" srcId="{B26ABA9D-0F8D-4190-A0C2-656ED37F0B7C}" destId="{92ED16EE-78FD-41A4-AE8A-512CFEEEC508}" srcOrd="0" destOrd="0" presId="urn:microsoft.com/office/officeart/2005/8/layout/arrow6"/>
    <dgm:cxn modelId="{B657414A-F64A-4E81-9033-4A14D74590EB}" type="presOf" srcId="{7817B4C4-603F-4E21-A810-3C8A6A208E85}" destId="{D58CA7CC-B7EA-41D6-8B93-0E55478F5A7E}" srcOrd="0" destOrd="0" presId="urn:microsoft.com/office/officeart/2005/8/layout/arrow6"/>
    <dgm:cxn modelId="{373F0186-D944-4E30-AF83-E9B5E6BF1AFB}" srcId="{B26ABA9D-0F8D-4190-A0C2-656ED37F0B7C}" destId="{7817B4C4-603F-4E21-A810-3C8A6A208E85}" srcOrd="0" destOrd="0" parTransId="{A56E048E-4B03-408B-92CB-2742609EE52F}" sibTransId="{FE294741-67B3-40B8-81DF-C2AC9B2055D4}"/>
    <dgm:cxn modelId="{F7EEEB8E-626B-467E-8C21-CF3A88DD8FB7}" type="presOf" srcId="{23005FEC-96DB-453A-AAC1-30C441E6D554}" destId="{4346236C-B5A8-4EF6-9215-5098C4EE17F3}" srcOrd="0" destOrd="0" presId="urn:microsoft.com/office/officeart/2005/8/layout/arrow6"/>
    <dgm:cxn modelId="{5759ED95-D709-4179-88FA-8A08797BC872}" type="presParOf" srcId="{92ED16EE-78FD-41A4-AE8A-512CFEEEC508}" destId="{57BB3356-436C-423B-8704-CAD4B5751C1D}" srcOrd="0" destOrd="0" presId="urn:microsoft.com/office/officeart/2005/8/layout/arrow6"/>
    <dgm:cxn modelId="{8D4919A1-32BD-4424-9353-B3B676FA5C0D}" type="presParOf" srcId="{92ED16EE-78FD-41A4-AE8A-512CFEEEC508}" destId="{D58CA7CC-B7EA-41D6-8B93-0E55478F5A7E}" srcOrd="1" destOrd="0" presId="urn:microsoft.com/office/officeart/2005/8/layout/arrow6"/>
    <dgm:cxn modelId="{A6BBB417-90C3-4D9E-B54A-0C45ECE71DAD}" type="presParOf" srcId="{92ED16EE-78FD-41A4-AE8A-512CFEEEC508}" destId="{4346236C-B5A8-4EF6-9215-5098C4EE17F3}"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FF8A88-FE12-4FA8-87C6-B5FFC6F08075}">
      <dsp:nvSpPr>
        <dsp:cNvPr id="0" name=""/>
        <dsp:cNvSpPr/>
      </dsp:nvSpPr>
      <dsp:spPr>
        <a:xfrm>
          <a:off x="333641" y="299084"/>
          <a:ext cx="2880360" cy="2880360"/>
        </a:xfrm>
        <a:prstGeom prst="pie">
          <a:avLst>
            <a:gd name="adj1" fmla="val 16200000"/>
            <a:gd name="adj2" fmla="val 180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Developing inclusive culture</a:t>
          </a:r>
        </a:p>
      </dsp:txBody>
      <dsp:txXfrm>
        <a:off x="1851660" y="909447"/>
        <a:ext cx="1028700" cy="857250"/>
      </dsp:txXfrm>
    </dsp:sp>
    <dsp:sp modelId="{430ACC11-B3C4-437A-AA05-5D3767ED1127}">
      <dsp:nvSpPr>
        <dsp:cNvPr id="0" name=""/>
        <dsp:cNvSpPr/>
      </dsp:nvSpPr>
      <dsp:spPr>
        <a:xfrm>
          <a:off x="274320" y="401954"/>
          <a:ext cx="2880360" cy="2880360"/>
        </a:xfrm>
        <a:prstGeom prst="pie">
          <a:avLst>
            <a:gd name="adj1" fmla="val 1800000"/>
            <a:gd name="adj2" fmla="val 9000000"/>
          </a:avLst>
        </a:prstGeom>
        <a:solidFill>
          <a:schemeClr val="accent3">
            <a:hueOff val="5625132"/>
            <a:satOff val="-8440"/>
            <a:lumOff val="-137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People management</a:t>
          </a:r>
        </a:p>
      </dsp:txBody>
      <dsp:txXfrm>
        <a:off x="960120" y="2270760"/>
        <a:ext cx="1543050" cy="754380"/>
      </dsp:txXfrm>
    </dsp:sp>
    <dsp:sp modelId="{10D72C1F-FB96-4846-A91D-B24F3AE5722D}">
      <dsp:nvSpPr>
        <dsp:cNvPr id="0" name=""/>
        <dsp:cNvSpPr/>
      </dsp:nvSpPr>
      <dsp:spPr>
        <a:xfrm>
          <a:off x="214998" y="299084"/>
          <a:ext cx="2880360" cy="2880360"/>
        </a:xfrm>
        <a:prstGeom prst="pie">
          <a:avLst>
            <a:gd name="adj1" fmla="val 9000000"/>
            <a:gd name="adj2" fmla="val 16200000"/>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Retaining productivity</a:t>
          </a:r>
        </a:p>
      </dsp:txBody>
      <dsp:txXfrm>
        <a:off x="548640" y="909447"/>
        <a:ext cx="1028700" cy="857250"/>
      </dsp:txXfrm>
    </dsp:sp>
    <dsp:sp modelId="{A8B4BEF9-90CC-4F75-83C8-4A80F95BDCC6}">
      <dsp:nvSpPr>
        <dsp:cNvPr id="0" name=""/>
        <dsp:cNvSpPr/>
      </dsp:nvSpPr>
      <dsp:spPr>
        <a:xfrm>
          <a:off x="155571" y="120776"/>
          <a:ext cx="3236976" cy="3236976"/>
        </a:xfrm>
        <a:prstGeom prst="circularArrow">
          <a:avLst>
            <a:gd name="adj1" fmla="val 5085"/>
            <a:gd name="adj2" fmla="val 327528"/>
            <a:gd name="adj3" fmla="val 1472472"/>
            <a:gd name="adj4" fmla="val 16199432"/>
            <a:gd name="adj5" fmla="val 5932"/>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EF7CDE0B-E2F0-4B17-B3EF-A06E095F35EB}">
      <dsp:nvSpPr>
        <dsp:cNvPr id="0" name=""/>
        <dsp:cNvSpPr/>
      </dsp:nvSpPr>
      <dsp:spPr>
        <a:xfrm>
          <a:off x="96012" y="223464"/>
          <a:ext cx="3236976" cy="3236976"/>
        </a:xfrm>
        <a:prstGeom prst="circularArrow">
          <a:avLst>
            <a:gd name="adj1" fmla="val 5085"/>
            <a:gd name="adj2" fmla="val 327528"/>
            <a:gd name="adj3" fmla="val 8671970"/>
            <a:gd name="adj4" fmla="val 1800502"/>
            <a:gd name="adj5" fmla="val 5932"/>
          </a:avLst>
        </a:prstGeom>
        <a:solidFill>
          <a:schemeClr val="accent3">
            <a:hueOff val="5625132"/>
            <a:satOff val="-8440"/>
            <a:lumOff val="-1373"/>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324A80B-0A2B-475B-A179-2ED1BADD02F6}">
      <dsp:nvSpPr>
        <dsp:cNvPr id="0" name=""/>
        <dsp:cNvSpPr/>
      </dsp:nvSpPr>
      <dsp:spPr>
        <a:xfrm>
          <a:off x="36452" y="120776"/>
          <a:ext cx="3236976" cy="3236976"/>
        </a:xfrm>
        <a:prstGeom prst="circularArrow">
          <a:avLst>
            <a:gd name="adj1" fmla="val 5085"/>
            <a:gd name="adj2" fmla="val 327528"/>
            <a:gd name="adj3" fmla="val 15873039"/>
            <a:gd name="adj4" fmla="val 9000000"/>
            <a:gd name="adj5" fmla="val 5932"/>
          </a:avLst>
        </a:prstGeom>
        <a:solidFill>
          <a:schemeClr val="accent3">
            <a:hueOff val="11250264"/>
            <a:satOff val="-16880"/>
            <a:lumOff val="-2745"/>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B3356-436C-423B-8704-CAD4B5751C1D}">
      <dsp:nvSpPr>
        <dsp:cNvPr id="0" name=""/>
        <dsp:cNvSpPr/>
      </dsp:nvSpPr>
      <dsp:spPr>
        <a:xfrm>
          <a:off x="0" y="1059180"/>
          <a:ext cx="3276600" cy="1310640"/>
        </a:xfrm>
        <a:prstGeom prst="leftRightRibbon">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58CA7CC-B7EA-41D6-8B93-0E55478F5A7E}">
      <dsp:nvSpPr>
        <dsp:cNvPr id="0" name=""/>
        <dsp:cNvSpPr/>
      </dsp:nvSpPr>
      <dsp:spPr>
        <a:xfrm>
          <a:off x="393192" y="1288542"/>
          <a:ext cx="1081278" cy="642213"/>
        </a:xfrm>
        <a:prstGeom prst="rect">
          <a:avLst/>
        </a:prstGeom>
        <a:noFill/>
        <a:ln w="38100" cap="flat" cmpd="sng" algn="ctr">
          <a:noFill/>
          <a:prstDash val="solid"/>
        </a:ln>
        <a:effectLst>
          <a:outerShdw blurRad="40000" dist="20000" dir="5400000" rotWithShape="0">
            <a:srgbClr val="000000">
              <a:alpha val="38000"/>
            </a:srgbClr>
          </a:outerShdw>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42672" rIns="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Emphasising on HR analytics </a:t>
          </a:r>
          <a:endParaRPr lang="en-US" sz="1200" kern="1200" dirty="0"/>
        </a:p>
      </dsp:txBody>
      <dsp:txXfrm>
        <a:off x="393192" y="1288542"/>
        <a:ext cx="1081278" cy="642213"/>
      </dsp:txXfrm>
    </dsp:sp>
    <dsp:sp modelId="{4346236C-B5A8-4EF6-9215-5098C4EE17F3}">
      <dsp:nvSpPr>
        <dsp:cNvPr id="0" name=""/>
        <dsp:cNvSpPr/>
      </dsp:nvSpPr>
      <dsp:spPr>
        <a:xfrm>
          <a:off x="1638300" y="1498244"/>
          <a:ext cx="1277874" cy="642213"/>
        </a:xfrm>
        <a:prstGeom prst="rect">
          <a:avLst/>
        </a:prstGeom>
        <a:noFill/>
        <a:ln w="38100" cap="flat" cmpd="sng" algn="ctr">
          <a:noFill/>
          <a:prstDash val="solid"/>
        </a:ln>
        <a:effectLst>
          <a:outerShdw blurRad="40000" dist="20000" dir="5400000" rotWithShape="0">
            <a:srgbClr val="000000">
              <a:alpha val="38000"/>
            </a:srgbClr>
          </a:outerShdw>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42672" rIns="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Designing a healthy organisational culture </a:t>
          </a:r>
          <a:endParaRPr lang="en-US" sz="1200" kern="1200" dirty="0"/>
        </a:p>
      </dsp:txBody>
      <dsp:txXfrm>
        <a:off x="1638300" y="1498244"/>
        <a:ext cx="1277874" cy="642213"/>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491075-63A7-41EC-95EA-6DE08F4E687F}" type="datetimeFigureOut">
              <a:rPr lang="en-US" smtClean="0"/>
              <a:pPr/>
              <a:t>7/9/2023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47B79A-EA5D-4D70-8B70-DABD6BD3CA0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Over the years, HRM has changed radically from transition to principle driven to emerging as a value driven model. In view of Kaufman (2020), HRM has evolved as an “input and output mechanism”, which constantly brings new action in management prospects followed by improving the performance of organisations. It can be depicted that input is the strategic parameters whereas output defines the organisational performance and competitive model. The </a:t>
            </a:r>
            <a:r>
              <a:rPr lang="en-GB" sz="1200" b="1" i="1" kern="1200" dirty="0">
                <a:solidFill>
                  <a:schemeClr val="tx1"/>
                </a:solidFill>
                <a:latin typeface="+mn-lt"/>
                <a:ea typeface="+mn-ea"/>
                <a:cs typeface="+mn-cs"/>
              </a:rPr>
              <a:t>“standard causal model” </a:t>
            </a:r>
            <a:r>
              <a:rPr lang="en-GB" sz="1200" kern="1200" dirty="0">
                <a:solidFill>
                  <a:schemeClr val="tx1"/>
                </a:solidFill>
                <a:latin typeface="+mn-lt"/>
                <a:ea typeface="+mn-ea"/>
                <a:cs typeface="+mn-cs"/>
              </a:rPr>
              <a:t>of HRM helps in identifying the causal factors, which drives the prospects of productivity and performance within an organisation. Therefore, it is constantly emphasised that HR managers need to provide effective input, which can help in bringing best possible results. In defining this “input and output mechanism”, it is important to understand the key factors, which constitute the input activities of HRM. As stated by </a:t>
            </a:r>
            <a:r>
              <a:rPr lang="en-GB" sz="1200" kern="1200" dirty="0" err="1">
                <a:solidFill>
                  <a:schemeClr val="tx1"/>
                </a:solidFill>
                <a:latin typeface="+mn-lt"/>
                <a:ea typeface="+mn-ea"/>
                <a:cs typeface="+mn-cs"/>
              </a:rPr>
              <a:t>Mehrad</a:t>
            </a:r>
            <a:r>
              <a:rPr lang="en-GB" sz="1200" kern="1200" dirty="0">
                <a:solidFill>
                  <a:schemeClr val="tx1"/>
                </a:solidFill>
                <a:latin typeface="+mn-lt"/>
                <a:ea typeface="+mn-ea"/>
                <a:cs typeface="+mn-cs"/>
              </a:rPr>
              <a:t> (2020), employees are driven by motivation and these motivations come from two factors mostly “hygiene and motivation”. These two factors are best understood by the “Herzberg’s two factor theory”, where hygiene stands for organisational policy and motivation stands for monetary including non-monetary achievements, which adds to employee satisfaction.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kern="1200" dirty="0">
                <a:solidFill>
                  <a:schemeClr val="tx1"/>
                </a:solidFill>
                <a:latin typeface="+mn-lt"/>
                <a:ea typeface="+mn-ea"/>
                <a:cs typeface="+mn-cs"/>
              </a:rPr>
              <a:t>The organisational approach has evolved continuously in course of changing needs of employees and it also transformed the strategic parameters of the organisations. In this context, training and development programmes constitute the key strategic approach with the aim of enhancing the skill base of the workforce coupled with adding momentum to organisations. As opined by </a:t>
            </a:r>
            <a:r>
              <a:rPr lang="en-GB" sz="1200" kern="1200" dirty="0" err="1">
                <a:solidFill>
                  <a:schemeClr val="tx1"/>
                </a:solidFill>
                <a:latin typeface="+mn-lt"/>
                <a:ea typeface="+mn-ea"/>
                <a:cs typeface="+mn-cs"/>
              </a:rPr>
              <a:t>Rosnizam</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HRM strategy is important for managing operational processes and linking the process with the respective organisational goals. In identifying the link between operational management and HRM, the study analysed the case study of Tesco, whereby it has been found “training and development” can act as a boon for the one of the largest retail companies of UK to enhance its competitive advantage in the market. Therefore, it can be stated that “training and development programme” has become a medium in the hands of HR to add dimensions and momentum in organisational performances.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Despite the overwhelming contribution of HRM strategy, there still lie loopholes in these strategic actions, which can result in the development of disorientation in organisational performances. This can be seen in terms of deficiency in building commitment and resilience while managing workforce within an organisation. As opined by </a:t>
            </a:r>
            <a:r>
              <a:rPr lang="en-GB" sz="1200" kern="1200" dirty="0" err="1">
                <a:solidFill>
                  <a:schemeClr val="tx1"/>
                </a:solidFill>
                <a:latin typeface="+mn-lt"/>
                <a:ea typeface="+mn-ea"/>
                <a:cs typeface="+mn-cs"/>
              </a:rPr>
              <a:t>Amjad</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(2021), lack of HR sustainability and uniform approach in employee management leads to the disruption in the effective workflow. It is argued that HR strategy in the current situation is mostly driven by organisational goals, where it fails to address the concerns of employees. This shows that competitive advantage has become a key force that leads to rapid transition and transformation of operational aspects. In turn, this exerts pressure on the employees, which leads to potential burnout and employee dissatisfaction. As proposed by Kareem and Hussein (2019), HR strategy needs to develop further association with employee concern and goals, which is to result in streamlining workflow coupled with bringing the desired results. It depicts that the strategic parameters of HRM has several loopholes, which can be seen in terms of biased principles and approach. Therefore, having a pragmatic view can help in overcoming this challenge and enabling organisations to move towards uniform implementation of policy to retain competitive advantage for a long time.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sz="1200" kern="1200" dirty="0">
                <a:solidFill>
                  <a:schemeClr val="tx1"/>
                </a:solidFill>
                <a:latin typeface="+mn-lt"/>
                <a:ea typeface="+mn-ea"/>
                <a:cs typeface="+mn-cs"/>
              </a:rPr>
              <a:t>"Resource based view" is a managerial framework that allows organisations in making full use of the strategic resources to achieve organisational goals. In view of Davis and DeWitt (2021) RBV helps organisations in positioning its strategic resources in a tactical manner, which boosts operations and adds competitive advantage to the company. This framework highlights that "tangible, non-tangible, and capabilities" are three core resources, which enables organisations in adding momentum to the organisation. In the present scenario, the changing dynamics makes it inevitable for HRM to recognise these resources with the intention of making appropriate usage. As observed by </a:t>
            </a:r>
            <a:r>
              <a:rPr lang="en-GB" sz="1200" kern="1200" dirty="0" err="1">
                <a:solidFill>
                  <a:schemeClr val="tx1"/>
                </a:solidFill>
                <a:latin typeface="+mn-lt"/>
                <a:ea typeface="+mn-ea"/>
                <a:cs typeface="+mn-cs"/>
              </a:rPr>
              <a:t>Harsch</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Festing</a:t>
            </a:r>
            <a:r>
              <a:rPr lang="en-GB" sz="1200" kern="1200" dirty="0">
                <a:solidFill>
                  <a:schemeClr val="tx1"/>
                </a:solidFill>
                <a:latin typeface="+mn-lt"/>
                <a:ea typeface="+mn-ea"/>
                <a:cs typeface="+mn-cs"/>
              </a:rPr>
              <a:t> (2020), tangible and intangible resources allow organisations in creating prominence in the market by adding value to the operations. In this RBV model, tangible resources stand for physical assets, which are used to boost production and services. On the other hand, intangible resources can be found in human resources, which further allows construction of brand identity and its image in the market. Additionally, this helps in shaping the perceptions about the brand in the minds of customers.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As employees are the key agents in contributing to organisational success. Therefore, it is necessary to manage them properly to add an impetus VRIO factor in the RBV model. Having a better recognition of the resources is beneficial for HRM to determine opportunities within operations and make best use of the human resources. The VRIO factor ensures that these resources can be valuable and rare to the organisation as this helps in producing distinct results compared to the competitors in the market. The study by </a:t>
            </a:r>
            <a:r>
              <a:rPr lang="en-GB" sz="1200" kern="1200" dirty="0" err="1">
                <a:solidFill>
                  <a:schemeClr val="tx1"/>
                </a:solidFill>
                <a:latin typeface="+mn-lt"/>
                <a:ea typeface="+mn-ea"/>
                <a:cs typeface="+mn-cs"/>
              </a:rPr>
              <a:t>Khanra</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(2022) states that determination of position of resources within an organisation is important, which further enables in constructing better strategic frames to alleviate its position. It is observable that constant commitment in alleviating their position can enhance the competitive advantage of the company further.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Internationalisation has become a key strategic tool in the hands of the organisations to expand brand reach and profitability. As opined by </a:t>
            </a:r>
            <a:r>
              <a:rPr lang="en-GB" sz="1200" kern="1200" dirty="0" err="1">
                <a:solidFill>
                  <a:schemeClr val="tx1"/>
                </a:solidFill>
                <a:latin typeface="+mn-lt"/>
                <a:ea typeface="+mn-ea"/>
                <a:cs typeface="+mn-cs"/>
              </a:rPr>
              <a:t>Malik</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the rapid internationalisation has provided further momentum in the operations of IHRM in terms of managing a multicultural workforce. The cultural dynamics has come to play an extensive role in employee management as organisations are getting more inclined towards securing talent for the advancement of competitive advantage in the market. Cultural aspects include recognising the wider cultural preferences coupled with developing an organisational environment, which boots employee productivity. The HR management process has become highly decentralised in terms of providing preference to employees coming from different cultures provided with offering an inclusive workspace. It is argued by </a:t>
            </a:r>
            <a:r>
              <a:rPr lang="en-GB" sz="1200" kern="1200" dirty="0" err="1">
                <a:solidFill>
                  <a:schemeClr val="tx1"/>
                </a:solidFill>
                <a:latin typeface="+mn-lt"/>
                <a:ea typeface="+mn-ea"/>
                <a:cs typeface="+mn-cs"/>
              </a:rPr>
              <a:t>Hongal</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Kinange</a:t>
            </a:r>
            <a:r>
              <a:rPr lang="en-GB" sz="1200" kern="1200" dirty="0">
                <a:solidFill>
                  <a:schemeClr val="tx1"/>
                </a:solidFill>
                <a:latin typeface="+mn-lt"/>
                <a:ea typeface="+mn-ea"/>
                <a:cs typeface="+mn-cs"/>
              </a:rPr>
              <a:t> (2020), cross cultural management has become a key force in enabling HR managers to bring inclusivity and diversification in the operational, which also increases the probability in the incorporation of new ideas that brings new ideas to the organisation.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this context, the approach to functional aspects include mapping and designing the process of employee management followed by bringing new policies to have a better control in operational management. As stated by Nagano (2019), competition is constantly rising in the market, which requires both leadership potentials and defensive strategic mechanisms. It is observable that having these strategic parameters allow proper division of tasks enabling organisations in streamlining their operations further. IHRM needs to evolve its traditional strategic model with the “people-centric approach”, which provides more concern to the employees coupled with their incorporation in the decision making process. In turn, all these accumulated factors enable employees to work with full commitment, which can be seen in the positive outcome of the company. According to </a:t>
            </a:r>
            <a:r>
              <a:rPr lang="en-GB" sz="1200" kern="1200" dirty="0" err="1">
                <a:solidFill>
                  <a:schemeClr val="tx1"/>
                </a:solidFill>
                <a:latin typeface="+mn-lt"/>
                <a:ea typeface="+mn-ea"/>
                <a:cs typeface="+mn-cs"/>
              </a:rPr>
              <a:t>Ererdi</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(2022), employees are the key drivers of an organisation, in this regard their contribution and commitment allows companies to expand their market prominence. Therefore, it can be stated that both cultural and functional aspects of competitive advantage are closely linked with changing policy and protocols of the company to tap the full potential of the employees.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Position of an organisation refers to the distinct share it holds in the market, which also allows an organisation in creating brand perception. In view of </a:t>
            </a:r>
            <a:r>
              <a:rPr lang="en-GB" sz="1200" kern="1200" dirty="0" err="1">
                <a:solidFill>
                  <a:schemeClr val="tx1"/>
                </a:solidFill>
                <a:latin typeface="+mn-lt"/>
                <a:ea typeface="+mn-ea"/>
                <a:cs typeface="+mn-cs"/>
              </a:rPr>
              <a:t>Pambreni</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(2019), “quality product and servicing” are two key factors that enable organisations in strengthening their competitive advantage. These two factors are also linked to enhancing the positional factor of the organisation. Continuous rise in the breach of the employee rights can significantly affect the brand’s position in the market. It is observable by Wilkinson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Regulational aspects indicate following legal structure and implications properly and ensuring a healthy organisational culture for the employees. On several occasions, it has been observed that discrimination, involuntary quitting, and any form of abuse has come to be some key factors, which can bring legal suits before an organisation. In turn, the organisation can lose its brand image in the market, which can result in decreasing competitive advantage.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10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analysis highlights that both “positional and Regulational aspects” are interlinked with the competitive advantage. It is observable that a positive approach and design towards these factors result in the enhancement of competitive advantage. On the other hand, a fragile and robust approach can in this stead become detrimental for an organisation in terms of decreasing its potential in the market followed by lowering its operational scope. In view of Stahl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HR management works closely with designing protocols to the management operations, which allows framing adequate protocol to minimise negative implication of Regulational aspect. As the organisational landscape is constantly changing, therefore inclusion of a sustainable HRM approach followed by cross-cultural management is essential. All these parameters need to be understood effectively along with the expansion of general knowledge and conceptual scope to help the organisation in maintaining its operational fleet. As observed by Roscoe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(2019), the company needs to develop flexible protocols, which can be changed according to the changing needs in the external environment. Therefore, it can be determined that application of a proper strategic model can be beneficial in order to retain positions in the market.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347B79A-EA5D-4D70-8B70-DABD6BD3CA01}" type="slidenum">
              <a:rPr lang="en-US" smtClean="0"/>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this context, HR analytics can add further dynamics to employee management followed by synthesising employee action in line with organisational goals. As per the view of </a:t>
            </a:r>
            <a:r>
              <a:rPr lang="en-GB" sz="1200" kern="1200" dirty="0" err="1">
                <a:solidFill>
                  <a:schemeClr val="tx1"/>
                </a:solidFill>
                <a:latin typeface="+mn-lt"/>
                <a:ea typeface="+mn-ea"/>
                <a:cs typeface="+mn-cs"/>
              </a:rPr>
              <a:t>Giermindl</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(2022), HR analytics refers to the process of collecting “talent data” with the aim of improving business outcome. It is important for HR managers to understand current market dynamics followed by positional strategy that helps companies in developing market prominence. It is analysed that having better knowledge of employee concerns including the motivation factors can help in increasing their performance significantly. Therefore, it can be stated that exploring strategic parameters like training, following cultural management and designing strict protocols are necessary.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12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conceptual framework highlights the key variables coupled with the models </a:t>
            </a:r>
            <a:r>
              <a:rPr lang="en-US" dirty="0" err="1"/>
              <a:t>utilised</a:t>
            </a:r>
            <a:r>
              <a:rPr lang="en-US" dirty="0"/>
              <a:t> in the overall study.</a:t>
            </a:r>
            <a:r>
              <a:rPr lang="en-US" baseline="0" dirty="0"/>
              <a:t> </a:t>
            </a:r>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Designing a healthy organisational culture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Healthy organisational culture acts as a key factor that influences employees performances significantly. It is observable that employee satisfaction is proportionally related to employee performance, which implies that higher level of satisfaction helps in maintaining high performance among employees. As observed by Jensen and van </a:t>
            </a:r>
            <a:r>
              <a:rPr lang="en-GB" sz="1200" kern="1200" dirty="0" err="1">
                <a:solidFill>
                  <a:schemeClr val="tx1"/>
                </a:solidFill>
                <a:latin typeface="+mn-lt"/>
                <a:ea typeface="+mn-ea"/>
                <a:cs typeface="+mn-cs"/>
              </a:rPr>
              <a:t>der</a:t>
            </a:r>
            <a:r>
              <a:rPr lang="en-GB" sz="1200" kern="1200" dirty="0">
                <a:solidFill>
                  <a:schemeClr val="tx1"/>
                </a:solidFill>
                <a:latin typeface="+mn-lt"/>
                <a:ea typeface="+mn-ea"/>
                <a:cs typeface="+mn-cs"/>
              </a:rPr>
              <a:t> </a:t>
            </a:r>
            <a:r>
              <a:rPr lang="en-GB" sz="1200" kern="1200" dirty="0" err="1">
                <a:solidFill>
                  <a:schemeClr val="tx1"/>
                </a:solidFill>
                <a:latin typeface="+mn-lt"/>
                <a:ea typeface="+mn-ea"/>
                <a:cs typeface="+mn-cs"/>
              </a:rPr>
              <a:t>Voordt</a:t>
            </a:r>
            <a:r>
              <a:rPr lang="en-GB" sz="1200" kern="1200" dirty="0">
                <a:solidFill>
                  <a:schemeClr val="tx1"/>
                </a:solidFill>
                <a:latin typeface="+mn-lt"/>
                <a:ea typeface="+mn-ea"/>
                <a:cs typeface="+mn-cs"/>
              </a:rPr>
              <a:t> (2020), an inclusive work culture fosters employee growth and helps them in achieving their productivity and full performance. It is important to note that HRM needs to make a specific strategy in retaining integrity within the organisational culture. It can be recommended that having healthy organisational culture is beneficial for increasing employee productivity, which in turn is to enhance operational outcomes further.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Emphasising on HR analytics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HR analytics ensure that organisational goals can be in line with employee performance as this helps in advancing organisational performances. In this context, emphasising on training, meeting employee needs and generating productivity among employees is essentially important. As opined by </a:t>
            </a:r>
            <a:r>
              <a:rPr lang="en-GB" sz="1200" kern="1200" dirty="0" err="1">
                <a:solidFill>
                  <a:schemeClr val="tx1"/>
                </a:solidFill>
                <a:latin typeface="+mn-lt"/>
                <a:ea typeface="+mn-ea"/>
                <a:cs typeface="+mn-cs"/>
              </a:rPr>
              <a:t>Nocker</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Sena</a:t>
            </a:r>
            <a:r>
              <a:rPr lang="en-GB" sz="1200" kern="1200" dirty="0">
                <a:solidFill>
                  <a:schemeClr val="tx1"/>
                </a:solidFill>
                <a:latin typeface="+mn-lt"/>
                <a:ea typeface="+mn-ea"/>
                <a:cs typeface="+mn-cs"/>
              </a:rPr>
              <a:t> (2019), HR analytics enable organisations in synthesising actions of employees with that of organisational goals. In turn, this helps in bringing consistency in operational management as well as employee performance. Therefore, it can be recommended that incorporating HR analytics is beneficial for enhancing the competitive advantage of the company.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347B79A-EA5D-4D70-8B70-DABD6BD3CA01}"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8D7D0C6-C466-427B-A0E5-1E0E41592A8E}" type="datetimeFigureOut">
              <a:rPr lang="en-US" smtClean="0"/>
              <a:pPr/>
              <a:t>7/9/2023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D7D0C6-C466-427B-A0E5-1E0E41592A8E}" type="datetimeFigureOut">
              <a:rPr lang="en-US" smtClean="0"/>
              <a:pPr/>
              <a:t>7/9/2023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D7D0C6-C466-427B-A0E5-1E0E41592A8E}" type="datetimeFigureOut">
              <a:rPr lang="en-US" smtClean="0"/>
              <a:pPr/>
              <a:t>7/9/2023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8D7D0C6-C466-427B-A0E5-1E0E41592A8E}" type="datetimeFigureOut">
              <a:rPr lang="en-US" smtClean="0"/>
              <a:pPr/>
              <a:t>7/9/2023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8D7D0C6-C466-427B-A0E5-1E0E41592A8E}" type="datetimeFigureOut">
              <a:rPr lang="en-US" smtClean="0"/>
              <a:pPr/>
              <a:t>7/9/2023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D7D0C6-C466-427B-A0E5-1E0E41592A8E}" type="datetimeFigureOut">
              <a:rPr lang="en-US" smtClean="0"/>
              <a:pPr/>
              <a:t>7/9/2023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D7D0C6-C466-427B-A0E5-1E0E41592A8E}" type="datetimeFigureOut">
              <a:rPr lang="en-US" smtClean="0"/>
              <a:pPr/>
              <a:t>7/9/2023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D7D0C6-C466-427B-A0E5-1E0E41592A8E}" type="datetimeFigureOut">
              <a:rPr lang="en-US" smtClean="0"/>
              <a:pPr/>
              <a:t>7/9/2023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D7D0C6-C466-427B-A0E5-1E0E41592A8E}" type="datetimeFigureOut">
              <a:rPr lang="en-US" smtClean="0"/>
              <a:pPr/>
              <a:t>7/9/2023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D7D0C6-C466-427B-A0E5-1E0E41592A8E}" type="datetimeFigureOut">
              <a:rPr lang="en-US" smtClean="0"/>
              <a:pPr/>
              <a:t>7/9/2023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D7D0C6-C466-427B-A0E5-1E0E41592A8E}" type="datetimeFigureOut">
              <a:rPr lang="en-US" smtClean="0"/>
              <a:pPr/>
              <a:t>7/9/2023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9CE569-DDC7-4B84-8B2F-ADA6A1FCECA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D7D0C6-C466-427B-A0E5-1E0E41592A8E}" type="datetimeFigureOut">
              <a:rPr lang="en-US" smtClean="0"/>
              <a:pPr/>
              <a:t>7/9/2023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9CE569-DDC7-4B84-8B2F-ADA6A1FCECA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l="-33000" r="-33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b="1" dirty="0">
                <a:latin typeface="Times New Roman" pitchFamily="18" charset="0"/>
                <a:cs typeface="Times New Roman" pitchFamily="18" charset="0"/>
              </a:rPr>
              <a:t>HUMAN RESOURCE MANAGEMENT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a:xfrm>
            <a:off x="0" y="5105400"/>
            <a:ext cx="6400800" cy="1752600"/>
          </a:xfrm>
        </p:spPr>
        <p:txBody>
          <a:bodyPr/>
          <a:lstStyle/>
          <a:p>
            <a:pPr algn="l"/>
            <a:endParaRPr lang="en-US" dirty="0">
              <a:solidFill>
                <a:schemeClr val="tx1"/>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algn="ctr">
              <a:lnSpc>
                <a:spcPct val="150000"/>
              </a:lnSpc>
              <a:buNone/>
            </a:pPr>
            <a:endParaRPr lang="en-GB" sz="2400" b="1" dirty="0">
              <a:latin typeface="Times New Roman" pitchFamily="18" charset="0"/>
              <a:cs typeface="Times New Roman" pitchFamily="18" charset="0"/>
            </a:endParaRPr>
          </a:p>
          <a:p>
            <a:pPr algn="ctr">
              <a:lnSpc>
                <a:spcPct val="150000"/>
              </a:lnSpc>
              <a:buNone/>
            </a:pPr>
            <a:endParaRPr lang="en-GB" sz="2400" b="1" dirty="0">
              <a:latin typeface="Times New Roman" pitchFamily="18" charset="0"/>
              <a:cs typeface="Times New Roman" pitchFamily="18" charset="0"/>
            </a:endParaRPr>
          </a:p>
          <a:p>
            <a:pPr algn="ctr">
              <a:lnSpc>
                <a:spcPct val="150000"/>
              </a:lnSpc>
              <a:buNone/>
            </a:pPr>
            <a:r>
              <a:rPr lang="en-GB" sz="2400" b="1" dirty="0">
                <a:latin typeface="Times New Roman" pitchFamily="18" charset="0"/>
                <a:cs typeface="Times New Roman" pitchFamily="18" charset="0"/>
              </a:rPr>
              <a:t>Student name: </a:t>
            </a:r>
            <a:r>
              <a:rPr lang="en-US" sz="2400" b="1" dirty="0" err="1">
                <a:latin typeface="Times New Roman" pitchFamily="18" charset="0"/>
                <a:cs typeface="Times New Roman" pitchFamily="18" charset="0"/>
              </a:rPr>
              <a:t>MohammedakibMahammediqbal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Shaikh</a:t>
            </a:r>
            <a:endParaRPr lang="en-US" sz="2400" b="1" dirty="0">
              <a:latin typeface="Times New Roman" pitchFamily="18" charset="0"/>
              <a:cs typeface="Times New Roman" pitchFamily="18" charset="0"/>
            </a:endParaRPr>
          </a:p>
          <a:p>
            <a:pPr algn="ctr">
              <a:lnSpc>
                <a:spcPct val="150000"/>
              </a:lnSpc>
              <a:buNone/>
            </a:pPr>
            <a:r>
              <a:rPr lang="en-GB" sz="2400" b="1" dirty="0">
                <a:latin typeface="Times New Roman" pitchFamily="18" charset="0"/>
                <a:cs typeface="Times New Roman" pitchFamily="18" charset="0"/>
              </a:rPr>
              <a:t>Student id: </a:t>
            </a:r>
            <a:r>
              <a:rPr lang="en-US" sz="2400" b="1" dirty="0">
                <a:latin typeface="Times New Roman" pitchFamily="18" charset="0"/>
                <a:cs typeface="Times New Roman" pitchFamily="18" charset="0"/>
              </a:rPr>
              <a:t>2237233</a:t>
            </a:r>
          </a:p>
          <a:p>
            <a:pPr algn="ctr">
              <a:lnSpc>
                <a:spcPct val="150000"/>
              </a:lnSpc>
              <a:buNone/>
            </a:pPr>
            <a:r>
              <a:rPr lang="en-US" sz="2400" b="1" dirty="0">
                <a:latin typeface="Times New Roman" pitchFamily="18" charset="0"/>
                <a:cs typeface="Times New Roman" pitchFamily="18" charset="0"/>
              </a:rPr>
              <a:t>Professor: </a:t>
            </a:r>
            <a:r>
              <a:rPr lang="en-GB" sz="2400" b="1" dirty="0">
                <a:latin typeface="Times New Roman" pitchFamily="18" charset="0"/>
                <a:ea typeface="Times New Roman"/>
                <a:cs typeface="Times New Roman" pitchFamily="18" charset="0"/>
              </a:rPr>
              <a:t>Prof D G </a:t>
            </a:r>
            <a:r>
              <a:rPr lang="en-GB" sz="2400" b="1" dirty="0" err="1">
                <a:latin typeface="Times New Roman" pitchFamily="18" charset="0"/>
                <a:ea typeface="Times New Roman"/>
                <a:cs typeface="Times New Roman" pitchFamily="18" charset="0"/>
              </a:rPr>
              <a:t>Pepple</a:t>
            </a:r>
            <a:endParaRPr lang="en-GB" sz="2400" b="1" dirty="0">
              <a:latin typeface="Times New Roman" pitchFamily="18" charset="0"/>
              <a:ea typeface="Times New Roman"/>
              <a:cs typeface="Times New Roman" pitchFamily="18" charset="0"/>
            </a:endParaRPr>
          </a:p>
          <a:p>
            <a:pPr algn="ctr">
              <a:lnSpc>
                <a:spcPct val="150000"/>
              </a:lnSpc>
              <a:buNone/>
            </a:pPr>
            <a:r>
              <a:rPr lang="en-GB" sz="2400" b="1" dirty="0">
                <a:latin typeface="Times New Roman" pitchFamily="18" charset="0"/>
                <a:cs typeface="Times New Roman" pitchFamily="18" charset="0"/>
              </a:rPr>
              <a:t>Programme: MASTER OF BUSINESS ADMINITRATION</a:t>
            </a:r>
            <a:endParaRPr lang="en-GB" sz="2400" b="1" dirty="0">
              <a:latin typeface="Times New Roman" pitchFamily="18" charset="0"/>
              <a:ea typeface="Times New Roman"/>
              <a:cs typeface="Times New Roman" pitchFamily="18" charset="0"/>
            </a:endParaRPr>
          </a:p>
          <a:p>
            <a:pPr algn="ctr">
              <a:lnSpc>
                <a:spcPct val="150000"/>
              </a:lnSpc>
              <a:buNone/>
            </a:pPr>
            <a:r>
              <a:rPr lang="en-GB" sz="2400" b="1" dirty="0">
                <a:latin typeface="Times New Roman" pitchFamily="18" charset="0"/>
                <a:ea typeface="Times New Roman"/>
                <a:cs typeface="Times New Roman" pitchFamily="18" charset="0"/>
              </a:rPr>
              <a:t>Module: HUMAN RESOURCE MANAGEMENT</a:t>
            </a:r>
            <a:endParaRPr lang="en-US" sz="2400" dirty="0">
              <a:latin typeface="Times New Roman" pitchFamily="18" charset="0"/>
              <a:cs typeface="Times New Roman" pitchFamily="18" charset="0"/>
            </a:endParaRPr>
          </a:p>
          <a:p>
            <a:pPr algn="ctr">
              <a:lnSpc>
                <a:spcPct val="150000"/>
              </a:lnSpc>
            </a:pPr>
            <a:endParaRPr lang="en-US" sz="24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Times New Roman" pitchFamily="18" charset="0"/>
                <a:cs typeface="Times New Roman" pitchFamily="18" charset="0"/>
              </a:rPr>
              <a:t>INTRODUCTION </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228600" y="1295400"/>
            <a:ext cx="4419600" cy="4830763"/>
          </a:xfrm>
        </p:spPr>
        <p:txBody>
          <a:bodyPr>
            <a:normAutofit fontScale="92500" lnSpcReduction="10000"/>
          </a:bodyPr>
          <a:lstStyle/>
          <a:p>
            <a:pPr algn="just">
              <a:lnSpc>
                <a:spcPct val="150000"/>
              </a:lnSpc>
              <a:buNone/>
            </a:pPr>
            <a:r>
              <a:rPr lang="en-GB" sz="1500" dirty="0">
                <a:latin typeface="Times New Roman" pitchFamily="18" charset="0"/>
                <a:cs typeface="Times New Roman" pitchFamily="18" charset="0"/>
              </a:rPr>
              <a:t>        The changing business landscape made operations of HR dynamic in terms of making it a department of strategy development. In order to meet current market needs, HR aligns its process and management accordingly to create a link between the strategic action and organisational goals. This literature review intends to undertake three core article papers to make a review based on the evolution of HR strategy and adding competitive advantage to the organisation. It also includes analysis of models and analysis of multifaceted aspects influenced by HR strategy of organisations. Along with this, it also includes conceptual framework showcasing key variables and making literature review more comprehensible with a visual presentation. </a:t>
            </a:r>
            <a:endParaRPr lang="en-US" sz="1500" dirty="0">
              <a:latin typeface="Times New Roman" pitchFamily="18" charset="0"/>
              <a:cs typeface="Times New Roman" pitchFamily="18" charset="0"/>
            </a:endParaRPr>
          </a:p>
          <a:p>
            <a:pPr algn="just">
              <a:lnSpc>
                <a:spcPct val="150000"/>
              </a:lnSpc>
            </a:pPr>
            <a:endParaRPr lang="en-US" sz="1500" dirty="0">
              <a:latin typeface="Times New Roman" pitchFamily="18" charset="0"/>
              <a:cs typeface="Times New Roman" pitchFamily="18" charset="0"/>
            </a:endParaRPr>
          </a:p>
        </p:txBody>
      </p:sp>
      <p:pic>
        <p:nvPicPr>
          <p:cNvPr id="23554" name="Picture 2" descr="Strategic Human Resource Management"/>
          <p:cNvPicPr>
            <a:picLocks noChangeAspect="1" noChangeArrowheads="1"/>
          </p:cNvPicPr>
          <p:nvPr/>
        </p:nvPicPr>
        <p:blipFill>
          <a:blip r:embed="rId2"/>
          <a:srcRect/>
          <a:stretch>
            <a:fillRect/>
          </a:stretch>
        </p:blipFill>
        <p:spPr bwMode="auto">
          <a:xfrm>
            <a:off x="4876800" y="1752600"/>
            <a:ext cx="3867150" cy="341947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GB" sz="3000" b="1" dirty="0">
                <a:latin typeface="Times New Roman" pitchFamily="18" charset="0"/>
                <a:cs typeface="Times New Roman" pitchFamily="18" charset="0"/>
              </a:rPr>
              <a:t>SUMMARY OF LITERATURE BASED ON THREE ARTICLES </a:t>
            </a:r>
            <a:endParaRPr lang="en-US" sz="3000" dirty="0">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533400" y="990600"/>
          <a:ext cx="8305802" cy="5029198"/>
        </p:xfrm>
        <a:graphic>
          <a:graphicData uri="http://schemas.openxmlformats.org/drawingml/2006/table">
            <a:tbl>
              <a:tblPr/>
              <a:tblGrid>
                <a:gridCol w="1339164">
                  <a:extLst>
                    <a:ext uri="{9D8B030D-6E8A-4147-A177-3AD203B41FA5}">
                      <a16:colId xmlns:a16="http://schemas.microsoft.com/office/drawing/2014/main" val="20000"/>
                    </a:ext>
                  </a:extLst>
                </a:gridCol>
                <a:gridCol w="1339164">
                  <a:extLst>
                    <a:ext uri="{9D8B030D-6E8A-4147-A177-3AD203B41FA5}">
                      <a16:colId xmlns:a16="http://schemas.microsoft.com/office/drawing/2014/main" val="20001"/>
                    </a:ext>
                  </a:extLst>
                </a:gridCol>
                <a:gridCol w="1339164">
                  <a:extLst>
                    <a:ext uri="{9D8B030D-6E8A-4147-A177-3AD203B41FA5}">
                      <a16:colId xmlns:a16="http://schemas.microsoft.com/office/drawing/2014/main" val="20002"/>
                    </a:ext>
                  </a:extLst>
                </a:gridCol>
                <a:gridCol w="1339164">
                  <a:extLst>
                    <a:ext uri="{9D8B030D-6E8A-4147-A177-3AD203B41FA5}">
                      <a16:colId xmlns:a16="http://schemas.microsoft.com/office/drawing/2014/main" val="20003"/>
                    </a:ext>
                  </a:extLst>
                </a:gridCol>
                <a:gridCol w="1339164">
                  <a:extLst>
                    <a:ext uri="{9D8B030D-6E8A-4147-A177-3AD203B41FA5}">
                      <a16:colId xmlns:a16="http://schemas.microsoft.com/office/drawing/2014/main" val="20004"/>
                    </a:ext>
                  </a:extLst>
                </a:gridCol>
                <a:gridCol w="1609982">
                  <a:extLst>
                    <a:ext uri="{9D8B030D-6E8A-4147-A177-3AD203B41FA5}">
                      <a16:colId xmlns:a16="http://schemas.microsoft.com/office/drawing/2014/main" val="20005"/>
                    </a:ext>
                  </a:extLst>
                </a:gridCol>
              </a:tblGrid>
              <a:tr h="204366">
                <a:tc>
                  <a:txBody>
                    <a:bodyPr/>
                    <a:lstStyle/>
                    <a:p>
                      <a:pPr marL="0" marR="0" algn="just">
                        <a:lnSpc>
                          <a:spcPct val="150000"/>
                        </a:lnSpc>
                        <a:spcBef>
                          <a:spcPts val="0"/>
                        </a:spcBef>
                        <a:spcAft>
                          <a:spcPts val="0"/>
                        </a:spcAft>
                      </a:pPr>
                      <a:r>
                        <a:rPr lang="en-GB" sz="700" b="1" dirty="0">
                          <a:solidFill>
                            <a:srgbClr val="000000"/>
                          </a:solidFill>
                          <a:latin typeface="Times New Roman" pitchFamily="18" charset="0"/>
                          <a:ea typeface="Times New Roman"/>
                          <a:cs typeface="Times New Roman" pitchFamily="18" charset="0"/>
                        </a:rPr>
                        <a:t>References .</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a:solidFill>
                            <a:srgbClr val="000000"/>
                          </a:solidFill>
                          <a:latin typeface="Times New Roman" pitchFamily="18" charset="0"/>
                          <a:ea typeface="Times New Roman"/>
                          <a:cs typeface="Times New Roman" pitchFamily="18" charset="0"/>
                        </a:rPr>
                        <a:t>Title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a:solidFill>
                            <a:srgbClr val="000000"/>
                          </a:solidFill>
                          <a:latin typeface="Times New Roman" pitchFamily="18" charset="0"/>
                          <a:ea typeface="Times New Roman"/>
                          <a:cs typeface="Times New Roman" pitchFamily="18" charset="0"/>
                        </a:rPr>
                        <a:t>Key methodology used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a:solidFill>
                            <a:srgbClr val="000000"/>
                          </a:solidFill>
                          <a:latin typeface="Times New Roman" pitchFamily="18" charset="0"/>
                          <a:ea typeface="Times New Roman"/>
                          <a:cs typeface="Times New Roman" pitchFamily="18" charset="0"/>
                        </a:rPr>
                        <a:t>Summary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a:solidFill>
                            <a:srgbClr val="000000"/>
                          </a:solidFill>
                          <a:latin typeface="Times New Roman" pitchFamily="18" charset="0"/>
                          <a:ea typeface="Times New Roman"/>
                          <a:cs typeface="Times New Roman" pitchFamily="18" charset="0"/>
                        </a:rPr>
                        <a:t>Key objective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a:solidFill>
                            <a:srgbClr val="000000"/>
                          </a:solidFill>
                          <a:latin typeface="Times New Roman" pitchFamily="18" charset="0"/>
                          <a:ea typeface="Times New Roman"/>
                          <a:cs typeface="Times New Roman" pitchFamily="18" charset="0"/>
                        </a:rPr>
                        <a:t>Results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54161">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a:t>
                      </a:r>
                      <a:r>
                        <a:rPr lang="en-GB" sz="700" b="1" i="1" dirty="0" err="1">
                          <a:solidFill>
                            <a:srgbClr val="000000"/>
                          </a:solidFill>
                          <a:latin typeface="Times New Roman" pitchFamily="18" charset="0"/>
                          <a:ea typeface="Times New Roman"/>
                          <a:cs typeface="Times New Roman" pitchFamily="18" charset="0"/>
                        </a:rPr>
                        <a:t>Hamadamin</a:t>
                      </a:r>
                      <a:r>
                        <a:rPr lang="en-GB" sz="700" b="1" i="1" dirty="0">
                          <a:solidFill>
                            <a:srgbClr val="000000"/>
                          </a:solidFill>
                          <a:latin typeface="Times New Roman" pitchFamily="18" charset="0"/>
                          <a:ea typeface="Times New Roman"/>
                          <a:cs typeface="Times New Roman" pitchFamily="18" charset="0"/>
                        </a:rPr>
                        <a:t>, H.H. and </a:t>
                      </a:r>
                      <a:r>
                        <a:rPr lang="en-GB" sz="700" b="1" i="1" dirty="0" err="1">
                          <a:solidFill>
                            <a:srgbClr val="000000"/>
                          </a:solidFill>
                          <a:latin typeface="Times New Roman" pitchFamily="18" charset="0"/>
                          <a:ea typeface="Times New Roman"/>
                          <a:cs typeface="Times New Roman" pitchFamily="18" charset="0"/>
                        </a:rPr>
                        <a:t>Atan</a:t>
                      </a:r>
                      <a:r>
                        <a:rPr lang="en-GB" sz="700" b="1" i="1" dirty="0">
                          <a:solidFill>
                            <a:srgbClr val="000000"/>
                          </a:solidFill>
                          <a:latin typeface="Times New Roman" pitchFamily="18" charset="0"/>
                          <a:ea typeface="Times New Roman"/>
                          <a:cs typeface="Times New Roman" pitchFamily="18" charset="0"/>
                        </a:rPr>
                        <a:t>, T., (2019). The impact of strategic human resource management practices on competitive advantage sustainability: The mediation of human capital development and employee commitment. Sustainability, 11(20), p.5782.”</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“The impact of strategic human resource management practices on competitive advantage sustainability: The mediation of human capital development and employee commitment”</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Primary data collection mode has been used with the use of “</a:t>
                      </a:r>
                      <a:r>
                        <a:rPr lang="en-GB" sz="700" b="1" i="1" dirty="0">
                          <a:solidFill>
                            <a:srgbClr val="000000"/>
                          </a:solidFill>
                          <a:latin typeface="Times New Roman" pitchFamily="18" charset="0"/>
                          <a:ea typeface="Times New Roman"/>
                          <a:cs typeface="Times New Roman" pitchFamily="18" charset="0"/>
                        </a:rPr>
                        <a:t>Structural</a:t>
                      </a:r>
                      <a:endParaRPr lang="en-US" sz="700" b="1" i="1" dirty="0">
                        <a:latin typeface="Times New Roman" pitchFamily="18" charset="0"/>
                        <a:ea typeface="Arial"/>
                        <a:cs typeface="Times New Roman" pitchFamily="18" charset="0"/>
                      </a:endParaRPr>
                    </a:p>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equation </a:t>
                      </a:r>
                      <a:r>
                        <a:rPr lang="en-GB" sz="700" b="1" i="1" dirty="0" err="1">
                          <a:solidFill>
                            <a:srgbClr val="000000"/>
                          </a:solidFill>
                          <a:latin typeface="Times New Roman" pitchFamily="18" charset="0"/>
                          <a:ea typeface="Times New Roman"/>
                          <a:cs typeface="Times New Roman" pitchFamily="18" charset="0"/>
                        </a:rPr>
                        <a:t>modeling</a:t>
                      </a:r>
                      <a:r>
                        <a:rPr lang="en-GB" sz="700" b="1" i="1" dirty="0">
                          <a:solidFill>
                            <a:srgbClr val="000000"/>
                          </a:solidFill>
                          <a:latin typeface="Times New Roman" pitchFamily="18" charset="0"/>
                          <a:ea typeface="Times New Roman"/>
                          <a:cs typeface="Times New Roman" pitchFamily="18" charset="0"/>
                        </a:rPr>
                        <a:t> (SEM) technique”</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The research has shown a positive link between HR strategy and competitive advantage as both these factors are proportionally linked to each other. This implies that an effective strategy leads to the enhancement of organisational competitive advantage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The key objective of this study lies in determining the relationship between HR strategy and competitive advantage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The SEM technique has provided that HR strategy with sustainability in it influences competitive advantage in a positive manner.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161">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a:t>
                      </a:r>
                      <a:r>
                        <a:rPr lang="en-GB" sz="700" b="1" i="1" dirty="0" err="1">
                          <a:solidFill>
                            <a:srgbClr val="000000"/>
                          </a:solidFill>
                          <a:latin typeface="Times New Roman" pitchFamily="18" charset="0"/>
                          <a:ea typeface="Times New Roman"/>
                          <a:cs typeface="Times New Roman" pitchFamily="18" charset="0"/>
                        </a:rPr>
                        <a:t>Malik</a:t>
                      </a:r>
                      <a:r>
                        <a:rPr lang="en-GB" sz="700" b="1" i="1" dirty="0">
                          <a:solidFill>
                            <a:srgbClr val="000000"/>
                          </a:solidFill>
                          <a:latin typeface="Times New Roman" pitchFamily="18" charset="0"/>
                          <a:ea typeface="Times New Roman"/>
                          <a:cs typeface="Times New Roman" pitchFamily="18" charset="0"/>
                        </a:rPr>
                        <a:t>, A., (2019). Creating competitive advantage through source basic capital strategic humanity in the industrial age 4.0. International Research Journal of Advanced Engineering and Science, 4(1), pp.209-215”</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“Creating competitive advantage through source basic capital strategic humanity in the industrial age 4.0”</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The study followed a </a:t>
                      </a:r>
                      <a:r>
                        <a:rPr lang="en-GB" sz="700" b="1" i="1" dirty="0">
                          <a:solidFill>
                            <a:srgbClr val="000000"/>
                          </a:solidFill>
                          <a:latin typeface="Times New Roman" pitchFamily="18" charset="0"/>
                          <a:ea typeface="Times New Roman"/>
                          <a:cs typeface="Times New Roman" pitchFamily="18" charset="0"/>
                        </a:rPr>
                        <a:t>“qualitative descriptive metho</a:t>
                      </a:r>
                      <a:r>
                        <a:rPr lang="en-GB" sz="700" dirty="0">
                          <a:solidFill>
                            <a:srgbClr val="000000"/>
                          </a:solidFill>
                          <a:latin typeface="Times New Roman" pitchFamily="18" charset="0"/>
                          <a:ea typeface="Times New Roman"/>
                          <a:cs typeface="Times New Roman" pitchFamily="18" charset="0"/>
                        </a:rPr>
                        <a:t>d” to interpret results in a systematic manner.</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This study shows that current operational parameters are driven by technology, which can be managed accordingly by applying “</a:t>
                      </a:r>
                      <a:r>
                        <a:rPr lang="en-GB" sz="700" b="1" i="1" dirty="0">
                          <a:solidFill>
                            <a:srgbClr val="000000"/>
                          </a:solidFill>
                          <a:latin typeface="Times New Roman" pitchFamily="18" charset="0"/>
                          <a:ea typeface="Times New Roman"/>
                          <a:cs typeface="Times New Roman" pitchFamily="18" charset="0"/>
                        </a:rPr>
                        <a:t>Source</a:t>
                      </a:r>
                      <a:endParaRPr lang="en-US" sz="700" b="1" i="1" dirty="0">
                        <a:latin typeface="Times New Roman" pitchFamily="18" charset="0"/>
                        <a:ea typeface="Arial"/>
                        <a:cs typeface="Times New Roman" pitchFamily="18" charset="0"/>
                      </a:endParaRPr>
                    </a:p>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Basic Capital Strategic Humanity</a:t>
                      </a:r>
                      <a:r>
                        <a:rPr lang="en-GB" sz="700" dirty="0">
                          <a:solidFill>
                            <a:srgbClr val="000000"/>
                          </a:solidFill>
                          <a:latin typeface="Times New Roman" pitchFamily="18" charset="0"/>
                          <a:ea typeface="Times New Roman"/>
                          <a:cs typeface="Times New Roman" pitchFamily="18" charset="0"/>
                        </a:rPr>
                        <a:t>”. </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This study lies in determining the challenges of technology and contribution of “Source</a:t>
                      </a:r>
                      <a:endParaRPr lang="en-US" sz="700">
                        <a:latin typeface="Times New Roman" pitchFamily="18" charset="0"/>
                        <a:ea typeface="Arial"/>
                        <a:cs typeface="Times New Roman" pitchFamily="18" charset="0"/>
                      </a:endParaRPr>
                    </a:p>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Basic Capital Strategic Humanity” in mitigating this challenge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This research highlights that labour intensive sectors are becoming vulnerable due to rapid transformation into automation. However, adequate HR management in terms of “</a:t>
                      </a:r>
                      <a:r>
                        <a:rPr lang="en-GB" sz="700" b="1" i="1" dirty="0">
                          <a:solidFill>
                            <a:srgbClr val="000000"/>
                          </a:solidFill>
                          <a:latin typeface="Times New Roman" pitchFamily="18" charset="0"/>
                          <a:ea typeface="Times New Roman"/>
                          <a:cs typeface="Times New Roman" pitchFamily="18" charset="0"/>
                        </a:rPr>
                        <a:t>Source</a:t>
                      </a:r>
                      <a:endParaRPr lang="en-US" sz="700" b="1" i="1" dirty="0">
                        <a:latin typeface="Times New Roman" pitchFamily="18" charset="0"/>
                        <a:ea typeface="Arial"/>
                        <a:cs typeface="Times New Roman" pitchFamily="18" charset="0"/>
                      </a:endParaRPr>
                    </a:p>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Basic Capital Strategic Humanity” </a:t>
                      </a:r>
                      <a:r>
                        <a:rPr lang="en-GB" sz="700" dirty="0">
                          <a:solidFill>
                            <a:srgbClr val="000000"/>
                          </a:solidFill>
                          <a:latin typeface="Times New Roman" pitchFamily="18" charset="0"/>
                          <a:ea typeface="Times New Roman"/>
                          <a:cs typeface="Times New Roman" pitchFamily="18" charset="0"/>
                        </a:rPr>
                        <a:t>can be beneficial in creating balance between automation and human labour. </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16510">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“Anwar, G. and Abdullah, N.N., (2021). The impact of Human resource management practice on Organizational performance. International journal of Engineering, Business and Management (IJEBM), 5.”</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b="1" i="1" dirty="0">
                          <a:solidFill>
                            <a:srgbClr val="000000"/>
                          </a:solidFill>
                          <a:latin typeface="Times New Roman" pitchFamily="18" charset="0"/>
                          <a:ea typeface="Times New Roman"/>
                          <a:cs typeface="Times New Roman" pitchFamily="18" charset="0"/>
                        </a:rPr>
                        <a:t>“The impact of Human resource management practice on Organizational performance”</a:t>
                      </a:r>
                      <a:endParaRPr lang="en-US" sz="700" b="1" i="1"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a:t>
                      </a:r>
                      <a:r>
                        <a:rPr lang="en-GB" sz="700" b="1" i="1" dirty="0">
                          <a:solidFill>
                            <a:srgbClr val="000000"/>
                          </a:solidFill>
                          <a:latin typeface="Times New Roman" pitchFamily="18" charset="0"/>
                          <a:ea typeface="Times New Roman"/>
                          <a:cs typeface="Times New Roman" pitchFamily="18" charset="0"/>
                        </a:rPr>
                        <a:t>Primary quantitative method</a:t>
                      </a:r>
                      <a:r>
                        <a:rPr lang="en-GB" sz="700" dirty="0">
                          <a:solidFill>
                            <a:srgbClr val="000000"/>
                          </a:solidFill>
                          <a:latin typeface="Times New Roman" pitchFamily="18" charset="0"/>
                          <a:ea typeface="Times New Roman"/>
                          <a:cs typeface="Times New Roman" pitchFamily="18" charset="0"/>
                        </a:rPr>
                        <a:t>” has been utilised to conduct this study.</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The findings of the study elucidates that decentralisation HR management enhances organisational performances and adds momentum to competitive advantage.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a:solidFill>
                            <a:srgbClr val="000000"/>
                          </a:solidFill>
                          <a:latin typeface="Times New Roman" pitchFamily="18" charset="0"/>
                          <a:ea typeface="Times New Roman"/>
                          <a:cs typeface="Times New Roman" pitchFamily="18" charset="0"/>
                        </a:rPr>
                        <a:t>The study centres around the objective of determining the impact of HR strategy on improving organisational performance </a:t>
                      </a:r>
                      <a:endParaRPr lang="en-US" sz="70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700" dirty="0">
                          <a:solidFill>
                            <a:srgbClr val="000000"/>
                          </a:solidFill>
                          <a:latin typeface="Times New Roman" pitchFamily="18" charset="0"/>
                          <a:ea typeface="Times New Roman"/>
                          <a:cs typeface="Times New Roman" pitchFamily="18" charset="0"/>
                        </a:rPr>
                        <a:t>It clearly highlights that decentralisation of HR strategy allows active participation from employees, which in turn increases organisational performances. </a:t>
                      </a:r>
                      <a:endParaRPr lang="en-US" sz="700" dirty="0">
                        <a:latin typeface="Times New Roman" pitchFamily="18" charset="0"/>
                        <a:ea typeface="Arial"/>
                        <a:cs typeface="Times New Roman" pitchFamily="18" charset="0"/>
                      </a:endParaRPr>
                    </a:p>
                  </a:txBody>
                  <a:tcPr marL="14072" marR="14072" marT="14072" marB="1407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Times New Roman" pitchFamily="18" charset="0"/>
                <a:cs typeface="Times New Roman" pitchFamily="18" charset="0"/>
              </a:rPr>
              <a:t>A MODEL LINKING HR STRATEGY OF COMPETITIVE ADVANTAGE </a:t>
            </a:r>
            <a:endParaRPr lang="en-US" sz="3000" b="1" dirty="0">
              <a:latin typeface="Times New Roman" pitchFamily="18" charset="0"/>
              <a:cs typeface="Times New Roman" pitchFamily="18" charset="0"/>
            </a:endParaRPr>
          </a:p>
        </p:txBody>
      </p:sp>
      <p:sp>
        <p:nvSpPr>
          <p:cNvPr id="3" name="Content Placeholder 2"/>
          <p:cNvSpPr>
            <a:spLocks noGrp="1"/>
          </p:cNvSpPr>
          <p:nvPr>
            <p:ph idx="1"/>
          </p:nvPr>
        </p:nvSpPr>
        <p:spPr>
          <a:xfrm>
            <a:off x="4267200" y="1600200"/>
            <a:ext cx="4419600" cy="4525963"/>
          </a:xfrm>
        </p:spPr>
        <p:txBody>
          <a:bodyPr>
            <a:normAutofit/>
          </a:bodyPr>
          <a:lstStyle/>
          <a:p>
            <a:pPr algn="just">
              <a:lnSpc>
                <a:spcPct val="150000"/>
              </a:lnSpc>
            </a:pPr>
            <a:r>
              <a:rPr lang="en-GB" sz="1500" dirty="0">
                <a:latin typeface="Times New Roman" pitchFamily="18" charset="0"/>
                <a:cs typeface="Times New Roman" pitchFamily="18" charset="0"/>
              </a:rPr>
              <a:t>In view of Kaufman (2020), HRM has evolved as an “input and output mechanism”, which constantly brings new action in management prospects followed by improving the performance of organisations</a:t>
            </a:r>
          </a:p>
          <a:p>
            <a:pPr algn="just">
              <a:lnSpc>
                <a:spcPct val="150000"/>
              </a:lnSpc>
            </a:pPr>
            <a:r>
              <a:rPr lang="en-GB" sz="1500" dirty="0">
                <a:latin typeface="Times New Roman" pitchFamily="18" charset="0"/>
                <a:cs typeface="Times New Roman" pitchFamily="18" charset="0"/>
              </a:rPr>
              <a:t>The </a:t>
            </a:r>
            <a:r>
              <a:rPr lang="en-GB" sz="1500" b="1" i="1" dirty="0">
                <a:latin typeface="Times New Roman" pitchFamily="18" charset="0"/>
                <a:cs typeface="Times New Roman" pitchFamily="18" charset="0"/>
              </a:rPr>
              <a:t>“standard causal model” </a:t>
            </a:r>
            <a:r>
              <a:rPr lang="en-GB" sz="1500" dirty="0">
                <a:latin typeface="Times New Roman" pitchFamily="18" charset="0"/>
                <a:cs typeface="Times New Roman" pitchFamily="18" charset="0"/>
              </a:rPr>
              <a:t>of HRM helps in identifying the causal factors</a:t>
            </a:r>
          </a:p>
          <a:p>
            <a:pPr algn="just">
              <a:lnSpc>
                <a:spcPct val="150000"/>
              </a:lnSpc>
            </a:pPr>
            <a:r>
              <a:rPr lang="en-GB" sz="1500" dirty="0">
                <a:latin typeface="Times New Roman" pitchFamily="18" charset="0"/>
                <a:cs typeface="Times New Roman" pitchFamily="18" charset="0"/>
              </a:rPr>
              <a:t>Herzberg’s two factor theory can be beneficial for managing organisational performances </a:t>
            </a:r>
            <a:endParaRPr lang="en-US" sz="1500" dirty="0">
              <a:latin typeface="Times New Roman" pitchFamily="18" charset="0"/>
              <a:cs typeface="Times New Roman" pitchFamily="18" charset="0"/>
            </a:endParaRPr>
          </a:p>
        </p:txBody>
      </p:sp>
      <p:pic>
        <p:nvPicPr>
          <p:cNvPr id="4" name="image1.png"/>
          <p:cNvPicPr/>
          <p:nvPr/>
        </p:nvPicPr>
        <p:blipFill>
          <a:blip r:embed="rId3"/>
          <a:srcRect/>
          <a:stretch>
            <a:fillRect/>
          </a:stretch>
        </p:blipFill>
        <p:spPr>
          <a:xfrm>
            <a:off x="685800" y="1695450"/>
            <a:ext cx="3276600" cy="3467100"/>
          </a:xfrm>
          <a:prstGeom prst="rect">
            <a:avLst/>
          </a:prstGeo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Autofit/>
          </a:bodyPr>
          <a:lstStyle/>
          <a:p>
            <a:r>
              <a:rPr lang="en-GB" sz="3000" b="1" dirty="0">
                <a:latin typeface="Times New Roman" pitchFamily="18" charset="0"/>
                <a:cs typeface="Times New Roman" pitchFamily="18" charset="0"/>
              </a:rPr>
              <a:t>IMPACT OF HR STRATEGY ON ENHANCING COMPETITIVE ADVANTAGE OF ORGANISATIONS </a:t>
            </a:r>
            <a:br>
              <a:rPr lang="en-US" sz="3000" b="1" dirty="0">
                <a:latin typeface="Times New Roman" pitchFamily="18" charset="0"/>
                <a:cs typeface="Times New Roman" pitchFamily="18" charset="0"/>
              </a:rPr>
            </a:b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228600" y="1905000"/>
            <a:ext cx="4343400" cy="4221163"/>
          </a:xfrm>
        </p:spPr>
        <p:txBody>
          <a:bodyPr>
            <a:normAutofit lnSpcReduction="10000"/>
          </a:bodyPr>
          <a:lstStyle/>
          <a:p>
            <a:pPr algn="just">
              <a:lnSpc>
                <a:spcPct val="150000"/>
              </a:lnSpc>
            </a:pPr>
            <a:r>
              <a:rPr lang="en-GB" sz="1500" dirty="0">
                <a:latin typeface="Times New Roman" pitchFamily="18" charset="0"/>
                <a:cs typeface="Times New Roman" pitchFamily="18" charset="0"/>
              </a:rPr>
              <a:t>The organisational approach has evolved continuously in course of changing needs of employees and it also transformed the strategic parameters of the organisations</a:t>
            </a:r>
          </a:p>
          <a:p>
            <a:pPr algn="just">
              <a:lnSpc>
                <a:spcPct val="150000"/>
              </a:lnSpc>
            </a:pPr>
            <a:r>
              <a:rPr lang="en-GB" sz="1500" dirty="0">
                <a:latin typeface="Times New Roman" pitchFamily="18" charset="0"/>
                <a:cs typeface="Times New Roman" pitchFamily="18" charset="0"/>
              </a:rPr>
              <a:t>As opined by </a:t>
            </a:r>
            <a:r>
              <a:rPr lang="en-GB" sz="1500" dirty="0" err="1">
                <a:latin typeface="Times New Roman" pitchFamily="18" charset="0"/>
                <a:cs typeface="Times New Roman" pitchFamily="18" charset="0"/>
              </a:rPr>
              <a:t>Rosnizam</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(2020), HRM strategy is important for managing operational processes and linking the process with the respective organisational goals</a:t>
            </a:r>
          </a:p>
          <a:p>
            <a:pPr algn="just">
              <a:lnSpc>
                <a:spcPct val="150000"/>
              </a:lnSpc>
            </a:pPr>
            <a:r>
              <a:rPr lang="en-GB" sz="1500" dirty="0">
                <a:latin typeface="Times New Roman" pitchFamily="18" charset="0"/>
                <a:cs typeface="Times New Roman" pitchFamily="18" charset="0"/>
              </a:rPr>
              <a:t>. As opined by </a:t>
            </a:r>
            <a:r>
              <a:rPr lang="en-GB" sz="1500" dirty="0" err="1">
                <a:latin typeface="Times New Roman" pitchFamily="18" charset="0"/>
                <a:cs typeface="Times New Roman" pitchFamily="18" charset="0"/>
              </a:rPr>
              <a:t>Amjad</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(2021), lack of HR sustainability and uniform approach in employee management leads to the disruption in the effective workflow.</a:t>
            </a:r>
            <a:endParaRPr lang="en-US" sz="1500" dirty="0">
              <a:latin typeface="Times New Roman" pitchFamily="18" charset="0"/>
              <a:cs typeface="Times New Roman" pitchFamily="18" charset="0"/>
            </a:endParaRPr>
          </a:p>
        </p:txBody>
      </p:sp>
      <p:pic>
        <p:nvPicPr>
          <p:cNvPr id="20482" name="Picture 2" descr="Sustainable HRM – The way forward – ISBR Blog"/>
          <p:cNvPicPr>
            <a:picLocks noChangeAspect="1" noChangeArrowheads="1"/>
          </p:cNvPicPr>
          <p:nvPr/>
        </p:nvPicPr>
        <p:blipFill>
          <a:blip r:embed="rId3"/>
          <a:srcRect/>
          <a:stretch>
            <a:fillRect/>
          </a:stretch>
        </p:blipFill>
        <p:spPr bwMode="auto">
          <a:xfrm>
            <a:off x="4724400" y="2057400"/>
            <a:ext cx="4009929" cy="37338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Times New Roman" pitchFamily="18" charset="0"/>
                <a:cs typeface="Times New Roman" pitchFamily="18" charset="0"/>
              </a:rPr>
              <a:t>EXPLANATION OF RESOURCE BASED VIEW</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191000" cy="4525963"/>
          </a:xfrm>
        </p:spPr>
        <p:txBody>
          <a:bodyPr>
            <a:normAutofit/>
          </a:bodyPr>
          <a:lstStyle/>
          <a:p>
            <a:pPr algn="just">
              <a:lnSpc>
                <a:spcPct val="150000"/>
              </a:lnSpc>
            </a:pPr>
            <a:r>
              <a:rPr lang="en-GB" sz="1500" dirty="0">
                <a:latin typeface="Times New Roman" pitchFamily="18" charset="0"/>
                <a:cs typeface="Times New Roman" pitchFamily="18" charset="0"/>
              </a:rPr>
              <a:t>"Resource based view" is a managerial framework that allows organisations in making full use of the strategic resources to achieve organisational goals</a:t>
            </a:r>
          </a:p>
          <a:p>
            <a:pPr algn="just">
              <a:lnSpc>
                <a:spcPct val="150000"/>
              </a:lnSpc>
            </a:pPr>
            <a:r>
              <a:rPr lang="en-GB" sz="1500" dirty="0">
                <a:latin typeface="Times New Roman" pitchFamily="18" charset="0"/>
                <a:cs typeface="Times New Roman" pitchFamily="18" charset="0"/>
              </a:rPr>
              <a:t>In view of Davis and DeWitt (2021) RBV helps organisations in positioning its strategic resources in a tactical manner</a:t>
            </a:r>
          </a:p>
          <a:p>
            <a:pPr algn="just">
              <a:lnSpc>
                <a:spcPct val="150000"/>
              </a:lnSpc>
            </a:pPr>
            <a:r>
              <a:rPr lang="en-GB" sz="1500" dirty="0">
                <a:latin typeface="Times New Roman" pitchFamily="18" charset="0"/>
                <a:cs typeface="Times New Roman" pitchFamily="18" charset="0"/>
              </a:rPr>
              <a:t>As observed by </a:t>
            </a:r>
            <a:r>
              <a:rPr lang="en-GB" sz="1500" dirty="0" err="1">
                <a:latin typeface="Times New Roman" pitchFamily="18" charset="0"/>
                <a:cs typeface="Times New Roman" pitchFamily="18" charset="0"/>
              </a:rPr>
              <a:t>Harsch</a:t>
            </a:r>
            <a:r>
              <a:rPr lang="en-GB" sz="1500" dirty="0">
                <a:latin typeface="Times New Roman" pitchFamily="18" charset="0"/>
                <a:cs typeface="Times New Roman" pitchFamily="18" charset="0"/>
              </a:rPr>
              <a:t> and </a:t>
            </a:r>
            <a:r>
              <a:rPr lang="en-GB" sz="1500" dirty="0" err="1">
                <a:latin typeface="Times New Roman" pitchFamily="18" charset="0"/>
                <a:cs typeface="Times New Roman" pitchFamily="18" charset="0"/>
              </a:rPr>
              <a:t>Festing</a:t>
            </a:r>
            <a:r>
              <a:rPr lang="en-GB" sz="1500" dirty="0">
                <a:latin typeface="Times New Roman" pitchFamily="18" charset="0"/>
                <a:cs typeface="Times New Roman" pitchFamily="18" charset="0"/>
              </a:rPr>
              <a:t> (2020), tangible and intangible resources allow organisations in creating prominence in the market by adding value to the operations</a:t>
            </a:r>
            <a:endParaRPr lang="en-US" sz="1500" dirty="0">
              <a:latin typeface="Times New Roman" pitchFamily="18" charset="0"/>
              <a:cs typeface="Times New Roman" pitchFamily="18" charset="0"/>
            </a:endParaRPr>
          </a:p>
        </p:txBody>
      </p:sp>
      <p:pic>
        <p:nvPicPr>
          <p:cNvPr id="4" name="Picture 3"/>
          <p:cNvPicPr/>
          <p:nvPr/>
        </p:nvPicPr>
        <p:blipFill>
          <a:blip r:embed="rId3"/>
          <a:srcRect/>
          <a:stretch>
            <a:fillRect/>
          </a:stretch>
        </p:blipFill>
        <p:spPr bwMode="auto">
          <a:xfrm>
            <a:off x="5181600" y="2133600"/>
            <a:ext cx="3597275" cy="344233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000" b="1" dirty="0">
                <a:latin typeface="Times New Roman" pitchFamily="18" charset="0"/>
                <a:cs typeface="Times New Roman" pitchFamily="18" charset="0"/>
              </a:rPr>
              <a:t>IMPACT OF CULTURAL AND FUNCTIONAL ASPECTS IN INFLUENCING COMPETITIVE ADVANTAGE</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4953000" y="1600200"/>
            <a:ext cx="4038600" cy="4525963"/>
          </a:xfrm>
        </p:spPr>
        <p:txBody>
          <a:bodyPr>
            <a:normAutofit/>
          </a:bodyPr>
          <a:lstStyle/>
          <a:p>
            <a:pPr algn="just">
              <a:lnSpc>
                <a:spcPct val="150000"/>
              </a:lnSpc>
            </a:pPr>
            <a:r>
              <a:rPr lang="en-GB" sz="1500" dirty="0">
                <a:latin typeface="Times New Roman" pitchFamily="18" charset="0"/>
                <a:cs typeface="Times New Roman" pitchFamily="18" charset="0"/>
              </a:rPr>
              <a:t>Internationalisation has become a key strategic tool in the hands of the organisations to expand brand reach and profitability</a:t>
            </a:r>
          </a:p>
          <a:p>
            <a:pPr algn="just">
              <a:lnSpc>
                <a:spcPct val="150000"/>
              </a:lnSpc>
            </a:pPr>
            <a:r>
              <a:rPr lang="en-GB" sz="1500" dirty="0">
                <a:latin typeface="Times New Roman" pitchFamily="18" charset="0"/>
                <a:cs typeface="Times New Roman" pitchFamily="18" charset="0"/>
              </a:rPr>
              <a:t>As opined by </a:t>
            </a:r>
            <a:r>
              <a:rPr lang="en-GB" sz="1500" dirty="0" err="1">
                <a:latin typeface="Times New Roman" pitchFamily="18" charset="0"/>
                <a:cs typeface="Times New Roman" pitchFamily="18" charset="0"/>
              </a:rPr>
              <a:t>Malik</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(2020), the rapid internationalisation has provided further momentum in the operations of IHRM in terms of managing a multicultural workforce</a:t>
            </a:r>
          </a:p>
          <a:p>
            <a:pPr algn="just">
              <a:lnSpc>
                <a:spcPct val="150000"/>
              </a:lnSpc>
            </a:pPr>
            <a:r>
              <a:rPr lang="en-GB" sz="1500" dirty="0">
                <a:latin typeface="Times New Roman" pitchFamily="18" charset="0"/>
                <a:cs typeface="Times New Roman" pitchFamily="18" charset="0"/>
              </a:rPr>
              <a:t>The cultural dynamics has come to play an extensive role in employee management as organisations are getting more inclined towards securing talent for the advancement of competitive advantage</a:t>
            </a:r>
            <a:endParaRPr lang="en-US" sz="1500" dirty="0">
              <a:latin typeface="Times New Roman" pitchFamily="18" charset="0"/>
              <a:cs typeface="Times New Roman" pitchFamily="18" charset="0"/>
            </a:endParaRPr>
          </a:p>
        </p:txBody>
      </p:sp>
      <p:pic>
        <p:nvPicPr>
          <p:cNvPr id="18434" name="Picture 2" descr="Cross Culture Management: What Is It and Why Is It Important? - Edureka"/>
          <p:cNvPicPr>
            <a:picLocks noChangeAspect="1" noChangeArrowheads="1"/>
          </p:cNvPicPr>
          <p:nvPr/>
        </p:nvPicPr>
        <p:blipFill>
          <a:blip r:embed="rId3"/>
          <a:srcRect/>
          <a:stretch>
            <a:fillRect/>
          </a:stretch>
        </p:blipFill>
        <p:spPr bwMode="auto">
          <a:xfrm>
            <a:off x="228600" y="2209800"/>
            <a:ext cx="4205459" cy="269796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000" b="1" dirty="0">
                <a:latin typeface="Times New Roman" pitchFamily="18" charset="0"/>
                <a:cs typeface="Times New Roman" pitchFamily="18" charset="0"/>
              </a:rPr>
              <a:t>IMPACT OF CULTURAL AND FUNCTIONAL ASPECTS IN INFLUENCING COMPETITIVE ADVANTAGE</a:t>
            </a:r>
            <a:endParaRPr lang="en-US" sz="3000" dirty="0"/>
          </a:p>
        </p:txBody>
      </p:sp>
      <p:sp>
        <p:nvSpPr>
          <p:cNvPr id="3" name="Content Placeholder 2"/>
          <p:cNvSpPr>
            <a:spLocks noGrp="1"/>
          </p:cNvSpPr>
          <p:nvPr>
            <p:ph idx="1"/>
          </p:nvPr>
        </p:nvSpPr>
        <p:spPr>
          <a:xfrm>
            <a:off x="304800" y="1600200"/>
            <a:ext cx="4419600" cy="4525963"/>
          </a:xfrm>
        </p:spPr>
        <p:txBody>
          <a:bodyPr>
            <a:normAutofit lnSpcReduction="10000"/>
          </a:bodyPr>
          <a:lstStyle/>
          <a:p>
            <a:pPr algn="just">
              <a:lnSpc>
                <a:spcPct val="150000"/>
              </a:lnSpc>
            </a:pPr>
            <a:r>
              <a:rPr lang="en-GB" sz="1500" dirty="0">
                <a:latin typeface="Times New Roman" pitchFamily="18" charset="0"/>
                <a:cs typeface="Times New Roman" pitchFamily="18" charset="0"/>
              </a:rPr>
              <a:t>As stated by Nagano (2019), competition is constantly rising in the market, which requires both leadership potentials and defensive strategic mechanisms</a:t>
            </a:r>
          </a:p>
          <a:p>
            <a:pPr algn="just">
              <a:lnSpc>
                <a:spcPct val="150000"/>
              </a:lnSpc>
            </a:pPr>
            <a:r>
              <a:rPr lang="en-GB" sz="1500" dirty="0">
                <a:latin typeface="Times New Roman" pitchFamily="18" charset="0"/>
                <a:cs typeface="Times New Roman" pitchFamily="18" charset="0"/>
              </a:rPr>
              <a:t>IHRM needs to evolve its traditional strategic model with the “people-centric approach”, which provides more concern to the employees coupled with their incorporation in the decision making process </a:t>
            </a:r>
            <a:r>
              <a:rPr lang="en-GB" sz="1500" dirty="0">
                <a:solidFill>
                  <a:srgbClr val="FF0000"/>
                </a:solidFill>
                <a:latin typeface="Times New Roman" pitchFamily="18" charset="0"/>
                <a:cs typeface="Times New Roman" pitchFamily="18" charset="0"/>
              </a:rPr>
              <a:t>(Muda Abdul </a:t>
            </a:r>
            <a:r>
              <a:rPr lang="en-GB" sz="1500" dirty="0" err="1">
                <a:solidFill>
                  <a:srgbClr val="FF0000"/>
                </a:solidFill>
                <a:latin typeface="Times New Roman" pitchFamily="18" charset="0"/>
                <a:cs typeface="Times New Roman" pitchFamily="18" charset="0"/>
              </a:rPr>
              <a:t>Fattaah</a:t>
            </a:r>
            <a:r>
              <a:rPr lang="en-GB" sz="1500" dirty="0">
                <a:solidFill>
                  <a:srgbClr val="FF0000"/>
                </a:solidFill>
                <a:latin typeface="Times New Roman" pitchFamily="18" charset="0"/>
                <a:cs typeface="Times New Roman" pitchFamily="18" charset="0"/>
              </a:rPr>
              <a:t> </a:t>
            </a:r>
            <a:r>
              <a:rPr lang="en-GB" sz="1500" i="1" dirty="0">
                <a:solidFill>
                  <a:srgbClr val="FF0000"/>
                </a:solidFill>
                <a:latin typeface="Times New Roman" pitchFamily="18" charset="0"/>
                <a:cs typeface="Times New Roman" pitchFamily="18" charset="0"/>
              </a:rPr>
              <a:t>et al. </a:t>
            </a:r>
            <a:r>
              <a:rPr lang="en-GB" sz="1500" dirty="0">
                <a:solidFill>
                  <a:srgbClr val="FF0000"/>
                </a:solidFill>
                <a:latin typeface="Times New Roman" pitchFamily="18" charset="0"/>
                <a:cs typeface="Times New Roman" pitchFamily="18" charset="0"/>
              </a:rPr>
              <a:t>2020)</a:t>
            </a:r>
          </a:p>
          <a:p>
            <a:pPr algn="just">
              <a:lnSpc>
                <a:spcPct val="150000"/>
              </a:lnSpc>
            </a:pPr>
            <a:r>
              <a:rPr lang="en-GB" sz="1500" dirty="0">
                <a:latin typeface="Times New Roman" pitchFamily="18" charset="0"/>
                <a:cs typeface="Times New Roman" pitchFamily="18" charset="0"/>
              </a:rPr>
              <a:t>According to </a:t>
            </a:r>
            <a:r>
              <a:rPr lang="en-GB" sz="1500" dirty="0" err="1">
                <a:latin typeface="Times New Roman" pitchFamily="18" charset="0"/>
                <a:cs typeface="Times New Roman" pitchFamily="18" charset="0"/>
              </a:rPr>
              <a:t>Ererdi</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(2022), employees are the key drivers of an organisation, in this regard their contribution and commitment allows companies to expand their market prominence</a:t>
            </a:r>
            <a:endParaRPr lang="en-US" sz="1500" dirty="0">
              <a:latin typeface="Times New Roman" pitchFamily="18" charset="0"/>
              <a:cs typeface="Times New Roman" pitchFamily="18" charset="0"/>
            </a:endParaRPr>
          </a:p>
        </p:txBody>
      </p:sp>
      <p:graphicFrame>
        <p:nvGraphicFramePr>
          <p:cNvPr id="4" name="Diagram 3"/>
          <p:cNvGraphicFramePr/>
          <p:nvPr/>
        </p:nvGraphicFramePr>
        <p:xfrm>
          <a:off x="5257800" y="1981200"/>
          <a:ext cx="34290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000" b="1" dirty="0">
                <a:latin typeface="Times New Roman" pitchFamily="18" charset="0"/>
                <a:cs typeface="Times New Roman" pitchFamily="18" charset="0"/>
              </a:rPr>
              <a:t>IMPACT OF POSITIONAL AND REGULATIONAL ASPECTS IN INFLUENCING COMPETITIVE ADVANTAGE </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4648200" y="1600200"/>
            <a:ext cx="4038600" cy="4525963"/>
          </a:xfrm>
        </p:spPr>
        <p:txBody>
          <a:bodyPr>
            <a:normAutofit lnSpcReduction="10000"/>
          </a:bodyPr>
          <a:lstStyle/>
          <a:p>
            <a:pPr algn="just">
              <a:lnSpc>
                <a:spcPct val="150000"/>
              </a:lnSpc>
            </a:pPr>
            <a:r>
              <a:rPr lang="en-GB" sz="1500" dirty="0">
                <a:latin typeface="Times New Roman" pitchFamily="18" charset="0"/>
                <a:cs typeface="Times New Roman" pitchFamily="18" charset="0"/>
              </a:rPr>
              <a:t>Position of an organisation refers to the distinct share it holds in the market, which also allows an organisation in creating brand perception </a:t>
            </a:r>
            <a:r>
              <a:rPr lang="en-GB" sz="1500" dirty="0">
                <a:solidFill>
                  <a:srgbClr val="FF0000"/>
                </a:solidFill>
                <a:latin typeface="Times New Roman" pitchFamily="18" charset="0"/>
                <a:cs typeface="Times New Roman" pitchFamily="18" charset="0"/>
              </a:rPr>
              <a:t>(Rodrigues and Franco, 2019)</a:t>
            </a:r>
          </a:p>
          <a:p>
            <a:pPr algn="just">
              <a:lnSpc>
                <a:spcPct val="150000"/>
              </a:lnSpc>
            </a:pPr>
            <a:r>
              <a:rPr lang="en-GB" sz="1500" dirty="0">
                <a:latin typeface="Times New Roman" pitchFamily="18" charset="0"/>
                <a:cs typeface="Times New Roman" pitchFamily="18" charset="0"/>
              </a:rPr>
              <a:t>In view of </a:t>
            </a:r>
            <a:r>
              <a:rPr lang="en-GB" sz="1500" dirty="0" err="1">
                <a:latin typeface="Times New Roman" pitchFamily="18" charset="0"/>
                <a:cs typeface="Times New Roman" pitchFamily="18" charset="0"/>
              </a:rPr>
              <a:t>Pambreni</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(2019), “quality product and servicing” are two key factors that enable organisations in strengthening their competitive advantage.</a:t>
            </a:r>
          </a:p>
          <a:p>
            <a:pPr algn="just">
              <a:lnSpc>
                <a:spcPct val="150000"/>
              </a:lnSpc>
            </a:pPr>
            <a:r>
              <a:rPr lang="en-GB" sz="1500" dirty="0">
                <a:latin typeface="Times New Roman" pitchFamily="18" charset="0"/>
                <a:cs typeface="Times New Roman" pitchFamily="18" charset="0"/>
              </a:rPr>
              <a:t>It is observable by Wilkinson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(2020), Regulational aspects indicate following legal structure and implications properly and ensuring a healthy organisational culture for the employees</a:t>
            </a:r>
            <a:endParaRPr lang="en-US" sz="1500" dirty="0">
              <a:latin typeface="Times New Roman" pitchFamily="18" charset="0"/>
              <a:cs typeface="Times New Roman" pitchFamily="18" charset="0"/>
            </a:endParaRPr>
          </a:p>
        </p:txBody>
      </p:sp>
      <p:pic>
        <p:nvPicPr>
          <p:cNvPr id="16386" name="Picture 2" descr="Positioning Strategy: Guiding Perfect Value Propositions - MJV Innovation"/>
          <p:cNvPicPr>
            <a:picLocks noChangeAspect="1" noChangeArrowheads="1"/>
          </p:cNvPicPr>
          <p:nvPr/>
        </p:nvPicPr>
        <p:blipFill>
          <a:blip r:embed="rId3"/>
          <a:srcRect/>
          <a:stretch>
            <a:fillRect/>
          </a:stretch>
        </p:blipFill>
        <p:spPr bwMode="auto">
          <a:xfrm>
            <a:off x="457200" y="1828800"/>
            <a:ext cx="4022436" cy="363672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000" b="1" dirty="0">
                <a:latin typeface="Times New Roman" pitchFamily="18" charset="0"/>
                <a:cs typeface="Times New Roman" pitchFamily="18" charset="0"/>
              </a:rPr>
              <a:t>IMPACT OF POSITIONAL AND REGULATIONAL ASPECTS IN INFLUENCING COMPETITIVE ADVANTAGE </a:t>
            </a:r>
            <a:endParaRPr lang="en-US" sz="3000" dirty="0"/>
          </a:p>
        </p:txBody>
      </p:sp>
      <p:sp>
        <p:nvSpPr>
          <p:cNvPr id="3" name="Content Placeholder 2"/>
          <p:cNvSpPr>
            <a:spLocks noGrp="1"/>
          </p:cNvSpPr>
          <p:nvPr>
            <p:ph idx="1"/>
          </p:nvPr>
        </p:nvSpPr>
        <p:spPr>
          <a:xfrm>
            <a:off x="228600" y="1676400"/>
            <a:ext cx="4114800" cy="4800600"/>
          </a:xfrm>
        </p:spPr>
        <p:txBody>
          <a:bodyPr>
            <a:normAutofit lnSpcReduction="10000"/>
          </a:bodyPr>
          <a:lstStyle/>
          <a:p>
            <a:pPr algn="just">
              <a:lnSpc>
                <a:spcPct val="150000"/>
              </a:lnSpc>
            </a:pPr>
            <a:r>
              <a:rPr lang="en-GB" sz="1500" dirty="0">
                <a:latin typeface="Times New Roman" pitchFamily="18" charset="0"/>
                <a:cs typeface="Times New Roman" pitchFamily="18" charset="0"/>
              </a:rPr>
              <a:t>In view of Stahl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(2020), HR management works closely with designing protocols to the management operations, which allows framing adequate protocol to minimise negative implication of Regulational aspect</a:t>
            </a:r>
          </a:p>
          <a:p>
            <a:pPr algn="just">
              <a:lnSpc>
                <a:spcPct val="150000"/>
              </a:lnSpc>
            </a:pPr>
            <a:r>
              <a:rPr lang="en-GB" sz="1500" dirty="0">
                <a:latin typeface="Times New Roman" pitchFamily="18" charset="0"/>
                <a:cs typeface="Times New Roman" pitchFamily="18" charset="0"/>
              </a:rPr>
              <a:t>As the organisational landscape is constantly changing, therefore inclusion of a sustainable HRM approach followed by cross-cultural management is essential </a:t>
            </a:r>
            <a:r>
              <a:rPr lang="en-GB" sz="1500" dirty="0">
                <a:solidFill>
                  <a:srgbClr val="FF0000"/>
                </a:solidFill>
                <a:latin typeface="Times New Roman" pitchFamily="18" charset="0"/>
                <a:cs typeface="Times New Roman" pitchFamily="18" charset="0"/>
              </a:rPr>
              <a:t>(</a:t>
            </a:r>
            <a:r>
              <a:rPr lang="en-GB" sz="1500" dirty="0" err="1">
                <a:solidFill>
                  <a:srgbClr val="FF0000"/>
                </a:solidFill>
                <a:latin typeface="Times New Roman" pitchFamily="18" charset="0"/>
                <a:cs typeface="Times New Roman" pitchFamily="18" charset="0"/>
              </a:rPr>
              <a:t>Pleodpring</a:t>
            </a:r>
            <a:r>
              <a:rPr lang="en-GB" sz="1500" dirty="0">
                <a:solidFill>
                  <a:srgbClr val="FF0000"/>
                </a:solidFill>
                <a:latin typeface="Times New Roman" pitchFamily="18" charset="0"/>
                <a:cs typeface="Times New Roman" pitchFamily="18" charset="0"/>
              </a:rPr>
              <a:t> and </a:t>
            </a:r>
            <a:r>
              <a:rPr lang="en-GB" sz="1500" dirty="0" err="1">
                <a:solidFill>
                  <a:srgbClr val="FF0000"/>
                </a:solidFill>
                <a:latin typeface="Times New Roman" pitchFamily="18" charset="0"/>
                <a:cs typeface="Times New Roman" pitchFamily="18" charset="0"/>
              </a:rPr>
              <a:t>Sivabrovornvatana</a:t>
            </a:r>
            <a:r>
              <a:rPr lang="en-GB" sz="1500" dirty="0">
                <a:solidFill>
                  <a:srgbClr val="FF0000"/>
                </a:solidFill>
                <a:latin typeface="Times New Roman" pitchFamily="18" charset="0"/>
                <a:cs typeface="Times New Roman" pitchFamily="18" charset="0"/>
              </a:rPr>
              <a:t>, 2021)</a:t>
            </a:r>
          </a:p>
          <a:p>
            <a:pPr algn="just">
              <a:lnSpc>
                <a:spcPct val="150000"/>
              </a:lnSpc>
            </a:pPr>
            <a:r>
              <a:rPr lang="en-GB" sz="1500" dirty="0">
                <a:latin typeface="Times New Roman" pitchFamily="18" charset="0"/>
                <a:cs typeface="Times New Roman" pitchFamily="18" charset="0"/>
              </a:rPr>
              <a:t>As observed by Roscoe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(2019), the company needs to develop flexible protocols, which can be changed according to the changing needs in the external environment. </a:t>
            </a:r>
            <a:endParaRPr lang="en-US" sz="1500" dirty="0">
              <a:latin typeface="Times New Roman" pitchFamily="18" charset="0"/>
              <a:cs typeface="Times New Roman" pitchFamily="18" charset="0"/>
            </a:endParaRPr>
          </a:p>
        </p:txBody>
      </p:sp>
      <p:pic>
        <p:nvPicPr>
          <p:cNvPr id="15362" name="Picture 2" descr="Organisational / Departmental Positioning Impact v Influence &amp; Control... |  Download Scientific Diagram"/>
          <p:cNvPicPr>
            <a:picLocks noChangeAspect="1" noChangeArrowheads="1"/>
          </p:cNvPicPr>
          <p:nvPr/>
        </p:nvPicPr>
        <p:blipFill>
          <a:blip r:embed="rId3"/>
          <a:srcRect/>
          <a:stretch>
            <a:fillRect/>
          </a:stretch>
        </p:blipFill>
        <p:spPr bwMode="auto">
          <a:xfrm>
            <a:off x="4648200" y="1981200"/>
            <a:ext cx="4100766" cy="40386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000" b="1" dirty="0">
                <a:latin typeface="Times New Roman" pitchFamily="18" charset="0"/>
                <a:cs typeface="Times New Roman" pitchFamily="18" charset="0"/>
              </a:rPr>
              <a:t>IMPACT OF POSITIONAL AND REGULATIONAL ASPECTS IN INFLUENCING COMPETITIVE ADVANTAGE </a:t>
            </a:r>
            <a:endParaRPr lang="en-US" sz="3000" dirty="0"/>
          </a:p>
        </p:txBody>
      </p:sp>
      <p:sp>
        <p:nvSpPr>
          <p:cNvPr id="3" name="Content Placeholder 2"/>
          <p:cNvSpPr>
            <a:spLocks noGrp="1"/>
          </p:cNvSpPr>
          <p:nvPr>
            <p:ph idx="1"/>
          </p:nvPr>
        </p:nvSpPr>
        <p:spPr>
          <a:xfrm>
            <a:off x="228600" y="1600200"/>
            <a:ext cx="4953000" cy="4525963"/>
          </a:xfrm>
        </p:spPr>
        <p:txBody>
          <a:bodyPr>
            <a:normAutofit/>
          </a:bodyPr>
          <a:lstStyle/>
          <a:p>
            <a:pPr algn="just">
              <a:lnSpc>
                <a:spcPct val="150000"/>
              </a:lnSpc>
            </a:pPr>
            <a:r>
              <a:rPr lang="en-GB" sz="1500" dirty="0">
                <a:latin typeface="Times New Roman" pitchFamily="18" charset="0"/>
                <a:cs typeface="Times New Roman" pitchFamily="18" charset="0"/>
              </a:rPr>
              <a:t>In this context, HR analytics can add further dynamics to employee management followed by synthesising employee action in line with organisational goals</a:t>
            </a:r>
          </a:p>
          <a:p>
            <a:pPr algn="just">
              <a:lnSpc>
                <a:spcPct val="150000"/>
              </a:lnSpc>
            </a:pPr>
            <a:r>
              <a:rPr lang="en-GB" sz="1500" dirty="0">
                <a:latin typeface="Times New Roman" pitchFamily="18" charset="0"/>
                <a:cs typeface="Times New Roman" pitchFamily="18" charset="0"/>
              </a:rPr>
              <a:t>As per the view of </a:t>
            </a:r>
            <a:r>
              <a:rPr lang="en-GB" sz="1500" dirty="0" err="1">
                <a:latin typeface="Times New Roman" pitchFamily="18" charset="0"/>
                <a:cs typeface="Times New Roman" pitchFamily="18" charset="0"/>
              </a:rPr>
              <a:t>Giermindl</a:t>
            </a:r>
            <a:r>
              <a:rPr lang="en-GB" sz="1500" dirty="0">
                <a:latin typeface="Times New Roman" pitchFamily="18" charset="0"/>
                <a:cs typeface="Times New Roman" pitchFamily="18" charset="0"/>
              </a:rPr>
              <a:t> </a:t>
            </a:r>
            <a:r>
              <a:rPr lang="en-GB" sz="1500" i="1" dirty="0">
                <a:latin typeface="Times New Roman" pitchFamily="18" charset="0"/>
                <a:cs typeface="Times New Roman" pitchFamily="18" charset="0"/>
              </a:rPr>
              <a:t>et al. </a:t>
            </a:r>
            <a:r>
              <a:rPr lang="en-GB" sz="1500" dirty="0">
                <a:latin typeface="Times New Roman" pitchFamily="18" charset="0"/>
                <a:cs typeface="Times New Roman" pitchFamily="18" charset="0"/>
              </a:rPr>
              <a:t>(2022), HR analytics refers to the process of collecting “talent data” with the aim of improving business outcome</a:t>
            </a:r>
          </a:p>
          <a:p>
            <a:pPr algn="just">
              <a:lnSpc>
                <a:spcPct val="150000"/>
              </a:lnSpc>
            </a:pPr>
            <a:r>
              <a:rPr lang="en-GB" sz="1500" dirty="0">
                <a:latin typeface="Times New Roman" pitchFamily="18" charset="0"/>
                <a:cs typeface="Times New Roman" pitchFamily="18" charset="0"/>
              </a:rPr>
              <a:t>It is analysed that having better knowledge of employee concerns including the motivation factors can help in increasing their performance significantly </a:t>
            </a:r>
            <a:r>
              <a:rPr lang="en-GB" sz="1500" dirty="0">
                <a:solidFill>
                  <a:srgbClr val="FF0000"/>
                </a:solidFill>
                <a:latin typeface="Times New Roman" pitchFamily="18" charset="0"/>
                <a:cs typeface="Times New Roman" pitchFamily="18" charset="0"/>
              </a:rPr>
              <a:t>(Jamal </a:t>
            </a:r>
            <a:r>
              <a:rPr lang="en-GB" sz="1500" i="1" dirty="0">
                <a:solidFill>
                  <a:srgbClr val="FF0000"/>
                </a:solidFill>
                <a:latin typeface="Times New Roman" pitchFamily="18" charset="0"/>
                <a:cs typeface="Times New Roman" pitchFamily="18" charset="0"/>
              </a:rPr>
              <a:t>et al. </a:t>
            </a:r>
            <a:r>
              <a:rPr lang="en-GB" sz="1500" dirty="0">
                <a:solidFill>
                  <a:srgbClr val="FF0000"/>
                </a:solidFill>
                <a:latin typeface="Times New Roman" pitchFamily="18" charset="0"/>
                <a:cs typeface="Times New Roman" pitchFamily="18" charset="0"/>
              </a:rPr>
              <a:t>2021)</a:t>
            </a:r>
            <a:endParaRPr lang="en-US" sz="1500" dirty="0">
              <a:solidFill>
                <a:srgbClr val="FF0000"/>
              </a:solidFill>
              <a:latin typeface="Times New Roman" pitchFamily="18" charset="0"/>
              <a:cs typeface="Times New Roman" pitchFamily="18" charset="0"/>
            </a:endParaRPr>
          </a:p>
        </p:txBody>
      </p:sp>
      <p:pic>
        <p:nvPicPr>
          <p:cNvPr id="14339" name="Picture 3"/>
          <p:cNvPicPr>
            <a:picLocks noChangeAspect="1" noChangeArrowheads="1"/>
          </p:cNvPicPr>
          <p:nvPr/>
        </p:nvPicPr>
        <p:blipFill>
          <a:blip r:embed="rId3"/>
          <a:srcRect/>
          <a:stretch>
            <a:fillRect/>
          </a:stretch>
        </p:blipFill>
        <p:spPr bwMode="auto">
          <a:xfrm>
            <a:off x="5562600" y="2057400"/>
            <a:ext cx="3033713" cy="31623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GB" sz="3000" b="1" dirty="0">
                <a:latin typeface="Times New Roman" pitchFamily="18" charset="0"/>
                <a:cs typeface="Times New Roman" pitchFamily="18" charset="0"/>
              </a:rPr>
              <a:t>CONCEPTUAL FRAMEWORK</a:t>
            </a:r>
            <a:endParaRPr lang="en-US" sz="3000" dirty="0">
              <a:latin typeface="Times New Roman" pitchFamily="18" charset="0"/>
              <a:cs typeface="Times New Roman" pitchFamily="18" charset="0"/>
            </a:endParaRPr>
          </a:p>
        </p:txBody>
      </p:sp>
      <p:sp>
        <p:nvSpPr>
          <p:cNvPr id="13333" name="Rectangle 2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13313" name="Group 1"/>
          <p:cNvGrpSpPr>
            <a:grpSpLocks noChangeAspect="1"/>
          </p:cNvGrpSpPr>
          <p:nvPr/>
        </p:nvGrpSpPr>
        <p:grpSpPr bwMode="auto">
          <a:xfrm>
            <a:off x="685800" y="914400"/>
            <a:ext cx="8153400" cy="5735019"/>
            <a:chOff x="2530" y="2645"/>
            <a:chExt cx="7436" cy="7961"/>
          </a:xfrm>
        </p:grpSpPr>
        <p:sp>
          <p:nvSpPr>
            <p:cNvPr id="13332" name="AutoShape 20"/>
            <p:cNvSpPr>
              <a:spLocks noChangeAspect="1" noChangeArrowheads="1" noTextEdit="1"/>
            </p:cNvSpPr>
            <p:nvPr/>
          </p:nvSpPr>
          <p:spPr bwMode="auto">
            <a:xfrm>
              <a:off x="2530" y="2645"/>
              <a:ext cx="7436" cy="796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3331" name="Rectangle 19"/>
            <p:cNvSpPr>
              <a:spLocks noChangeArrowheads="1"/>
            </p:cNvSpPr>
            <p:nvPr/>
          </p:nvSpPr>
          <p:spPr bwMode="auto">
            <a:xfrm>
              <a:off x="4768" y="2875"/>
              <a:ext cx="3126" cy="471"/>
            </a:xfrm>
            <a:prstGeom prst="rect">
              <a:avLst/>
            </a:prstGeom>
            <a:gradFill rotWithShape="0">
              <a:gsLst>
                <a:gs pos="0">
                  <a:srgbClr val="FFFFFF"/>
                </a:gs>
                <a:gs pos="100000">
                  <a:srgbClr val="CCC0D9"/>
                </a:gs>
              </a:gsLst>
              <a:lin ang="5400000" scaled="1"/>
            </a:gradFill>
            <a:ln w="12700">
              <a:solidFill>
                <a:srgbClr val="B2A1C7"/>
              </a:solidFill>
              <a:miter lim="800000"/>
              <a:headEnd/>
              <a:tailEnd/>
            </a:ln>
            <a:effectLst>
              <a:outerShdw dist="28398" dir="3806097" algn="ctr" rotWithShape="0">
                <a:srgbClr val="3F3151">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chemeClr val="tx1"/>
                  </a:solidFill>
                  <a:effectLst/>
                  <a:latin typeface="Arial" pitchFamily="34" charset="0"/>
                  <a:ea typeface="Times New Roman" pitchFamily="18" charset="0"/>
                  <a:cs typeface="Arial" pitchFamily="34" charset="0"/>
                </a:rPr>
                <a:t>Conceptual Framework</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30" name="Rectangle 18"/>
            <p:cNvSpPr>
              <a:spLocks noChangeArrowheads="1"/>
            </p:cNvSpPr>
            <p:nvPr/>
          </p:nvSpPr>
          <p:spPr bwMode="auto">
            <a:xfrm>
              <a:off x="2772" y="3686"/>
              <a:ext cx="1710" cy="1152"/>
            </a:xfrm>
            <a:prstGeom prst="rect">
              <a:avLst/>
            </a:prstGeom>
            <a:gradFill rotWithShape="0">
              <a:gsLst>
                <a:gs pos="0">
                  <a:srgbClr val="FFFFFF"/>
                </a:gs>
                <a:gs pos="100000">
                  <a:srgbClr val="FBD4B4"/>
                </a:gs>
              </a:gsLst>
              <a:lin ang="5400000" scaled="1"/>
            </a:gradFill>
            <a:ln w="12700">
              <a:solidFill>
                <a:srgbClr val="FABF8F"/>
              </a:solidFill>
              <a:miter lim="800000"/>
              <a:headEnd/>
              <a:tailEnd/>
            </a:ln>
            <a:effectLst>
              <a:outerShdw dist="28398" dir="3806097" algn="ctr" rotWithShape="0">
                <a:srgbClr val="974706">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 b="0" i="0" u="none" strike="noStrike" cap="none" normalizeH="0" baseline="0" dirty="0">
                  <a:ln>
                    <a:noFill/>
                  </a:ln>
                  <a:solidFill>
                    <a:srgbClr val="000000"/>
                  </a:solidFill>
                  <a:effectLst/>
                  <a:latin typeface="Arial" pitchFamily="34" charset="0"/>
                  <a:ea typeface="Times New Roman" pitchFamily="18" charset="0"/>
                  <a:cs typeface="Arial" pitchFamily="34" charset="0"/>
                </a:rPr>
                <a:t>The </a:t>
              </a:r>
              <a:r>
                <a:rPr kumimoji="0" lang="en-US" sz="800" b="1" i="1" u="none" strike="noStrike" cap="none" normalizeH="0" baseline="0" dirty="0">
                  <a:ln>
                    <a:noFill/>
                  </a:ln>
                  <a:solidFill>
                    <a:schemeClr val="tx1"/>
                  </a:solidFill>
                  <a:effectLst/>
                  <a:latin typeface="Arial" pitchFamily="34" charset="0"/>
                  <a:ea typeface="Times New Roman" pitchFamily="18" charset="0"/>
                  <a:cs typeface="Arial" pitchFamily="34" charset="0"/>
                </a:rPr>
                <a:t>“standard causal model” </a:t>
              </a:r>
              <a:r>
                <a:rPr kumimoji="0" lang="en-US" sz="800" b="1" i="0" u="none" strike="noStrike" cap="none" normalizeH="0" baseline="0" dirty="0">
                  <a:ln>
                    <a:noFill/>
                  </a:ln>
                  <a:solidFill>
                    <a:schemeClr val="tx1"/>
                  </a:solidFill>
                  <a:effectLst/>
                  <a:latin typeface="Arial" pitchFamily="34" charset="0"/>
                  <a:ea typeface="Times New Roman" pitchFamily="18" charset="0"/>
                  <a:cs typeface="Arial" pitchFamily="34" charset="0"/>
                </a:rPr>
                <a:t>of HRM helps in identifying the causal factors, which drives the prospects of productivity and performance within an organisation.</a:t>
              </a:r>
              <a:endParaRPr kumimoji="0" lang="en-US" sz="1050" b="0" i="0" u="none" strike="noStrike" cap="none" normalizeH="0" baseline="0" dirty="0">
                <a:ln>
                  <a:noFill/>
                </a:ln>
                <a:solidFill>
                  <a:schemeClr val="tx1"/>
                </a:solidFill>
                <a:effectLst/>
                <a:latin typeface="Arial" pitchFamily="34" charset="0"/>
                <a:cs typeface="Arial" pitchFamily="34" charset="0"/>
              </a:endParaRPr>
            </a:p>
          </p:txBody>
        </p:sp>
        <p:sp>
          <p:nvSpPr>
            <p:cNvPr id="13329" name="Rectangle 17"/>
            <p:cNvSpPr>
              <a:spLocks noChangeArrowheads="1"/>
            </p:cNvSpPr>
            <p:nvPr/>
          </p:nvSpPr>
          <p:spPr bwMode="auto">
            <a:xfrm>
              <a:off x="2772" y="5549"/>
              <a:ext cx="1710" cy="1153"/>
            </a:xfrm>
            <a:prstGeom prst="rect">
              <a:avLst/>
            </a:prstGeom>
            <a:gradFill rotWithShape="0">
              <a:gsLst>
                <a:gs pos="0">
                  <a:srgbClr val="FFFFFF"/>
                </a:gs>
                <a:gs pos="100000">
                  <a:srgbClr val="FBD4B4"/>
                </a:gs>
              </a:gsLst>
              <a:lin ang="5400000" scaled="1"/>
            </a:gradFill>
            <a:ln w="12700">
              <a:solidFill>
                <a:srgbClr val="FABF8F"/>
              </a:solidFill>
              <a:miter lim="800000"/>
              <a:headEnd/>
              <a:tailEnd/>
            </a:ln>
            <a:effectLst>
              <a:outerShdw dist="28398" dir="3806097" algn="ctr" rotWithShape="0">
                <a:srgbClr val="974706">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a:ln>
                    <a:noFill/>
                  </a:ln>
                  <a:solidFill>
                    <a:srgbClr val="000000"/>
                  </a:solidFill>
                  <a:effectLst/>
                  <a:latin typeface="Arial" pitchFamily="34" charset="0"/>
                  <a:ea typeface="Times New Roman" pitchFamily="18" charset="0"/>
                  <a:cs typeface="Arial" pitchFamily="34" charset="0"/>
                </a:rPr>
                <a:t>The organisational approach has evolved continuously in course of changing needs of employees and it also transformed the strategic parameters of the organisations.</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8" name="Rectangle 16"/>
            <p:cNvSpPr>
              <a:spLocks noChangeArrowheads="1"/>
            </p:cNvSpPr>
            <p:nvPr/>
          </p:nvSpPr>
          <p:spPr bwMode="auto">
            <a:xfrm>
              <a:off x="2772" y="7270"/>
              <a:ext cx="1710" cy="1153"/>
            </a:xfrm>
            <a:prstGeom prst="rect">
              <a:avLst/>
            </a:prstGeom>
            <a:gradFill rotWithShape="0">
              <a:gsLst>
                <a:gs pos="0">
                  <a:srgbClr val="FFFFFF"/>
                </a:gs>
                <a:gs pos="100000">
                  <a:srgbClr val="FBD4B4"/>
                </a:gs>
              </a:gsLst>
              <a:lin ang="5400000" scaled="1"/>
            </a:gradFill>
            <a:ln w="12700">
              <a:solidFill>
                <a:srgbClr val="FABF8F"/>
              </a:solidFill>
              <a:miter lim="800000"/>
              <a:headEnd/>
              <a:tailEnd/>
            </a:ln>
            <a:effectLst>
              <a:outerShdw dist="28398" dir="3806097" algn="ctr" rotWithShape="0">
                <a:srgbClr val="974706">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600" b="0" i="0" u="none" strike="noStrike" cap="none" normalizeH="0" baseline="0">
                  <a:ln>
                    <a:noFill/>
                  </a:ln>
                  <a:solidFill>
                    <a:srgbClr val="000000"/>
                  </a:solidFill>
                  <a:effectLst/>
                  <a:latin typeface="Arial" pitchFamily="34" charset="0"/>
                  <a:ea typeface="Times New Roman" pitchFamily="18" charset="0"/>
                  <a:cs typeface="Arial" pitchFamily="34" charset="0"/>
                </a:rPr>
                <a:t>Despite the overwhelming contribution of HRM strategy, there still lie loopholes in these strategic actions, which can result in the development of disorientation in organisational performances.</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7" name="Rectangle 15"/>
            <p:cNvSpPr>
              <a:spLocks noChangeArrowheads="1"/>
            </p:cNvSpPr>
            <p:nvPr/>
          </p:nvSpPr>
          <p:spPr bwMode="auto">
            <a:xfrm>
              <a:off x="2772" y="8915"/>
              <a:ext cx="1710" cy="1285"/>
            </a:xfrm>
            <a:prstGeom prst="rect">
              <a:avLst/>
            </a:prstGeom>
            <a:gradFill rotWithShape="0">
              <a:gsLst>
                <a:gs pos="0">
                  <a:srgbClr val="FFFFFF"/>
                </a:gs>
                <a:gs pos="100000">
                  <a:srgbClr val="FBD4B4"/>
                </a:gs>
              </a:gsLst>
              <a:lin ang="5400000" scaled="1"/>
            </a:gradFill>
            <a:ln w="12700">
              <a:solidFill>
                <a:srgbClr val="FABF8F"/>
              </a:solidFill>
              <a:miter lim="800000"/>
              <a:headEnd/>
              <a:tailEnd/>
            </a:ln>
            <a:effectLst>
              <a:outerShdw dist="28398" dir="3806097" algn="ctr" rotWithShape="0">
                <a:srgbClr val="974706">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ea typeface="Times New Roman" pitchFamily="18" charset="0"/>
                  <a:cs typeface="Arial" pitchFamily="34" charset="0"/>
                </a:rPr>
                <a:t>In this RBV model, tangible resources stand for physical assets, which are used to boost production and services.</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6" name="Rectangle 14"/>
            <p:cNvSpPr>
              <a:spLocks noChangeArrowheads="1"/>
            </p:cNvSpPr>
            <p:nvPr/>
          </p:nvSpPr>
          <p:spPr bwMode="auto">
            <a:xfrm>
              <a:off x="5085" y="3566"/>
              <a:ext cx="2809" cy="1394"/>
            </a:xfrm>
            <a:prstGeom prst="rect">
              <a:avLst/>
            </a:prstGeom>
            <a:gradFill rotWithShape="0">
              <a:gsLst>
                <a:gs pos="0">
                  <a:srgbClr val="FFFFFF"/>
                </a:gs>
                <a:gs pos="100000">
                  <a:srgbClr val="B6DDE8"/>
                </a:gs>
              </a:gsLst>
              <a:lin ang="5400000" scaled="1"/>
            </a:gradFill>
            <a:ln w="12700">
              <a:solidFill>
                <a:srgbClr val="92CDDC"/>
              </a:solidFill>
              <a:miter lim="800000"/>
              <a:headEnd/>
              <a:tailEnd/>
            </a:ln>
            <a:effectLst>
              <a:outerShdw dist="28398" dir="3806097" algn="ctr" rotWithShape="0">
                <a:srgbClr val="205867">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00000"/>
                  </a:solidFill>
                  <a:effectLst/>
                  <a:latin typeface="Arial" pitchFamily="34" charset="0"/>
                  <a:ea typeface="Times New Roman" pitchFamily="18" charset="0"/>
                  <a:cs typeface="Arial" pitchFamily="34" charset="0"/>
                </a:rPr>
                <a:t>A model linking HR strategy of competitive advantage</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3325" name="AutoShape 13"/>
            <p:cNvSpPr>
              <a:spLocks noChangeArrowheads="1"/>
            </p:cNvSpPr>
            <p:nvPr/>
          </p:nvSpPr>
          <p:spPr bwMode="auto">
            <a:xfrm>
              <a:off x="5184" y="5738"/>
              <a:ext cx="2710" cy="2171"/>
            </a:xfrm>
            <a:prstGeom prst="roundRect">
              <a:avLst>
                <a:gd name="adj" fmla="val 16667"/>
              </a:avLst>
            </a:prstGeom>
            <a:gradFill rotWithShape="0">
              <a:gsLst>
                <a:gs pos="0">
                  <a:srgbClr val="FFFFFF"/>
                </a:gs>
                <a:gs pos="100000">
                  <a:srgbClr val="999999"/>
                </a:gs>
              </a:gsLst>
              <a:lin ang="5400000" scaled="1"/>
            </a:gradFill>
            <a:ln w="12700">
              <a:solidFill>
                <a:srgbClr val="666666"/>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a:ln>
                    <a:noFill/>
                  </a:ln>
                  <a:solidFill>
                    <a:schemeClr val="tx1"/>
                  </a:solidFill>
                  <a:effectLst/>
                  <a:latin typeface="Arial" pitchFamily="34" charset="0"/>
                  <a:ea typeface="Times New Roman" pitchFamily="18" charset="0"/>
                  <a:cs typeface="Arial" pitchFamily="34" charset="0"/>
                </a:rPr>
                <a:t>Human Resource Management</a:t>
              </a:r>
              <a:r>
                <a:rPr kumimoji="0" lang="en-US" sz="2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200" b="0" i="0" u="none" strike="noStrike" cap="none" normalizeH="0" baseline="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4" name="Rectangle 12"/>
            <p:cNvSpPr>
              <a:spLocks noChangeArrowheads="1"/>
            </p:cNvSpPr>
            <p:nvPr/>
          </p:nvSpPr>
          <p:spPr bwMode="auto">
            <a:xfrm>
              <a:off x="5184" y="8649"/>
              <a:ext cx="2808" cy="1551"/>
            </a:xfrm>
            <a:prstGeom prst="rect">
              <a:avLst/>
            </a:prstGeom>
            <a:gradFill rotWithShape="0">
              <a:gsLst>
                <a:gs pos="0">
                  <a:srgbClr val="FFFFFF"/>
                </a:gs>
                <a:gs pos="100000">
                  <a:srgbClr val="B6DDE8"/>
                </a:gs>
              </a:gsLst>
              <a:lin ang="5400000" scaled="1"/>
            </a:gradFill>
            <a:ln w="12700">
              <a:solidFill>
                <a:srgbClr val="92CDDC"/>
              </a:solidFill>
              <a:miter lim="800000"/>
              <a:headEnd/>
              <a:tailEnd/>
            </a:ln>
            <a:effectLst>
              <a:outerShdw dist="28398" dir="3806097" algn="ctr" rotWithShape="0">
                <a:srgbClr val="205867">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rgbClr val="000000"/>
                  </a:solidFill>
                  <a:effectLst/>
                  <a:latin typeface="Arial" pitchFamily="34" charset="0"/>
                  <a:ea typeface="Times New Roman" pitchFamily="18" charset="0"/>
                  <a:cs typeface="Arial" pitchFamily="34" charset="0"/>
                </a:rPr>
                <a:t>Explanation of Resource Based view</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3" name="Rectangle 11"/>
            <p:cNvSpPr>
              <a:spLocks noChangeArrowheads="1"/>
            </p:cNvSpPr>
            <p:nvPr/>
          </p:nvSpPr>
          <p:spPr bwMode="auto">
            <a:xfrm>
              <a:off x="8086" y="5549"/>
              <a:ext cx="1710" cy="1153"/>
            </a:xfrm>
            <a:prstGeom prst="rect">
              <a:avLst/>
            </a:prstGeom>
            <a:gradFill rotWithShape="0">
              <a:gsLst>
                <a:gs pos="0">
                  <a:srgbClr val="FFFFFF"/>
                </a:gs>
                <a:gs pos="100000">
                  <a:srgbClr val="D6E3BC"/>
                </a:gs>
              </a:gsLst>
              <a:lin ang="5400000" scaled="1"/>
            </a:gradFill>
            <a:ln w="12700">
              <a:solidFill>
                <a:srgbClr val="C2D69B"/>
              </a:solidFill>
              <a:miter lim="800000"/>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a:ln>
                    <a:noFill/>
                  </a:ln>
                  <a:solidFill>
                    <a:srgbClr val="000000"/>
                  </a:solidFill>
                  <a:effectLst/>
                  <a:latin typeface="Arial" pitchFamily="34" charset="0"/>
                  <a:ea typeface="Times New Roman" pitchFamily="18" charset="0"/>
                  <a:cs typeface="Arial" pitchFamily="34" charset="0"/>
                </a:rPr>
                <a:t>Impact of cultural and functional aspects in influencing competitive advantage</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2" name="Rectangle 10"/>
            <p:cNvSpPr>
              <a:spLocks noChangeArrowheads="1"/>
            </p:cNvSpPr>
            <p:nvPr/>
          </p:nvSpPr>
          <p:spPr bwMode="auto">
            <a:xfrm>
              <a:off x="8086" y="6818"/>
              <a:ext cx="1710" cy="1153"/>
            </a:xfrm>
            <a:prstGeom prst="rect">
              <a:avLst/>
            </a:prstGeom>
            <a:gradFill rotWithShape="0">
              <a:gsLst>
                <a:gs pos="0">
                  <a:srgbClr val="FFFFFF"/>
                </a:gs>
                <a:gs pos="100000">
                  <a:srgbClr val="D6E3BC"/>
                </a:gs>
              </a:gsLst>
              <a:lin ang="5400000" scaled="1"/>
            </a:gradFill>
            <a:ln w="12700">
              <a:solidFill>
                <a:srgbClr val="C2D69B"/>
              </a:solidFill>
              <a:miter lim="800000"/>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a:ln>
                    <a:noFill/>
                  </a:ln>
                  <a:solidFill>
                    <a:srgbClr val="000000"/>
                  </a:solidFill>
                  <a:effectLst/>
                  <a:latin typeface="Arial" pitchFamily="34" charset="0"/>
                  <a:ea typeface="Times New Roman" pitchFamily="18" charset="0"/>
                  <a:cs typeface="Arial" pitchFamily="34" charset="0"/>
                </a:rPr>
                <a:t>Impact of Positional and Regulational aspects in influencing competitive advantage </a:t>
              </a:r>
              <a:endParaRPr kumimoji="0" lang="en-US" sz="1200" b="0" i="0" u="none" strike="noStrike" cap="none" normalizeH="0" baseline="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3321" name="AutoShape 9"/>
            <p:cNvSpPr>
              <a:spLocks/>
            </p:cNvSpPr>
            <p:nvPr/>
          </p:nvSpPr>
          <p:spPr bwMode="auto">
            <a:xfrm>
              <a:off x="4482" y="4246"/>
              <a:ext cx="702" cy="5351"/>
            </a:xfrm>
            <a:prstGeom prst="rightBrace">
              <a:avLst>
                <a:gd name="adj1" fmla="val 63521"/>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320" name="AutoShape 8"/>
            <p:cNvSpPr>
              <a:spLocks noChangeShapeType="1"/>
            </p:cNvSpPr>
            <p:nvPr/>
          </p:nvSpPr>
          <p:spPr bwMode="auto">
            <a:xfrm flipH="1" flipV="1">
              <a:off x="6490" y="4960"/>
              <a:ext cx="49" cy="77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3319" name="AutoShape 7"/>
            <p:cNvSpPr>
              <a:spLocks noChangeShapeType="1"/>
            </p:cNvSpPr>
            <p:nvPr/>
          </p:nvSpPr>
          <p:spPr bwMode="auto">
            <a:xfrm>
              <a:off x="6539" y="7909"/>
              <a:ext cx="49" cy="74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3318" name="AutoShape 6"/>
            <p:cNvSpPr>
              <a:spLocks noChangeShapeType="1"/>
            </p:cNvSpPr>
            <p:nvPr/>
          </p:nvSpPr>
          <p:spPr bwMode="auto">
            <a:xfrm>
              <a:off x="7894" y="4263"/>
              <a:ext cx="1047" cy="128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3317" name="AutoShape 5"/>
            <p:cNvSpPr>
              <a:spLocks noChangeShapeType="1"/>
            </p:cNvSpPr>
            <p:nvPr/>
          </p:nvSpPr>
          <p:spPr bwMode="auto">
            <a:xfrm flipV="1">
              <a:off x="7992" y="7971"/>
              <a:ext cx="949" cy="145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3316" name="AutoShape 4"/>
            <p:cNvSpPr>
              <a:spLocks noChangeArrowheads="1"/>
            </p:cNvSpPr>
            <p:nvPr/>
          </p:nvSpPr>
          <p:spPr bwMode="auto">
            <a:xfrm>
              <a:off x="3408" y="4838"/>
              <a:ext cx="317" cy="711"/>
            </a:xfrm>
            <a:prstGeom prst="downArrow">
              <a:avLst>
                <a:gd name="adj1" fmla="val 50000"/>
                <a:gd name="adj2" fmla="val 56073"/>
              </a:avLst>
            </a:prstGeom>
            <a:gradFill rotWithShape="0">
              <a:gsLst>
                <a:gs pos="0">
                  <a:srgbClr val="B2A1C7"/>
                </a:gs>
                <a:gs pos="50000">
                  <a:srgbClr val="8064A2"/>
                </a:gs>
                <a:gs pos="100000">
                  <a:srgbClr val="B2A1C7"/>
                </a:gs>
              </a:gsLst>
              <a:lin ang="5400000" scaled="1"/>
            </a:gradFill>
            <a:ln w="12700">
              <a:solidFill>
                <a:srgbClr val="8064A2"/>
              </a:solidFill>
              <a:miter lim="800000"/>
              <a:headEnd/>
              <a:tailEnd/>
            </a:ln>
            <a:effectLst>
              <a:outerShdw dist="28398" dir="3806097" algn="ctr" rotWithShape="0">
                <a:srgbClr val="3F3151"/>
              </a:outerShdw>
            </a:effectLst>
          </p:spPr>
          <p:txBody>
            <a:bodyPr vert="eaVert" wrap="square" lIns="91440" tIns="45720" rIns="91440" bIns="45720" numCol="1" anchor="t" anchorCtr="0" compatLnSpc="1">
              <a:prstTxWarp prst="textNoShape">
                <a:avLst/>
              </a:prstTxWarp>
            </a:bodyPr>
            <a:lstStyle/>
            <a:p>
              <a:endParaRPr lang="en-US"/>
            </a:p>
          </p:txBody>
        </p:sp>
        <p:sp>
          <p:nvSpPr>
            <p:cNvPr id="13315" name="AutoShape 3"/>
            <p:cNvSpPr>
              <a:spLocks noChangeArrowheads="1"/>
            </p:cNvSpPr>
            <p:nvPr/>
          </p:nvSpPr>
          <p:spPr bwMode="auto">
            <a:xfrm>
              <a:off x="3472" y="6702"/>
              <a:ext cx="317" cy="568"/>
            </a:xfrm>
            <a:prstGeom prst="downArrow">
              <a:avLst>
                <a:gd name="adj1" fmla="val 50000"/>
                <a:gd name="adj2" fmla="val 44795"/>
              </a:avLst>
            </a:prstGeom>
            <a:gradFill rotWithShape="0">
              <a:gsLst>
                <a:gs pos="0">
                  <a:srgbClr val="B2A1C7"/>
                </a:gs>
                <a:gs pos="50000">
                  <a:srgbClr val="8064A2"/>
                </a:gs>
                <a:gs pos="100000">
                  <a:srgbClr val="B2A1C7"/>
                </a:gs>
              </a:gsLst>
              <a:lin ang="5400000" scaled="1"/>
            </a:gradFill>
            <a:ln w="12700">
              <a:solidFill>
                <a:srgbClr val="8064A2"/>
              </a:solidFill>
              <a:miter lim="800000"/>
              <a:headEnd/>
              <a:tailEnd/>
            </a:ln>
            <a:effectLst>
              <a:outerShdw dist="28398" dir="3806097" algn="ctr" rotWithShape="0">
                <a:srgbClr val="3F3151"/>
              </a:outerShdw>
            </a:effectLst>
          </p:spPr>
          <p:txBody>
            <a:bodyPr vert="eaVert" wrap="square" lIns="91440" tIns="45720" rIns="91440" bIns="45720" numCol="1" anchor="t" anchorCtr="0" compatLnSpc="1">
              <a:prstTxWarp prst="textNoShape">
                <a:avLst/>
              </a:prstTxWarp>
            </a:bodyPr>
            <a:lstStyle/>
            <a:p>
              <a:endParaRPr lang="en-US"/>
            </a:p>
          </p:txBody>
        </p:sp>
        <p:sp>
          <p:nvSpPr>
            <p:cNvPr id="13314" name="AutoShape 2"/>
            <p:cNvSpPr>
              <a:spLocks noChangeArrowheads="1"/>
            </p:cNvSpPr>
            <p:nvPr/>
          </p:nvSpPr>
          <p:spPr bwMode="auto">
            <a:xfrm>
              <a:off x="3408" y="8423"/>
              <a:ext cx="317" cy="492"/>
            </a:xfrm>
            <a:prstGeom prst="downArrow">
              <a:avLst>
                <a:gd name="adj1" fmla="val 50000"/>
                <a:gd name="adj2" fmla="val 38801"/>
              </a:avLst>
            </a:prstGeom>
            <a:gradFill rotWithShape="0">
              <a:gsLst>
                <a:gs pos="0">
                  <a:srgbClr val="B2A1C7"/>
                </a:gs>
                <a:gs pos="50000">
                  <a:srgbClr val="8064A2"/>
                </a:gs>
                <a:gs pos="100000">
                  <a:srgbClr val="B2A1C7"/>
                </a:gs>
              </a:gsLst>
              <a:lin ang="5400000" scaled="1"/>
            </a:gradFill>
            <a:ln w="12700">
              <a:solidFill>
                <a:srgbClr val="8064A2"/>
              </a:solidFill>
              <a:miter lim="800000"/>
              <a:headEnd/>
              <a:tailEnd/>
            </a:ln>
            <a:effectLst>
              <a:outerShdw dist="28398" dir="3806097" algn="ctr" rotWithShape="0">
                <a:srgbClr val="3F3151"/>
              </a:outerShdw>
            </a:effectLst>
          </p:spPr>
          <p:txBody>
            <a:bodyPr vert="eaVert"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Times New Roman" pitchFamily="18" charset="0"/>
                <a:cs typeface="Times New Roman" pitchFamily="18" charset="0"/>
              </a:rPr>
              <a:t>CONCLUSION AND SUMMARY </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7924800" cy="4525963"/>
          </a:xfrm>
        </p:spPr>
        <p:txBody>
          <a:bodyPr>
            <a:normAutofit/>
          </a:bodyPr>
          <a:lstStyle/>
          <a:p>
            <a:pPr algn="just">
              <a:lnSpc>
                <a:spcPct val="150000"/>
              </a:lnSpc>
              <a:buNone/>
            </a:pPr>
            <a:r>
              <a:rPr lang="en-GB" sz="1500" dirty="0">
                <a:latin typeface="Times New Roman" pitchFamily="18" charset="0"/>
                <a:cs typeface="Times New Roman" pitchFamily="18" charset="0"/>
              </a:rPr>
              <a:t>        The study concludes that HR strategy is important as this helps employees in bringing their best performance followed by enhancing organisational success. It has been found that effective HR strategies are useful for generating further competitive advantage for the company. Summarising the three articles show that different HR strategies are linked with some aspects of the competitive advantage, which is required to be maintained through proper management of employees. In addition, the analysis of RBV model shows positioning resources accordingly can be beneficial for organisations and HR equally to retain competitive advantage of the company. Furthermore, the “cultural, functional, positional and regulational aspect of competitive advantage highlighted that these factors are important for organisations to add momentum in their operations. </a:t>
            </a:r>
            <a:endParaRPr lang="en-US" sz="1500" dirty="0">
              <a:latin typeface="Times New Roman" pitchFamily="18" charset="0"/>
              <a:cs typeface="Times New Roman" pitchFamily="18" charset="0"/>
            </a:endParaRPr>
          </a:p>
          <a:p>
            <a:pPr algn="just">
              <a:lnSpc>
                <a:spcPct val="150000"/>
              </a:lnSpc>
            </a:pPr>
            <a:endParaRPr lang="en-US" sz="15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Times New Roman" pitchFamily="18" charset="0"/>
                <a:cs typeface="Times New Roman" pitchFamily="18" charset="0"/>
              </a:rPr>
              <a:t>RECOMMENDATIONS </a:t>
            </a:r>
            <a:endParaRPr lang="en-US" sz="3000" b="1" dirty="0">
              <a:latin typeface="Times New Roman" pitchFamily="18" charset="0"/>
              <a:cs typeface="Times New Roman" pitchFamily="18" charset="0"/>
            </a:endParaRPr>
          </a:p>
        </p:txBody>
      </p:sp>
      <p:graphicFrame>
        <p:nvGraphicFramePr>
          <p:cNvPr id="5" name="Content Placeholder 4"/>
          <p:cNvGraphicFramePr>
            <a:graphicFrameLocks noGrp="1"/>
          </p:cNvGraphicFramePr>
          <p:nvPr>
            <p:ph idx="1"/>
          </p:nvPr>
        </p:nvGraphicFramePr>
        <p:xfrm>
          <a:off x="457200" y="1600201"/>
          <a:ext cx="3276600" cy="342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4114800" y="1676400"/>
            <a:ext cx="4419600" cy="3901068"/>
          </a:xfrm>
          <a:prstGeom prst="rect">
            <a:avLst/>
          </a:prstGeom>
          <a:noFill/>
        </p:spPr>
        <p:txBody>
          <a:bodyPr wrap="square" rtlCol="0">
            <a:spAutoFit/>
          </a:bodyPr>
          <a:lstStyle/>
          <a:p>
            <a:pPr algn="just">
              <a:lnSpc>
                <a:spcPct val="150000"/>
              </a:lnSpc>
              <a:buFont typeface="Arial" pitchFamily="34" charset="0"/>
              <a:buChar char="•"/>
            </a:pPr>
            <a:r>
              <a:rPr lang="en-GB" sz="1500" dirty="0">
                <a:latin typeface="Times New Roman" pitchFamily="18" charset="0"/>
                <a:cs typeface="Times New Roman" pitchFamily="18" charset="0"/>
              </a:rPr>
              <a:t>As observed by Jensen and van </a:t>
            </a:r>
            <a:r>
              <a:rPr lang="en-GB" sz="1500" dirty="0" err="1">
                <a:latin typeface="Times New Roman" pitchFamily="18" charset="0"/>
                <a:cs typeface="Times New Roman" pitchFamily="18" charset="0"/>
              </a:rPr>
              <a:t>der</a:t>
            </a:r>
            <a:r>
              <a:rPr lang="en-GB" sz="1500" dirty="0">
                <a:latin typeface="Times New Roman" pitchFamily="18" charset="0"/>
                <a:cs typeface="Times New Roman" pitchFamily="18" charset="0"/>
              </a:rPr>
              <a:t> </a:t>
            </a:r>
            <a:r>
              <a:rPr lang="en-GB" sz="1500" dirty="0" err="1">
                <a:latin typeface="Times New Roman" pitchFamily="18" charset="0"/>
                <a:cs typeface="Times New Roman" pitchFamily="18" charset="0"/>
              </a:rPr>
              <a:t>Voordt</a:t>
            </a:r>
            <a:r>
              <a:rPr lang="en-GB" sz="1500" dirty="0">
                <a:latin typeface="Times New Roman" pitchFamily="18" charset="0"/>
                <a:cs typeface="Times New Roman" pitchFamily="18" charset="0"/>
              </a:rPr>
              <a:t> (2020), an inclusive work culture fosters employee growth and helps them in achieving their productivity and full performance</a:t>
            </a:r>
          </a:p>
          <a:p>
            <a:pPr algn="just">
              <a:lnSpc>
                <a:spcPct val="150000"/>
              </a:lnSpc>
              <a:buFont typeface="Arial" pitchFamily="34" charset="0"/>
              <a:buChar char="•"/>
            </a:pPr>
            <a:r>
              <a:rPr lang="en-GB" sz="1500" dirty="0">
                <a:latin typeface="Times New Roman" pitchFamily="18" charset="0"/>
                <a:cs typeface="Times New Roman" pitchFamily="18" charset="0"/>
              </a:rPr>
              <a:t>As opined by </a:t>
            </a:r>
            <a:r>
              <a:rPr lang="en-GB" sz="1500" dirty="0" err="1">
                <a:latin typeface="Times New Roman" pitchFamily="18" charset="0"/>
                <a:cs typeface="Times New Roman" pitchFamily="18" charset="0"/>
              </a:rPr>
              <a:t>Nocker</a:t>
            </a:r>
            <a:r>
              <a:rPr lang="en-GB" sz="1500" dirty="0">
                <a:latin typeface="Times New Roman" pitchFamily="18" charset="0"/>
                <a:cs typeface="Times New Roman" pitchFamily="18" charset="0"/>
              </a:rPr>
              <a:t> and </a:t>
            </a:r>
            <a:r>
              <a:rPr lang="en-GB" sz="1500" dirty="0" err="1">
                <a:latin typeface="Times New Roman" pitchFamily="18" charset="0"/>
                <a:cs typeface="Times New Roman" pitchFamily="18" charset="0"/>
              </a:rPr>
              <a:t>Sena</a:t>
            </a:r>
            <a:r>
              <a:rPr lang="en-GB" sz="1500" dirty="0">
                <a:latin typeface="Times New Roman" pitchFamily="18" charset="0"/>
                <a:cs typeface="Times New Roman" pitchFamily="18" charset="0"/>
              </a:rPr>
              <a:t> (2019), HR analytics enable organisations in synthesising actions of employees with that of organisational goals</a:t>
            </a:r>
          </a:p>
          <a:p>
            <a:pPr algn="just">
              <a:lnSpc>
                <a:spcPct val="150000"/>
              </a:lnSpc>
              <a:buFont typeface="Arial" pitchFamily="34" charset="0"/>
              <a:buChar char="•"/>
            </a:pPr>
            <a:r>
              <a:rPr lang="en-US" sz="1500" dirty="0">
                <a:latin typeface="Times New Roman" pitchFamily="18" charset="0"/>
                <a:cs typeface="Times New Roman" pitchFamily="18" charset="0"/>
              </a:rPr>
              <a:t>In turn, this helps in bringing consistency in operational management as well as employee performance. </a:t>
            </a:r>
            <a:endParaRPr lang="en-GB" sz="1500" dirty="0">
              <a:latin typeface="Times New Roman" pitchFamily="18" charset="0"/>
              <a:cs typeface="Times New Roman" pitchFamily="18" charset="0"/>
            </a:endParaRPr>
          </a:p>
          <a:p>
            <a:pPr algn="just">
              <a:lnSpc>
                <a:spcPct val="150000"/>
              </a:lnSpc>
              <a:buFont typeface="Arial" pitchFamily="34" charset="0"/>
              <a:buChar char="•"/>
            </a:pPr>
            <a:endParaRPr lang="en-US" sz="15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b="1" dirty="0">
                <a:latin typeface="Times New Roman" pitchFamily="18" charset="0"/>
                <a:cs typeface="Times New Roman" pitchFamily="18" charset="0"/>
              </a:rPr>
              <a:t>REFERENCES</a:t>
            </a:r>
            <a:br>
              <a:rPr lang="en-US" sz="3000" b="1" dirty="0">
                <a:latin typeface="Times New Roman" pitchFamily="18" charset="0"/>
                <a:cs typeface="Times New Roman" pitchFamily="18" charset="0"/>
              </a:rPr>
            </a:b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534400" cy="5059363"/>
          </a:xfrm>
        </p:spPr>
        <p:txBody>
          <a:bodyPr>
            <a:normAutofit/>
          </a:bodyPr>
          <a:lstStyle/>
          <a:p>
            <a:pPr algn="just"/>
            <a:r>
              <a:rPr lang="en-US" sz="500" b="1" dirty="0">
                <a:latin typeface="Times New Roman" panose="02020603050405020304" pitchFamily="18" charset="0"/>
                <a:cs typeface="Times New Roman" pitchFamily="18" charset="0"/>
              </a:rPr>
              <a:t>References</a:t>
            </a:r>
          </a:p>
          <a:p>
            <a:pPr algn="just"/>
            <a:r>
              <a:rPr lang="en-US" sz="500" b="1" i="1" dirty="0">
                <a:latin typeface="Times New Roman" panose="02020603050405020304" pitchFamily="18" charset="0"/>
                <a:cs typeface="Times New Roman" pitchFamily="18" charset="0"/>
              </a:rPr>
              <a:t>“Anwar, G. and Abdullah, N.N., (2021). The impact of Human resource management practice on Organizational performance. International journal of Engineering, Business and Management (IJEBM), 5.”</a:t>
            </a:r>
            <a:endParaRPr lang="en-US" sz="500" dirty="0">
              <a:latin typeface="Times New Roman" panose="02020603050405020304" pitchFamily="18" charset="0"/>
              <a:cs typeface="Times New Roman" pitchFamily="18" charset="0"/>
            </a:endParaRPr>
          </a:p>
          <a:p>
            <a:pPr algn="just"/>
            <a:r>
              <a:rPr lang="en-US" sz="500" b="1" i="1" dirty="0">
                <a:latin typeface="Times New Roman" panose="02020603050405020304" pitchFamily="18" charset="0"/>
                <a:cs typeface="Times New Roman" pitchFamily="18" charset="0"/>
              </a:rPr>
              <a:t>“</a:t>
            </a:r>
            <a:r>
              <a:rPr lang="en-US" sz="500" b="1" i="1" dirty="0" err="1">
                <a:latin typeface="Times New Roman" panose="02020603050405020304" pitchFamily="18" charset="0"/>
                <a:cs typeface="Times New Roman" pitchFamily="18" charset="0"/>
              </a:rPr>
              <a:t>Hamadamin</a:t>
            </a:r>
            <a:r>
              <a:rPr lang="en-US" sz="500" b="1" i="1" dirty="0">
                <a:latin typeface="Times New Roman" panose="02020603050405020304" pitchFamily="18" charset="0"/>
                <a:cs typeface="Times New Roman" pitchFamily="18" charset="0"/>
              </a:rPr>
              <a:t>, H.H. and </a:t>
            </a:r>
            <a:r>
              <a:rPr lang="en-US" sz="500" b="1" i="1" dirty="0" err="1">
                <a:latin typeface="Times New Roman" panose="02020603050405020304" pitchFamily="18" charset="0"/>
                <a:cs typeface="Times New Roman" pitchFamily="18" charset="0"/>
              </a:rPr>
              <a:t>Atan</a:t>
            </a:r>
            <a:r>
              <a:rPr lang="en-US" sz="500" b="1" i="1" dirty="0">
                <a:latin typeface="Times New Roman" panose="02020603050405020304" pitchFamily="18" charset="0"/>
                <a:cs typeface="Times New Roman" pitchFamily="18" charset="0"/>
              </a:rPr>
              <a:t>, T., (2019). The impact of strategic human resource management practices on competitive advantage sustainability: The mediation of human capital development and employee commitment. Sustainability, 11(20), p.5782.”</a:t>
            </a:r>
            <a:endParaRPr lang="en-US" sz="500" dirty="0">
              <a:latin typeface="Times New Roman" panose="02020603050405020304" pitchFamily="18" charset="0"/>
              <a:cs typeface="Times New Roman" pitchFamily="18" charset="0"/>
            </a:endParaRPr>
          </a:p>
          <a:p>
            <a:pPr algn="just"/>
            <a:r>
              <a:rPr lang="en-US" sz="500" b="1" i="1" dirty="0">
                <a:latin typeface="Times New Roman" panose="02020603050405020304" pitchFamily="18" charset="0"/>
                <a:cs typeface="Times New Roman" pitchFamily="18" charset="0"/>
              </a:rPr>
              <a:t>“</a:t>
            </a:r>
            <a:r>
              <a:rPr lang="en-US" sz="500" b="1" i="1" dirty="0" err="1">
                <a:latin typeface="Times New Roman" panose="02020603050405020304" pitchFamily="18" charset="0"/>
                <a:cs typeface="Times New Roman" pitchFamily="18" charset="0"/>
              </a:rPr>
              <a:t>Malik</a:t>
            </a:r>
            <a:r>
              <a:rPr lang="en-US" sz="500" b="1" i="1" dirty="0">
                <a:latin typeface="Times New Roman" panose="02020603050405020304" pitchFamily="18" charset="0"/>
                <a:cs typeface="Times New Roman" pitchFamily="18" charset="0"/>
              </a:rPr>
              <a:t>, A., (2019). Creating competitive advantage through source basic capital strategic humanity in the industrial age 4.0. International Research Journal of Advanced Engineering and Science, 4(1), pp.209-215.”</a:t>
            </a:r>
            <a:endParaRPr lang="en-US" sz="500" dirty="0">
              <a:latin typeface="Times New Roman" panose="02020603050405020304" pitchFamily="18" charset="0"/>
              <a:cs typeface="Times New Roman" pitchFamily="18" charset="0"/>
            </a:endParaRPr>
          </a:p>
          <a:p>
            <a:pPr algn="just"/>
            <a:br>
              <a:rPr lang="en-US" sz="500" b="1" dirty="0">
                <a:latin typeface="Times New Roman" panose="02020603050405020304" pitchFamily="18" charset="0"/>
                <a:cs typeface="Times New Roman" pitchFamily="18" charset="0"/>
              </a:rPr>
            </a:br>
            <a:r>
              <a:rPr lang="en-US" sz="500" b="1" dirty="0">
                <a:latin typeface="Times New Roman" panose="02020603050405020304" pitchFamily="18" charset="0"/>
                <a:cs typeface="Times New Roman" pitchFamily="18" charset="0"/>
              </a:rPr>
              <a:t> </a:t>
            </a:r>
            <a:endParaRPr lang="en-US" sz="500" dirty="0">
              <a:latin typeface="Times New Roman" panose="02020603050405020304" pitchFamily="18" charset="0"/>
              <a:cs typeface="Times New Roman" pitchFamily="18" charset="0"/>
            </a:endParaRPr>
          </a:p>
          <a:p>
            <a:pPr algn="just"/>
            <a:r>
              <a:rPr lang="en-US" sz="500" b="1" dirty="0">
                <a:latin typeface="Times New Roman" panose="02020603050405020304" pitchFamily="18" charset="0"/>
                <a:cs typeface="Times New Roman" pitchFamily="18" charset="0"/>
              </a:rPr>
              <a:t>Bibliography </a:t>
            </a: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Amjad</a:t>
            </a:r>
            <a:r>
              <a:rPr lang="en-IN" sz="500" b="1" i="1" dirty="0">
                <a:latin typeface="Times New Roman" panose="02020603050405020304" pitchFamily="18" charset="0"/>
                <a:cs typeface="Times New Roman" pitchFamily="18" charset="0"/>
              </a:rPr>
              <a:t>, F., </a:t>
            </a:r>
            <a:r>
              <a:rPr lang="en-IN" sz="500" b="1" i="1" dirty="0" err="1">
                <a:latin typeface="Times New Roman" panose="02020603050405020304" pitchFamily="18" charset="0"/>
                <a:cs typeface="Times New Roman" pitchFamily="18" charset="0"/>
              </a:rPr>
              <a:t>Abbas</a:t>
            </a:r>
            <a:r>
              <a:rPr lang="en-IN" sz="500" b="1" i="1" dirty="0">
                <a:latin typeface="Times New Roman" panose="02020603050405020304" pitchFamily="18" charset="0"/>
                <a:cs typeface="Times New Roman" pitchFamily="18" charset="0"/>
              </a:rPr>
              <a:t>, W., Zia-Ur-</a:t>
            </a:r>
            <a:r>
              <a:rPr lang="en-IN" sz="500" b="1" i="1" dirty="0" err="1">
                <a:latin typeface="Times New Roman" panose="02020603050405020304" pitchFamily="18" charset="0"/>
                <a:cs typeface="Times New Roman" pitchFamily="18" charset="0"/>
              </a:rPr>
              <a:t>Rehman</a:t>
            </a:r>
            <a:r>
              <a:rPr lang="en-IN" sz="500" b="1" i="1" dirty="0">
                <a:latin typeface="Times New Roman" panose="02020603050405020304" pitchFamily="18" charset="0"/>
                <a:cs typeface="Times New Roman" pitchFamily="18" charset="0"/>
              </a:rPr>
              <a:t>, M., </a:t>
            </a:r>
            <a:r>
              <a:rPr lang="en-IN" sz="500" b="1" i="1" dirty="0" err="1">
                <a:latin typeface="Times New Roman" panose="02020603050405020304" pitchFamily="18" charset="0"/>
                <a:cs typeface="Times New Roman" pitchFamily="18" charset="0"/>
              </a:rPr>
              <a:t>Baig</a:t>
            </a:r>
            <a:r>
              <a:rPr lang="en-IN" sz="500" b="1" i="1" dirty="0">
                <a:latin typeface="Times New Roman" panose="02020603050405020304" pitchFamily="18" charset="0"/>
                <a:cs typeface="Times New Roman" pitchFamily="18" charset="0"/>
              </a:rPr>
              <a:t>, S.A., </a:t>
            </a:r>
            <a:r>
              <a:rPr lang="en-IN" sz="500" b="1" i="1" dirty="0" err="1">
                <a:latin typeface="Times New Roman" panose="02020603050405020304" pitchFamily="18" charset="0"/>
                <a:cs typeface="Times New Roman" pitchFamily="18" charset="0"/>
              </a:rPr>
              <a:t>Hashim</a:t>
            </a:r>
            <a:r>
              <a:rPr lang="en-IN" sz="500" b="1" i="1" dirty="0">
                <a:latin typeface="Times New Roman" panose="02020603050405020304" pitchFamily="18" charset="0"/>
                <a:cs typeface="Times New Roman" pitchFamily="18" charset="0"/>
              </a:rPr>
              <a:t>, M., Khan, A. and </a:t>
            </a:r>
            <a:r>
              <a:rPr lang="en-IN" sz="500" b="1" i="1" dirty="0" err="1">
                <a:latin typeface="Times New Roman" panose="02020603050405020304" pitchFamily="18" charset="0"/>
                <a:cs typeface="Times New Roman" pitchFamily="18" charset="0"/>
              </a:rPr>
              <a:t>Rehman</a:t>
            </a:r>
            <a:r>
              <a:rPr lang="en-IN" sz="500" b="1" i="1" dirty="0">
                <a:latin typeface="Times New Roman" panose="02020603050405020304" pitchFamily="18" charset="0"/>
                <a:cs typeface="Times New Roman" pitchFamily="18" charset="0"/>
              </a:rPr>
              <a:t>, H.U.,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2021</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Effect of green human resource management practices on organizational sustainability: the mediating role of environmental and employee performance. Environmental Science and Pollution Research, 28, pp.28191-28206.”</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“Davis, G.F. and DeWitt, T.,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2021</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Organization theory and the resource-based view of the firm: The great divide. Journal of Management, 47(7), pp.1684-1697.”</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Ererdi</a:t>
            </a:r>
            <a:r>
              <a:rPr lang="en-IN" sz="500" b="1" i="1" dirty="0">
                <a:latin typeface="Times New Roman" panose="02020603050405020304" pitchFamily="18" charset="0"/>
                <a:cs typeface="Times New Roman" pitchFamily="18" charset="0"/>
              </a:rPr>
              <a:t>, C., </a:t>
            </a:r>
            <a:r>
              <a:rPr lang="en-IN" sz="500" b="1" i="1" dirty="0" err="1">
                <a:latin typeface="Times New Roman" panose="02020603050405020304" pitchFamily="18" charset="0"/>
                <a:cs typeface="Times New Roman" pitchFamily="18" charset="0"/>
              </a:rPr>
              <a:t>Nurgabdeshov</a:t>
            </a:r>
            <a:r>
              <a:rPr lang="en-IN" sz="500" b="1" i="1" dirty="0">
                <a:latin typeface="Times New Roman" panose="02020603050405020304" pitchFamily="18" charset="0"/>
                <a:cs typeface="Times New Roman" pitchFamily="18" charset="0"/>
              </a:rPr>
              <a:t>, A., </a:t>
            </a:r>
            <a:r>
              <a:rPr lang="en-IN" sz="500" b="1" i="1" dirty="0" err="1">
                <a:latin typeface="Times New Roman" panose="02020603050405020304" pitchFamily="18" charset="0"/>
                <a:cs typeface="Times New Roman" pitchFamily="18" charset="0"/>
              </a:rPr>
              <a:t>Kozhakhmet</a:t>
            </a:r>
            <a:r>
              <a:rPr lang="en-IN" sz="500" b="1" i="1" dirty="0">
                <a:latin typeface="Times New Roman" panose="02020603050405020304" pitchFamily="18" charset="0"/>
                <a:cs typeface="Times New Roman" pitchFamily="18" charset="0"/>
              </a:rPr>
              <a:t>, S., </a:t>
            </a:r>
            <a:r>
              <a:rPr lang="en-IN" sz="500" b="1" i="1" dirty="0" err="1">
                <a:latin typeface="Times New Roman" panose="02020603050405020304" pitchFamily="18" charset="0"/>
                <a:cs typeface="Times New Roman" pitchFamily="18" charset="0"/>
              </a:rPr>
              <a:t>Rofcanin</a:t>
            </a:r>
            <a:r>
              <a:rPr lang="en-IN" sz="500" b="1" i="1" dirty="0">
                <a:latin typeface="Times New Roman" panose="02020603050405020304" pitchFamily="18" charset="0"/>
                <a:cs typeface="Times New Roman" pitchFamily="18" charset="0"/>
              </a:rPr>
              <a:t>, Y. and </a:t>
            </a:r>
            <a:r>
              <a:rPr lang="en-IN" sz="500" b="1" i="1" dirty="0" err="1">
                <a:latin typeface="Times New Roman" panose="02020603050405020304" pitchFamily="18" charset="0"/>
                <a:cs typeface="Times New Roman" pitchFamily="18" charset="0"/>
              </a:rPr>
              <a:t>Demirbag</a:t>
            </a:r>
            <a:r>
              <a:rPr lang="en-IN" sz="500" b="1" i="1" dirty="0">
                <a:latin typeface="Times New Roman" panose="02020603050405020304" pitchFamily="18" charset="0"/>
                <a:cs typeface="Times New Roman" pitchFamily="18" charset="0"/>
              </a:rPr>
              <a:t>, M.,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2022</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International HRM in the context of uncertainty and crisis: A systematic review of literature (2000–2018). The International Journal of Human Resource Management, 33(12), pp.2503-2540.”</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Giermindl</a:t>
            </a:r>
            <a:r>
              <a:rPr lang="en-IN" sz="500" b="1" i="1" dirty="0">
                <a:latin typeface="Times New Roman" panose="02020603050405020304" pitchFamily="18" charset="0"/>
                <a:cs typeface="Times New Roman" pitchFamily="18" charset="0"/>
              </a:rPr>
              <a:t>, L.M., </a:t>
            </a:r>
            <a:r>
              <a:rPr lang="en-IN" sz="500" b="1" i="1" dirty="0" err="1">
                <a:latin typeface="Times New Roman" panose="02020603050405020304" pitchFamily="18" charset="0"/>
                <a:cs typeface="Times New Roman" pitchFamily="18" charset="0"/>
              </a:rPr>
              <a:t>Strich</a:t>
            </a:r>
            <a:r>
              <a:rPr lang="en-IN" sz="500" b="1" i="1" dirty="0">
                <a:latin typeface="Times New Roman" panose="02020603050405020304" pitchFamily="18" charset="0"/>
                <a:cs typeface="Times New Roman" pitchFamily="18" charset="0"/>
              </a:rPr>
              <a:t>, F., Christ, O., </a:t>
            </a:r>
            <a:r>
              <a:rPr lang="en-IN" sz="500" b="1" i="1" dirty="0" err="1">
                <a:latin typeface="Times New Roman" panose="02020603050405020304" pitchFamily="18" charset="0"/>
                <a:cs typeface="Times New Roman" pitchFamily="18" charset="0"/>
              </a:rPr>
              <a:t>Leicht-Deobald</a:t>
            </a:r>
            <a:r>
              <a:rPr lang="en-IN" sz="500" b="1" i="1" dirty="0">
                <a:latin typeface="Times New Roman" panose="02020603050405020304" pitchFamily="18" charset="0"/>
                <a:cs typeface="Times New Roman" pitchFamily="18" charset="0"/>
              </a:rPr>
              <a:t>, U. and </a:t>
            </a:r>
            <a:r>
              <a:rPr lang="en-IN" sz="500" b="1" i="1" dirty="0" err="1">
                <a:latin typeface="Times New Roman" panose="02020603050405020304" pitchFamily="18" charset="0"/>
                <a:cs typeface="Times New Roman" pitchFamily="18" charset="0"/>
              </a:rPr>
              <a:t>Redzepi</a:t>
            </a:r>
            <a:r>
              <a:rPr lang="en-IN" sz="500" b="1" i="1" dirty="0">
                <a:latin typeface="Times New Roman" panose="02020603050405020304" pitchFamily="18" charset="0"/>
                <a:cs typeface="Times New Roman" pitchFamily="18" charset="0"/>
              </a:rPr>
              <a:t>, A.,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2022</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The dark sides of people analytics: reviewing the perils for organisations and employees. European Journal of Information Systems, 31(3), pp.410-435.”</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Harsch</a:t>
            </a:r>
            <a:r>
              <a:rPr lang="en-IN" sz="500" b="1" i="1" dirty="0">
                <a:latin typeface="Times New Roman" panose="02020603050405020304" pitchFamily="18" charset="0"/>
                <a:cs typeface="Times New Roman" pitchFamily="18" charset="0"/>
              </a:rPr>
              <a:t>, K. and </a:t>
            </a:r>
            <a:r>
              <a:rPr lang="en-IN" sz="500" b="1" i="1" dirty="0" err="1">
                <a:latin typeface="Times New Roman" panose="02020603050405020304" pitchFamily="18" charset="0"/>
                <a:cs typeface="Times New Roman" pitchFamily="18" charset="0"/>
              </a:rPr>
              <a:t>Festing</a:t>
            </a:r>
            <a:r>
              <a:rPr lang="en-IN" sz="500" b="1" i="1" dirty="0">
                <a:latin typeface="Times New Roman" panose="02020603050405020304" pitchFamily="18" charset="0"/>
                <a:cs typeface="Times New Roman" pitchFamily="18" charset="0"/>
              </a:rPr>
              <a:t>, M.,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Dynamic talent management capabilities and organizational agility—A qualitative exploration. Human Resource Management, 59(1), pp.43-61.”</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Hongal</a:t>
            </a:r>
            <a:r>
              <a:rPr lang="en-IN" sz="500" b="1" i="1" dirty="0">
                <a:latin typeface="Times New Roman" panose="02020603050405020304" pitchFamily="18" charset="0"/>
                <a:cs typeface="Times New Roman" pitchFamily="18" charset="0"/>
              </a:rPr>
              <a:t>, P. and </a:t>
            </a:r>
            <a:r>
              <a:rPr lang="en-IN" sz="500" b="1" i="1" dirty="0" err="1">
                <a:latin typeface="Times New Roman" panose="02020603050405020304" pitchFamily="18" charset="0"/>
                <a:cs typeface="Times New Roman" pitchFamily="18" charset="0"/>
              </a:rPr>
              <a:t>Kinange</a:t>
            </a:r>
            <a:r>
              <a:rPr lang="en-IN" sz="500" b="1" i="1" dirty="0">
                <a:latin typeface="Times New Roman" panose="02020603050405020304" pitchFamily="18" charset="0"/>
                <a:cs typeface="Times New Roman" pitchFamily="18" charset="0"/>
              </a:rPr>
              <a:t>, U.,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A study on talent management and its impact on organization performance-an empirical review. International Journal of Engineering and Management Research, 10.”</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“Jensen, P.A. and van </a:t>
            </a:r>
            <a:r>
              <a:rPr lang="en-IN" sz="500" b="1" i="1" dirty="0" err="1">
                <a:latin typeface="Times New Roman" panose="02020603050405020304" pitchFamily="18" charset="0"/>
                <a:cs typeface="Times New Roman" pitchFamily="18" charset="0"/>
              </a:rPr>
              <a:t>der</a:t>
            </a:r>
            <a:r>
              <a:rPr lang="en-IN" sz="500" b="1" i="1" dirty="0">
                <a:latin typeface="Times New Roman" panose="02020603050405020304" pitchFamily="18" charset="0"/>
                <a:cs typeface="Times New Roman" pitchFamily="18" charset="0"/>
              </a:rPr>
              <a:t> </a:t>
            </a:r>
            <a:r>
              <a:rPr lang="en-IN" sz="500" b="1" i="1" dirty="0" err="1">
                <a:latin typeface="Times New Roman" panose="02020603050405020304" pitchFamily="18" charset="0"/>
                <a:cs typeface="Times New Roman" pitchFamily="18" charset="0"/>
              </a:rPr>
              <a:t>Voordt</a:t>
            </a:r>
            <a:r>
              <a:rPr lang="en-IN" sz="500" b="1" i="1" dirty="0">
                <a:latin typeface="Times New Roman" panose="02020603050405020304" pitchFamily="18" charset="0"/>
                <a:cs typeface="Times New Roman" pitchFamily="18" charset="0"/>
              </a:rPr>
              <a:t>, T.J.,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Healthy workplaces: What we know and what else we need to know. Journal of Corporate Real Estate, 22(2), pp.95-112.”</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“Kareem, M.A. and Hussein, I.J.,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2019</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The impact of human resource development on employee performance and organizational effectiveness. Management Dynamics in the Knowledge Economy, 7(3), pp.307-322.”</a:t>
            </a:r>
            <a:endParaRPr lang="en-US" sz="500" dirty="0">
              <a:latin typeface="Times New Roman" panose="02020603050405020304" pitchFamily="18" charset="0"/>
              <a:cs typeface="Times New Roman" pitchFamily="18" charset="0"/>
            </a:endParaRPr>
          </a:p>
          <a:p>
            <a:pPr algn="just"/>
            <a:r>
              <a:rPr lang="en-US" sz="500" b="1" i="1" dirty="0">
                <a:latin typeface="Times New Roman" panose="02020603050405020304" pitchFamily="18" charset="0"/>
                <a:cs typeface="Times New Roman" pitchFamily="18" charset="0"/>
              </a:rPr>
              <a:t>“Kaufman, B.E., (2020). The real problem: The deadly combination of </a:t>
            </a:r>
            <a:r>
              <a:rPr lang="en-US" sz="500" b="1" i="1" dirty="0" err="1">
                <a:latin typeface="Times New Roman" panose="02020603050405020304" pitchFamily="18" charset="0"/>
                <a:cs typeface="Times New Roman" pitchFamily="18" charset="0"/>
              </a:rPr>
              <a:t>psychologisation</a:t>
            </a:r>
            <a:r>
              <a:rPr lang="en-US" sz="500" b="1" i="1" dirty="0">
                <a:latin typeface="Times New Roman" panose="02020603050405020304" pitchFamily="18" charset="0"/>
                <a:cs typeface="Times New Roman" pitchFamily="18" charset="0"/>
              </a:rPr>
              <a:t>, scientism, and normative </a:t>
            </a:r>
            <a:r>
              <a:rPr lang="en-US" sz="500" b="1" i="1" dirty="0" err="1">
                <a:latin typeface="Times New Roman" panose="02020603050405020304" pitchFamily="18" charset="0"/>
                <a:cs typeface="Times New Roman" pitchFamily="18" charset="0"/>
              </a:rPr>
              <a:t>promotionalism</a:t>
            </a:r>
            <a:r>
              <a:rPr lang="en-US" sz="500" b="1" i="1" dirty="0">
                <a:latin typeface="Times New Roman" panose="02020603050405020304" pitchFamily="18" charset="0"/>
                <a:cs typeface="Times New Roman" pitchFamily="18" charset="0"/>
              </a:rPr>
              <a:t> takes strategic human resource management down a 30‐year dead end. Human Resource Management Journal, 30(1), pp.49-72.”</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Khanra</a:t>
            </a:r>
            <a:r>
              <a:rPr lang="en-IN" sz="500" b="1" i="1" dirty="0">
                <a:latin typeface="Times New Roman" panose="02020603050405020304" pitchFamily="18" charset="0"/>
                <a:cs typeface="Times New Roman" pitchFamily="18" charset="0"/>
              </a:rPr>
              <a:t>, S., </a:t>
            </a:r>
            <a:r>
              <a:rPr lang="en-IN" sz="500" b="1" i="1" dirty="0" err="1">
                <a:latin typeface="Times New Roman" panose="02020603050405020304" pitchFamily="18" charset="0"/>
                <a:cs typeface="Times New Roman" pitchFamily="18" charset="0"/>
              </a:rPr>
              <a:t>Kaur</a:t>
            </a:r>
            <a:r>
              <a:rPr lang="en-IN" sz="500" b="1" i="1" dirty="0">
                <a:latin typeface="Times New Roman" panose="02020603050405020304" pitchFamily="18" charset="0"/>
                <a:cs typeface="Times New Roman" pitchFamily="18" charset="0"/>
              </a:rPr>
              <a:t>, P., Joseph, R.P., </a:t>
            </a:r>
            <a:r>
              <a:rPr lang="en-IN" sz="500" b="1" i="1" dirty="0" err="1">
                <a:latin typeface="Times New Roman" panose="02020603050405020304" pitchFamily="18" charset="0"/>
                <a:cs typeface="Times New Roman" pitchFamily="18" charset="0"/>
              </a:rPr>
              <a:t>Malik</a:t>
            </a:r>
            <a:r>
              <a:rPr lang="en-IN" sz="500" b="1" i="1" dirty="0">
                <a:latin typeface="Times New Roman" panose="02020603050405020304" pitchFamily="18" charset="0"/>
                <a:cs typeface="Times New Roman" pitchFamily="18" charset="0"/>
              </a:rPr>
              <a:t>, A. and </a:t>
            </a:r>
            <a:r>
              <a:rPr lang="en-IN" sz="500" b="1" i="1" dirty="0" err="1">
                <a:latin typeface="Times New Roman" panose="02020603050405020304" pitchFamily="18" charset="0"/>
                <a:cs typeface="Times New Roman" pitchFamily="18" charset="0"/>
              </a:rPr>
              <a:t>Dhir</a:t>
            </a:r>
            <a:r>
              <a:rPr lang="en-IN" sz="500" b="1" i="1" dirty="0">
                <a:latin typeface="Times New Roman" panose="02020603050405020304" pitchFamily="18" charset="0"/>
                <a:cs typeface="Times New Roman" pitchFamily="18" charset="0"/>
              </a:rPr>
              <a:t>, A.,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2022</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A resource‐based view of green innovation as a strategic firm resource: Present status and future directions. Business Strategy and the Environment, 31(4), pp.1395-1413.”</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Malik</a:t>
            </a:r>
            <a:r>
              <a:rPr lang="en-IN" sz="500" b="1" i="1" dirty="0">
                <a:latin typeface="Times New Roman" panose="02020603050405020304" pitchFamily="18" charset="0"/>
                <a:cs typeface="Times New Roman" pitchFamily="18" charset="0"/>
              </a:rPr>
              <a:t>, S.Y., Cao, Y., </a:t>
            </a:r>
            <a:r>
              <a:rPr lang="en-IN" sz="500" b="1" i="1" dirty="0" err="1">
                <a:latin typeface="Times New Roman" panose="02020603050405020304" pitchFamily="18" charset="0"/>
                <a:cs typeface="Times New Roman" pitchFamily="18" charset="0"/>
              </a:rPr>
              <a:t>Mughal</a:t>
            </a:r>
            <a:r>
              <a:rPr lang="en-IN" sz="500" b="1" i="1" dirty="0">
                <a:latin typeface="Times New Roman" panose="02020603050405020304" pitchFamily="18" charset="0"/>
                <a:cs typeface="Times New Roman" pitchFamily="18" charset="0"/>
              </a:rPr>
              <a:t>, Y.H., </a:t>
            </a:r>
            <a:r>
              <a:rPr lang="en-IN" sz="500" b="1" i="1" dirty="0" err="1">
                <a:latin typeface="Times New Roman" panose="02020603050405020304" pitchFamily="18" charset="0"/>
                <a:cs typeface="Times New Roman" pitchFamily="18" charset="0"/>
              </a:rPr>
              <a:t>Kundi</a:t>
            </a:r>
            <a:r>
              <a:rPr lang="en-IN" sz="500" b="1" i="1" dirty="0">
                <a:latin typeface="Times New Roman" panose="02020603050405020304" pitchFamily="18" charset="0"/>
                <a:cs typeface="Times New Roman" pitchFamily="18" charset="0"/>
              </a:rPr>
              <a:t>, G.M., </a:t>
            </a:r>
            <a:r>
              <a:rPr lang="en-IN" sz="500" b="1" i="1" dirty="0" err="1">
                <a:latin typeface="Times New Roman" panose="02020603050405020304" pitchFamily="18" charset="0"/>
                <a:cs typeface="Times New Roman" pitchFamily="18" charset="0"/>
              </a:rPr>
              <a:t>Mughal</a:t>
            </a:r>
            <a:r>
              <a:rPr lang="en-IN" sz="500" b="1" i="1" dirty="0">
                <a:latin typeface="Times New Roman" panose="02020603050405020304" pitchFamily="18" charset="0"/>
                <a:cs typeface="Times New Roman" pitchFamily="18" charset="0"/>
              </a:rPr>
              <a:t>, M.H. and </a:t>
            </a:r>
            <a:r>
              <a:rPr lang="en-IN" sz="500" b="1" i="1" dirty="0" err="1">
                <a:latin typeface="Times New Roman" panose="02020603050405020304" pitchFamily="18" charset="0"/>
                <a:cs typeface="Times New Roman" pitchFamily="18" charset="0"/>
              </a:rPr>
              <a:t>Ramayah</a:t>
            </a:r>
            <a:r>
              <a:rPr lang="en-IN" sz="500" b="1" i="1" dirty="0">
                <a:latin typeface="Times New Roman" panose="02020603050405020304" pitchFamily="18" charset="0"/>
                <a:cs typeface="Times New Roman" pitchFamily="18" charset="0"/>
              </a:rPr>
              <a:t>, T.,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Pathways towards sustainability in organizations: Empirical evidence on the role of green human resource management practices and green intellectual capital. Sustainability, 12(8), p.3228.”</a:t>
            </a:r>
            <a:endParaRPr lang="en-US" sz="500" dirty="0">
              <a:latin typeface="Times New Roman" panose="02020603050405020304" pitchFamily="18" charset="0"/>
              <a:cs typeface="Times New Roman" pitchFamily="18" charset="0"/>
            </a:endParaRPr>
          </a:p>
          <a:p>
            <a:pPr algn="just"/>
            <a:r>
              <a:rPr lang="en-US" sz="500" b="1" i="1" dirty="0">
                <a:latin typeface="Times New Roman" panose="02020603050405020304" pitchFamily="18" charset="0"/>
                <a:cs typeface="Times New Roman" pitchFamily="18" charset="0"/>
              </a:rPr>
              <a:t>“</a:t>
            </a:r>
            <a:r>
              <a:rPr lang="en-US" sz="500" b="1" i="1" dirty="0" err="1">
                <a:latin typeface="Times New Roman" panose="02020603050405020304" pitchFamily="18" charset="0"/>
                <a:cs typeface="Times New Roman" pitchFamily="18" charset="0"/>
              </a:rPr>
              <a:t>Mehrad</a:t>
            </a:r>
            <a:r>
              <a:rPr lang="en-US" sz="500" b="1" i="1" dirty="0">
                <a:latin typeface="Times New Roman" panose="02020603050405020304" pitchFamily="18" charset="0"/>
                <a:cs typeface="Times New Roman" pitchFamily="18" charset="0"/>
              </a:rPr>
              <a:t>, A., (2020). Evaluation of academic staff job satisfaction at Malaysian universities in the context of Herzberg’s Motivation-Hygiene Theory. Journal of Social Science Research, 15(1), pp.157-166.”</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“Nagano, H.,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2019</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The growth of knowledge through the resource-based view. Management Decision, 58(1), pp.98-111.”</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Nocker</a:t>
            </a:r>
            <a:r>
              <a:rPr lang="en-IN" sz="500" b="1" i="1" dirty="0">
                <a:latin typeface="Times New Roman" panose="02020603050405020304" pitchFamily="18" charset="0"/>
                <a:cs typeface="Times New Roman" pitchFamily="18" charset="0"/>
              </a:rPr>
              <a:t>, M. and </a:t>
            </a:r>
            <a:r>
              <a:rPr lang="en-IN" sz="500" b="1" i="1" dirty="0" err="1">
                <a:latin typeface="Times New Roman" panose="02020603050405020304" pitchFamily="18" charset="0"/>
                <a:cs typeface="Times New Roman" pitchFamily="18" charset="0"/>
              </a:rPr>
              <a:t>Sena</a:t>
            </a:r>
            <a:r>
              <a:rPr lang="en-IN" sz="500" b="1" i="1" dirty="0">
                <a:latin typeface="Times New Roman" panose="02020603050405020304" pitchFamily="18" charset="0"/>
                <a:cs typeface="Times New Roman" pitchFamily="18" charset="0"/>
              </a:rPr>
              <a:t>, V.,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2019</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Big data and human resources management: The rise of talent analytics. Social Sciences, 8(10), p.273.”</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a:t>
            </a:r>
            <a:r>
              <a:rPr lang="en-IN" sz="500" b="1" i="1" dirty="0" err="1">
                <a:latin typeface="Times New Roman" panose="02020603050405020304" pitchFamily="18" charset="0"/>
                <a:cs typeface="Times New Roman" pitchFamily="18" charset="0"/>
              </a:rPr>
              <a:t>Pambreni</a:t>
            </a:r>
            <a:r>
              <a:rPr lang="en-IN" sz="500" b="1" i="1" dirty="0">
                <a:latin typeface="Times New Roman" panose="02020603050405020304" pitchFamily="18" charset="0"/>
                <a:cs typeface="Times New Roman" pitchFamily="18" charset="0"/>
              </a:rPr>
              <a:t>, Y., </a:t>
            </a:r>
            <a:r>
              <a:rPr lang="en-IN" sz="500" b="1" i="1" dirty="0" err="1">
                <a:latin typeface="Times New Roman" panose="02020603050405020304" pitchFamily="18" charset="0"/>
                <a:cs typeface="Times New Roman" pitchFamily="18" charset="0"/>
              </a:rPr>
              <a:t>Khatibi</a:t>
            </a:r>
            <a:r>
              <a:rPr lang="en-IN" sz="500" b="1" i="1" dirty="0">
                <a:latin typeface="Times New Roman" panose="02020603050405020304" pitchFamily="18" charset="0"/>
                <a:cs typeface="Times New Roman" pitchFamily="18" charset="0"/>
              </a:rPr>
              <a:t>, A., </a:t>
            </a:r>
            <a:r>
              <a:rPr lang="en-IN" sz="500" b="1" i="1" dirty="0" err="1">
                <a:latin typeface="Times New Roman" panose="02020603050405020304" pitchFamily="18" charset="0"/>
                <a:cs typeface="Times New Roman" pitchFamily="18" charset="0"/>
              </a:rPr>
              <a:t>Azam</a:t>
            </a:r>
            <a:r>
              <a:rPr lang="en-IN" sz="500" b="1" i="1" dirty="0">
                <a:latin typeface="Times New Roman" panose="02020603050405020304" pitchFamily="18" charset="0"/>
                <a:cs typeface="Times New Roman" pitchFamily="18" charset="0"/>
              </a:rPr>
              <a:t>, S. and </a:t>
            </a:r>
            <a:r>
              <a:rPr lang="en-IN" sz="500" b="1" i="1" dirty="0" err="1">
                <a:latin typeface="Times New Roman" panose="02020603050405020304" pitchFamily="18" charset="0"/>
                <a:cs typeface="Times New Roman" pitchFamily="18" charset="0"/>
              </a:rPr>
              <a:t>Tham</a:t>
            </a:r>
            <a:r>
              <a:rPr lang="en-IN" sz="500" b="1" i="1" dirty="0">
                <a:latin typeface="Times New Roman" panose="02020603050405020304" pitchFamily="18" charset="0"/>
                <a:cs typeface="Times New Roman" pitchFamily="18" charset="0"/>
              </a:rPr>
              <a:t>, J.J.M.S.L.,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2019</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The influence of total quality management toward organization performance. Management Science Letters, 9(9), pp.1397-1406.”</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“Roscoe, S., Subramanian, N., </a:t>
            </a:r>
            <a:r>
              <a:rPr lang="en-IN" sz="500" b="1" i="1" dirty="0" err="1">
                <a:latin typeface="Times New Roman" panose="02020603050405020304" pitchFamily="18" charset="0"/>
                <a:cs typeface="Times New Roman" pitchFamily="18" charset="0"/>
              </a:rPr>
              <a:t>Jabbour</a:t>
            </a:r>
            <a:r>
              <a:rPr lang="en-IN" sz="500" b="1" i="1" dirty="0">
                <a:latin typeface="Times New Roman" panose="02020603050405020304" pitchFamily="18" charset="0"/>
                <a:cs typeface="Times New Roman" pitchFamily="18" charset="0"/>
              </a:rPr>
              <a:t>, C.J. and Chong, T.,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2019</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Green human resource management and the enablers of green organisational culture: Enhancing a firm's environmental performance for sustainable development. Business Strategy and the Environment, 28(5), pp.737-749.”</a:t>
            </a:r>
            <a:endParaRPr lang="en-US" sz="500" dirty="0">
              <a:latin typeface="Times New Roman" panose="02020603050405020304" pitchFamily="18" charset="0"/>
              <a:cs typeface="Times New Roman" pitchFamily="18" charset="0"/>
            </a:endParaRPr>
          </a:p>
          <a:p>
            <a:pPr algn="just"/>
            <a:r>
              <a:rPr lang="en-US" sz="500" b="1" i="1" dirty="0">
                <a:latin typeface="Times New Roman" panose="02020603050405020304" pitchFamily="18" charset="0"/>
                <a:cs typeface="Times New Roman" pitchFamily="18" charset="0"/>
              </a:rPr>
              <a:t>“</a:t>
            </a:r>
            <a:r>
              <a:rPr lang="en-US" sz="500" b="1" i="1" dirty="0" err="1">
                <a:latin typeface="Times New Roman" panose="02020603050405020304" pitchFamily="18" charset="0"/>
                <a:cs typeface="Times New Roman" pitchFamily="18" charset="0"/>
              </a:rPr>
              <a:t>Rosnizam</a:t>
            </a:r>
            <a:r>
              <a:rPr lang="en-US" sz="500" b="1" i="1" dirty="0">
                <a:latin typeface="Times New Roman" panose="02020603050405020304" pitchFamily="18" charset="0"/>
                <a:cs typeface="Times New Roman" pitchFamily="18" charset="0"/>
              </a:rPr>
              <a:t>, M.R.A.B., </a:t>
            </a:r>
            <a:r>
              <a:rPr lang="en-US" sz="500" b="1" i="1" dirty="0" err="1">
                <a:latin typeface="Times New Roman" panose="02020603050405020304" pitchFamily="18" charset="0"/>
                <a:cs typeface="Times New Roman" pitchFamily="18" charset="0"/>
              </a:rPr>
              <a:t>Kee</a:t>
            </a:r>
            <a:r>
              <a:rPr lang="en-US" sz="500" b="1" i="1" dirty="0">
                <a:latin typeface="Times New Roman" panose="02020603050405020304" pitchFamily="18" charset="0"/>
                <a:cs typeface="Times New Roman" pitchFamily="18" charset="0"/>
              </a:rPr>
              <a:t>, D.M.H., </a:t>
            </a:r>
            <a:r>
              <a:rPr lang="en-US" sz="500" b="1" i="1" dirty="0" err="1">
                <a:latin typeface="Times New Roman" panose="02020603050405020304" pitchFamily="18" charset="0"/>
                <a:cs typeface="Times New Roman" pitchFamily="18" charset="0"/>
              </a:rPr>
              <a:t>Akhir</a:t>
            </a:r>
            <a:r>
              <a:rPr lang="en-US" sz="500" b="1" i="1" dirty="0">
                <a:latin typeface="Times New Roman" panose="02020603050405020304" pitchFamily="18" charset="0"/>
                <a:cs typeface="Times New Roman" pitchFamily="18" charset="0"/>
              </a:rPr>
              <a:t>, M.E.H.B.M., </a:t>
            </a:r>
            <a:r>
              <a:rPr lang="en-US" sz="500" b="1" i="1" dirty="0" err="1">
                <a:latin typeface="Times New Roman" panose="02020603050405020304" pitchFamily="18" charset="0"/>
                <a:cs typeface="Times New Roman" pitchFamily="18" charset="0"/>
              </a:rPr>
              <a:t>Shahqira</a:t>
            </a:r>
            <a:r>
              <a:rPr lang="en-US" sz="500" b="1" i="1" dirty="0">
                <a:latin typeface="Times New Roman" panose="02020603050405020304" pitchFamily="18" charset="0"/>
                <a:cs typeface="Times New Roman" pitchFamily="18" charset="0"/>
              </a:rPr>
              <a:t>, M., </a:t>
            </a:r>
            <a:r>
              <a:rPr lang="en-US" sz="500" b="1" i="1" dirty="0" err="1">
                <a:latin typeface="Times New Roman" panose="02020603050405020304" pitchFamily="18" charset="0"/>
                <a:cs typeface="Times New Roman" pitchFamily="18" charset="0"/>
              </a:rPr>
              <a:t>Yusoff</a:t>
            </a:r>
            <a:r>
              <a:rPr lang="en-US" sz="500" b="1" i="1" dirty="0">
                <a:latin typeface="Times New Roman" panose="02020603050405020304" pitchFamily="18" charset="0"/>
                <a:cs typeface="Times New Roman" pitchFamily="18" charset="0"/>
              </a:rPr>
              <a:t>, M.A.H.B.M., </a:t>
            </a:r>
            <a:r>
              <a:rPr lang="en-US" sz="500" b="1" i="1" dirty="0" err="1">
                <a:latin typeface="Times New Roman" panose="02020603050405020304" pitchFamily="18" charset="0"/>
                <a:cs typeface="Times New Roman" pitchFamily="18" charset="0"/>
              </a:rPr>
              <a:t>Budiman</a:t>
            </a:r>
            <a:r>
              <a:rPr lang="en-US" sz="500" b="1" i="1" dirty="0">
                <a:latin typeface="Times New Roman" panose="02020603050405020304" pitchFamily="18" charset="0"/>
                <a:cs typeface="Times New Roman" pitchFamily="18" charset="0"/>
              </a:rPr>
              <a:t>, R.S. and </a:t>
            </a:r>
            <a:r>
              <a:rPr lang="en-US" sz="500" b="1" i="1" dirty="0" err="1">
                <a:latin typeface="Times New Roman" panose="02020603050405020304" pitchFamily="18" charset="0"/>
                <a:cs typeface="Times New Roman" pitchFamily="18" charset="0"/>
              </a:rPr>
              <a:t>Alajmi</a:t>
            </a:r>
            <a:r>
              <a:rPr lang="en-US" sz="500" b="1" i="1" dirty="0">
                <a:latin typeface="Times New Roman" panose="02020603050405020304" pitchFamily="18" charset="0"/>
                <a:cs typeface="Times New Roman" pitchFamily="18" charset="0"/>
              </a:rPr>
              <a:t>, A.M., (2020). Market opportunities and challenges: A case study of Tesco. Journal of the community development in Asia, 3(2), pp.18-27.”</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“Stahl, G.K., Brewster, C.J., </a:t>
            </a:r>
            <a:r>
              <a:rPr lang="en-IN" sz="500" b="1" i="1" dirty="0" err="1">
                <a:latin typeface="Times New Roman" panose="02020603050405020304" pitchFamily="18" charset="0"/>
                <a:cs typeface="Times New Roman" pitchFamily="18" charset="0"/>
              </a:rPr>
              <a:t>Collings</a:t>
            </a:r>
            <a:r>
              <a:rPr lang="en-IN" sz="500" b="1" i="1" dirty="0">
                <a:latin typeface="Times New Roman" panose="02020603050405020304" pitchFamily="18" charset="0"/>
                <a:cs typeface="Times New Roman" pitchFamily="18" charset="0"/>
              </a:rPr>
              <a:t>, D.G. and </a:t>
            </a:r>
            <a:r>
              <a:rPr lang="en-IN" sz="500" b="1" i="1" dirty="0" err="1">
                <a:latin typeface="Times New Roman" panose="02020603050405020304" pitchFamily="18" charset="0"/>
                <a:cs typeface="Times New Roman" pitchFamily="18" charset="0"/>
              </a:rPr>
              <a:t>Hajro</a:t>
            </a:r>
            <a:r>
              <a:rPr lang="en-IN" sz="500" b="1" i="1" dirty="0">
                <a:latin typeface="Times New Roman" panose="02020603050405020304" pitchFamily="18" charset="0"/>
                <a:cs typeface="Times New Roman" pitchFamily="18" charset="0"/>
              </a:rPr>
              <a:t>, A.,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Enhancing the role of human resource management in corporate sustainability and social responsibility: A multi-stakeholder, multidimensional approach to HRM. Human Resource Management Review, 30(3), p.100708.”</a:t>
            </a:r>
            <a:endParaRPr lang="en-US" sz="500" dirty="0">
              <a:latin typeface="Times New Roman" panose="02020603050405020304" pitchFamily="18" charset="0"/>
              <a:cs typeface="Times New Roman" pitchFamily="18" charset="0"/>
            </a:endParaRPr>
          </a:p>
          <a:p>
            <a:pPr algn="just"/>
            <a:r>
              <a:rPr lang="en-IN" sz="500" b="1" i="1" dirty="0">
                <a:latin typeface="Times New Roman" panose="02020603050405020304" pitchFamily="18" charset="0"/>
                <a:cs typeface="Times New Roman" pitchFamily="18" charset="0"/>
              </a:rPr>
              <a:t>“Wilkinson, A., Barry, M. and Morrison, E., </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2020</a:t>
            </a:r>
            <a:r>
              <a:rPr lang="en-US" sz="500" b="1" i="1" dirty="0">
                <a:latin typeface="Times New Roman" panose="02020603050405020304" pitchFamily="18" charset="0"/>
                <a:cs typeface="Times New Roman" pitchFamily="18" charset="0"/>
              </a:rPr>
              <a:t>)</a:t>
            </a:r>
            <a:r>
              <a:rPr lang="en-IN" sz="500" b="1" i="1" dirty="0">
                <a:latin typeface="Times New Roman" panose="02020603050405020304" pitchFamily="18" charset="0"/>
                <a:cs typeface="Times New Roman" pitchFamily="18" charset="0"/>
              </a:rPr>
              <a:t>. Toward an integration of research on employee voice. Human Resource Management Review, 30(1).”</a:t>
            </a:r>
          </a:p>
          <a:p>
            <a:pPr algn="just">
              <a:spcAft>
                <a:spcPts val="800"/>
              </a:spcAft>
            </a:pPr>
            <a:r>
              <a:rPr lang="en-IN" sz="500" b="1"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“Jamal, T., Zahid, M., Martins, J.M., Mata, M.N., Rahman, H.U. and Mata, P.N., (2021). Perceived green human resource management practices and corporate sustainability: Multigroup analysis and major industries perspectives. </a:t>
            </a: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Sustainability, 13(6), p.3045.”</a:t>
            </a:r>
          </a:p>
          <a:p>
            <a:pPr algn="just">
              <a:spcAft>
                <a:spcPts val="800"/>
              </a:spcAft>
            </a:pP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“Muda Abdul </a:t>
            </a:r>
            <a:r>
              <a:rPr lang="en-IN" sz="500" b="1" i="1" kern="100" dirty="0" err="1">
                <a:effectLst/>
                <a:latin typeface="Times New Roman" panose="02020603050405020304" pitchFamily="18" charset="0"/>
                <a:ea typeface="Calibri" panose="020F0502020204030204" pitchFamily="34" charset="0"/>
                <a:cs typeface="Times New Roman" panose="02020603050405020304" pitchFamily="18" charset="0"/>
              </a:rPr>
              <a:t>Fattaah</a:t>
            </a: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 P., </a:t>
            </a:r>
            <a:r>
              <a:rPr lang="en-IN" sz="500" b="1" i="1" kern="100" dirty="0" err="1">
                <a:effectLst/>
                <a:latin typeface="Times New Roman" panose="02020603050405020304" pitchFamily="18" charset="0"/>
                <a:ea typeface="Calibri" panose="020F0502020204030204" pitchFamily="34" charset="0"/>
                <a:cs typeface="Times New Roman" panose="02020603050405020304" pitchFamily="18" charset="0"/>
              </a:rPr>
              <a:t>Haak-Saheem</a:t>
            </a: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 W., Brewster, C. and Darwish, T.K., (2020). International human resource management.”</a:t>
            </a:r>
          </a:p>
          <a:p>
            <a:pPr algn="just">
              <a:spcAft>
                <a:spcPts val="800"/>
              </a:spcAft>
            </a:pP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IN" sz="500" b="1" i="1" kern="100" dirty="0" err="1">
                <a:effectLst/>
                <a:latin typeface="Times New Roman" panose="02020603050405020304" pitchFamily="18" charset="0"/>
                <a:ea typeface="Calibri" panose="020F0502020204030204" pitchFamily="34" charset="0"/>
                <a:cs typeface="Times New Roman" panose="02020603050405020304" pitchFamily="18" charset="0"/>
              </a:rPr>
              <a:t>Pleodpring</a:t>
            </a: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 W. and </a:t>
            </a:r>
            <a:r>
              <a:rPr lang="en-IN" sz="500" b="1" i="1" kern="100" dirty="0" err="1">
                <a:effectLst/>
                <a:latin typeface="Times New Roman" panose="02020603050405020304" pitchFamily="18" charset="0"/>
                <a:ea typeface="Calibri" panose="020F0502020204030204" pitchFamily="34" charset="0"/>
                <a:cs typeface="Times New Roman" panose="02020603050405020304" pitchFamily="18" charset="0"/>
              </a:rPr>
              <a:t>Sivabrovornvatana</a:t>
            </a: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 N., (2021). A Study of the Causal Factors of Human Resource Management on the Organizational Commitment and Competitive Advantages in the Context of Eastern Economic Corridor of Thailand. The Journal of Pacific Institute of Management Science (Humanities and Social Science), 7(3), pp.441-456.”</a:t>
            </a:r>
          </a:p>
          <a:p>
            <a:pPr algn="just">
              <a:spcAft>
                <a:spcPts val="800"/>
              </a:spcAft>
            </a:pPr>
            <a:r>
              <a:rPr lang="en-IN" sz="500" b="1" i="1" kern="100" dirty="0">
                <a:effectLst/>
                <a:latin typeface="Times New Roman" panose="02020603050405020304" pitchFamily="18" charset="0"/>
                <a:ea typeface="Calibri" panose="020F0502020204030204" pitchFamily="34" charset="0"/>
                <a:cs typeface="Times New Roman" panose="02020603050405020304" pitchFamily="18" charset="0"/>
              </a:rPr>
              <a:t>“Rodrigues, M. and Franco, M., (2019). The corporate sustainability strategy in organisations: A systematic review and future directions. Sustainability, 11(22), p.6214.”</a:t>
            </a:r>
          </a:p>
          <a:p>
            <a:pPr algn="just"/>
            <a:endParaRPr lang="en-US" sz="500" dirty="0">
              <a:latin typeface="Times New Roman" panose="02020603050405020304" pitchFamily="18" charset="0"/>
              <a:cs typeface="Times New Roman" pitchFamily="18" charset="0"/>
            </a:endParaRPr>
          </a:p>
          <a:p>
            <a:pPr algn="just"/>
            <a:endParaRPr lang="en-US" sz="500" dirty="0">
              <a:latin typeface="Times New Roman" panose="02020603050405020304"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30762"/>
          </a:xfrm>
        </p:spPr>
        <p:txBody>
          <a:bodyPr>
            <a:normAutofit/>
          </a:bodyPr>
          <a:lstStyle/>
          <a:p>
            <a:r>
              <a:rPr lang="en-US" sz="11500" b="1" dirty="0">
                <a:latin typeface="Times New Roman" pitchFamily="18" charset="0"/>
                <a:cs typeface="Times New Roman" pitchFamily="18" charset="0"/>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TotalTime>
  <Words>5087</Words>
  <Application>Microsoft Office PowerPoint</Application>
  <PresentationFormat>On-screen Show (4:3)</PresentationFormat>
  <Paragraphs>149</Paragraphs>
  <Slides>17</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Times New Roman</vt:lpstr>
      <vt:lpstr>Office Theme</vt:lpstr>
      <vt:lpstr>HUMAN RESOURCE MANAGEMENT  </vt:lpstr>
      <vt:lpstr>PowerPoint Presentation</vt:lpstr>
      <vt:lpstr>INTRODUCTION </vt:lpstr>
      <vt:lpstr>SUMMARY OF LITERATURE BASED ON THREE ARTICLES </vt:lpstr>
      <vt:lpstr>A MODEL LINKING HR STRATEGY OF COMPETITIVE ADVANTAGE </vt:lpstr>
      <vt:lpstr>IMPACT OF HR STRATEGY ON ENHANCING COMPETITIVE ADVANTAGE OF ORGANISATIONS  </vt:lpstr>
      <vt:lpstr>EXPLANATION OF RESOURCE BASED VIEW</vt:lpstr>
      <vt:lpstr>IMPACT OF CULTURAL AND FUNCTIONAL ASPECTS IN INFLUENCING COMPETITIVE ADVANTAGE</vt:lpstr>
      <vt:lpstr>IMPACT OF CULTURAL AND FUNCTIONAL ASPECTS IN INFLUENCING COMPETITIVE ADVANTAGE</vt:lpstr>
      <vt:lpstr>IMPACT OF POSITIONAL AND REGULATIONAL ASPECTS IN INFLUENCING COMPETITIVE ADVANTAGE </vt:lpstr>
      <vt:lpstr>IMPACT OF POSITIONAL AND REGULATIONAL ASPECTS IN INFLUENCING COMPETITIVE ADVANTAGE </vt:lpstr>
      <vt:lpstr>IMPACT OF POSITIONAL AND REGULATIONAL ASPECTS IN INFLUENCING COMPETITIVE ADVANTAGE </vt:lpstr>
      <vt:lpstr>CONCEPTUAL FRAMEWORK</vt:lpstr>
      <vt:lpstr>CONCLUSION AND SUMMARY </vt:lpstr>
      <vt:lpstr>RECOMMENDATIONS </vt:lpstr>
      <vt:lpstr>REFERENCES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  </dc:title>
  <dc:creator>User</dc:creator>
  <cp:lastModifiedBy>Aparna Rana</cp:lastModifiedBy>
  <cp:revision>8</cp:revision>
  <dcterms:created xsi:type="dcterms:W3CDTF">2023-07-05T10:17:25Z</dcterms:created>
  <dcterms:modified xsi:type="dcterms:W3CDTF">2023-07-09T11:22:39Z</dcterms:modified>
</cp:coreProperties>
</file>