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jpg&amp;ehk=ddJMCTRtvgS7gNMxAA1B6A&amp;r=0&amp;pid=OfficeInsert" ContentType="image/jpeg"/>
  <Default Extension="m4a" ContentType="audio/mp4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8"/>
  </p:notesMasterIdLst>
  <p:sldIdLst>
    <p:sldId id="261" r:id="rId3"/>
    <p:sldId id="291" r:id="rId4"/>
    <p:sldId id="293" r:id="rId5"/>
    <p:sldId id="601" r:id="rId6"/>
    <p:sldId id="311" r:id="rId7"/>
    <p:sldId id="302" r:id="rId8"/>
    <p:sldId id="290" r:id="rId9"/>
    <p:sldId id="258" r:id="rId10"/>
    <p:sldId id="303" r:id="rId11"/>
    <p:sldId id="322" r:id="rId12"/>
    <p:sldId id="301" r:id="rId13"/>
    <p:sldId id="320" r:id="rId14"/>
    <p:sldId id="305" r:id="rId15"/>
    <p:sldId id="600" r:id="rId16"/>
    <p:sldId id="599" r:id="rId17"/>
    <p:sldId id="323" r:id="rId18"/>
    <p:sldId id="596" r:id="rId19"/>
    <p:sldId id="592" r:id="rId20"/>
    <p:sldId id="264" r:id="rId21"/>
    <p:sldId id="598" r:id="rId22"/>
    <p:sldId id="286" r:id="rId23"/>
    <p:sldId id="262" r:id="rId24"/>
    <p:sldId id="312" r:id="rId25"/>
    <p:sldId id="313" r:id="rId26"/>
    <p:sldId id="292" r:id="rId2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406428"/>
    <a:srgbClr val="438D4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70" autoAdjust="0"/>
    <p:restoredTop sz="94660"/>
  </p:normalViewPr>
  <p:slideViewPr>
    <p:cSldViewPr>
      <p:cViewPr varScale="1">
        <p:scale>
          <a:sx n="98" d="100"/>
          <a:sy n="98" d="100"/>
        </p:scale>
        <p:origin x="1908" y="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SchemeForSuggestions">
  <dgm:title val="Color Scheme for Suggestions"/>
  <dgm:desc val="Color Scheme for Suggestions"/>
  <dgm:catLst>
    <dgm:cat type="Other" pri="2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bg1">
        <a:lumMod val="95000"/>
      </a:schemeClr>
    </dgm:fillClrLst>
    <dgm:linClrLst>
      <a:schemeClr val="bg1">
        <a:lumMod val="95000"/>
      </a:schemeClr>
    </dgm:linClrLst>
    <dgm:effectClrLst/>
    <dgm:txLinClrLst/>
    <dgm:txFillClrLst meth="repeat">
      <a:schemeClr val="tx1">
        <a:lumMod val="75000"/>
        <a:lumOff val="25000"/>
      </a:schemeClr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2AEDC80-F4DF-461A-92EC-280AD4EF287C}" type="doc">
      <dgm:prSet loTypeId="urn:microsoft.com/office/officeart/2005/8/layout/vList2" loCatId="Inbox" qsTypeId="urn:microsoft.com/office/officeart/2005/8/quickstyle/simple4" qsCatId="simple" csTypeId="urn:microsoft.com/office/officeart/2005/8/colors/ColorSchemeForSuggestions" csCatId="other" phldr="1"/>
      <dgm:spPr/>
      <dgm:t>
        <a:bodyPr/>
        <a:lstStyle/>
        <a:p>
          <a:endParaRPr lang="en-US"/>
        </a:p>
      </dgm:t>
    </dgm:pt>
    <dgm:pt modelId="{8FBB9787-62D4-44F3-9657-674427E69ED8}">
      <dgm:prSet/>
      <dgm:spPr/>
      <dgm:t>
        <a:bodyPr/>
        <a:lstStyle/>
        <a:p>
          <a:r>
            <a:rPr lang="en-US" dirty="0"/>
            <a:t>Library data bases</a:t>
          </a:r>
        </a:p>
      </dgm:t>
    </dgm:pt>
    <dgm:pt modelId="{22D7D1BF-53AE-437B-AB36-FF9CA58D55FD}" type="parTrans" cxnId="{8BF1B5AC-D751-40A3-9573-0663DE4F64A0}">
      <dgm:prSet/>
      <dgm:spPr/>
      <dgm:t>
        <a:bodyPr/>
        <a:lstStyle/>
        <a:p>
          <a:endParaRPr lang="en-US"/>
        </a:p>
      </dgm:t>
    </dgm:pt>
    <dgm:pt modelId="{A90B168F-3C04-4D88-842F-EF69091B7CF1}" type="sibTrans" cxnId="{8BF1B5AC-D751-40A3-9573-0663DE4F64A0}">
      <dgm:prSet/>
      <dgm:spPr/>
      <dgm:t>
        <a:bodyPr/>
        <a:lstStyle/>
        <a:p>
          <a:endParaRPr lang="en-US"/>
        </a:p>
      </dgm:t>
    </dgm:pt>
    <dgm:pt modelId="{582C456F-FD7F-42CA-86EF-AEAB06ADFAF9}">
      <dgm:prSet/>
      <dgm:spPr/>
      <dgm:t>
        <a:bodyPr/>
        <a:lstStyle/>
        <a:p>
          <a:r>
            <a:rPr lang="en-GB"/>
            <a:t>Key words</a:t>
          </a:r>
          <a:endParaRPr lang="en-US"/>
        </a:p>
      </dgm:t>
    </dgm:pt>
    <dgm:pt modelId="{13A8D8B4-B2B4-4177-9F2C-75721E9FF0FE}" type="parTrans" cxnId="{AA5BA21D-C73D-4E8D-A440-AD61F3DAE5DE}">
      <dgm:prSet/>
      <dgm:spPr/>
      <dgm:t>
        <a:bodyPr/>
        <a:lstStyle/>
        <a:p>
          <a:endParaRPr lang="en-US"/>
        </a:p>
      </dgm:t>
    </dgm:pt>
    <dgm:pt modelId="{BBD0C310-E9D6-49F4-BD2B-69A8052C348B}" type="sibTrans" cxnId="{AA5BA21D-C73D-4E8D-A440-AD61F3DAE5DE}">
      <dgm:prSet/>
      <dgm:spPr/>
      <dgm:t>
        <a:bodyPr/>
        <a:lstStyle/>
        <a:p>
          <a:endParaRPr lang="en-US"/>
        </a:p>
      </dgm:t>
    </dgm:pt>
    <dgm:pt modelId="{CCE1C2E0-D865-438D-9D63-ED00576DB123}">
      <dgm:prSet/>
      <dgm:spPr/>
      <dgm:t>
        <a:bodyPr/>
        <a:lstStyle/>
        <a:p>
          <a:r>
            <a:rPr lang="en-GB"/>
            <a:t>Truncate</a:t>
          </a:r>
          <a:endParaRPr lang="en-US"/>
        </a:p>
      </dgm:t>
    </dgm:pt>
    <dgm:pt modelId="{5AC67DA9-702C-4943-A123-676B361C6547}" type="parTrans" cxnId="{EEBE4F0C-E58F-4832-9468-8AF922C00224}">
      <dgm:prSet/>
      <dgm:spPr/>
      <dgm:t>
        <a:bodyPr/>
        <a:lstStyle/>
        <a:p>
          <a:endParaRPr lang="en-US"/>
        </a:p>
      </dgm:t>
    </dgm:pt>
    <dgm:pt modelId="{243A27FB-B22C-4004-8652-4815CD212E37}" type="sibTrans" cxnId="{EEBE4F0C-E58F-4832-9468-8AF922C00224}">
      <dgm:prSet/>
      <dgm:spPr/>
      <dgm:t>
        <a:bodyPr/>
        <a:lstStyle/>
        <a:p>
          <a:endParaRPr lang="en-US"/>
        </a:p>
      </dgm:t>
    </dgm:pt>
    <dgm:pt modelId="{D6F4B5A2-73A6-4159-8EE3-B27AE1D01D1E}">
      <dgm:prSet/>
      <dgm:spPr/>
      <dgm:t>
        <a:bodyPr/>
        <a:lstStyle/>
        <a:p>
          <a:r>
            <a:rPr lang="en-GB"/>
            <a:t>American/English spelling</a:t>
          </a:r>
          <a:endParaRPr lang="en-US"/>
        </a:p>
      </dgm:t>
    </dgm:pt>
    <dgm:pt modelId="{3BAAAA24-338F-4876-9110-0F34E194426E}" type="parTrans" cxnId="{C361CB53-8701-4868-8E16-001A84300224}">
      <dgm:prSet/>
      <dgm:spPr/>
      <dgm:t>
        <a:bodyPr/>
        <a:lstStyle/>
        <a:p>
          <a:endParaRPr lang="en-US"/>
        </a:p>
      </dgm:t>
    </dgm:pt>
    <dgm:pt modelId="{8D65CCE2-4B43-44E7-BB4B-B637A7237498}" type="sibTrans" cxnId="{C361CB53-8701-4868-8E16-001A84300224}">
      <dgm:prSet/>
      <dgm:spPr/>
      <dgm:t>
        <a:bodyPr/>
        <a:lstStyle/>
        <a:p>
          <a:endParaRPr lang="en-US"/>
        </a:p>
      </dgm:t>
    </dgm:pt>
    <dgm:pt modelId="{A4ADB44E-4151-4CF4-86C7-6E83854E5BF3}">
      <dgm:prSet/>
      <dgm:spPr/>
      <dgm:t>
        <a:bodyPr/>
        <a:lstStyle/>
        <a:p>
          <a:r>
            <a:rPr lang="en-GB" dirty="0"/>
            <a:t>And/or </a:t>
          </a:r>
          <a:endParaRPr lang="en-US" dirty="0"/>
        </a:p>
      </dgm:t>
    </dgm:pt>
    <dgm:pt modelId="{3595ED5D-4E94-40C4-A1D3-6DC98856A6E1}" type="parTrans" cxnId="{4E4C5C15-DCFA-4917-A51E-1765FB8529EE}">
      <dgm:prSet/>
      <dgm:spPr/>
      <dgm:t>
        <a:bodyPr/>
        <a:lstStyle/>
        <a:p>
          <a:endParaRPr lang="en-US"/>
        </a:p>
      </dgm:t>
    </dgm:pt>
    <dgm:pt modelId="{057CFC6C-FA9F-42E1-A547-55118249BA68}" type="sibTrans" cxnId="{4E4C5C15-DCFA-4917-A51E-1765FB8529EE}">
      <dgm:prSet/>
      <dgm:spPr/>
      <dgm:t>
        <a:bodyPr/>
        <a:lstStyle/>
        <a:p>
          <a:endParaRPr lang="en-US"/>
        </a:p>
      </dgm:t>
    </dgm:pt>
    <dgm:pt modelId="{70B1992D-D853-4AA1-AC9D-EFE00CD85258}">
      <dgm:prSet/>
      <dgm:spPr/>
      <dgm:t>
        <a:bodyPr/>
        <a:lstStyle/>
        <a:p>
          <a:r>
            <a:rPr lang="en-GB"/>
            <a:t>Use quotation marks </a:t>
          </a:r>
          <a:endParaRPr lang="en-US"/>
        </a:p>
      </dgm:t>
    </dgm:pt>
    <dgm:pt modelId="{054EE919-92AE-4FCB-B55A-1839F696A7B8}" type="parTrans" cxnId="{A2C4431D-0604-43E2-A09C-242B8C45E2CE}">
      <dgm:prSet/>
      <dgm:spPr/>
      <dgm:t>
        <a:bodyPr/>
        <a:lstStyle/>
        <a:p>
          <a:endParaRPr lang="en-US"/>
        </a:p>
      </dgm:t>
    </dgm:pt>
    <dgm:pt modelId="{43D51462-87B2-43C7-9275-240D9168E8F0}" type="sibTrans" cxnId="{A2C4431D-0604-43E2-A09C-242B8C45E2CE}">
      <dgm:prSet/>
      <dgm:spPr/>
      <dgm:t>
        <a:bodyPr/>
        <a:lstStyle/>
        <a:p>
          <a:endParaRPr lang="en-US"/>
        </a:p>
      </dgm:t>
    </dgm:pt>
    <dgm:pt modelId="{B80923C5-3312-4913-85C8-841FE4F3CEBD}" type="pres">
      <dgm:prSet presAssocID="{42AEDC80-F4DF-461A-92EC-280AD4EF287C}" presName="linear" presStyleCnt="0">
        <dgm:presLayoutVars>
          <dgm:animLvl val="lvl"/>
          <dgm:resizeHandles val="exact"/>
        </dgm:presLayoutVars>
      </dgm:prSet>
      <dgm:spPr/>
    </dgm:pt>
    <dgm:pt modelId="{FA6ADC6C-B40A-4ED5-93E0-5105D8534557}" type="pres">
      <dgm:prSet presAssocID="{8FBB9787-62D4-44F3-9657-674427E69ED8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C284771E-912C-42AB-BE83-73707280E733}" type="pres">
      <dgm:prSet presAssocID="{A90B168F-3C04-4D88-842F-EF69091B7CF1}" presName="spacer" presStyleCnt="0"/>
      <dgm:spPr/>
    </dgm:pt>
    <dgm:pt modelId="{628B9629-746B-46E0-9183-2EEB3092FEB6}" type="pres">
      <dgm:prSet presAssocID="{582C456F-FD7F-42CA-86EF-AEAB06ADFAF9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FFA8EB96-D6F4-498D-8606-82D25C145FDC}" type="pres">
      <dgm:prSet presAssocID="{BBD0C310-E9D6-49F4-BD2B-69A8052C348B}" presName="spacer" presStyleCnt="0"/>
      <dgm:spPr/>
    </dgm:pt>
    <dgm:pt modelId="{50F99CF4-015A-4C59-80D8-906F0532D815}" type="pres">
      <dgm:prSet presAssocID="{CCE1C2E0-D865-438D-9D63-ED00576DB123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258F02B5-DAB1-40DD-BAFA-BE6B8E462FEB}" type="pres">
      <dgm:prSet presAssocID="{243A27FB-B22C-4004-8652-4815CD212E37}" presName="spacer" presStyleCnt="0"/>
      <dgm:spPr/>
    </dgm:pt>
    <dgm:pt modelId="{8058473E-FB4E-4F5C-B669-6E3DE1C2A5B2}" type="pres">
      <dgm:prSet presAssocID="{D6F4B5A2-73A6-4159-8EE3-B27AE1D01D1E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771E3AC2-5D9A-45F8-B9CD-09AADE87E8AA}" type="pres">
      <dgm:prSet presAssocID="{8D65CCE2-4B43-44E7-BB4B-B637A7237498}" presName="spacer" presStyleCnt="0"/>
      <dgm:spPr/>
    </dgm:pt>
    <dgm:pt modelId="{CB94DEB4-F647-4FB8-9818-A7FB44C391FB}" type="pres">
      <dgm:prSet presAssocID="{A4ADB44E-4151-4CF4-86C7-6E83854E5BF3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98C19F57-30EF-4515-820E-1DEC2EE657D8}" type="pres">
      <dgm:prSet presAssocID="{057CFC6C-FA9F-42E1-A547-55118249BA68}" presName="spacer" presStyleCnt="0"/>
      <dgm:spPr/>
    </dgm:pt>
    <dgm:pt modelId="{14720307-16EF-4D80-889D-5E42752445EE}" type="pres">
      <dgm:prSet presAssocID="{70B1992D-D853-4AA1-AC9D-EFE00CD85258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EEBE4F0C-E58F-4832-9468-8AF922C00224}" srcId="{42AEDC80-F4DF-461A-92EC-280AD4EF287C}" destId="{CCE1C2E0-D865-438D-9D63-ED00576DB123}" srcOrd="2" destOrd="0" parTransId="{5AC67DA9-702C-4943-A123-676B361C6547}" sibTransId="{243A27FB-B22C-4004-8652-4815CD212E37}"/>
    <dgm:cxn modelId="{4E4C5C15-DCFA-4917-A51E-1765FB8529EE}" srcId="{42AEDC80-F4DF-461A-92EC-280AD4EF287C}" destId="{A4ADB44E-4151-4CF4-86C7-6E83854E5BF3}" srcOrd="4" destOrd="0" parTransId="{3595ED5D-4E94-40C4-A1D3-6DC98856A6E1}" sibTransId="{057CFC6C-FA9F-42E1-A547-55118249BA68}"/>
    <dgm:cxn modelId="{A2C4431D-0604-43E2-A09C-242B8C45E2CE}" srcId="{42AEDC80-F4DF-461A-92EC-280AD4EF287C}" destId="{70B1992D-D853-4AA1-AC9D-EFE00CD85258}" srcOrd="5" destOrd="0" parTransId="{054EE919-92AE-4FCB-B55A-1839F696A7B8}" sibTransId="{43D51462-87B2-43C7-9275-240D9168E8F0}"/>
    <dgm:cxn modelId="{AA5BA21D-C73D-4E8D-A440-AD61F3DAE5DE}" srcId="{42AEDC80-F4DF-461A-92EC-280AD4EF287C}" destId="{582C456F-FD7F-42CA-86EF-AEAB06ADFAF9}" srcOrd="1" destOrd="0" parTransId="{13A8D8B4-B2B4-4177-9F2C-75721E9FF0FE}" sibTransId="{BBD0C310-E9D6-49F4-BD2B-69A8052C348B}"/>
    <dgm:cxn modelId="{C361CB53-8701-4868-8E16-001A84300224}" srcId="{42AEDC80-F4DF-461A-92EC-280AD4EF287C}" destId="{D6F4B5A2-73A6-4159-8EE3-B27AE1D01D1E}" srcOrd="3" destOrd="0" parTransId="{3BAAAA24-338F-4876-9110-0F34E194426E}" sibTransId="{8D65CCE2-4B43-44E7-BB4B-B637A7237498}"/>
    <dgm:cxn modelId="{1DA52C80-0D9E-4BB1-A340-965360CB9EC5}" type="presOf" srcId="{70B1992D-D853-4AA1-AC9D-EFE00CD85258}" destId="{14720307-16EF-4D80-889D-5E42752445EE}" srcOrd="0" destOrd="0" presId="urn:microsoft.com/office/officeart/2005/8/layout/vList2"/>
    <dgm:cxn modelId="{D40AE380-DF89-4121-A052-F13E52F238E8}" type="presOf" srcId="{8FBB9787-62D4-44F3-9657-674427E69ED8}" destId="{FA6ADC6C-B40A-4ED5-93E0-5105D8534557}" srcOrd="0" destOrd="0" presId="urn:microsoft.com/office/officeart/2005/8/layout/vList2"/>
    <dgm:cxn modelId="{CD264095-C36A-45BE-AC61-4BD64B090A51}" type="presOf" srcId="{582C456F-FD7F-42CA-86EF-AEAB06ADFAF9}" destId="{628B9629-746B-46E0-9183-2EEB3092FEB6}" srcOrd="0" destOrd="0" presId="urn:microsoft.com/office/officeart/2005/8/layout/vList2"/>
    <dgm:cxn modelId="{D66A22A5-070D-42BF-8415-35A2A55A5C56}" type="presOf" srcId="{A4ADB44E-4151-4CF4-86C7-6E83854E5BF3}" destId="{CB94DEB4-F647-4FB8-9818-A7FB44C391FB}" srcOrd="0" destOrd="0" presId="urn:microsoft.com/office/officeart/2005/8/layout/vList2"/>
    <dgm:cxn modelId="{8BF1B5AC-D751-40A3-9573-0663DE4F64A0}" srcId="{42AEDC80-F4DF-461A-92EC-280AD4EF287C}" destId="{8FBB9787-62D4-44F3-9657-674427E69ED8}" srcOrd="0" destOrd="0" parTransId="{22D7D1BF-53AE-437B-AB36-FF9CA58D55FD}" sibTransId="{A90B168F-3C04-4D88-842F-EF69091B7CF1}"/>
    <dgm:cxn modelId="{5CD04BB7-1ED9-4833-A4FB-6BF5B574CA89}" type="presOf" srcId="{42AEDC80-F4DF-461A-92EC-280AD4EF287C}" destId="{B80923C5-3312-4913-85C8-841FE4F3CEBD}" srcOrd="0" destOrd="0" presId="urn:microsoft.com/office/officeart/2005/8/layout/vList2"/>
    <dgm:cxn modelId="{8F423CCD-4A7E-483A-A05D-3C20DF2A13EC}" type="presOf" srcId="{CCE1C2E0-D865-438D-9D63-ED00576DB123}" destId="{50F99CF4-015A-4C59-80D8-906F0532D815}" srcOrd="0" destOrd="0" presId="urn:microsoft.com/office/officeart/2005/8/layout/vList2"/>
    <dgm:cxn modelId="{57907BDF-39F3-4725-84C8-89DE031A5422}" type="presOf" srcId="{D6F4B5A2-73A6-4159-8EE3-B27AE1D01D1E}" destId="{8058473E-FB4E-4F5C-B669-6E3DE1C2A5B2}" srcOrd="0" destOrd="0" presId="urn:microsoft.com/office/officeart/2005/8/layout/vList2"/>
    <dgm:cxn modelId="{7655EC2F-68AA-44BD-9F53-6E4075E91437}" type="presParOf" srcId="{B80923C5-3312-4913-85C8-841FE4F3CEBD}" destId="{FA6ADC6C-B40A-4ED5-93E0-5105D8534557}" srcOrd="0" destOrd="0" presId="urn:microsoft.com/office/officeart/2005/8/layout/vList2"/>
    <dgm:cxn modelId="{F853FCC3-F32B-4DF2-A475-52C9CC55C2CF}" type="presParOf" srcId="{B80923C5-3312-4913-85C8-841FE4F3CEBD}" destId="{C284771E-912C-42AB-BE83-73707280E733}" srcOrd="1" destOrd="0" presId="urn:microsoft.com/office/officeart/2005/8/layout/vList2"/>
    <dgm:cxn modelId="{3C2345B9-9E5D-4D77-AAD0-55E118B5DB8B}" type="presParOf" srcId="{B80923C5-3312-4913-85C8-841FE4F3CEBD}" destId="{628B9629-746B-46E0-9183-2EEB3092FEB6}" srcOrd="2" destOrd="0" presId="urn:microsoft.com/office/officeart/2005/8/layout/vList2"/>
    <dgm:cxn modelId="{9F96CD19-1ACD-47CD-BE08-8752C9FC08B9}" type="presParOf" srcId="{B80923C5-3312-4913-85C8-841FE4F3CEBD}" destId="{FFA8EB96-D6F4-498D-8606-82D25C145FDC}" srcOrd="3" destOrd="0" presId="urn:microsoft.com/office/officeart/2005/8/layout/vList2"/>
    <dgm:cxn modelId="{BE2D406B-7502-4BCD-81BE-BA55B4EA3730}" type="presParOf" srcId="{B80923C5-3312-4913-85C8-841FE4F3CEBD}" destId="{50F99CF4-015A-4C59-80D8-906F0532D815}" srcOrd="4" destOrd="0" presId="urn:microsoft.com/office/officeart/2005/8/layout/vList2"/>
    <dgm:cxn modelId="{2ECA99AD-8983-48EE-8A7A-D15C605B10B3}" type="presParOf" srcId="{B80923C5-3312-4913-85C8-841FE4F3CEBD}" destId="{258F02B5-DAB1-40DD-BAFA-BE6B8E462FEB}" srcOrd="5" destOrd="0" presId="urn:microsoft.com/office/officeart/2005/8/layout/vList2"/>
    <dgm:cxn modelId="{58A6BC17-4A41-4D56-B405-AD55789EB551}" type="presParOf" srcId="{B80923C5-3312-4913-85C8-841FE4F3CEBD}" destId="{8058473E-FB4E-4F5C-B669-6E3DE1C2A5B2}" srcOrd="6" destOrd="0" presId="urn:microsoft.com/office/officeart/2005/8/layout/vList2"/>
    <dgm:cxn modelId="{43604CAD-808B-489E-B6DB-CB14C7534367}" type="presParOf" srcId="{B80923C5-3312-4913-85C8-841FE4F3CEBD}" destId="{771E3AC2-5D9A-45F8-B9CD-09AADE87E8AA}" srcOrd="7" destOrd="0" presId="urn:microsoft.com/office/officeart/2005/8/layout/vList2"/>
    <dgm:cxn modelId="{A1E127BA-7EB9-4C27-B0A4-7A551B57D820}" type="presParOf" srcId="{B80923C5-3312-4913-85C8-841FE4F3CEBD}" destId="{CB94DEB4-F647-4FB8-9818-A7FB44C391FB}" srcOrd="8" destOrd="0" presId="urn:microsoft.com/office/officeart/2005/8/layout/vList2"/>
    <dgm:cxn modelId="{E2308C9B-3918-461D-8C54-0F005E5BBF91}" type="presParOf" srcId="{B80923C5-3312-4913-85C8-841FE4F3CEBD}" destId="{98C19F57-30EF-4515-820E-1DEC2EE657D8}" srcOrd="9" destOrd="0" presId="urn:microsoft.com/office/officeart/2005/8/layout/vList2"/>
    <dgm:cxn modelId="{A21EE532-EB43-4F79-BD69-4EC60A2F2153}" type="presParOf" srcId="{B80923C5-3312-4913-85C8-841FE4F3CEBD}" destId="{14720307-16EF-4D80-889D-5E42752445E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6ADC6C-B40A-4ED5-93E0-5105D8534557}">
      <dsp:nvSpPr>
        <dsp:cNvPr id="0" name=""/>
        <dsp:cNvSpPr/>
      </dsp:nvSpPr>
      <dsp:spPr>
        <a:xfrm>
          <a:off x="0" y="27284"/>
          <a:ext cx="4205288" cy="5516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300" kern="1200" dirty="0"/>
            <a:t>Library data bases</a:t>
          </a:r>
        </a:p>
      </dsp:txBody>
      <dsp:txXfrm>
        <a:off x="26930" y="54214"/>
        <a:ext cx="4151428" cy="497795"/>
      </dsp:txXfrm>
    </dsp:sp>
    <dsp:sp modelId="{628B9629-746B-46E0-9183-2EEB3092FEB6}">
      <dsp:nvSpPr>
        <dsp:cNvPr id="0" name=""/>
        <dsp:cNvSpPr/>
      </dsp:nvSpPr>
      <dsp:spPr>
        <a:xfrm>
          <a:off x="0" y="645179"/>
          <a:ext cx="4205288" cy="5516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Key words</a:t>
          </a:r>
          <a:endParaRPr lang="en-US" sz="2300" kern="1200"/>
        </a:p>
      </dsp:txBody>
      <dsp:txXfrm>
        <a:off x="26930" y="672109"/>
        <a:ext cx="4151428" cy="497795"/>
      </dsp:txXfrm>
    </dsp:sp>
    <dsp:sp modelId="{50F99CF4-015A-4C59-80D8-906F0532D815}">
      <dsp:nvSpPr>
        <dsp:cNvPr id="0" name=""/>
        <dsp:cNvSpPr/>
      </dsp:nvSpPr>
      <dsp:spPr>
        <a:xfrm>
          <a:off x="0" y="1263074"/>
          <a:ext cx="4205288" cy="5516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Truncate</a:t>
          </a:r>
          <a:endParaRPr lang="en-US" sz="2300" kern="1200"/>
        </a:p>
      </dsp:txBody>
      <dsp:txXfrm>
        <a:off x="26930" y="1290004"/>
        <a:ext cx="4151428" cy="497795"/>
      </dsp:txXfrm>
    </dsp:sp>
    <dsp:sp modelId="{8058473E-FB4E-4F5C-B669-6E3DE1C2A5B2}">
      <dsp:nvSpPr>
        <dsp:cNvPr id="0" name=""/>
        <dsp:cNvSpPr/>
      </dsp:nvSpPr>
      <dsp:spPr>
        <a:xfrm>
          <a:off x="0" y="1880969"/>
          <a:ext cx="4205288" cy="5516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American/English spelling</a:t>
          </a:r>
          <a:endParaRPr lang="en-US" sz="2300" kern="1200"/>
        </a:p>
      </dsp:txBody>
      <dsp:txXfrm>
        <a:off x="26930" y="1907899"/>
        <a:ext cx="4151428" cy="497795"/>
      </dsp:txXfrm>
    </dsp:sp>
    <dsp:sp modelId="{CB94DEB4-F647-4FB8-9818-A7FB44C391FB}">
      <dsp:nvSpPr>
        <dsp:cNvPr id="0" name=""/>
        <dsp:cNvSpPr/>
      </dsp:nvSpPr>
      <dsp:spPr>
        <a:xfrm>
          <a:off x="0" y="2498864"/>
          <a:ext cx="4205288" cy="5516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 dirty="0"/>
            <a:t>And/or </a:t>
          </a:r>
          <a:endParaRPr lang="en-US" sz="2300" kern="1200" dirty="0"/>
        </a:p>
      </dsp:txBody>
      <dsp:txXfrm>
        <a:off x="26930" y="2525794"/>
        <a:ext cx="4151428" cy="497795"/>
      </dsp:txXfrm>
    </dsp:sp>
    <dsp:sp modelId="{14720307-16EF-4D80-889D-5E42752445EE}">
      <dsp:nvSpPr>
        <dsp:cNvPr id="0" name=""/>
        <dsp:cNvSpPr/>
      </dsp:nvSpPr>
      <dsp:spPr>
        <a:xfrm>
          <a:off x="0" y="3116760"/>
          <a:ext cx="4205288" cy="551655"/>
        </a:xfrm>
        <a:prstGeom prst="roundRect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marL="0" lvl="0" indent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300" kern="1200"/>
            <a:t>Use quotation marks </a:t>
          </a:r>
          <a:endParaRPr lang="en-US" sz="2300" kern="1200"/>
        </a:p>
      </dsp:txBody>
      <dsp:txXfrm>
        <a:off x="26930" y="3143690"/>
        <a:ext cx="4151428" cy="497795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27CBA1-9464-4C88-B8D0-D64EE5E7C522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01E3AC-0310-4A37-8424-82C15D4E95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323831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1E3AC-0310-4A37-8424-82C15D4E95BE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638534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1E3AC-0310-4A37-8424-82C15D4E95BE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7397433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601E3AC-0310-4A37-8424-82C15D4E95BE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78012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1E3AC-0310-4A37-8424-82C15D4E95BE}" type="slidenum">
              <a:rPr lang="en-GB" smtClean="0"/>
              <a:t>12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595851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5EA9A-62CD-4EC7-B191-8FD7A9A8B48D}" type="slidenum">
              <a:rPr lang="en-GB" smtClean="0"/>
              <a:t>16</a:t>
            </a:fld>
            <a:endParaRPr lang="en-GB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7B5EA9A-62CD-4EC7-B191-8FD7A9A8B48D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73180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F1BC3CA-813F-4B41-B702-79B3D5DF4A5C}" type="slidenum">
              <a:rPr lang="en-GB" smtClean="0"/>
              <a:t>18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220948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880D180-71E0-4CEF-81AA-58FF78DFCE11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589961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601E3AC-0310-4A37-8424-82C15D4E95BE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88440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386929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05868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928716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559497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7198126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1701997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559945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719876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6105177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511270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00767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 anchor="b">
            <a:normAutofit/>
          </a:bodyPr>
          <a:lstStyle>
            <a:lvl1pPr marL="0" algn="r">
              <a:defRPr sz="4800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n-US"/>
              <a:t>Click to edit Master subtitle style</a:t>
            </a:r>
          </a:p>
        </p:txBody>
      </p:sp>
      <p:sp>
        <p:nvSpPr>
          <p:cNvPr id="10" name="Date Placeholder 9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12" name="Footer Placeholder 11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17678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135448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000128" y="3267456"/>
            <a:ext cx="74066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 anchor="t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176859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Rectangle 9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00232065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616744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4800600" y="216521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 anchor="b"/>
          <a:lstStyle>
            <a:lvl1pPr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 lIns="9144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41080" y="6514568"/>
            <a:ext cx="464288" cy="274320"/>
          </a:xfrm>
        </p:spPr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096750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588392" y="1424588"/>
            <a:ext cx="800100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</p:spTree>
    <p:extLst>
      <p:ext uri="{BB962C8B-B14F-4D97-AF65-F5344CB8AC3E}">
        <p14:creationId xmlns:p14="http://schemas.microsoft.com/office/powerpoint/2010/main" val="297340006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2198774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5057552" y="1057656"/>
            <a:ext cx="3749040" cy="9144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9" name="Date Placeholder 8"/>
          <p:cNvSpPr>
            <a:spLocks noGrp="1"/>
          </p:cNvSpPr>
          <p:nvPr>
            <p:ph type="dt" sz="half" idx="10"/>
          </p:nvPr>
        </p:nvSpPr>
        <p:spPr>
          <a:xfrm>
            <a:off x="5562600" y="6513670"/>
            <a:ext cx="3002280" cy="274320"/>
          </a:xfrm>
        </p:spPr>
        <p:txBody>
          <a:bodyPr vert="horz" rtlCol="0"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>
          <a:xfrm>
            <a:off x="8638952" y="6513670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11" name="Footer Placeholder 10"/>
          <p:cNvSpPr>
            <a:spLocks noGrp="1"/>
          </p:cNvSpPr>
          <p:nvPr>
            <p:ph type="ftr" sz="quarter" idx="12"/>
          </p:nvPr>
        </p:nvSpPr>
        <p:spPr>
          <a:xfrm>
            <a:off x="1600200" y="6513670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4977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 anchor="b"/>
          <a:lstStyle>
            <a:lvl1pPr marL="0" algn="r">
              <a:buNone/>
              <a:defRPr sz="2000" b="1"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13" name="Picture Placeholder 12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  <a:extLst/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>
          <a:xfrm>
            <a:off x="5562600" y="6509004"/>
            <a:ext cx="3002280" cy="274320"/>
          </a:xfrm>
        </p:spPr>
        <p:txBody>
          <a:bodyPr vert="horz" rtlCol="0"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1"/>
          </p:nvPr>
        </p:nvSpPr>
        <p:spPr>
          <a:xfrm>
            <a:off x="8638952" y="6509004"/>
            <a:ext cx="464288" cy="274320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10" name="Footer Placeholder 9"/>
          <p:cNvSpPr>
            <a:spLocks noGrp="1"/>
          </p:cNvSpPr>
          <p:nvPr>
            <p:ph type="ftr" sz="quarter" idx="12"/>
          </p:nvPr>
        </p:nvSpPr>
        <p:spPr>
          <a:xfrm>
            <a:off x="1600200" y="6509004"/>
            <a:ext cx="3907464" cy="274320"/>
          </a:xfrm>
        </p:spPr>
        <p:txBody>
          <a:bodyPr vert="horz" rtlCol="0"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596603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321188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94919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336B7C-11DA-47FA-9BDB-428DCA6739A4}" type="datetimeFigureOut">
              <a:rPr lang="en-GB" smtClean="0"/>
              <a:t>14/11/2020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4A3145-55AE-4177-B797-AC44B18B9342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061207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ound Diagonal Corner Rectangle 6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2264" cy="274320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endParaRPr lang="en-GB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2280" cy="274320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fld id="{6FD5FB73-A910-4790-8FDC-DAFB323792B3}" type="datetimeFigureOut">
              <a:rPr lang="en-GB" smtClean="0"/>
              <a:t>14/11/2020</a:t>
            </a:fld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8638952" y="6514568"/>
            <a:ext cx="464288" cy="27432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fld id="{63BD26B0-9F82-487D-9A31-1A9701B832B1}" type="slidenum">
              <a:rPr lang="en-GB" smtClean="0"/>
              <a:t>‹#›</a:t>
            </a:fld>
            <a:endParaRPr lang="en-GB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53536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46237"/>
            <a:ext cx="8229600" cy="452628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0525521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marL="54864" algn="r" rtl="0" eaLnBrk="1" latinLnBrk="0" hangingPunct="1">
        <a:spcBef>
          <a:spcPct val="0"/>
        </a:spcBef>
        <a:buNone/>
        <a:defRPr kumimoji="0" sz="4600" kern="1200">
          <a:solidFill>
            <a:schemeClr val="tx2">
              <a:tint val="100000"/>
              <a:shade val="90000"/>
              <a:satMod val="250000"/>
              <a:alpha val="100000"/>
            </a:schemeClr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92100" indent="-292100" algn="l" rtl="0" eaLnBrk="1" latinLnBrk="0" hangingPunct="1">
        <a:spcBef>
          <a:spcPts val="0"/>
        </a:spcBef>
        <a:buClr>
          <a:schemeClr val="accent1"/>
        </a:buClr>
        <a:buSzPct val="70000"/>
        <a:buFont typeface="Wingdings 2"/>
        <a:buChar char="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28600" algn="l" rtl="0" eaLnBrk="1" latinLnBrk="0" hangingPunct="1">
        <a:spcBef>
          <a:spcPts val="400"/>
        </a:spcBef>
        <a:buClr>
          <a:schemeClr val="accent2"/>
        </a:buClr>
        <a:buSzPct val="90000"/>
        <a:buFontTx/>
        <a:buChar char="•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192024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82880" algn="l" rtl="0" eaLnBrk="1" latinLnBrk="0" hangingPunct="1">
        <a:spcBef>
          <a:spcPts val="400"/>
        </a:spcBef>
        <a:buClr>
          <a:schemeClr val="accent3"/>
        </a:buClr>
        <a:buSzPct val="100000"/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&amp;ehk=ddJMCTRtvgS7gNMxAA1B6A&amp;r=0&amp;pid=OfficeInsert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png"/><Relationship Id="rId7" Type="http://schemas.openxmlformats.org/officeDocument/2006/relationships/image" Target="../media/image8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png"/><Relationship Id="rId4" Type="http://schemas.openxmlformats.org/officeDocument/2006/relationships/image" Target="../media/image5.gif"/><Relationship Id="rId9" Type="http://schemas.openxmlformats.org/officeDocument/2006/relationships/image" Target="../media/image10.gif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3.jp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19.png"/><Relationship Id="rId4" Type="http://schemas.openxmlformats.org/officeDocument/2006/relationships/notesSlide" Target="../notesSlides/notesSlide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19.png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21.jpeg"/><Relationship Id="rId5" Type="http://schemas.openxmlformats.org/officeDocument/2006/relationships/image" Target="../media/image20.jpeg"/><Relationship Id="rId4" Type="http://schemas.openxmlformats.org/officeDocument/2006/relationships/notesSlide" Target="../notesSlides/notesSlide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artmouth.edu/~ugar/undergrad/posterinstructions.html" TargetMode="Externa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hyperlink" Target="https://www.youtube.com/watch?v=LTWf8Ck8Dk8" TargetMode="External"/><Relationship Id="rId4" Type="http://schemas.openxmlformats.org/officeDocument/2006/relationships/hyperlink" Target="https://www.youtube.com/watch?v=mbDipVRt5aE" TargetMode="Externa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2348880"/>
            <a:ext cx="7772400" cy="1946647"/>
          </a:xfrm>
        </p:spPr>
        <p:txBody>
          <a:bodyPr>
            <a:normAutofit fontScale="90000"/>
          </a:bodyPr>
          <a:lstStyle/>
          <a:p>
            <a:r>
              <a:rPr lang="en-GB" sz="4900" b="1" dirty="0"/>
              <a:t>MAJOR PROJECT MODULE</a:t>
            </a:r>
            <a:br>
              <a:rPr lang="en-GB" b="1" dirty="0"/>
            </a:br>
            <a:r>
              <a:rPr lang="en-GB" b="1" dirty="0"/>
              <a:t>PRESENTATION OF YOUR RESEARCH PROPOSAL</a:t>
            </a:r>
            <a:br>
              <a:rPr lang="en-GB" b="1" dirty="0"/>
            </a:br>
            <a:r>
              <a:rPr lang="en-GB" b="1" dirty="0"/>
              <a:t>[</a:t>
            </a:r>
            <a:r>
              <a:rPr lang="en-GB" dirty="0"/>
              <a:t>Disseminating Research]</a:t>
            </a:r>
            <a:br>
              <a:rPr lang="en-GB" dirty="0"/>
            </a:br>
            <a:endParaRPr lang="en-GB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5656" y="5013176"/>
            <a:ext cx="6696744" cy="1320552"/>
          </a:xfrm>
        </p:spPr>
        <p:txBody>
          <a:bodyPr/>
          <a:lstStyle/>
          <a:p>
            <a:pPr algn="r"/>
            <a:r>
              <a:rPr lang="en-GB" dirty="0">
                <a:solidFill>
                  <a:schemeClr val="tx1"/>
                </a:solidFill>
              </a:rPr>
              <a:t>ASIGNMENT ONE: Research Presentation</a:t>
            </a:r>
          </a:p>
        </p:txBody>
      </p:sp>
    </p:spTree>
    <p:extLst>
      <p:ext uri="{BB962C8B-B14F-4D97-AF65-F5344CB8AC3E}">
        <p14:creationId xmlns:p14="http://schemas.microsoft.com/office/powerpoint/2010/main" val="422871312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683568" y="332656"/>
            <a:ext cx="8229600" cy="1143000"/>
          </a:xfrm>
        </p:spPr>
        <p:txBody>
          <a:bodyPr>
            <a:noAutofit/>
          </a:bodyPr>
          <a:lstStyle/>
          <a:p>
            <a:r>
              <a:rPr lang="en-GB" sz="3200" dirty="0"/>
              <a:t>OPENING ROUND…. Any questions on asynchronous learning or work over reading week?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99592"/>
            <a:ext cx="9144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3570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 Ways to achieve higher marks….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70346"/>
            <a:ext cx="9180512" cy="54876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6746864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EA7C59-3C8C-432A-83A0-8684DA41AF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Upcoming work schedule: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11351D-F9BA-4EAB-8E7A-515F37564B3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GB" b="1" dirty="0"/>
              <a:t>10</a:t>
            </a:r>
            <a:r>
              <a:rPr lang="en-GB" b="1" baseline="30000" dirty="0"/>
              <a:t>th</a:t>
            </a:r>
            <a:r>
              <a:rPr lang="en-GB" b="1" dirty="0"/>
              <a:t> November </a:t>
            </a:r>
            <a:r>
              <a:rPr lang="en-GB" dirty="0"/>
              <a:t>: Library session</a:t>
            </a:r>
          </a:p>
          <a:p>
            <a:r>
              <a:rPr lang="en-GB" b="1" dirty="0"/>
              <a:t>17</a:t>
            </a:r>
            <a:r>
              <a:rPr lang="en-GB" b="1" baseline="30000" dirty="0"/>
              <a:t>th</a:t>
            </a:r>
            <a:r>
              <a:rPr lang="en-GB" b="1" dirty="0"/>
              <a:t> November </a:t>
            </a:r>
            <a:r>
              <a:rPr lang="en-GB" dirty="0"/>
              <a:t>: Writing the main body of your literature review / critiquing literature</a:t>
            </a:r>
          </a:p>
          <a:p>
            <a:r>
              <a:rPr lang="en-GB" b="1" dirty="0"/>
              <a:t>24</a:t>
            </a:r>
            <a:r>
              <a:rPr lang="en-GB" b="1" baseline="30000" dirty="0"/>
              <a:t>th</a:t>
            </a:r>
            <a:r>
              <a:rPr lang="en-GB" b="1" dirty="0"/>
              <a:t> November </a:t>
            </a:r>
            <a:r>
              <a:rPr lang="en-GB" dirty="0"/>
              <a:t>: No workshop : Asynchronous learning on line</a:t>
            </a:r>
          </a:p>
          <a:p>
            <a:r>
              <a:rPr lang="en-GB" b="1" dirty="0"/>
              <a:t>1</a:t>
            </a:r>
            <a:r>
              <a:rPr lang="en-GB" b="1" baseline="30000" dirty="0"/>
              <a:t>st</a:t>
            </a:r>
            <a:r>
              <a:rPr lang="en-GB" b="1" dirty="0"/>
              <a:t> December </a:t>
            </a:r>
            <a:r>
              <a:rPr lang="en-GB" dirty="0"/>
              <a:t>: Last lesson before Christmas. Recap on Assignment 2. Writing your conclusion section.</a:t>
            </a:r>
          </a:p>
          <a:p>
            <a:r>
              <a:rPr lang="en-GB" b="1" dirty="0"/>
              <a:t>8</a:t>
            </a:r>
            <a:r>
              <a:rPr lang="en-GB" b="1" baseline="30000" dirty="0"/>
              <a:t>th</a:t>
            </a:r>
            <a:r>
              <a:rPr lang="en-GB" b="1" dirty="0"/>
              <a:t> December </a:t>
            </a:r>
            <a:r>
              <a:rPr lang="en-GB" dirty="0"/>
              <a:t>: No workshop : Asynchronous learning on line</a:t>
            </a:r>
          </a:p>
          <a:p>
            <a:r>
              <a:rPr lang="en-GB" b="1" dirty="0"/>
              <a:t>26</a:t>
            </a:r>
            <a:r>
              <a:rPr lang="en-GB" b="1" baseline="30000" dirty="0"/>
              <a:t>th</a:t>
            </a:r>
            <a:r>
              <a:rPr lang="en-GB" b="1" dirty="0"/>
              <a:t> January  </a:t>
            </a:r>
            <a:r>
              <a:rPr lang="en-GB" dirty="0"/>
              <a:t>: Review of work in Semester One and expectations and preparation for supervision in Semester Two</a:t>
            </a:r>
          </a:p>
        </p:txBody>
      </p:sp>
    </p:spTree>
    <p:extLst>
      <p:ext uri="{BB962C8B-B14F-4D97-AF65-F5344CB8AC3E}">
        <p14:creationId xmlns:p14="http://schemas.microsoft.com/office/powerpoint/2010/main" val="109528237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5D0B9-D999-4DA6-9B96-68266AE1C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lesson will address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5CB72-B06E-4944-877E-39186106C0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Assignment One</a:t>
            </a:r>
          </a:p>
          <a:p>
            <a:endParaRPr lang="en-GB" dirty="0"/>
          </a:p>
          <a:p>
            <a:r>
              <a:rPr lang="en-GB" dirty="0"/>
              <a:t>Research presentation … … …</a:t>
            </a:r>
          </a:p>
          <a:p>
            <a:endParaRPr lang="en-GB" dirty="0"/>
          </a:p>
          <a:p>
            <a:r>
              <a:rPr lang="en-GB" dirty="0"/>
              <a:t>Ontology and epistemology</a:t>
            </a:r>
          </a:p>
        </p:txBody>
      </p:sp>
    </p:spTree>
    <p:extLst>
      <p:ext uri="{BB962C8B-B14F-4D97-AF65-F5344CB8AC3E}">
        <p14:creationId xmlns:p14="http://schemas.microsoft.com/office/powerpoint/2010/main" val="353188160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40642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4DA766-978A-4827-90FD-0B6ABAE69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Assignment…..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D79A45-2B66-4061-BC25-D18F699B229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9755" y="1988841"/>
            <a:ext cx="8406441" cy="4011910"/>
          </a:xfrm>
        </p:spPr>
        <p:txBody>
          <a:bodyPr>
            <a:normAutofit fontScale="62500" lnSpcReduction="20000"/>
          </a:bodyPr>
          <a:lstStyle/>
          <a:p>
            <a:endParaRPr lang="en-US" dirty="0"/>
          </a:p>
          <a:p>
            <a:endParaRPr lang="en-US" dirty="0"/>
          </a:p>
          <a:p>
            <a:r>
              <a:rPr lang="en-GB" sz="3750" dirty="0"/>
              <a:t> </a:t>
            </a:r>
            <a:r>
              <a:rPr lang="en-GB" sz="5100" b="1" dirty="0"/>
              <a:t>Assessment Component 1 – 25%</a:t>
            </a:r>
            <a:endParaRPr lang="en-GB" sz="5100" dirty="0"/>
          </a:p>
          <a:p>
            <a:pPr marL="0" indent="0">
              <a:buNone/>
            </a:pPr>
            <a:r>
              <a:rPr lang="en-GB" sz="5100" b="1" dirty="0"/>
              <a:t> </a:t>
            </a:r>
            <a:endParaRPr lang="en-GB" sz="5100" dirty="0"/>
          </a:p>
          <a:p>
            <a:r>
              <a:rPr lang="en-GB" sz="5100" b="1" dirty="0"/>
              <a:t> Practical: Oral Presentation (20 minutes)</a:t>
            </a:r>
            <a:endParaRPr lang="en-GB" sz="5100" dirty="0"/>
          </a:p>
          <a:p>
            <a:pPr marL="0" indent="0">
              <a:buNone/>
            </a:pPr>
            <a:r>
              <a:rPr lang="en-GB" sz="5100" b="1" dirty="0"/>
              <a:t> </a:t>
            </a:r>
            <a:endParaRPr lang="en-GB" sz="5100" dirty="0"/>
          </a:p>
          <a:p>
            <a:r>
              <a:rPr lang="en-GB" sz="5100" dirty="0"/>
              <a:t> Present a project proposal for your major project to your peers</a:t>
            </a:r>
          </a:p>
          <a:p>
            <a:pPr marL="0" indent="0">
              <a:buNone/>
            </a:pPr>
            <a:r>
              <a:rPr lang="en-GB" sz="5100" dirty="0"/>
              <a:t> </a:t>
            </a:r>
          </a:p>
        </p:txBody>
      </p:sp>
    </p:spTree>
    <p:extLst>
      <p:ext uri="{BB962C8B-B14F-4D97-AF65-F5344CB8AC3E}">
        <p14:creationId xmlns:p14="http://schemas.microsoft.com/office/powerpoint/2010/main" val="40310636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b="1" dirty="0"/>
              <a:t>Assignment 1: Presentation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pPr lvl="0" fontAlgn="base" hangingPunct="0"/>
            <a:r>
              <a:rPr lang="en-GB" dirty="0"/>
              <a:t>Determine, refine, adapt and </a:t>
            </a:r>
            <a:r>
              <a:rPr lang="en-GB" b="1" dirty="0"/>
              <a:t>use appropriate methods and skills.</a:t>
            </a:r>
          </a:p>
          <a:p>
            <a:pPr lvl="0" fontAlgn="base" hangingPunct="0"/>
            <a:r>
              <a:rPr lang="en-GB" dirty="0"/>
              <a:t>Maintain and improve </a:t>
            </a:r>
            <a:r>
              <a:rPr lang="en-GB" b="1" dirty="0"/>
              <a:t>professional knowledge, skills and application.</a:t>
            </a:r>
          </a:p>
          <a:p>
            <a:pPr lvl="0"/>
            <a:r>
              <a:rPr lang="en-GB" dirty="0"/>
              <a:t>Skilfully </a:t>
            </a:r>
            <a:r>
              <a:rPr lang="en-GB" b="1" dirty="0"/>
              <a:t>communicate with others </a:t>
            </a:r>
            <a:r>
              <a:rPr lang="en-GB" dirty="0"/>
              <a:t>in a clear and articulate manner, both verbally and in writing.</a:t>
            </a:r>
          </a:p>
          <a:p>
            <a:r>
              <a:rPr lang="en-GB" b="1" dirty="0"/>
              <a:t>Apply research and research methodologies </a:t>
            </a:r>
            <a:r>
              <a:rPr lang="en-GB" dirty="0"/>
              <a:t>to locate, review and evaluate research findings relevant to care and well-being issues, across a range of disciplines  </a:t>
            </a:r>
          </a:p>
          <a:p>
            <a:pPr lvl="0" fontAlgn="base" hangingPunct="0"/>
            <a:r>
              <a:rPr lang="en-GB" dirty="0"/>
              <a:t>Employ </a:t>
            </a:r>
            <a:r>
              <a:rPr lang="en-GB" b="1" dirty="0"/>
              <a:t>appropriate academic conventions </a:t>
            </a:r>
            <a:r>
              <a:rPr lang="en-GB" dirty="0"/>
              <a:t>in the production and presentation of work.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965001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16632"/>
            <a:ext cx="8229600" cy="850106"/>
          </a:xfrm>
        </p:spPr>
        <p:txBody>
          <a:bodyPr/>
          <a:lstStyle/>
          <a:p>
            <a:r>
              <a:rPr lang="en-GB" b="1" dirty="0"/>
              <a:t>Assignment 1: Presentation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052736"/>
            <a:ext cx="8424936" cy="5688632"/>
          </a:xfrm>
        </p:spPr>
        <p:txBody>
          <a:bodyPr>
            <a:normAutofit/>
          </a:bodyPr>
          <a:lstStyle/>
          <a:p>
            <a:endParaRPr lang="en-GB" sz="2800" b="1" dirty="0"/>
          </a:p>
          <a:p>
            <a:pPr>
              <a:lnSpc>
                <a:spcPct val="200000"/>
              </a:lnSpc>
            </a:pPr>
            <a:r>
              <a:rPr lang="en-GB" sz="3600" b="1" dirty="0"/>
              <a:t>20 minute </a:t>
            </a:r>
            <a:r>
              <a:rPr lang="en-GB" sz="3600" dirty="0"/>
              <a:t>presentation  </a:t>
            </a:r>
          </a:p>
          <a:p>
            <a:pPr>
              <a:lnSpc>
                <a:spcPct val="200000"/>
              </a:lnSpc>
            </a:pPr>
            <a:r>
              <a:rPr lang="en-GB" sz="3600" dirty="0"/>
              <a:t>25% of overall mark</a:t>
            </a:r>
          </a:p>
          <a:p>
            <a:pPr>
              <a:lnSpc>
                <a:spcPct val="200000"/>
              </a:lnSpc>
            </a:pPr>
            <a:r>
              <a:rPr lang="en-GB" sz="3600" dirty="0"/>
              <a:t>Purpose: To present your research proposal</a:t>
            </a:r>
            <a:endParaRPr lang="en-GB" sz="3600" b="1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68304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1169" y="188640"/>
            <a:ext cx="8229600" cy="778098"/>
          </a:xfrm>
        </p:spPr>
        <p:txBody>
          <a:bodyPr/>
          <a:lstStyle/>
          <a:p>
            <a:r>
              <a:rPr lang="en-GB" b="1" dirty="0"/>
              <a:t>Disseminating Research Findings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528" y="4615402"/>
            <a:ext cx="165618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Journal Articles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292080" y="1537405"/>
            <a:ext cx="187220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Research Posters</a:t>
            </a:r>
          </a:p>
        </p:txBody>
      </p:sp>
      <p:sp>
        <p:nvSpPr>
          <p:cNvPr id="8" name="Oval 7"/>
          <p:cNvSpPr/>
          <p:nvPr/>
        </p:nvSpPr>
        <p:spPr>
          <a:xfrm>
            <a:off x="1532342" y="1412776"/>
            <a:ext cx="3030105" cy="1824252"/>
          </a:xfrm>
          <a:prstGeom prst="ellipse">
            <a:avLst/>
          </a:prstGeom>
          <a:noFill/>
          <a:ln>
            <a:solidFill>
              <a:srgbClr val="00206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9" name="TextBox 8"/>
          <p:cNvSpPr txBox="1"/>
          <p:nvPr/>
        </p:nvSpPr>
        <p:spPr>
          <a:xfrm>
            <a:off x="3285555" y="5038819"/>
            <a:ext cx="216024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dirty="0"/>
              <a:t> </a:t>
            </a:r>
            <a:r>
              <a:rPr lang="en-GB" sz="2800" dirty="0"/>
              <a:t>Workshops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52120" y="3789040"/>
            <a:ext cx="1762023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Press Release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805602" y="5331207"/>
            <a:ext cx="205470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/>
              <a:t>Research Reports</a:t>
            </a:r>
          </a:p>
        </p:txBody>
      </p:sp>
      <p:pic>
        <p:nvPicPr>
          <p:cNvPr id="1026" name="Picture 2" descr="C:\Users\edu-mc\AppData\Local\Microsoft\Windows\Temporary Internet Files\Content.IE5\XTVVG3RM\student_presenting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52802" y="1695388"/>
            <a:ext cx="2034728" cy="28759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edu-mc\AppData\Local\Microsoft\Windows\Temporary Internet Files\Content.IE5\GGEUIMCR\scientific-method5[1].gi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9734">
            <a:off x="7053338" y="1458128"/>
            <a:ext cx="1037980" cy="1301497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30" name="Picture 6" descr="C:\Users\edu-mc\AppData\Local\Microsoft\Windows\Temporary Internet Files\Content.IE5\GGEUIMCR\News_reader[1].pn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69665" y="3649210"/>
            <a:ext cx="1525422" cy="101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edu-mc\AppData\Local\Microsoft\Windows\Temporary Internet Files\Content.IE5\AXPEOS7J\newspaper_bw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19427" y="3317613"/>
            <a:ext cx="1252736" cy="93955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edu-mc\AppData\Local\Microsoft\Windows\Temporary Internet Files\Content.IE5\GGEUIMCR\Journal_of_Counseling_Psychology[1].gif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14225" y="4602929"/>
            <a:ext cx="1092417" cy="14565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edu-mc\AppData\Local\Microsoft\Windows\Temporary Internet Files\Content.IE5\AXPEOS7J\3391469181_89c8ee69b9[1].jp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356119">
            <a:off x="7532475" y="5342925"/>
            <a:ext cx="947249" cy="1004792"/>
          </a:xfrm>
          <a:prstGeom prst="rect">
            <a:avLst/>
          </a:prstGeom>
          <a:noFill/>
          <a:effectLst>
            <a:softEdge rad="127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edu-mc\AppData\Local\Microsoft\Windows\Temporary Internet Files\Content.IE5\HT2WP4JJ\workshop[1].gi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07596" y="5590694"/>
            <a:ext cx="1516158" cy="986606"/>
          </a:xfrm>
          <a:prstGeom prst="rect">
            <a:avLst/>
          </a:prstGeom>
          <a:noFill/>
          <a:effectLst>
            <a:softEdge rad="3175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2069395" y="1695388"/>
            <a:ext cx="1440160" cy="3539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700" dirty="0"/>
              <a:t>Presentations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16981" y="2579223"/>
            <a:ext cx="830414" cy="36933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Today</a:t>
            </a:r>
          </a:p>
        </p:txBody>
      </p:sp>
      <p:sp>
        <p:nvSpPr>
          <p:cNvPr id="13" name="TextBox 12"/>
          <p:cNvSpPr txBox="1"/>
          <p:nvPr/>
        </p:nvSpPr>
        <p:spPr>
          <a:xfrm rot="19443421">
            <a:off x="287787" y="1156995"/>
            <a:ext cx="1417493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dirty="0">
                <a:solidFill>
                  <a:srgbClr val="FFFF00"/>
                </a:solidFill>
              </a:rPr>
              <a:t>Variety of ways…</a:t>
            </a:r>
          </a:p>
        </p:txBody>
      </p:sp>
    </p:spTree>
    <p:extLst>
      <p:ext uri="{BB962C8B-B14F-4D97-AF65-F5344CB8AC3E}">
        <p14:creationId xmlns:p14="http://schemas.microsoft.com/office/powerpoint/2010/main" val="308679029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12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35719" y="513612"/>
            <a:ext cx="7420599" cy="1031216"/>
          </a:xfrm>
        </p:spPr>
        <p:txBody>
          <a:bodyPr anchor="b">
            <a:normAutofit/>
          </a:bodyPr>
          <a:lstStyle/>
          <a:p>
            <a:r>
              <a:rPr lang="en-GB" b="1" dirty="0"/>
              <a:t>Assignment 1: Presentation</a:t>
            </a:r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135719" y="2802451"/>
            <a:ext cx="3802037" cy="232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852001" y="1628800"/>
            <a:ext cx="3056451" cy="4908507"/>
          </a:xfrm>
        </p:spPr>
        <p:txBody>
          <a:bodyPr anchor="ctr">
            <a:normAutofit/>
          </a:bodyPr>
          <a:lstStyle/>
          <a:p>
            <a:pPr>
              <a:lnSpc>
                <a:spcPct val="90000"/>
              </a:lnSpc>
            </a:pPr>
            <a:endParaRPr lang="en-GB" sz="1900" b="1" dirty="0"/>
          </a:p>
          <a:p>
            <a:pPr>
              <a:lnSpc>
                <a:spcPct val="90000"/>
              </a:lnSpc>
            </a:pPr>
            <a:r>
              <a:rPr lang="en-GB" sz="4000" b="1" dirty="0"/>
              <a:t>Upload video on the 8</a:t>
            </a:r>
            <a:r>
              <a:rPr lang="en-GB" sz="4000" b="1" baseline="30000" dirty="0"/>
              <a:t>th</a:t>
            </a:r>
            <a:r>
              <a:rPr lang="en-GB" sz="4000" b="1" dirty="0"/>
              <a:t> December before 11.59 p.m.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en-GB" sz="4000" b="1" dirty="0"/>
              <a:t> </a:t>
            </a:r>
            <a:endParaRPr lang="en-GB" sz="4000" dirty="0"/>
          </a:p>
        </p:txBody>
      </p:sp>
    </p:spTree>
    <p:extLst>
      <p:ext uri="{BB962C8B-B14F-4D97-AF65-F5344CB8AC3E}">
        <p14:creationId xmlns:p14="http://schemas.microsoft.com/office/powerpoint/2010/main" val="363837331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33F593-F14B-4A7F-9367-A4829B479EC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RECORDING AND UPLOADING OF YOUR PRESENTATION IS YOUR RESPONSIBILITY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D8FD92B-9A61-4F3E-B32E-7E5426291AC6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Content Placeholder 5">
            <a:extLst>
              <a:ext uri="{FF2B5EF4-FFF2-40B4-BE49-F238E27FC236}">
                <a16:creationId xmlns:a16="http://schemas.microsoft.com/office/drawing/2014/main" id="{7BFE70E8-60B8-4205-B1BF-58D944121114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8372" y="1843881"/>
            <a:ext cx="4038600" cy="4038600"/>
          </a:xfr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ED1DE7E-2DDE-4AC3-9663-781DEB805CC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80878" y="2634456"/>
            <a:ext cx="3714750" cy="24574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79397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1E92384-0DFE-4F4B-A0FC-2D00FF2444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Have you all been able to write your purpose statement?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9DB1D47-5E18-4952-B37B-EE18723BCBF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Any questions?</a:t>
            </a:r>
          </a:p>
          <a:p>
            <a:endParaRPr lang="en-GB" dirty="0"/>
          </a:p>
        </p:txBody>
      </p:sp>
      <p:pic>
        <p:nvPicPr>
          <p:cNvPr id="1026" name="Picture 2" descr="mission statement in wood type mission statement - business concept - isolated text in letterpress wood type printing blocks Bank Statement Stock Photo">
            <a:extLst>
              <a:ext uri="{FF2B5EF4-FFF2-40B4-BE49-F238E27FC236}">
                <a16:creationId xmlns:a16="http://schemas.microsoft.com/office/drawing/2014/main" id="{AC6452B8-1EA6-4D87-8A3E-6C21A69F94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16" y="5085184"/>
            <a:ext cx="9144000" cy="23152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Question, Who, How, What, Where, When">
            <a:extLst>
              <a:ext uri="{FF2B5EF4-FFF2-40B4-BE49-F238E27FC236}">
                <a16:creationId xmlns:a16="http://schemas.microsoft.com/office/drawing/2014/main" id="{D1E202B5-349F-4E72-AD20-06B57514D9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717032"/>
            <a:ext cx="9144000" cy="1872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952293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33C741-13B1-47EB-A8C0-1C3E1BE723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GB"/>
              <a:t>A purpose statement …   …   …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EC50B69-3A93-4628-BFA6-CC1C0570A1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057003"/>
            <a:ext cx="8229600" cy="5612358"/>
          </a:xfrm>
        </p:spPr>
        <p:txBody>
          <a:bodyPr/>
          <a:lstStyle/>
          <a:p>
            <a:endParaRPr lang="en-GB" dirty="0"/>
          </a:p>
          <a:p>
            <a:r>
              <a:rPr lang="en-GB" sz="3600" dirty="0"/>
              <a:t>The purpose of this critical literature review will be to ...................[</a:t>
            </a:r>
            <a:r>
              <a:rPr lang="en-GB" sz="3600" dirty="0">
                <a:solidFill>
                  <a:srgbClr val="FF0000"/>
                </a:solidFill>
              </a:rPr>
              <a:t>explore, understand, describe, discover</a:t>
            </a:r>
            <a:r>
              <a:rPr lang="en-GB" sz="3600" dirty="0"/>
              <a:t>] [</a:t>
            </a:r>
            <a:r>
              <a:rPr lang="en-GB" sz="3600" dirty="0">
                <a:solidFill>
                  <a:schemeClr val="accent6">
                    <a:lumMod val="50000"/>
                  </a:schemeClr>
                </a:solidFill>
              </a:rPr>
              <a:t>central concept being explored</a:t>
            </a:r>
            <a:r>
              <a:rPr lang="en-GB" sz="3600" dirty="0"/>
              <a:t>] as experienced by ....................   At this stage of research ................. will be generally described as............................................         </a:t>
            </a:r>
            <a:r>
              <a:rPr lang="en-GB" dirty="0"/>
              <a:t>↘</a:t>
            </a:r>
          </a:p>
        </p:txBody>
      </p:sp>
    </p:spTree>
    <p:extLst>
      <p:ext uri="{BB962C8B-B14F-4D97-AF65-F5344CB8AC3E}">
        <p14:creationId xmlns:p14="http://schemas.microsoft.com/office/powerpoint/2010/main" val="60909238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3A98A49-56C2-4B1E-B62F-439E58E5B4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Any questions about your purpose statement</a:t>
            </a:r>
          </a:p>
        </p:txBody>
      </p:sp>
      <p:pic>
        <p:nvPicPr>
          <p:cNvPr id="1026" name="Picture 2" descr="Door, Open, Doorway, Entrance, Opening Door, Open Door">
            <a:extLst>
              <a:ext uri="{FF2B5EF4-FFF2-40B4-BE49-F238E27FC236}">
                <a16:creationId xmlns:a16="http://schemas.microsoft.com/office/drawing/2014/main" id="{A0068973-CEB1-49C7-B24A-C5B245BA70E9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628800"/>
            <a:ext cx="3682752" cy="4389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DC2B49E-C4B8-409B-95A6-B7A38AD4F8B5}"/>
              </a:ext>
            </a:extLst>
          </p:cNvPr>
          <p:cNvSpPr txBox="1"/>
          <p:nvPr/>
        </p:nvSpPr>
        <p:spPr>
          <a:xfrm>
            <a:off x="323528" y="1674124"/>
            <a:ext cx="4572000" cy="440120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/>
              <a:t>The purpose of this critical literature review will be to </a:t>
            </a:r>
            <a:r>
              <a:rPr lang="en-GB" sz="2800" dirty="0">
                <a:solidFill>
                  <a:srgbClr val="FF0000"/>
                </a:solidFill>
              </a:rPr>
              <a:t>explore </a:t>
            </a:r>
            <a:r>
              <a:rPr lang="en-GB" sz="2800" dirty="0">
                <a:solidFill>
                  <a:srgbClr val="0070C0"/>
                </a:solidFill>
              </a:rPr>
              <a:t>Dementia </a:t>
            </a:r>
            <a:r>
              <a:rPr lang="en-GB" sz="2800" dirty="0"/>
              <a:t>as experienced by the </a:t>
            </a:r>
            <a:r>
              <a:rPr lang="en-GB" sz="2800" dirty="0">
                <a:solidFill>
                  <a:srgbClr val="FF0000"/>
                </a:solidFill>
              </a:rPr>
              <a:t>over fifties</a:t>
            </a:r>
            <a:r>
              <a:rPr lang="en-GB" sz="2800" dirty="0"/>
              <a:t>.   At this stage of research </a:t>
            </a:r>
            <a:r>
              <a:rPr lang="en-GB" sz="2800" dirty="0">
                <a:solidFill>
                  <a:srgbClr val="0070C0"/>
                </a:solidFill>
              </a:rPr>
              <a:t>Dementia</a:t>
            </a:r>
            <a:r>
              <a:rPr lang="en-GB" sz="2800" dirty="0"/>
              <a:t> will be generally described as </a:t>
            </a:r>
            <a:r>
              <a:rPr lang="en-GB" sz="2800" dirty="0">
                <a:solidFill>
                  <a:srgbClr val="FF0000"/>
                </a:solidFill>
              </a:rPr>
              <a:t>the loss of mental capacity to an extend which  impacts upon health and wellbeing</a:t>
            </a:r>
          </a:p>
        </p:txBody>
      </p:sp>
    </p:spTree>
    <p:extLst>
      <p:ext uri="{BB962C8B-B14F-4D97-AF65-F5344CB8AC3E}">
        <p14:creationId xmlns:p14="http://schemas.microsoft.com/office/powerpoint/2010/main" val="35493599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AC20555-EE96-4C97-970A-BF148368664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40699" y="687480"/>
            <a:ext cx="5605629" cy="994172"/>
          </a:xfrm>
        </p:spPr>
        <p:txBody>
          <a:bodyPr>
            <a:normAutofit/>
          </a:bodyPr>
          <a:lstStyle/>
          <a:p>
            <a:r>
              <a:rPr lang="en-GB" sz="3850"/>
              <a:t>Discussion: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EEF1F68-32AC-4A32-B594-2F781745F4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52321" y="1681652"/>
            <a:ext cx="5033221" cy="4334519"/>
          </a:xfrm>
        </p:spPr>
        <p:txBody>
          <a:bodyPr anchor="ctr">
            <a:noAutofit/>
          </a:bodyPr>
          <a:lstStyle/>
          <a:p>
            <a:r>
              <a:rPr lang="en-GB" dirty="0"/>
              <a:t>Ontological and epistemological reflexivity: A core skill for therapists [and researchers] </a:t>
            </a:r>
          </a:p>
          <a:p>
            <a:endParaRPr lang="en-GB" dirty="0"/>
          </a:p>
          <a:p>
            <a:r>
              <a:rPr lang="en-GB" dirty="0"/>
              <a:t>A point you take away from this paper…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59A309A7-1751-4ABE-A3C1-EEC40366AD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7189435" y="0"/>
            <a:ext cx="195456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967D8EB6-EAE1-4F9C-B398-83321E2872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129567" y="2369132"/>
            <a:ext cx="2119736" cy="2119736"/>
          </a:xfrm>
          <a:prstGeom prst="ellipse">
            <a:avLst/>
          </a:prstGeom>
          <a:solidFill>
            <a:srgbClr val="FFFFFF"/>
          </a:solidFill>
          <a:ln w="22225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/>
          </a:p>
        </p:txBody>
      </p:sp>
      <p:pic>
        <p:nvPicPr>
          <p:cNvPr id="7" name="Graphic 6" descr="Questions">
            <a:extLst>
              <a:ext uri="{FF2B5EF4-FFF2-40B4-BE49-F238E27FC236}">
                <a16:creationId xmlns:a16="http://schemas.microsoft.com/office/drawing/2014/main" id="{7FA77C5C-F867-41F1-85A8-C4AB0E8209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6624964" y="2865141"/>
            <a:ext cx="1143455" cy="11434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965214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3000" b="1" dirty="0"/>
              <a:t>What do these words mean?</a:t>
            </a:r>
          </a:p>
          <a:p>
            <a:r>
              <a:rPr lang="en-GB" sz="3000" b="1" dirty="0"/>
              <a:t>Ontology </a:t>
            </a:r>
            <a:r>
              <a:rPr lang="en-GB" sz="3000" dirty="0"/>
              <a:t>–  </a:t>
            </a:r>
          </a:p>
          <a:p>
            <a:r>
              <a:rPr lang="en-GB" sz="3000" b="1" dirty="0"/>
              <a:t>Epistemology</a:t>
            </a:r>
            <a:r>
              <a:rPr lang="en-GB" sz="3000" dirty="0"/>
              <a:t> –  </a:t>
            </a:r>
          </a:p>
          <a:p>
            <a:r>
              <a:rPr lang="en-GB" sz="3000" b="1" dirty="0"/>
              <a:t>Axiology </a:t>
            </a:r>
            <a:r>
              <a:rPr lang="en-GB" sz="3000" dirty="0"/>
              <a:t>–  </a:t>
            </a:r>
          </a:p>
          <a:p>
            <a:r>
              <a:rPr lang="en-GB" sz="3000" b="1" dirty="0"/>
              <a:t>Rhetorical structure </a:t>
            </a:r>
            <a:r>
              <a:rPr lang="en-GB" sz="3000" dirty="0"/>
              <a:t>–  </a:t>
            </a:r>
          </a:p>
          <a:p>
            <a:r>
              <a:rPr lang="en-GB" sz="3000" b="1" dirty="0"/>
              <a:t>Methodology </a:t>
            </a:r>
            <a:r>
              <a:rPr lang="en-GB" sz="3000" dirty="0"/>
              <a:t>–  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Recap: What do these terms mean?</a:t>
            </a:r>
          </a:p>
        </p:txBody>
      </p:sp>
      <p:pic>
        <p:nvPicPr>
          <p:cNvPr id="4" name="Audio 3">
            <a:hlinkClick r:id="" action="ppaction://media"/>
            <a:extLst>
              <a:ext uri="{FF2B5EF4-FFF2-40B4-BE49-F238E27FC236}">
                <a16:creationId xmlns:a16="http://schemas.microsoft.com/office/drawing/2014/main" id="{01F813FA-1586-4B9D-B2CD-817E0BA2C858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5519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72"/>
    </mc:Choice>
    <mc:Fallback xmlns="">
      <p:transition spd="slow" advTm="40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pPr marL="0" indent="0">
              <a:buNone/>
            </a:pPr>
            <a:endParaRPr lang="en-GB" dirty="0"/>
          </a:p>
          <a:p>
            <a:r>
              <a:rPr lang="en-GB" b="1" dirty="0"/>
              <a:t>Ontology </a:t>
            </a:r>
            <a:r>
              <a:rPr lang="en-GB" dirty="0"/>
              <a:t>– the nature of reality and being</a:t>
            </a:r>
          </a:p>
          <a:p>
            <a:r>
              <a:rPr lang="en-GB" b="1" dirty="0"/>
              <a:t>Epistemology</a:t>
            </a:r>
            <a:r>
              <a:rPr lang="en-GB" dirty="0"/>
              <a:t> – the study of knowledge, the gaining of knowledge, and the relationship between the ‘knower’ (the research participant) and the ‘would-be knower’ (the researcher)</a:t>
            </a:r>
          </a:p>
          <a:p>
            <a:r>
              <a:rPr lang="en-GB" b="1" dirty="0"/>
              <a:t>Axiology </a:t>
            </a:r>
            <a:r>
              <a:rPr lang="en-GB" dirty="0"/>
              <a:t>– the role and place of values in the research process</a:t>
            </a:r>
          </a:p>
          <a:p>
            <a:r>
              <a:rPr lang="en-GB" b="1" dirty="0"/>
              <a:t>Rhetorical structure </a:t>
            </a:r>
            <a:r>
              <a:rPr lang="en-GB" dirty="0"/>
              <a:t>– the language and presentation of the research</a:t>
            </a:r>
          </a:p>
          <a:p>
            <a:r>
              <a:rPr lang="en-GB" b="1" dirty="0"/>
              <a:t>Methodology </a:t>
            </a:r>
            <a:r>
              <a:rPr lang="en-GB" dirty="0"/>
              <a:t>– the process and procedures of the research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/>
              <a:t> Answers to the quiz on the previous slide</a:t>
            </a:r>
          </a:p>
        </p:txBody>
      </p:sp>
      <p:pic>
        <p:nvPicPr>
          <p:cNvPr id="5" name="Audio 4">
            <a:hlinkClick r:id="" action="ppaction://media"/>
            <a:extLst>
              <a:ext uri="{FF2B5EF4-FFF2-40B4-BE49-F238E27FC236}">
                <a16:creationId xmlns:a16="http://schemas.microsoft.com/office/drawing/2014/main" id="{E33FD5A6-0BD4-4D3B-9B23-27E88FA4DF97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714"/>
    </mc:Choice>
    <mc:Fallback xmlns="">
      <p:transition spd="slow" advTm="371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E8038CB8-4D3A-426A-9687-2E74905A4F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Discussion on differing views….</a:t>
            </a:r>
          </a:p>
        </p:txBody>
      </p:sp>
      <p:pic>
        <p:nvPicPr>
          <p:cNvPr id="1026" name="Picture 2" descr="See the source image">
            <a:extLst>
              <a:ext uri="{FF2B5EF4-FFF2-40B4-BE49-F238E27FC236}">
                <a16:creationId xmlns:a16="http://schemas.microsoft.com/office/drawing/2014/main" id="{644F1500-445D-41A8-8FDE-ED3C729FE6EA}"/>
              </a:ext>
            </a:extLst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8650" y="2226469"/>
            <a:ext cx="3886200" cy="32635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See the source image">
            <a:extLst>
              <a:ext uri="{FF2B5EF4-FFF2-40B4-BE49-F238E27FC236}">
                <a16:creationId xmlns:a16="http://schemas.microsoft.com/office/drawing/2014/main" id="{0E8F285A-88EB-48C7-9B6B-96461D4D8C2F}"/>
              </a:ext>
            </a:extLst>
          </p:cNvPr>
          <p:cNvPicPr>
            <a:picLocks noGrp="1" noChangeAspect="1" noChangeArrowheads="1"/>
          </p:cNvPicPr>
          <p:nvPr>
            <p:ph sz="half" idx="2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9150" y="2226469"/>
            <a:ext cx="3886200" cy="32635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Audio 1">
            <a:hlinkClick r:id="" action="ppaction://media"/>
            <a:extLst>
              <a:ext uri="{FF2B5EF4-FFF2-40B4-BE49-F238E27FC236}">
                <a16:creationId xmlns:a16="http://schemas.microsoft.com/office/drawing/2014/main" id="{CD0ED00B-F01E-4511-84F7-747D49E5665E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7"/>
          <a:stretch>
            <a:fillRect/>
          </a:stretch>
        </p:blipFill>
        <p:spPr>
          <a:xfrm>
            <a:off x="8318500" y="603250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024807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990"/>
    </mc:Choice>
    <mc:Fallback xmlns="">
      <p:transition spd="slow" advTm="499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 isNarration="1">
              <p:cMediaNode vol="80000" showWhenStopped="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A92AED2-36A7-4E08-B2F7-65C62063A9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2600" y="1484784"/>
            <a:ext cx="2522981" cy="3792066"/>
          </a:xfrm>
          <a:noFill/>
          <a:ln>
            <a:solidFill>
              <a:schemeClr val="bg1"/>
            </a:solidFill>
          </a:ln>
        </p:spPr>
        <p:txBody>
          <a:bodyPr wrap="square">
            <a:normAutofit fontScale="90000"/>
          </a:bodyPr>
          <a:lstStyle/>
          <a:p>
            <a:r>
              <a:rPr lang="en-GB" dirty="0">
                <a:solidFill>
                  <a:schemeClr val="tx1"/>
                </a:solidFill>
              </a:rPr>
              <a:t>Library Session next week: How to Search for literature:</a:t>
            </a:r>
          </a:p>
        </p:txBody>
      </p:sp>
      <p:graphicFrame>
        <p:nvGraphicFramePr>
          <p:cNvPr id="5" name="Content Placeholder 2"/>
          <p:cNvGraphicFramePr>
            <a:graphicFrameLocks noGrp="1"/>
          </p:cNvGraphicFramePr>
          <p:nvPr>
            <p:ph idx="1"/>
          </p:nvPr>
        </p:nvGraphicFramePr>
        <p:xfrm>
          <a:off x="4214812" y="1581150"/>
          <a:ext cx="4205288" cy="36957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260466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2E935-B8A1-4CE4-81E4-B8F00E3FA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My major project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9F68E87-3DB7-48F8-AC20-3515181D466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endParaRPr lang="en-GB" dirty="0"/>
          </a:p>
          <a:p>
            <a:r>
              <a:rPr lang="en-GB" dirty="0"/>
              <a:t>I feel … … …</a:t>
            </a:r>
          </a:p>
          <a:p>
            <a:endParaRPr lang="en-GB" dirty="0"/>
          </a:p>
          <a:p>
            <a:r>
              <a:rPr lang="en-GB" dirty="0"/>
              <a:t>I sense … … …</a:t>
            </a:r>
          </a:p>
          <a:p>
            <a:endParaRPr lang="en-GB" dirty="0"/>
          </a:p>
          <a:p>
            <a:r>
              <a:rPr lang="en-GB" dirty="0"/>
              <a:t>I imagine … … …</a:t>
            </a:r>
          </a:p>
          <a:p>
            <a:endParaRPr lang="en-GB" dirty="0"/>
          </a:p>
          <a:p>
            <a:r>
              <a:rPr lang="en-GB" dirty="0"/>
              <a:t>I may need … … …</a:t>
            </a:r>
          </a:p>
        </p:txBody>
      </p:sp>
    </p:spTree>
    <p:extLst>
      <p:ext uri="{BB962C8B-B14F-4D97-AF65-F5344CB8AC3E}">
        <p14:creationId xmlns:p14="http://schemas.microsoft.com/office/powerpoint/2010/main" val="336288195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r>
              <a:rPr lang="en-GB" dirty="0"/>
              <a:t>Dawson, C (2009) </a:t>
            </a:r>
            <a:r>
              <a:rPr lang="en-GB" i="1" dirty="0"/>
              <a:t>Introduction to Research Methods, </a:t>
            </a:r>
            <a:r>
              <a:rPr lang="en-GB" dirty="0"/>
              <a:t>Glasgow: Bell and Bain Ltd. </a:t>
            </a:r>
          </a:p>
          <a:p>
            <a:r>
              <a:rPr lang="en-GB" dirty="0" err="1"/>
              <a:t>Greetham</a:t>
            </a:r>
            <a:r>
              <a:rPr lang="en-GB" dirty="0"/>
              <a:t>, B. 2020. How to write your literature review. Macmillan Study Skills</a:t>
            </a:r>
          </a:p>
          <a:p>
            <a:r>
              <a:rPr lang="en-GB" dirty="0"/>
              <a:t>Kumar, R (2014) </a:t>
            </a:r>
            <a:r>
              <a:rPr lang="en-GB" i="1" dirty="0"/>
              <a:t>Research Methodology, </a:t>
            </a:r>
            <a:r>
              <a:rPr lang="en-GB" dirty="0"/>
              <a:t>London: Sage Publications Ltd.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1212753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3528" y="404664"/>
            <a:ext cx="8568952" cy="778098"/>
          </a:xfrm>
        </p:spPr>
        <p:txBody>
          <a:bodyPr>
            <a:noAutofit/>
          </a:bodyPr>
          <a:lstStyle/>
          <a:p>
            <a:r>
              <a:rPr lang="en-GB" sz="2400" b="1" dirty="0"/>
              <a:t>DISSEMINATING RESEARCH &amp; PRESENTATION SKILLS (RESOURCES)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9552" y="1484784"/>
            <a:ext cx="8208912" cy="5112568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2200" dirty="0"/>
              <a:t>Buckroyd, J. and Rother, S. (2008) </a:t>
            </a:r>
            <a:r>
              <a:rPr lang="en-GB" sz="2200" i="1" dirty="0"/>
              <a:t>How to write a research paper and get it published</a:t>
            </a:r>
            <a:r>
              <a:rPr lang="en-GB" sz="2200" dirty="0"/>
              <a:t>. R10 Information Sheet. BACP: UK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2200" dirty="0"/>
              <a:t>Undergraduate Advising &amp; Research, Dartmouth - </a:t>
            </a:r>
            <a:r>
              <a:rPr lang="en-GB" sz="2200" i="1" dirty="0"/>
              <a:t>Guide to Designing and Printing a Research Poster</a:t>
            </a:r>
          </a:p>
          <a:p>
            <a:pPr marL="0" indent="0">
              <a:buNone/>
            </a:pPr>
            <a:r>
              <a:rPr lang="en-GB" sz="2000" dirty="0">
                <a:hlinkClick r:id="rId3"/>
              </a:rPr>
              <a:t>http://www.dartmouth.edu/~ugar/undergrad/posterinstructions.html</a:t>
            </a:r>
            <a:r>
              <a:rPr lang="en-GB" sz="2000" dirty="0"/>
              <a:t>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2200" dirty="0"/>
              <a:t>Deborah Grayson Riegel (2011) </a:t>
            </a:r>
            <a:r>
              <a:rPr lang="en-GB" sz="2200" i="1" dirty="0"/>
              <a:t>Overcoming nerves when giving a presentation</a:t>
            </a:r>
          </a:p>
          <a:p>
            <a:pPr marL="0" indent="0">
              <a:buNone/>
            </a:pPr>
            <a:r>
              <a:rPr lang="en-GB" sz="2000" dirty="0">
                <a:hlinkClick r:id="rId4"/>
              </a:rPr>
              <a:t>https://www.youtube.com/watch?v=mbDipVRt5aE</a:t>
            </a:r>
            <a:r>
              <a:rPr lang="en-GB" sz="2000" dirty="0"/>
              <a:t> </a:t>
            </a:r>
          </a:p>
          <a:p>
            <a:pPr marL="0" indent="0">
              <a:buNone/>
            </a:pPr>
            <a:endParaRPr lang="en-GB" sz="1400" dirty="0"/>
          </a:p>
          <a:p>
            <a:pPr marL="0" indent="0">
              <a:buNone/>
            </a:pPr>
            <a:r>
              <a:rPr lang="en-GB" sz="2200" dirty="0"/>
              <a:t>Simon Sez  </a:t>
            </a:r>
            <a:r>
              <a:rPr lang="en-GB" sz="2200" i="1" dirty="0"/>
              <a:t>Creating a Presentation Part 1 - PowerPoint 2013 Tutorial</a:t>
            </a:r>
          </a:p>
          <a:p>
            <a:pPr marL="0" indent="0">
              <a:buNone/>
            </a:pPr>
            <a:r>
              <a:rPr lang="en-GB" sz="2000" dirty="0">
                <a:hlinkClick r:id="rId5"/>
              </a:rPr>
              <a:t>https://www.youtube.com/watch?v=LTWf8Ck8Dk8</a:t>
            </a:r>
            <a:r>
              <a:rPr lang="en-GB" sz="20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712133278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A5D0B9-D999-4DA6-9B96-68266AE1CB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This lesson has addressed … … …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885CB72-B06E-4944-877E-39186106C0E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  <a:p>
            <a:endParaRPr lang="en-GB" dirty="0"/>
          </a:p>
          <a:p>
            <a:r>
              <a:rPr lang="en-GB" dirty="0"/>
              <a:t>Assignment One</a:t>
            </a:r>
          </a:p>
          <a:p>
            <a:endParaRPr lang="en-GB" dirty="0"/>
          </a:p>
          <a:p>
            <a:r>
              <a:rPr lang="en-GB" dirty="0"/>
              <a:t>Research presentation … … …</a:t>
            </a:r>
          </a:p>
          <a:p>
            <a:endParaRPr lang="en-GB" dirty="0"/>
          </a:p>
          <a:p>
            <a:r>
              <a:rPr lang="en-GB" dirty="0"/>
              <a:t>Ontology and epistemology</a:t>
            </a:r>
          </a:p>
        </p:txBody>
      </p:sp>
    </p:spTree>
    <p:extLst>
      <p:ext uri="{BB962C8B-B14F-4D97-AF65-F5344CB8AC3E}">
        <p14:creationId xmlns:p14="http://schemas.microsoft.com/office/powerpoint/2010/main" val="21363959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D013C83-CAD8-4C4D-80B9-F53F8FF4DA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59971" y="1783959"/>
            <a:ext cx="3483937" cy="2889114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l">
              <a:lnSpc>
                <a:spcPct val="90000"/>
              </a:lnSpc>
            </a:pPr>
            <a:r>
              <a:rPr lang="en-US" sz="4700"/>
              <a:t>ANY QUESTIONS…</a:t>
            </a:r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1DB7C82F-AB7E-4F0C-B829-FA1B9C41518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0" y="0"/>
            <a:ext cx="4629586" cy="6858000"/>
          </a:xfrm>
          <a:custGeom>
            <a:avLst/>
            <a:gdLst>
              <a:gd name="connsiteX0" fmla="*/ 6172782 w 6172782"/>
              <a:gd name="connsiteY0" fmla="*/ 0 h 6858000"/>
              <a:gd name="connsiteX1" fmla="*/ 69075 w 6172782"/>
              <a:gd name="connsiteY1" fmla="*/ 0 h 6858000"/>
              <a:gd name="connsiteX2" fmla="*/ 35131 w 6172782"/>
              <a:gd name="connsiteY2" fmla="*/ 267128 h 6858000"/>
              <a:gd name="connsiteX3" fmla="*/ 0 w 6172782"/>
              <a:gd name="connsiteY3" fmla="*/ 962845 h 6858000"/>
              <a:gd name="connsiteX4" fmla="*/ 3276103 w 6172782"/>
              <a:gd name="connsiteY4" fmla="*/ 6782205 h 6858000"/>
              <a:gd name="connsiteX5" fmla="*/ 3407923 w 6172782"/>
              <a:gd name="connsiteY5" fmla="*/ 6858000 h 6858000"/>
              <a:gd name="connsiteX6" fmla="*/ 6172782 w 6172782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172782" h="6858000">
                <a:moveTo>
                  <a:pt x="6172782" y="0"/>
                </a:moveTo>
                <a:lnTo>
                  <a:pt x="69075" y="0"/>
                </a:lnTo>
                <a:lnTo>
                  <a:pt x="35131" y="267128"/>
                </a:lnTo>
                <a:cubicBezTo>
                  <a:pt x="11901" y="495874"/>
                  <a:pt x="0" y="727970"/>
                  <a:pt x="0" y="962845"/>
                </a:cubicBezTo>
                <a:cubicBezTo>
                  <a:pt x="0" y="3429034"/>
                  <a:pt x="1312002" y="5588789"/>
                  <a:pt x="3276103" y="6782205"/>
                </a:cubicBezTo>
                <a:lnTo>
                  <a:pt x="3407923" y="6858000"/>
                </a:lnTo>
                <a:lnTo>
                  <a:pt x="6172782" y="6858000"/>
                </a:ln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323258C9-AA65-4433-BE80-E325A6072E3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36" r="37817" b="-1"/>
          <a:stretch/>
        </p:blipFill>
        <p:spPr>
          <a:xfrm>
            <a:off x="20" y="10"/>
            <a:ext cx="4518095" cy="6857990"/>
          </a:xfrm>
          <a:custGeom>
            <a:avLst/>
            <a:gdLst>
              <a:gd name="connsiteX0" fmla="*/ 0 w 6024154"/>
              <a:gd name="connsiteY0" fmla="*/ 0 h 6858000"/>
              <a:gd name="connsiteX1" fmla="*/ 5953780 w 6024154"/>
              <a:gd name="connsiteY1" fmla="*/ 0 h 6858000"/>
              <a:gd name="connsiteX2" fmla="*/ 5989880 w 6024154"/>
              <a:gd name="connsiteY2" fmla="*/ 284091 h 6858000"/>
              <a:gd name="connsiteX3" fmla="*/ 6024154 w 6024154"/>
              <a:gd name="connsiteY3" fmla="*/ 962844 h 6858000"/>
              <a:gd name="connsiteX4" fmla="*/ 2549934 w 6024154"/>
              <a:gd name="connsiteY4" fmla="*/ 6800152 h 6858000"/>
              <a:gd name="connsiteX5" fmla="*/ 2436987 w 6024154"/>
              <a:gd name="connsiteY5" fmla="*/ 6858000 h 6858000"/>
              <a:gd name="connsiteX6" fmla="*/ 0 w 6024154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024154" h="6858000">
                <a:moveTo>
                  <a:pt x="0" y="0"/>
                </a:moveTo>
                <a:lnTo>
                  <a:pt x="5953780" y="0"/>
                </a:lnTo>
                <a:lnTo>
                  <a:pt x="5989880" y="284091"/>
                </a:lnTo>
                <a:cubicBezTo>
                  <a:pt x="6012544" y="507260"/>
                  <a:pt x="6024154" y="733696"/>
                  <a:pt x="6024154" y="962844"/>
                </a:cubicBezTo>
                <a:cubicBezTo>
                  <a:pt x="6024154" y="3483472"/>
                  <a:pt x="4619336" y="5675986"/>
                  <a:pt x="2549934" y="6800152"/>
                </a:cubicBezTo>
                <a:lnTo>
                  <a:pt x="2436987" y="6858000"/>
                </a:lnTo>
                <a:lnTo>
                  <a:pt x="0" y="6858000"/>
                </a:ln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3148914357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CLOSING ROUND</a:t>
            </a:r>
            <a:r>
              <a:rPr lang="en-GB" dirty="0"/>
              <a:t>….</a:t>
            </a:r>
          </a:p>
        </p:txBody>
      </p:sp>
      <p:pic>
        <p:nvPicPr>
          <p:cNvPr id="8" name="Content Placeholder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00200"/>
            <a:ext cx="9144000" cy="5257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3431680"/>
      </p:ext>
    </p:extLst>
  </p:cSld>
  <p:clrMapOvr>
    <a:masterClrMapping/>
  </p:clrMapOvr>
</p:sld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Office Theme">
  <a:themeElements>
    <a:clrScheme name="Custom 8">
      <a:dk1>
        <a:sysClr val="windowText" lastClr="000000"/>
      </a:dk1>
      <a:lt1>
        <a:sysClr val="window" lastClr="FFFFFF"/>
      </a:lt1>
      <a:dk2>
        <a:srgbClr val="455F51"/>
      </a:dk2>
      <a:lt2>
        <a:srgbClr val="678A26"/>
      </a:lt2>
      <a:accent1>
        <a:srgbClr val="678A26"/>
      </a:accent1>
      <a:accent2>
        <a:srgbClr val="678A26"/>
      </a:accent2>
      <a:accent3>
        <a:srgbClr val="678A26"/>
      </a:accent3>
      <a:accent4>
        <a:srgbClr val="029676"/>
      </a:accent4>
      <a:accent5>
        <a:srgbClr val="4AB5C4"/>
      </a:accent5>
      <a:accent6>
        <a:srgbClr val="0989B1"/>
      </a:accent6>
      <a:hlink>
        <a:srgbClr val="6B9F25"/>
      </a:hlink>
      <a:folHlink>
        <a:srgbClr val="BA6906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Foundry">
  <a:themeElements>
    <a:clrScheme name="Foundry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oundry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Foundry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818</Words>
  <Application>Microsoft Office PowerPoint</Application>
  <PresentationFormat>On-screen Show (4:3)</PresentationFormat>
  <Paragraphs>134</Paragraphs>
  <Slides>25</Slides>
  <Notes>9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1" baseType="lpstr">
      <vt:lpstr>Arial</vt:lpstr>
      <vt:lpstr>Calibri</vt:lpstr>
      <vt:lpstr>Rockwell</vt:lpstr>
      <vt:lpstr>Wingdings 2</vt:lpstr>
      <vt:lpstr>Office Theme</vt:lpstr>
      <vt:lpstr>Foundry</vt:lpstr>
      <vt:lpstr>MAJOR PROJECT MODULE PRESENTATION OF YOUR RESEARCH PROPOSAL [Disseminating Research] </vt:lpstr>
      <vt:lpstr>OPENING ROUND…. Any questions on asynchronous learning or work over reading week?</vt:lpstr>
      <vt:lpstr> Ways to achieve higher marks….</vt:lpstr>
      <vt:lpstr>Upcoming work schedule:</vt:lpstr>
      <vt:lpstr>This lesson will address … … …</vt:lpstr>
      <vt:lpstr>The Assignment…..</vt:lpstr>
      <vt:lpstr>Assignment 1: Presentation</vt:lpstr>
      <vt:lpstr>Assignment 1: Presentation</vt:lpstr>
      <vt:lpstr>Disseminating Research Findings</vt:lpstr>
      <vt:lpstr>Assignment 1: Presentation</vt:lpstr>
      <vt:lpstr>RECORDING AND UPLOADING OF YOUR PRESENTATION IS YOUR RESPONSIBILITY</vt:lpstr>
      <vt:lpstr>Have you all been able to write your purpose statement?</vt:lpstr>
      <vt:lpstr>A purpose statement …   …   …</vt:lpstr>
      <vt:lpstr>Any questions about your purpose statement</vt:lpstr>
      <vt:lpstr>Discussion: </vt:lpstr>
      <vt:lpstr>Recap: What do these terms mean?</vt:lpstr>
      <vt:lpstr> Answers to the quiz on the previous slide</vt:lpstr>
      <vt:lpstr>Discussion on differing views….</vt:lpstr>
      <vt:lpstr>Library Session next week: How to Search for literature:</vt:lpstr>
      <vt:lpstr>My major project … … …</vt:lpstr>
      <vt:lpstr>References </vt:lpstr>
      <vt:lpstr>DISSEMINATING RESEARCH &amp; PRESENTATION SKILLS (RESOURCES)</vt:lpstr>
      <vt:lpstr>This lesson has addressed … … …</vt:lpstr>
      <vt:lpstr>ANY QUESTIONS…</vt:lpstr>
      <vt:lpstr>CLOSING ROUND….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MAJOR PROJECT MODULE PRESENTATION OF YOUR RESEARCH PROPOSAL [Disseminating Research] </dc:title>
  <dc:creator>Beverly Cole</dc:creator>
  <cp:lastModifiedBy>Beverly Cole</cp:lastModifiedBy>
  <cp:revision>7</cp:revision>
  <dcterms:created xsi:type="dcterms:W3CDTF">2020-10-29T14:40:44Z</dcterms:created>
  <dcterms:modified xsi:type="dcterms:W3CDTF">2020-11-14T06:59:12Z</dcterms:modified>
</cp:coreProperties>
</file>