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717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4630400" cy="8229600"/>
  <p:notesSz cx="8229600" cy="14630400"/>
  <p:embeddedFontLst>
    <p:embeddedFont>
      <p:font typeface="Calibri" panose="020F0502020204030204" pitchFamily="34" charset="0"/>
      <p:regular r:id="rId14"/>
      <p:bold r:id="rId15"/>
      <p:italic r:id="rId16"/>
      <p:boldItalic r:id="rId17"/>
    </p:embeddedFont>
    <p:embeddedFont>
      <p:font typeface="Corbel" panose="020B0503020204020204" pitchFamily="34" charset="0"/>
      <p:regular r:id="rId18"/>
      <p:bold r:id="rId19"/>
      <p:italic r:id="rId20"/>
      <p:boldItalic r:id="rId21"/>
    </p:embeddedFont>
    <p:embeddedFont>
      <p:font typeface="Montserrat Medium" panose="00000600000000000000" pitchFamily="2" charset="0"/>
      <p:regular r:id="rId22"/>
      <p:italic r:id="rId23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63" d="100"/>
          <a:sy n="63" d="100"/>
        </p:scale>
        <p:origin x="2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0330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77368" y="292609"/>
            <a:ext cx="14069568" cy="7653527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1976" y="1058851"/>
            <a:ext cx="11960352" cy="3511296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864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436" y="4643561"/>
            <a:ext cx="10521432" cy="1665798"/>
          </a:xfrm>
        </p:spPr>
        <p:txBody>
          <a:bodyPr>
            <a:normAutofit/>
          </a:bodyPr>
          <a:lstStyle>
            <a:lvl1pPr marL="0" indent="0" algn="ctr">
              <a:buNone/>
              <a:defRPr sz="2640">
                <a:solidFill>
                  <a:srgbClr val="FFFFFF"/>
                </a:solidFill>
              </a:defRPr>
            </a:lvl1pPr>
            <a:lvl2pPr marL="548640" indent="0" algn="ctr">
              <a:buNone/>
              <a:defRPr sz="2640"/>
            </a:lvl2pPr>
            <a:lvl3pPr marL="1097280" indent="0" algn="ctr">
              <a:buNone/>
              <a:defRPr sz="2640"/>
            </a:lvl3pPr>
            <a:lvl4pPr marL="1645920" indent="0" algn="ctr">
              <a:buNone/>
              <a:defRPr sz="2400"/>
            </a:lvl4pPr>
            <a:lvl5pPr marL="2194560" indent="0" algn="ctr">
              <a:buNone/>
              <a:defRPr sz="2400"/>
            </a:lvl5pPr>
            <a:lvl6pPr marL="2743200" indent="0" algn="ctr">
              <a:buNone/>
              <a:defRPr sz="2400"/>
            </a:lvl6pPr>
            <a:lvl7pPr marL="3291840" indent="0" algn="ctr">
              <a:buNone/>
              <a:defRPr sz="2400"/>
            </a:lvl7pPr>
            <a:lvl8pPr marL="3840480" indent="0" algn="ctr">
              <a:buNone/>
              <a:defRPr sz="2400"/>
            </a:lvl8pPr>
            <a:lvl9pPr marL="4389120" indent="0" algn="ctr">
              <a:buNone/>
              <a:defRPr sz="2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374393" y="4480560"/>
            <a:ext cx="987552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449724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85015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7709" y="1408290"/>
            <a:ext cx="11960352" cy="3511296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864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1914" y="4985424"/>
            <a:ext cx="10522915" cy="1636567"/>
          </a:xfrm>
        </p:spPr>
        <p:txBody>
          <a:bodyPr anchor="t">
            <a:normAutofit/>
          </a:bodyPr>
          <a:lstStyle>
            <a:lvl1pPr marL="0" indent="0" algn="ctr">
              <a:buNone/>
              <a:defRPr sz="2640">
                <a:solidFill>
                  <a:schemeClr val="accent1"/>
                </a:solidFill>
              </a:defRPr>
            </a:lvl1pPr>
            <a:lvl2pPr marL="54864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2377441" y="4824490"/>
            <a:ext cx="987552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461494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468879"/>
            <a:ext cx="5705856" cy="4828032"/>
          </a:xfrm>
        </p:spPr>
        <p:txBody>
          <a:bodyPr/>
          <a:lstStyle>
            <a:lvl1pPr>
              <a:defRPr sz="2640"/>
            </a:lvl1pPr>
            <a:lvl2pPr>
              <a:defRPr sz="2400"/>
            </a:lvl2pPr>
            <a:lvl3pPr>
              <a:defRPr sz="2160"/>
            </a:lvl3pPr>
            <a:lvl4pPr>
              <a:defRPr sz="1920"/>
            </a:lvl4pPr>
            <a:lvl5pPr>
              <a:defRPr sz="1920"/>
            </a:lvl5pPr>
            <a:lvl6pPr>
              <a:defRPr sz="1920"/>
            </a:lvl6pPr>
            <a:lvl7pPr>
              <a:defRPr sz="1920"/>
            </a:lvl7pPr>
            <a:lvl8pPr>
              <a:defRPr sz="1920"/>
            </a:lvl8pPr>
            <a:lvl9pPr>
              <a:defRPr sz="192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21134" y="2468880"/>
            <a:ext cx="5705856" cy="4828032"/>
          </a:xfrm>
        </p:spPr>
        <p:txBody>
          <a:bodyPr/>
          <a:lstStyle>
            <a:lvl1pPr>
              <a:defRPr sz="2640"/>
            </a:lvl1pPr>
            <a:lvl2pPr>
              <a:defRPr sz="2400"/>
            </a:lvl2pPr>
            <a:lvl3pPr>
              <a:defRPr sz="2160"/>
            </a:lvl3pPr>
            <a:lvl4pPr>
              <a:defRPr sz="1920"/>
            </a:lvl4pPr>
            <a:lvl5pPr>
              <a:defRPr sz="1920"/>
            </a:lvl5pPr>
            <a:lvl6pPr>
              <a:defRPr sz="1920"/>
            </a:lvl6pPr>
            <a:lvl7pPr>
              <a:defRPr sz="1920"/>
            </a:lvl7pPr>
            <a:lvl8pPr>
              <a:defRPr sz="1920"/>
            </a:lvl8pPr>
            <a:lvl9pPr>
              <a:defRPr sz="192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699807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401813"/>
            <a:ext cx="5705856" cy="932688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265780"/>
            <a:ext cx="5705856" cy="4059936"/>
          </a:xfrm>
        </p:spPr>
        <p:txBody>
          <a:bodyPr/>
          <a:lstStyle>
            <a:lvl1pPr>
              <a:defRPr sz="2640"/>
            </a:lvl1pPr>
            <a:lvl2pPr>
              <a:defRPr sz="2400"/>
            </a:lvl2pPr>
            <a:lvl3pPr>
              <a:defRPr sz="2160"/>
            </a:lvl3pPr>
            <a:lvl4pPr>
              <a:defRPr sz="1920"/>
            </a:lvl4pPr>
            <a:lvl5pPr>
              <a:defRPr sz="1920"/>
            </a:lvl5pPr>
            <a:lvl6pPr>
              <a:defRPr sz="1920"/>
            </a:lvl6pPr>
            <a:lvl7pPr>
              <a:defRPr sz="1920"/>
            </a:lvl7pPr>
            <a:lvl8pPr>
              <a:defRPr sz="1920"/>
            </a:lvl8pPr>
            <a:lvl9pPr>
              <a:defRPr sz="192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23008" y="2398838"/>
            <a:ext cx="5705856" cy="932688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23008" y="3263186"/>
            <a:ext cx="5705856" cy="4059936"/>
          </a:xfrm>
        </p:spPr>
        <p:txBody>
          <a:bodyPr/>
          <a:lstStyle>
            <a:lvl1pPr>
              <a:defRPr sz="2640"/>
            </a:lvl1pPr>
            <a:lvl2pPr>
              <a:defRPr sz="2400"/>
            </a:lvl2pPr>
            <a:lvl3pPr>
              <a:defRPr sz="2160"/>
            </a:lvl3pPr>
            <a:lvl4pPr>
              <a:defRPr sz="1920"/>
            </a:lvl4pPr>
            <a:lvl5pPr>
              <a:defRPr sz="1920"/>
            </a:lvl5pPr>
            <a:lvl6pPr>
              <a:defRPr sz="1920"/>
            </a:lvl6pPr>
            <a:lvl7pPr>
              <a:defRPr sz="1920"/>
            </a:lvl7pPr>
            <a:lvl8pPr>
              <a:defRPr sz="1920"/>
            </a:lvl8pPr>
            <a:lvl9pPr>
              <a:defRPr sz="192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761123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45644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39486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316736"/>
            <a:ext cx="4718304" cy="208483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22591" y="1316736"/>
            <a:ext cx="6254496" cy="5596128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71600" y="3401568"/>
            <a:ext cx="4718304" cy="362102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None/>
              <a:defRPr sz="204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04761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316736"/>
            <a:ext cx="4718304" cy="208483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95897" y="1283816"/>
            <a:ext cx="7318858" cy="576072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336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71600" y="3401568"/>
            <a:ext cx="4718304" cy="345643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200"/>
              </a:spcBef>
              <a:buNone/>
              <a:defRPr sz="2040"/>
            </a:lvl1pPr>
            <a:lvl2pPr marL="548640" indent="0">
              <a:buNone/>
              <a:defRPr sz="1440"/>
            </a:lvl2pPr>
            <a:lvl3pPr marL="1097280" indent="0">
              <a:buNone/>
              <a:defRPr sz="1200"/>
            </a:lvl3pPr>
            <a:lvl4pPr marL="1645920" indent="0">
              <a:buNone/>
              <a:defRPr sz="1080"/>
            </a:lvl4pPr>
            <a:lvl5pPr marL="2194560" indent="0">
              <a:buNone/>
              <a:defRPr sz="1080"/>
            </a:lvl5pPr>
            <a:lvl6pPr marL="2743200" indent="0">
              <a:buNone/>
              <a:defRPr sz="1080"/>
            </a:lvl6pPr>
            <a:lvl7pPr marL="3291840" indent="0">
              <a:buNone/>
              <a:defRPr sz="1080"/>
            </a:lvl7pPr>
            <a:lvl8pPr marL="3840480" indent="0">
              <a:buNone/>
              <a:defRPr sz="1080"/>
            </a:lvl8pPr>
            <a:lvl9pPr marL="4389120" indent="0">
              <a:buNone/>
              <a:defRPr sz="108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986510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89099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469880" y="914400"/>
            <a:ext cx="2788920" cy="649224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914400"/>
            <a:ext cx="8915400" cy="649224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76621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97512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17221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645201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10815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79439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883903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87608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430774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90486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12698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9810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77368" y="292609"/>
            <a:ext cx="14069568" cy="7653527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731520"/>
            <a:ext cx="11850624" cy="16276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1" y="2468880"/>
            <a:ext cx="11847445" cy="4846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71595" y="7468594"/>
            <a:ext cx="2794889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738978" y="7468594"/>
            <a:ext cx="5661329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195437" y="7468594"/>
            <a:ext cx="20474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964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  <p:sldLayoutId id="2147483736" r:id="rId19"/>
    <p:sldLayoutId id="2147483737" r:id="rId20"/>
    <p:sldLayoutId id="2147483738" r:id="rId21"/>
    <p:sldLayoutId id="2147483739" r:id="rId22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74320" indent="-219456" algn="l" defTabSz="1097280" rtl="0" eaLnBrk="1" latinLnBrk="0" hangingPunct="1">
        <a:lnSpc>
          <a:spcPct val="90000"/>
        </a:lnSpc>
        <a:spcBef>
          <a:spcPts val="1680"/>
        </a:spcBef>
        <a:buClr>
          <a:schemeClr val="accent1"/>
        </a:buClr>
        <a:buSzPct val="80000"/>
        <a:buFont typeface="Corbel" pitchFamily="34" charset="0"/>
        <a:buChar char="•"/>
        <a:defRPr sz="264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48640" indent="-219456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SzPct val="80000"/>
        <a:buFont typeface="Corbe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877824" indent="-219456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SzPct val="80000"/>
        <a:buFont typeface="Corbel" pitchFamily="34" charset="0"/>
        <a:buChar char="•"/>
        <a:defRPr sz="216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207008" indent="-219456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SzPct val="80000"/>
        <a:buFont typeface="Corbel" pitchFamily="34" charset="0"/>
        <a:buChar char="•"/>
        <a:defRPr sz="192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536192" indent="-219456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SzPct val="80000"/>
        <a:buFont typeface="Corbel" pitchFamily="34" charset="0"/>
        <a:buChar char="•"/>
        <a:defRPr sz="192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920000" indent="-274320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SzPct val="80000"/>
        <a:buFont typeface="Corbel" pitchFamily="34" charset="0"/>
        <a:buChar char="•"/>
        <a:defRPr sz="1920" kern="1200">
          <a:solidFill>
            <a:schemeClr val="accent1"/>
          </a:solidFill>
          <a:latin typeface="+mn-lt"/>
          <a:ea typeface="+mn-ea"/>
          <a:cs typeface="+mn-cs"/>
        </a:defRPr>
      </a:lvl6pPr>
      <a:lvl7pPr marL="2280000" indent="-274320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SzPct val="80000"/>
        <a:buFont typeface="Corbel" pitchFamily="34" charset="0"/>
        <a:buChar char="•"/>
        <a:defRPr sz="192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640000" indent="-274320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SzPct val="80000"/>
        <a:buFont typeface="Corbel" pitchFamily="34" charset="0"/>
        <a:buChar char="•"/>
        <a:defRPr sz="1920" kern="1200">
          <a:solidFill>
            <a:schemeClr val="accent1"/>
          </a:solidFill>
          <a:latin typeface="+mn-lt"/>
          <a:ea typeface="+mn-ea"/>
          <a:cs typeface="+mn-cs"/>
        </a:defRPr>
      </a:lvl8pPr>
      <a:lvl9pPr marL="3000000" indent="-274320" algn="l" defTabSz="1097280" rtl="0" eaLnBrk="1" latinLnBrk="0" hangingPunct="1">
        <a:lnSpc>
          <a:spcPct val="90000"/>
        </a:lnSpc>
        <a:spcBef>
          <a:spcPts val="240"/>
        </a:spcBef>
        <a:spcAft>
          <a:spcPts val="480"/>
        </a:spcAft>
        <a:buClr>
          <a:schemeClr val="accent1"/>
        </a:buClr>
        <a:buSzPct val="80000"/>
        <a:buFont typeface="Corbel" pitchFamily="34" charset="0"/>
        <a:buChar char="•"/>
        <a:defRPr sz="192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piaget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678299"/>
            <a:ext cx="7712035" cy="2996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8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The Development of Amira Application of Piaget's Cognitive Theory</a:t>
            </a:r>
            <a:endParaRPr lang="en-US" sz="18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60" y="1277660"/>
            <a:ext cx="6182201" cy="42316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49260" y="5677853"/>
            <a:ext cx="13131879" cy="2397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150" b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Name:</a:t>
            </a:r>
            <a:r>
              <a:rPr lang="en-US" sz="11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 Jessica Twum</a:t>
            </a:r>
            <a:endParaRPr lang="en-US" sz="1150" dirty="0"/>
          </a:p>
        </p:txBody>
      </p:sp>
      <p:sp>
        <p:nvSpPr>
          <p:cNvPr id="5" name="Text 2"/>
          <p:cNvSpPr/>
          <p:nvPr/>
        </p:nvSpPr>
        <p:spPr>
          <a:xfrm>
            <a:off x="749260" y="6086237"/>
            <a:ext cx="13131879" cy="2397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150" b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Course:</a:t>
            </a:r>
            <a:r>
              <a:rPr lang="en-US" sz="11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 Psychology in Health and Social Care</a:t>
            </a:r>
            <a:endParaRPr lang="en-US" sz="1150" dirty="0"/>
          </a:p>
        </p:txBody>
      </p:sp>
      <p:sp>
        <p:nvSpPr>
          <p:cNvPr id="6" name="Text 3"/>
          <p:cNvSpPr/>
          <p:nvPr/>
        </p:nvSpPr>
        <p:spPr>
          <a:xfrm>
            <a:off x="749260" y="6494621"/>
            <a:ext cx="13131879" cy="2397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150" b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Professor:</a:t>
            </a:r>
            <a:r>
              <a:rPr lang="en-US" sz="11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 Farah Wiita</a:t>
            </a:r>
            <a:endParaRPr lang="en-US" sz="1150" dirty="0"/>
          </a:p>
        </p:txBody>
      </p:sp>
      <p:sp>
        <p:nvSpPr>
          <p:cNvPr id="7" name="Text 4"/>
          <p:cNvSpPr/>
          <p:nvPr/>
        </p:nvSpPr>
        <p:spPr>
          <a:xfrm>
            <a:off x="749260" y="6903006"/>
            <a:ext cx="13131879" cy="2397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150" b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Student ID:</a:t>
            </a:r>
            <a:r>
              <a:rPr lang="en-US" sz="11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 2428274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749260" y="7311390"/>
            <a:ext cx="13131879" cy="2397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150" b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Date:</a:t>
            </a:r>
            <a:r>
              <a:rPr lang="en-US" sz="11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 17/11/25</a:t>
            </a:r>
            <a:endParaRPr lang="en-US" sz="11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1800820"/>
            <a:ext cx="5709404" cy="713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Learning Aims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49260" y="3263622"/>
            <a:ext cx="4234577" cy="1493401"/>
          </a:xfrm>
          <a:prstGeom prst="roundRect">
            <a:avLst>
              <a:gd name="adj" fmla="val 9797"/>
            </a:avLst>
          </a:prstGeom>
          <a:solidFill>
            <a:srgbClr val="5C2438"/>
          </a:solidFill>
          <a:ln/>
        </p:spPr>
      </p:sp>
      <p:sp>
        <p:nvSpPr>
          <p:cNvPr id="4" name="Shape 2"/>
          <p:cNvSpPr/>
          <p:nvPr/>
        </p:nvSpPr>
        <p:spPr>
          <a:xfrm>
            <a:off x="749260" y="3233142"/>
            <a:ext cx="4234577" cy="121920"/>
          </a:xfrm>
          <a:prstGeom prst="roundRect">
            <a:avLst>
              <a:gd name="adj" fmla="val 26342"/>
            </a:avLst>
          </a:prstGeom>
          <a:solidFill>
            <a:srgbClr val="FFB393"/>
          </a:solidFill>
          <a:ln/>
        </p:spPr>
      </p:sp>
      <p:sp>
        <p:nvSpPr>
          <p:cNvPr id="5" name="Shape 3"/>
          <p:cNvSpPr/>
          <p:nvPr/>
        </p:nvSpPr>
        <p:spPr>
          <a:xfrm>
            <a:off x="2545437" y="2942511"/>
            <a:ext cx="642223" cy="642223"/>
          </a:xfrm>
          <a:prstGeom prst="roundRect">
            <a:avLst>
              <a:gd name="adj" fmla="val 142380"/>
            </a:avLst>
          </a:prstGeom>
          <a:solidFill>
            <a:srgbClr val="FFB393"/>
          </a:solidFill>
          <a:ln/>
        </p:spPr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38080" y="3135154"/>
            <a:ext cx="256818" cy="25681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93815" y="3798808"/>
            <a:ext cx="3745468" cy="7136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4CAB8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Demonstrate clearly the theory of Piaget</a:t>
            </a:r>
            <a:endParaRPr lang="en-US" sz="2200" dirty="0"/>
          </a:p>
        </p:txBody>
      </p:sp>
      <p:sp>
        <p:nvSpPr>
          <p:cNvPr id="8" name="Shape 5"/>
          <p:cNvSpPr/>
          <p:nvPr/>
        </p:nvSpPr>
        <p:spPr>
          <a:xfrm>
            <a:off x="5197912" y="3263622"/>
            <a:ext cx="4234577" cy="1493401"/>
          </a:xfrm>
          <a:prstGeom prst="roundRect">
            <a:avLst>
              <a:gd name="adj" fmla="val 9797"/>
            </a:avLst>
          </a:prstGeom>
          <a:solidFill>
            <a:srgbClr val="5C2438"/>
          </a:solidFill>
          <a:ln/>
        </p:spPr>
      </p:sp>
      <p:sp>
        <p:nvSpPr>
          <p:cNvPr id="9" name="Shape 6"/>
          <p:cNvSpPr/>
          <p:nvPr/>
        </p:nvSpPr>
        <p:spPr>
          <a:xfrm>
            <a:off x="5197912" y="3233142"/>
            <a:ext cx="4234577" cy="121920"/>
          </a:xfrm>
          <a:prstGeom prst="roundRect">
            <a:avLst>
              <a:gd name="adj" fmla="val 26342"/>
            </a:avLst>
          </a:prstGeom>
          <a:solidFill>
            <a:srgbClr val="FFB393"/>
          </a:solidFill>
          <a:ln/>
        </p:spPr>
      </p:sp>
      <p:sp>
        <p:nvSpPr>
          <p:cNvPr id="10" name="Shape 7"/>
          <p:cNvSpPr/>
          <p:nvPr/>
        </p:nvSpPr>
        <p:spPr>
          <a:xfrm>
            <a:off x="6994088" y="2942511"/>
            <a:ext cx="642223" cy="642223"/>
          </a:xfrm>
          <a:prstGeom prst="roundRect">
            <a:avLst>
              <a:gd name="adj" fmla="val 142380"/>
            </a:avLst>
          </a:prstGeom>
          <a:solidFill>
            <a:srgbClr val="FFB393"/>
          </a:solidFill>
          <a:ln/>
        </p:spPr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86732" y="3135154"/>
            <a:ext cx="256818" cy="256818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5442466" y="3798808"/>
            <a:ext cx="3745468" cy="7136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4CAB8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Successfully use theory on the case of Amira</a:t>
            </a:r>
            <a:endParaRPr lang="en-US" sz="2200" dirty="0"/>
          </a:p>
        </p:txBody>
      </p:sp>
      <p:sp>
        <p:nvSpPr>
          <p:cNvPr id="13" name="Shape 9"/>
          <p:cNvSpPr/>
          <p:nvPr/>
        </p:nvSpPr>
        <p:spPr>
          <a:xfrm>
            <a:off x="9646563" y="3263622"/>
            <a:ext cx="4234577" cy="1493401"/>
          </a:xfrm>
          <a:prstGeom prst="roundRect">
            <a:avLst>
              <a:gd name="adj" fmla="val 9797"/>
            </a:avLst>
          </a:prstGeom>
          <a:solidFill>
            <a:srgbClr val="5C2438"/>
          </a:solidFill>
          <a:ln/>
        </p:spPr>
      </p:sp>
      <p:sp>
        <p:nvSpPr>
          <p:cNvPr id="14" name="Shape 10"/>
          <p:cNvSpPr/>
          <p:nvPr/>
        </p:nvSpPr>
        <p:spPr>
          <a:xfrm>
            <a:off x="9646563" y="3233142"/>
            <a:ext cx="4234577" cy="121920"/>
          </a:xfrm>
          <a:prstGeom prst="roundRect">
            <a:avLst>
              <a:gd name="adj" fmla="val 26342"/>
            </a:avLst>
          </a:prstGeom>
          <a:solidFill>
            <a:srgbClr val="FFB393"/>
          </a:solidFill>
          <a:ln/>
        </p:spPr>
      </p:sp>
      <p:sp>
        <p:nvSpPr>
          <p:cNvPr id="15" name="Shape 11"/>
          <p:cNvSpPr/>
          <p:nvPr/>
        </p:nvSpPr>
        <p:spPr>
          <a:xfrm>
            <a:off x="11442740" y="2942511"/>
            <a:ext cx="642223" cy="642223"/>
          </a:xfrm>
          <a:prstGeom prst="roundRect">
            <a:avLst>
              <a:gd name="adj" fmla="val 142380"/>
            </a:avLst>
          </a:prstGeom>
          <a:solidFill>
            <a:srgbClr val="FFB393"/>
          </a:solidFill>
          <a:ln/>
        </p:spPr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635383" y="3135154"/>
            <a:ext cx="256818" cy="256818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9891117" y="3798808"/>
            <a:ext cx="3745468" cy="7136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4CAB8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Give recommendations on action plans</a:t>
            </a:r>
            <a:endParaRPr lang="en-US" sz="2200" dirty="0"/>
          </a:p>
        </p:txBody>
      </p:sp>
      <p:sp>
        <p:nvSpPr>
          <p:cNvPr id="18" name="Shape 13"/>
          <p:cNvSpPr/>
          <p:nvPr/>
        </p:nvSpPr>
        <p:spPr>
          <a:xfrm>
            <a:off x="749260" y="5292209"/>
            <a:ext cx="6458903" cy="1136571"/>
          </a:xfrm>
          <a:prstGeom prst="roundRect">
            <a:avLst>
              <a:gd name="adj" fmla="val 12872"/>
            </a:avLst>
          </a:prstGeom>
          <a:solidFill>
            <a:srgbClr val="5C2438"/>
          </a:solidFill>
          <a:ln/>
        </p:spPr>
      </p:sp>
      <p:sp>
        <p:nvSpPr>
          <p:cNvPr id="19" name="Shape 14"/>
          <p:cNvSpPr/>
          <p:nvPr/>
        </p:nvSpPr>
        <p:spPr>
          <a:xfrm>
            <a:off x="749260" y="5261729"/>
            <a:ext cx="6458903" cy="121920"/>
          </a:xfrm>
          <a:prstGeom prst="roundRect">
            <a:avLst>
              <a:gd name="adj" fmla="val 26342"/>
            </a:avLst>
          </a:prstGeom>
          <a:solidFill>
            <a:srgbClr val="FFB393"/>
          </a:solidFill>
          <a:ln/>
        </p:spPr>
      </p:sp>
      <p:sp>
        <p:nvSpPr>
          <p:cNvPr id="20" name="Shape 15"/>
          <p:cNvSpPr/>
          <p:nvPr/>
        </p:nvSpPr>
        <p:spPr>
          <a:xfrm>
            <a:off x="3657600" y="4971098"/>
            <a:ext cx="642223" cy="642223"/>
          </a:xfrm>
          <a:prstGeom prst="roundRect">
            <a:avLst>
              <a:gd name="adj" fmla="val 142380"/>
            </a:avLst>
          </a:prstGeom>
          <a:solidFill>
            <a:srgbClr val="FFB393"/>
          </a:solidFill>
          <a:ln/>
        </p:spPr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50243" y="5163741"/>
            <a:ext cx="256818" cy="256818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993815" y="5827395"/>
            <a:ext cx="3614023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4CAB8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Explore nature vs. nurture</a:t>
            </a:r>
            <a:endParaRPr lang="en-US" sz="2200" dirty="0"/>
          </a:p>
        </p:txBody>
      </p:sp>
      <p:sp>
        <p:nvSpPr>
          <p:cNvPr id="23" name="Shape 17"/>
          <p:cNvSpPr/>
          <p:nvPr/>
        </p:nvSpPr>
        <p:spPr>
          <a:xfrm>
            <a:off x="7422237" y="5292209"/>
            <a:ext cx="6458903" cy="1136571"/>
          </a:xfrm>
          <a:prstGeom prst="roundRect">
            <a:avLst>
              <a:gd name="adj" fmla="val 12872"/>
            </a:avLst>
          </a:prstGeom>
          <a:solidFill>
            <a:srgbClr val="5C2438"/>
          </a:solidFill>
          <a:ln/>
        </p:spPr>
      </p:sp>
      <p:sp>
        <p:nvSpPr>
          <p:cNvPr id="24" name="Shape 18"/>
          <p:cNvSpPr/>
          <p:nvPr/>
        </p:nvSpPr>
        <p:spPr>
          <a:xfrm>
            <a:off x="7422237" y="5261729"/>
            <a:ext cx="6458903" cy="121920"/>
          </a:xfrm>
          <a:prstGeom prst="roundRect">
            <a:avLst>
              <a:gd name="adj" fmla="val 26342"/>
            </a:avLst>
          </a:prstGeom>
          <a:solidFill>
            <a:srgbClr val="FFB393"/>
          </a:solidFill>
          <a:ln/>
        </p:spPr>
      </p:sp>
      <p:sp>
        <p:nvSpPr>
          <p:cNvPr id="25" name="Shape 19"/>
          <p:cNvSpPr/>
          <p:nvPr/>
        </p:nvSpPr>
        <p:spPr>
          <a:xfrm>
            <a:off x="10330577" y="4971098"/>
            <a:ext cx="642223" cy="642223"/>
          </a:xfrm>
          <a:prstGeom prst="roundRect">
            <a:avLst>
              <a:gd name="adj" fmla="val 142380"/>
            </a:avLst>
          </a:prstGeom>
          <a:solidFill>
            <a:srgbClr val="FFB393"/>
          </a:solidFill>
          <a:ln/>
        </p:spPr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0523220" y="5163741"/>
            <a:ext cx="256818" cy="256818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7666792" y="5827395"/>
            <a:ext cx="4815483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4CAB8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Experts Critically assess the theory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683657"/>
            <a:ext cx="8046244" cy="5351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r>
              <a:rPr lang="en-US" sz="33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Piaget's Cognitive Development Theory</a:t>
            </a:r>
            <a:endParaRPr lang="en-US" sz="33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60" y="1539954"/>
            <a:ext cx="6623804" cy="453390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49260" y="6398895"/>
            <a:ext cx="4115633" cy="616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Environmental interaction and exploration is an active way of learning. Piaget described a child as a miniature scientist who builds his own knowledge.</a:t>
            </a:r>
            <a:endParaRPr lang="en-US" sz="1000" dirty="0"/>
          </a:p>
        </p:txBody>
      </p:sp>
      <p:sp>
        <p:nvSpPr>
          <p:cNvPr id="5" name="Text 2"/>
          <p:cNvSpPr/>
          <p:nvPr/>
        </p:nvSpPr>
        <p:spPr>
          <a:xfrm>
            <a:off x="5264229" y="6398895"/>
            <a:ext cx="4115633" cy="616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It is through mental schemas that knowledge is constructed. Naturally, learning takes place through assimilation and accommodation.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9779198" y="6398895"/>
            <a:ext cx="4115633" cy="616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Regulating the balance to the cognition is fair with equilibration. Symbolic thinking is a development that occurs as a result of play (Piaget, 1952).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749260" y="7340441"/>
            <a:ext cx="13131879" cy="2055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0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According to Piaget (1952, p. 7), active interaction brings about cognitive structures.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1251704"/>
            <a:ext cx="6256973" cy="713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Stages of Development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49260" y="2500432"/>
            <a:ext cx="2854643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01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749260" y="2942868"/>
            <a:ext cx="3388281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Sensorimotor (0-2 years)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749260" y="3513773"/>
            <a:ext cx="6304836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Action learning. Permanence of object is attained at the age of 18-24 months.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7583924" y="2500432"/>
            <a:ext cx="2854643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02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7583924" y="2942868"/>
            <a:ext cx="3521273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Preoperational (2-7 years)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7583924" y="3513773"/>
            <a:ext cx="6304836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Symbolic thinking, egocentric thinking. Language bursts out; the child is not able to conserve.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749260" y="4846201"/>
            <a:ext cx="2854643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03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749260" y="5288637"/>
            <a:ext cx="4548902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Concrete Operational (7-11 years)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749260" y="5859542"/>
            <a:ext cx="6304836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Logical operations.</a:t>
            </a:r>
            <a:endParaRPr lang="en-US" sz="1650" dirty="0"/>
          </a:p>
        </p:txBody>
      </p:sp>
      <p:sp>
        <p:nvSpPr>
          <p:cNvPr id="12" name="Text 10"/>
          <p:cNvSpPr/>
          <p:nvPr/>
        </p:nvSpPr>
        <p:spPr>
          <a:xfrm>
            <a:off x="7583924" y="4846201"/>
            <a:ext cx="2854643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04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7583924" y="5288637"/>
            <a:ext cx="4662488" cy="3568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Formal Operational (12+ years old)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7583924" y="5859542"/>
            <a:ext cx="6304836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Abstract reasoning (McLeod, 2024)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749260" y="6635472"/>
            <a:ext cx="13131879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process of age development is a series of stages of progression (McLeod, 2024).</a:t>
            </a:r>
            <a:endParaRPr lang="en-US" sz="16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60" y="605314"/>
            <a:ext cx="12475250" cy="701897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1161693"/>
            <a:ext cx="5890617" cy="713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Theory used in </a:t>
            </a:r>
            <a:r>
              <a:rPr lang="en-US" sz="4450" b="1" dirty="0">
                <a:solidFill>
                  <a:srgbClr val="AC9EF5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Amira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49260" y="2303383"/>
            <a:ext cx="4234577" cy="3614023"/>
          </a:xfrm>
          <a:prstGeom prst="roundRect">
            <a:avLst>
              <a:gd name="adj" fmla="val 889"/>
            </a:avLst>
          </a:prstGeom>
          <a:solidFill>
            <a:srgbClr val="5C2438"/>
          </a:solidFill>
          <a:ln w="30480">
            <a:solidFill>
              <a:srgbClr val="662E42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993815" y="2547938"/>
            <a:ext cx="3745468" cy="17125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4CAB8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Separation anxiety = the imbalance in adapting to new schemas</a:t>
            </a:r>
            <a:endParaRPr lang="en-US" sz="2650" dirty="0"/>
          </a:p>
        </p:txBody>
      </p:sp>
      <p:sp>
        <p:nvSpPr>
          <p:cNvPr id="5" name="Text 3"/>
          <p:cNvSpPr/>
          <p:nvPr/>
        </p:nvSpPr>
        <p:spPr>
          <a:xfrm>
            <a:off x="993815" y="4388882"/>
            <a:ext cx="3745468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 new nursery causes disturbances of mental structures.</a:t>
            </a:r>
            <a:endParaRPr lang="en-US" sz="1650" dirty="0"/>
          </a:p>
        </p:txBody>
      </p:sp>
      <p:sp>
        <p:nvSpPr>
          <p:cNvPr id="6" name="Shape 4"/>
          <p:cNvSpPr/>
          <p:nvPr/>
        </p:nvSpPr>
        <p:spPr>
          <a:xfrm>
            <a:off x="5197912" y="2303383"/>
            <a:ext cx="4234577" cy="3614023"/>
          </a:xfrm>
          <a:prstGeom prst="roundRect">
            <a:avLst>
              <a:gd name="adj" fmla="val 889"/>
            </a:avLst>
          </a:prstGeom>
          <a:solidFill>
            <a:srgbClr val="5C2438"/>
          </a:solidFill>
          <a:ln w="30480">
            <a:solidFill>
              <a:srgbClr val="662E4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42466" y="2547938"/>
            <a:ext cx="3745468" cy="12844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4CAB8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Reduced speech = developing symbolic role</a:t>
            </a:r>
            <a:endParaRPr lang="en-US" sz="2650" dirty="0"/>
          </a:p>
        </p:txBody>
      </p:sp>
      <p:sp>
        <p:nvSpPr>
          <p:cNvPr id="8" name="Text 6"/>
          <p:cNvSpPr/>
          <p:nvPr/>
        </p:nvSpPr>
        <p:spPr>
          <a:xfrm>
            <a:off x="5442466" y="3960733"/>
            <a:ext cx="3745468" cy="17121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opposite of group play is parallel play preference, and it avoids group play. Children do not play with anyone; they play with others.</a:t>
            </a:r>
            <a:endParaRPr lang="en-US" sz="1650" dirty="0"/>
          </a:p>
        </p:txBody>
      </p:sp>
      <p:sp>
        <p:nvSpPr>
          <p:cNvPr id="9" name="Shape 7"/>
          <p:cNvSpPr/>
          <p:nvPr/>
        </p:nvSpPr>
        <p:spPr>
          <a:xfrm>
            <a:off x="9646563" y="2303383"/>
            <a:ext cx="4234577" cy="3614023"/>
          </a:xfrm>
          <a:prstGeom prst="roundRect">
            <a:avLst>
              <a:gd name="adj" fmla="val 889"/>
            </a:avLst>
          </a:prstGeom>
          <a:solidFill>
            <a:srgbClr val="5C2438"/>
          </a:solidFill>
          <a:ln w="30480">
            <a:solidFill>
              <a:srgbClr val="662E42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891117" y="2547938"/>
            <a:ext cx="3745468" cy="12844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4CAB8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Support through symbolic play and caregiver engagement</a:t>
            </a:r>
            <a:endParaRPr lang="en-US" sz="2650" dirty="0"/>
          </a:p>
        </p:txBody>
      </p:sp>
      <p:sp>
        <p:nvSpPr>
          <p:cNvPr id="11" name="Text 9"/>
          <p:cNvSpPr/>
          <p:nvPr/>
        </p:nvSpPr>
        <p:spPr>
          <a:xfrm>
            <a:off x="9891117" y="3960733"/>
            <a:ext cx="3745468" cy="10272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Based on language and confidence-building routines (Siegler et al., 2017).</a:t>
            </a:r>
            <a:endParaRPr lang="en-US" sz="1650" dirty="0"/>
          </a:p>
        </p:txBody>
      </p:sp>
      <p:sp>
        <p:nvSpPr>
          <p:cNvPr id="12" name="Shape 10"/>
          <p:cNvSpPr/>
          <p:nvPr/>
        </p:nvSpPr>
        <p:spPr>
          <a:xfrm>
            <a:off x="749260" y="6158270"/>
            <a:ext cx="13131879" cy="909637"/>
          </a:xfrm>
          <a:prstGeom prst="roundRect">
            <a:avLst>
              <a:gd name="adj" fmla="val 3531"/>
            </a:avLst>
          </a:prstGeom>
          <a:solidFill>
            <a:srgbClr val="4D1700"/>
          </a:solidFill>
          <a:ln/>
        </p:spPr>
      </p:sp>
      <p:pic>
        <p:nvPicPr>
          <p:cNvPr id="1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335" y="6482239"/>
            <a:ext cx="267533" cy="214074"/>
          </a:xfrm>
          <a:prstGeom prst="rect">
            <a:avLst/>
          </a:prstGeom>
        </p:spPr>
      </p:pic>
      <p:sp>
        <p:nvSpPr>
          <p:cNvPr id="14" name="Text 11"/>
          <p:cNvSpPr/>
          <p:nvPr/>
        </p:nvSpPr>
        <p:spPr>
          <a:xfrm>
            <a:off x="1444943" y="6425803"/>
            <a:ext cx="12222123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FFFFF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An imbalance will cause an adjustment and development.</a:t>
            </a:r>
            <a:endParaRPr lang="en-US" sz="16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1026081"/>
            <a:ext cx="7902059" cy="713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Strategies and Interventions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49260" y="2274808"/>
            <a:ext cx="6304836" cy="856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Routine activities with known colleagues</a:t>
            </a:r>
            <a:endParaRPr lang="en-US" sz="2650" dirty="0"/>
          </a:p>
        </p:txBody>
      </p:sp>
      <p:sp>
        <p:nvSpPr>
          <p:cNvPr id="4" name="Text 2"/>
          <p:cNvSpPr/>
          <p:nvPr/>
        </p:nvSpPr>
        <p:spPr>
          <a:xfrm>
            <a:off x="749260" y="3345180"/>
            <a:ext cx="6304836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Mental stability</a:t>
            </a:r>
            <a:endParaRPr lang="en-US" sz="1650" dirty="0"/>
          </a:p>
        </p:txBody>
      </p:sp>
      <p:sp>
        <p:nvSpPr>
          <p:cNvPr id="5" name="Text 3"/>
          <p:cNvSpPr/>
          <p:nvPr/>
        </p:nvSpPr>
        <p:spPr>
          <a:xfrm>
            <a:off x="749260" y="3901678"/>
            <a:ext cx="3425547" cy="428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Pretend play</a:t>
            </a:r>
            <a:endParaRPr lang="en-US" sz="2650" dirty="0"/>
          </a:p>
        </p:txBody>
      </p:sp>
      <p:sp>
        <p:nvSpPr>
          <p:cNvPr id="6" name="Text 4"/>
          <p:cNvSpPr/>
          <p:nvPr/>
        </p:nvSpPr>
        <p:spPr>
          <a:xfrm>
            <a:off x="749260" y="4543901"/>
            <a:ext cx="6304836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Symbolic representation is constructed through pretend play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749260" y="5442823"/>
            <a:ext cx="3766423" cy="428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Picture-word activities</a:t>
            </a:r>
            <a:endParaRPr lang="en-US" sz="2650" dirty="0"/>
          </a:p>
        </p:txBody>
      </p:sp>
      <p:sp>
        <p:nvSpPr>
          <p:cNvPr id="8" name="Text 6"/>
          <p:cNvSpPr/>
          <p:nvPr/>
        </p:nvSpPr>
        <p:spPr>
          <a:xfrm>
            <a:off x="749260" y="6085046"/>
            <a:ext cx="6304836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Enhancement of the schema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7583924" y="2274808"/>
            <a:ext cx="3506510" cy="428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Storytelling/role play</a:t>
            </a:r>
            <a:endParaRPr lang="en-US" sz="2650" dirty="0"/>
          </a:p>
        </p:txBody>
      </p:sp>
      <p:sp>
        <p:nvSpPr>
          <p:cNvPr id="10" name="Text 8"/>
          <p:cNvSpPr/>
          <p:nvPr/>
        </p:nvSpPr>
        <p:spPr>
          <a:xfrm>
            <a:off x="7583924" y="2917031"/>
            <a:ext cx="6304836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Language development and imagination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7583924" y="3473529"/>
            <a:ext cx="3736896" cy="428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Open-ended questions</a:t>
            </a:r>
            <a:endParaRPr lang="en-US" sz="2650" dirty="0"/>
          </a:p>
        </p:txBody>
      </p:sp>
      <p:sp>
        <p:nvSpPr>
          <p:cNvPr id="12" name="Text 10"/>
          <p:cNvSpPr/>
          <p:nvPr/>
        </p:nvSpPr>
        <p:spPr>
          <a:xfrm>
            <a:off x="7583924" y="4115753"/>
            <a:ext cx="6304836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Logical capabilities</a:t>
            </a:r>
            <a:endParaRPr lang="en-US" sz="1650" dirty="0"/>
          </a:p>
        </p:txBody>
      </p:sp>
      <p:sp>
        <p:nvSpPr>
          <p:cNvPr id="13" name="Text 11"/>
          <p:cNvSpPr/>
          <p:nvPr/>
        </p:nvSpPr>
        <p:spPr>
          <a:xfrm>
            <a:off x="7583924" y="4672251"/>
            <a:ext cx="3425547" cy="4281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350"/>
              </a:lnSpc>
              <a:buNone/>
            </a:pPr>
            <a:r>
              <a:rPr lang="en-US" sz="26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Physical activity</a:t>
            </a:r>
            <a:endParaRPr lang="en-US" sz="2650" dirty="0"/>
          </a:p>
        </p:txBody>
      </p:sp>
      <p:sp>
        <p:nvSpPr>
          <p:cNvPr id="14" name="Text 12"/>
          <p:cNvSpPr/>
          <p:nvPr/>
        </p:nvSpPr>
        <p:spPr>
          <a:xfrm>
            <a:off x="7583924" y="5314474"/>
            <a:ext cx="6304836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Wholesome formation (Babakr et al., 2019)</a:t>
            </a:r>
            <a:endParaRPr lang="en-US" sz="1650" dirty="0"/>
          </a:p>
        </p:txBody>
      </p:sp>
      <p:sp>
        <p:nvSpPr>
          <p:cNvPr id="15" name="Text 13"/>
          <p:cNvSpPr/>
          <p:nvPr/>
        </p:nvSpPr>
        <p:spPr>
          <a:xfrm>
            <a:off x="749260" y="6860977"/>
            <a:ext cx="13131879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strategies in play are evidence-based strategies, which promote the use of schemas during the early years.</a:t>
            </a:r>
            <a:endParaRPr lang="en-US" sz="16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606147"/>
            <a:ext cx="4281964" cy="5351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r>
              <a:rPr lang="en-US" sz="33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Nature vs. Nurture</a:t>
            </a:r>
            <a:endParaRPr lang="en-US" sz="3350" dirty="0"/>
          </a:p>
        </p:txBody>
      </p:sp>
      <p:sp>
        <p:nvSpPr>
          <p:cNvPr id="3" name="Text 1"/>
          <p:cNvSpPr/>
          <p:nvPr/>
        </p:nvSpPr>
        <p:spPr>
          <a:xfrm>
            <a:off x="749260" y="1542693"/>
            <a:ext cx="2140982" cy="267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Nature (Biology)</a:t>
            </a:r>
            <a:endParaRPr lang="en-US" sz="1650" dirty="0"/>
          </a:p>
        </p:txBody>
      </p:sp>
      <p:sp>
        <p:nvSpPr>
          <p:cNvPr id="4" name="Text 2"/>
          <p:cNvSpPr/>
          <p:nvPr/>
        </p:nvSpPr>
        <p:spPr>
          <a:xfrm>
            <a:off x="749260" y="1970723"/>
            <a:ext cx="6370082" cy="5138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Interpretation, attraction, and biological preparation in symbolic play. Symbolic thought begins during ages 2-3 due to the maturing of the brain.</a:t>
            </a:r>
            <a:endParaRPr lang="en-US" sz="12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60" y="2665214"/>
            <a:ext cx="4777502" cy="477750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518678" y="1542693"/>
            <a:ext cx="2363986" cy="2675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Nurture (Environment)</a:t>
            </a:r>
            <a:endParaRPr lang="en-US" sz="1650" dirty="0"/>
          </a:p>
        </p:txBody>
      </p:sp>
      <p:sp>
        <p:nvSpPr>
          <p:cNvPr id="7" name="Text 4"/>
          <p:cNvSpPr/>
          <p:nvPr/>
        </p:nvSpPr>
        <p:spPr>
          <a:xfrm>
            <a:off x="7518678" y="1970723"/>
            <a:ext cx="6370082" cy="2569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Peer contacts and parenting styles (Piaget, 1932), nursery routine.</a:t>
            </a:r>
            <a:endParaRPr lang="en-US" sz="12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678" y="2408277"/>
            <a:ext cx="4777502" cy="477750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670917"/>
            <a:ext cx="6562249" cy="6423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050"/>
              </a:lnSpc>
              <a:buNone/>
            </a:pPr>
            <a:r>
              <a:rPr lang="en-US" sz="40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Relevance and Limitations</a:t>
            </a:r>
            <a:endParaRPr lang="en-US" sz="4000" dirty="0"/>
          </a:p>
        </p:txBody>
      </p:sp>
      <p:sp>
        <p:nvSpPr>
          <p:cNvPr id="3" name="Text 1"/>
          <p:cNvSpPr/>
          <p:nvPr/>
        </p:nvSpPr>
        <p:spPr>
          <a:xfrm>
            <a:off x="749260" y="1794867"/>
            <a:ext cx="2569131" cy="3211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Strengths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749260" y="2308622"/>
            <a:ext cx="6330910" cy="6162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Clear stage directions and high emphasis on play-based learning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749260" y="2992279"/>
            <a:ext cx="6330910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Applied in 90 percent of curricula of the early years</a:t>
            </a:r>
            <a:endParaRPr lang="en-US" sz="1500" dirty="0"/>
          </a:p>
        </p:txBody>
      </p:sp>
      <p:sp>
        <p:nvSpPr>
          <p:cNvPr id="6" name="Text 4"/>
          <p:cNvSpPr/>
          <p:nvPr/>
        </p:nvSpPr>
        <p:spPr>
          <a:xfrm>
            <a:off x="7557849" y="1794867"/>
            <a:ext cx="2569131" cy="3211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Limitations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7557849" y="2308622"/>
            <a:ext cx="6330910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Rigid stage boundaries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557849" y="2684145"/>
            <a:ext cx="6330910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Undervalues social/cultural (Vygotsky) factors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7557849" y="3059668"/>
            <a:ext cx="6330910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Seldom mindful of feelings and affections (Bowlby)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749260" y="3651885"/>
            <a:ext cx="13131879" cy="1197531"/>
          </a:xfrm>
          <a:prstGeom prst="roundRect">
            <a:avLst>
              <a:gd name="adj" fmla="val 2414"/>
            </a:avLst>
          </a:prstGeom>
          <a:solidFill>
            <a:srgbClr val="4D1700"/>
          </a:solidFill>
          <a:ln/>
        </p:spPr>
      </p:sp>
      <p:pic>
        <p:nvPicPr>
          <p:cNvPr id="11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903" y="3945017"/>
            <a:ext cx="240863" cy="192643"/>
          </a:xfrm>
          <a:prstGeom prst="rect">
            <a:avLst/>
          </a:prstGeom>
        </p:spPr>
      </p:pic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5410" y="3892629"/>
            <a:ext cx="204668" cy="162282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375410" y="4271605"/>
            <a:ext cx="12313087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model by Piaget does not take into account the influences of sociocultural factors (McLeod, 2024).</a:t>
            </a:r>
            <a:endParaRPr lang="en-US" sz="1500" dirty="0"/>
          </a:p>
        </p:txBody>
      </p:sp>
      <p:sp>
        <p:nvSpPr>
          <p:cNvPr id="14" name="Text 10"/>
          <p:cNvSpPr/>
          <p:nvPr/>
        </p:nvSpPr>
        <p:spPr>
          <a:xfrm>
            <a:off x="749260" y="5138380"/>
            <a:ext cx="2569131" cy="3211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200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Conclusion</a:t>
            </a:r>
            <a:endParaRPr lang="en-US" sz="2000" dirty="0"/>
          </a:p>
        </p:txBody>
      </p:sp>
      <p:sp>
        <p:nvSpPr>
          <p:cNvPr id="15" name="Text 11"/>
          <p:cNvSpPr/>
          <p:nvPr/>
        </p:nvSpPr>
        <p:spPr>
          <a:xfrm>
            <a:off x="749260" y="5748457"/>
            <a:ext cx="13131879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Symbolic play develops the language and confidence level</a:t>
            </a:r>
            <a:endParaRPr lang="en-US" sz="1500" dirty="0"/>
          </a:p>
        </p:txBody>
      </p:sp>
      <p:sp>
        <p:nvSpPr>
          <p:cNvPr id="16" name="Text 12"/>
          <p:cNvSpPr/>
          <p:nvPr/>
        </p:nvSpPr>
        <p:spPr>
          <a:xfrm>
            <a:off x="749260" y="6123980"/>
            <a:ext cx="13131879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regular attendants decrease anxiety and establish trust</a:t>
            </a:r>
            <a:endParaRPr lang="en-US" sz="1500" dirty="0"/>
          </a:p>
        </p:txBody>
      </p:sp>
      <p:sp>
        <p:nvSpPr>
          <p:cNvPr id="17" name="Text 13"/>
          <p:cNvSpPr/>
          <p:nvPr/>
        </p:nvSpPr>
        <p:spPr>
          <a:xfrm>
            <a:off x="749260" y="6499503"/>
            <a:ext cx="13131879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cognitive schemas are enlarged through language-rich interactions</a:t>
            </a:r>
            <a:endParaRPr lang="en-US" sz="1500" dirty="0"/>
          </a:p>
        </p:txBody>
      </p:sp>
      <p:sp>
        <p:nvSpPr>
          <p:cNvPr id="18" name="Text 14"/>
          <p:cNvSpPr/>
          <p:nvPr/>
        </p:nvSpPr>
        <p:spPr>
          <a:xfrm>
            <a:off x="749260" y="6875026"/>
            <a:ext cx="13131879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Constant practice assists in normal development (Berk, 2021)</a:t>
            </a:r>
            <a:endParaRPr lang="en-US" sz="1500" dirty="0"/>
          </a:p>
        </p:txBody>
      </p:sp>
      <p:sp>
        <p:nvSpPr>
          <p:cNvPr id="19" name="Text 15"/>
          <p:cNvSpPr/>
          <p:nvPr/>
        </p:nvSpPr>
        <p:spPr>
          <a:xfrm>
            <a:off x="749260" y="7250549"/>
            <a:ext cx="13131879" cy="3081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400"/>
              </a:lnSpc>
              <a:buSzPct val="100000"/>
              <a:buChar char="•"/>
            </a:pPr>
            <a:r>
              <a:rPr lang="en-US" sz="150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Cognitive gains are faster with the help of structured play and routines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49260" y="1572101"/>
            <a:ext cx="5709404" cy="7135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FFB393"/>
                </a:solidFill>
                <a:latin typeface="Brygada 1918 Bold" pitchFamily="34" charset="0"/>
                <a:ea typeface="Brygada 1918 Bold" pitchFamily="34" charset="-122"/>
                <a:cs typeface="Brygada 1918 Bold" pitchFamily="34" charset="-120"/>
              </a:rPr>
              <a:t>REFERENCES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49260" y="2713792"/>
            <a:ext cx="13131879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Babakr, Z., Mohamedamin, P., and Kakamad, K. (2019). Piaget's cognitive development theory: A literature review of literature. </a:t>
            </a:r>
            <a:r>
              <a:rPr lang="en-US" sz="1650" i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Education Quarterly Reviews</a:t>
            </a: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, 2(3), pp. 1-10.</a:t>
            </a:r>
            <a:endParaRPr lang="en-US" sz="1650" dirty="0"/>
          </a:p>
        </p:txBody>
      </p:sp>
      <p:sp>
        <p:nvSpPr>
          <p:cNvPr id="4" name="Text 2"/>
          <p:cNvSpPr/>
          <p:nvPr/>
        </p:nvSpPr>
        <p:spPr>
          <a:xfrm>
            <a:off x="749260" y="3639503"/>
            <a:ext cx="13131879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Berk, L. E. (2021). </a:t>
            </a:r>
            <a:r>
              <a:rPr lang="en-US" sz="1650" i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Growing up</a:t>
            </a: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. 10th edn. Boston: Pearson.</a:t>
            </a:r>
            <a:endParaRPr lang="en-US" sz="1650" dirty="0"/>
          </a:p>
        </p:txBody>
      </p:sp>
      <p:sp>
        <p:nvSpPr>
          <p:cNvPr id="5" name="Text 3"/>
          <p:cNvSpPr/>
          <p:nvPr/>
        </p:nvSpPr>
        <p:spPr>
          <a:xfrm>
            <a:off x="749260" y="4222790"/>
            <a:ext cx="13131879" cy="6848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McLeod, S. (2024). Jean Piaget's theory of cognitive development. </a:t>
            </a:r>
            <a:r>
              <a:rPr lang="en-US" sz="1650" i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Simply Psychology</a:t>
            </a: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. To be found at </a:t>
            </a:r>
            <a:r>
              <a:rPr lang="en-US" sz="1650" u="sng" dirty="0">
                <a:solidFill>
                  <a:srgbClr val="FFB393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https://www.simplypsychology.org/piaget.html</a:t>
            </a: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.</a:t>
            </a:r>
            <a:endParaRPr lang="en-US" sz="1650" dirty="0"/>
          </a:p>
        </p:txBody>
      </p:sp>
      <p:sp>
        <p:nvSpPr>
          <p:cNvPr id="6" name="Text 4"/>
          <p:cNvSpPr/>
          <p:nvPr/>
        </p:nvSpPr>
        <p:spPr>
          <a:xfrm>
            <a:off x="749260" y="5148501"/>
            <a:ext cx="13131879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Piaget, J. (1932). </a:t>
            </a:r>
            <a:r>
              <a:rPr lang="en-US" sz="1650" i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moral judgment of the child</a:t>
            </a: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. London: Free Press.</a:t>
            </a:r>
            <a:endParaRPr lang="en-US" sz="1650" dirty="0"/>
          </a:p>
        </p:txBody>
      </p:sp>
      <p:sp>
        <p:nvSpPr>
          <p:cNvPr id="7" name="Text 5"/>
          <p:cNvSpPr/>
          <p:nvPr/>
        </p:nvSpPr>
        <p:spPr>
          <a:xfrm>
            <a:off x="749260" y="5731788"/>
            <a:ext cx="13131879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Piaget, J. (1952). </a:t>
            </a:r>
            <a:r>
              <a:rPr lang="en-US" sz="1650" i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The origins of intelligence in children</a:t>
            </a: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. New York: International Universities Press.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749260" y="6315075"/>
            <a:ext cx="13131879" cy="342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Siegler, R.S., Saffran, J.R., and Gershoff, E.T. (2017). </a:t>
            </a:r>
            <a:r>
              <a:rPr lang="en-US" sz="1650" i="1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How children develop</a:t>
            </a:r>
            <a:r>
              <a:rPr lang="en-US" sz="1650" dirty="0">
                <a:solidFill>
                  <a:srgbClr val="F4CAB8"/>
                </a:solidFill>
                <a:latin typeface="Montserrat Medium" pitchFamily="34" charset="0"/>
                <a:ea typeface="Montserrat Medium" pitchFamily="34" charset="-122"/>
                <a:cs typeface="Montserrat Medium" pitchFamily="34" charset="-120"/>
              </a:rPr>
              <a:t>. 5th edn. New York: Worth Publishers.</a:t>
            </a:r>
            <a:endParaRPr lang="en-US" sz="16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60" y="1965722"/>
            <a:ext cx="3278386" cy="1877616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3924" y="1965722"/>
            <a:ext cx="6304836" cy="429815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23</TotalTime>
  <Words>738</Words>
  <Application>Microsoft Office PowerPoint</Application>
  <PresentationFormat>Custom</PresentationFormat>
  <Paragraphs>91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Brygada 1918 Bold</vt:lpstr>
      <vt:lpstr>Montserrat Medium</vt:lpstr>
      <vt:lpstr>Corbel</vt:lpstr>
      <vt:lpstr>Calibri</vt:lpstr>
      <vt:lpstr>Basis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USER</dc:creator>
  <cp:lastModifiedBy>jose magero</cp:lastModifiedBy>
  <cp:revision>2</cp:revision>
  <dcterms:created xsi:type="dcterms:W3CDTF">2025-11-16T17:27:33Z</dcterms:created>
  <dcterms:modified xsi:type="dcterms:W3CDTF">2025-11-16T17:51:54Z</dcterms:modified>
</cp:coreProperties>
</file>