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34" r:id="rId24"/>
  </p:sldMasterIdLst>
  <p:notesMasterIdLst>
    <p:notesMasterId r:id="rId96"/>
  </p:notesMasterIdLst>
  <p:sldIdLst>
    <p:sldId id="261" r:id="rId25"/>
    <p:sldId id="273" r:id="rId26"/>
    <p:sldId id="623" r:id="rId27"/>
    <p:sldId id="259" r:id="rId28"/>
    <p:sldId id="258" r:id="rId29"/>
    <p:sldId id="383" r:id="rId30"/>
    <p:sldId id="290" r:id="rId31"/>
    <p:sldId id="291" r:id="rId32"/>
    <p:sldId id="568" r:id="rId33"/>
    <p:sldId id="569" r:id="rId34"/>
    <p:sldId id="571" r:id="rId35"/>
    <p:sldId id="575" r:id="rId36"/>
    <p:sldId id="576" r:id="rId37"/>
    <p:sldId id="577" r:id="rId38"/>
    <p:sldId id="579" r:id="rId39"/>
    <p:sldId id="580" r:id="rId40"/>
    <p:sldId id="582" r:id="rId41"/>
    <p:sldId id="626" r:id="rId42"/>
    <p:sldId id="627" r:id="rId43"/>
    <p:sldId id="583" r:id="rId44"/>
    <p:sldId id="584" r:id="rId45"/>
    <p:sldId id="572" r:id="rId46"/>
    <p:sldId id="578" r:id="rId47"/>
    <p:sldId id="589" r:id="rId48"/>
    <p:sldId id="590" r:id="rId49"/>
    <p:sldId id="628" r:id="rId50"/>
    <p:sldId id="629" r:id="rId51"/>
    <p:sldId id="630" r:id="rId52"/>
    <p:sldId id="591" r:id="rId53"/>
    <p:sldId id="593" r:id="rId54"/>
    <p:sldId id="602" r:id="rId55"/>
    <p:sldId id="601" r:id="rId56"/>
    <p:sldId id="624" r:id="rId57"/>
    <p:sldId id="573" r:id="rId58"/>
    <p:sldId id="625" r:id="rId59"/>
    <p:sldId id="605" r:id="rId60"/>
    <p:sldId id="595" r:id="rId61"/>
    <p:sldId id="606" r:id="rId62"/>
    <p:sldId id="596" r:id="rId63"/>
    <p:sldId id="607" r:id="rId64"/>
    <p:sldId id="597" r:id="rId65"/>
    <p:sldId id="608" r:id="rId66"/>
    <p:sldId id="598" r:id="rId67"/>
    <p:sldId id="599" r:id="rId68"/>
    <p:sldId id="609" r:id="rId69"/>
    <p:sldId id="600" r:id="rId70"/>
    <p:sldId id="610" r:id="rId71"/>
    <p:sldId id="611" r:id="rId72"/>
    <p:sldId id="612" r:id="rId73"/>
    <p:sldId id="613" r:id="rId74"/>
    <p:sldId id="614" r:id="rId75"/>
    <p:sldId id="615" r:id="rId76"/>
    <p:sldId id="574" r:id="rId77"/>
    <p:sldId id="585" r:id="rId78"/>
    <p:sldId id="586" r:id="rId79"/>
    <p:sldId id="587" r:id="rId80"/>
    <p:sldId id="588" r:id="rId81"/>
    <p:sldId id="592" r:id="rId82"/>
    <p:sldId id="603" r:id="rId83"/>
    <p:sldId id="604" r:id="rId84"/>
    <p:sldId id="616" r:id="rId85"/>
    <p:sldId id="424" r:id="rId86"/>
    <p:sldId id="442" r:id="rId87"/>
    <p:sldId id="425" r:id="rId88"/>
    <p:sldId id="418" r:id="rId89"/>
    <p:sldId id="423" r:id="rId90"/>
    <p:sldId id="618" r:id="rId91"/>
    <p:sldId id="619" r:id="rId92"/>
    <p:sldId id="620" r:id="rId93"/>
    <p:sldId id="621" r:id="rId94"/>
    <p:sldId id="622" r:id="rId9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765" autoAdjust="0"/>
    <p:restoredTop sz="94364" autoAdjust="0"/>
  </p:normalViewPr>
  <p:slideViewPr>
    <p:cSldViewPr snapToGrid="0">
      <p:cViewPr varScale="1">
        <p:scale>
          <a:sx n="83" d="100"/>
          <a:sy n="83" d="100"/>
        </p:scale>
        <p:origin x="76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18.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slide" Target="slides/slide44.xml"/><Relationship Id="rId84" Type="http://schemas.openxmlformats.org/officeDocument/2006/relationships/slide" Target="slides/slide60.xml"/><Relationship Id="rId89" Type="http://schemas.openxmlformats.org/officeDocument/2006/relationships/slide" Target="slides/slide65.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8.xml"/><Relationship Id="rId37" Type="http://schemas.openxmlformats.org/officeDocument/2006/relationships/slide" Target="slides/slide13.xml"/><Relationship Id="rId53" Type="http://schemas.openxmlformats.org/officeDocument/2006/relationships/slide" Target="slides/slide29.xml"/><Relationship Id="rId58" Type="http://schemas.openxmlformats.org/officeDocument/2006/relationships/slide" Target="slides/slide34.xml"/><Relationship Id="rId74" Type="http://schemas.openxmlformats.org/officeDocument/2006/relationships/slide" Target="slides/slide50.xml"/><Relationship Id="rId79" Type="http://schemas.openxmlformats.org/officeDocument/2006/relationships/slide" Target="slides/slide55.xml"/><Relationship Id="rId5" Type="http://schemas.openxmlformats.org/officeDocument/2006/relationships/slideMaster" Target="slideMasters/slideMaster2.xml"/><Relationship Id="rId90" Type="http://schemas.openxmlformats.org/officeDocument/2006/relationships/slide" Target="slides/slide66.xml"/><Relationship Id="rId95" Type="http://schemas.openxmlformats.org/officeDocument/2006/relationships/slide" Target="slides/slide71.xml"/><Relationship Id="rId22" Type="http://schemas.openxmlformats.org/officeDocument/2006/relationships/slideMaster" Target="slideMasters/slideMaster19.xml"/><Relationship Id="rId27" Type="http://schemas.openxmlformats.org/officeDocument/2006/relationships/slide" Target="slides/slide3.xml"/><Relationship Id="rId43" Type="http://schemas.openxmlformats.org/officeDocument/2006/relationships/slide" Target="slides/slide19.xml"/><Relationship Id="rId48" Type="http://schemas.openxmlformats.org/officeDocument/2006/relationships/slide" Target="slides/slide24.xml"/><Relationship Id="rId64" Type="http://schemas.openxmlformats.org/officeDocument/2006/relationships/slide" Target="slides/slide40.xml"/><Relationship Id="rId69" Type="http://schemas.openxmlformats.org/officeDocument/2006/relationships/slide" Target="slides/slide45.xml"/><Relationship Id="rId80" Type="http://schemas.openxmlformats.org/officeDocument/2006/relationships/slide" Target="slides/slide56.xml"/><Relationship Id="rId85" Type="http://schemas.openxmlformats.org/officeDocument/2006/relationships/slide" Target="slides/slide6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slide" Target="slides/slide43.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slide" Target="slides/slide46.xml"/><Relationship Id="rId75" Type="http://schemas.openxmlformats.org/officeDocument/2006/relationships/slide" Target="slides/slide51.xml"/><Relationship Id="rId83" Type="http://schemas.openxmlformats.org/officeDocument/2006/relationships/slide" Target="slides/slide59.xml"/><Relationship Id="rId88" Type="http://schemas.openxmlformats.org/officeDocument/2006/relationships/slide" Target="slides/slide64.xml"/><Relationship Id="rId91" Type="http://schemas.openxmlformats.org/officeDocument/2006/relationships/slide" Target="slides/slide67.xml"/><Relationship Id="rId9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slide" Target="slides/slide49.xml"/><Relationship Id="rId78" Type="http://schemas.openxmlformats.org/officeDocument/2006/relationships/slide" Target="slides/slide54.xml"/><Relationship Id="rId81" Type="http://schemas.openxmlformats.org/officeDocument/2006/relationships/slide" Target="slides/slide57.xml"/><Relationship Id="rId86" Type="http://schemas.openxmlformats.org/officeDocument/2006/relationships/slide" Target="slides/slide62.xml"/><Relationship Id="rId94" Type="http://schemas.openxmlformats.org/officeDocument/2006/relationships/slide" Target="slides/slide70.xml"/><Relationship Id="rId9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slide" Target="slides/slide52.xml"/><Relationship Id="rId97"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47.xml"/><Relationship Id="rId92" Type="http://schemas.openxmlformats.org/officeDocument/2006/relationships/slide" Target="slides/slide68.xml"/><Relationship Id="rId2" Type="http://schemas.openxmlformats.org/officeDocument/2006/relationships/customXml" Target="../customXml/item2.xml"/><Relationship Id="rId29" Type="http://schemas.openxmlformats.org/officeDocument/2006/relationships/slide" Target="slides/slide5.xml"/><Relationship Id="rId24" Type="http://schemas.openxmlformats.org/officeDocument/2006/relationships/slideMaster" Target="slideMasters/slideMaster21.xml"/><Relationship Id="rId40" Type="http://schemas.openxmlformats.org/officeDocument/2006/relationships/slide" Target="slides/slide16.xml"/><Relationship Id="rId45" Type="http://schemas.openxmlformats.org/officeDocument/2006/relationships/slide" Target="slides/slide21.xml"/><Relationship Id="rId66" Type="http://schemas.openxmlformats.org/officeDocument/2006/relationships/slide" Target="slides/slide42.xml"/><Relationship Id="rId87" Type="http://schemas.openxmlformats.org/officeDocument/2006/relationships/slide" Target="slides/slide63.xml"/><Relationship Id="rId61" Type="http://schemas.openxmlformats.org/officeDocument/2006/relationships/slide" Target="slides/slide37.xml"/><Relationship Id="rId82" Type="http://schemas.openxmlformats.org/officeDocument/2006/relationships/slide" Target="slides/slide5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6.xml"/><Relationship Id="rId35" Type="http://schemas.openxmlformats.org/officeDocument/2006/relationships/slide" Target="slides/slide11.xml"/><Relationship Id="rId56" Type="http://schemas.openxmlformats.org/officeDocument/2006/relationships/slide" Target="slides/slide32.xml"/><Relationship Id="rId77" Type="http://schemas.openxmlformats.org/officeDocument/2006/relationships/slide" Target="slides/slide53.xml"/><Relationship Id="rId100"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7.xml"/><Relationship Id="rId72" Type="http://schemas.openxmlformats.org/officeDocument/2006/relationships/slide" Target="slides/slide48.xml"/><Relationship Id="rId93" Type="http://schemas.openxmlformats.org/officeDocument/2006/relationships/slide" Target="slides/slide69.xml"/><Relationship Id="rId9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346B3-A5AC-4E9E-A1A0-B6E7E4065150}"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83FB248C-2EBF-4715-BF1B-5CB3AC81AE93}">
      <dgm:prSet phldrT="[Text]"/>
      <dgm:spPr/>
      <dgm:t>
        <a:bodyPr/>
        <a:lstStyle/>
        <a:p>
          <a:r>
            <a:rPr lang="en-GB" dirty="0">
              <a:solidFill>
                <a:schemeClr val="tx1"/>
              </a:solidFill>
            </a:rPr>
            <a:t>Financial </a:t>
          </a:r>
        </a:p>
      </dgm:t>
    </dgm:pt>
    <dgm:pt modelId="{B4913699-CDF7-46EE-AA4F-4E03683BFA41}" type="parTrans" cxnId="{74B3B22B-93C1-4E78-9E2B-A4311B66C67B}">
      <dgm:prSet/>
      <dgm:spPr/>
      <dgm:t>
        <a:bodyPr/>
        <a:lstStyle/>
        <a:p>
          <a:endParaRPr lang="en-GB"/>
        </a:p>
      </dgm:t>
    </dgm:pt>
    <dgm:pt modelId="{BD61A4A2-6B5D-43A7-9172-B01669A75F6D}" type="sibTrans" cxnId="{74B3B22B-93C1-4E78-9E2B-A4311B66C67B}">
      <dgm:prSet/>
      <dgm:spPr/>
      <dgm:t>
        <a:bodyPr/>
        <a:lstStyle/>
        <a:p>
          <a:endParaRPr lang="en-GB"/>
        </a:p>
      </dgm:t>
    </dgm:pt>
    <dgm:pt modelId="{5BB36095-EE49-4B59-85D5-FE85979DC91D}">
      <dgm:prSet phldrT="[Text]"/>
      <dgm:spPr/>
      <dgm:t>
        <a:bodyPr/>
        <a:lstStyle/>
        <a:p>
          <a:r>
            <a:rPr lang="en-GB" dirty="0"/>
            <a:t>Physical</a:t>
          </a:r>
        </a:p>
      </dgm:t>
    </dgm:pt>
    <dgm:pt modelId="{A865C85B-7EAF-4734-BE3F-1CF5C943F1B2}" type="parTrans" cxnId="{0D3D3226-ACAF-47CB-80C5-294C695CC094}">
      <dgm:prSet/>
      <dgm:spPr/>
      <dgm:t>
        <a:bodyPr/>
        <a:lstStyle/>
        <a:p>
          <a:endParaRPr lang="en-GB"/>
        </a:p>
      </dgm:t>
    </dgm:pt>
    <dgm:pt modelId="{9FAB8A05-5B23-4407-9851-03F0ADA17869}" type="sibTrans" cxnId="{0D3D3226-ACAF-47CB-80C5-294C695CC094}">
      <dgm:prSet/>
      <dgm:spPr/>
      <dgm:t>
        <a:bodyPr/>
        <a:lstStyle/>
        <a:p>
          <a:endParaRPr lang="en-GB"/>
        </a:p>
      </dgm:t>
    </dgm:pt>
    <dgm:pt modelId="{E445171E-6056-4054-B771-09B172A13F52}">
      <dgm:prSet phldrT="[Text]"/>
      <dgm:spPr/>
      <dgm:t>
        <a:bodyPr/>
        <a:lstStyle/>
        <a:p>
          <a:r>
            <a:rPr lang="en-GB" dirty="0"/>
            <a:t>Technological</a:t>
          </a:r>
        </a:p>
      </dgm:t>
    </dgm:pt>
    <dgm:pt modelId="{C0288B15-117B-4DCD-9414-DD698E93412B}" type="parTrans" cxnId="{3662FA4B-D365-4DCC-BD41-B473E8CBDAB0}">
      <dgm:prSet/>
      <dgm:spPr/>
      <dgm:t>
        <a:bodyPr/>
        <a:lstStyle/>
        <a:p>
          <a:endParaRPr lang="en-GB"/>
        </a:p>
      </dgm:t>
    </dgm:pt>
    <dgm:pt modelId="{222979F0-4DF1-469A-A0EA-ED7C7FA6631B}" type="sibTrans" cxnId="{3662FA4B-D365-4DCC-BD41-B473E8CBDAB0}">
      <dgm:prSet/>
      <dgm:spPr/>
      <dgm:t>
        <a:bodyPr/>
        <a:lstStyle/>
        <a:p>
          <a:endParaRPr lang="en-GB"/>
        </a:p>
      </dgm:t>
    </dgm:pt>
    <dgm:pt modelId="{4C840004-C338-452E-BE41-BD11BABC735B}">
      <dgm:prSet phldrT="[Text]"/>
      <dgm:spPr/>
      <dgm:t>
        <a:bodyPr/>
        <a:lstStyle/>
        <a:p>
          <a:r>
            <a:rPr lang="en-GB" dirty="0"/>
            <a:t>Reputation </a:t>
          </a:r>
        </a:p>
      </dgm:t>
    </dgm:pt>
    <dgm:pt modelId="{EF022F7F-CD67-428A-8EC1-74ECA0C8017A}" type="parTrans" cxnId="{6D1CBF48-960E-44D3-9F2B-CB8EBAEEE6AC}">
      <dgm:prSet/>
      <dgm:spPr/>
      <dgm:t>
        <a:bodyPr/>
        <a:lstStyle/>
        <a:p>
          <a:endParaRPr lang="en-GB"/>
        </a:p>
      </dgm:t>
    </dgm:pt>
    <dgm:pt modelId="{3293EDCC-B14D-4805-A47D-511DAECD4B63}" type="sibTrans" cxnId="{6D1CBF48-960E-44D3-9F2B-CB8EBAEEE6AC}">
      <dgm:prSet/>
      <dgm:spPr/>
      <dgm:t>
        <a:bodyPr/>
        <a:lstStyle/>
        <a:p>
          <a:endParaRPr lang="en-GB"/>
        </a:p>
      </dgm:t>
    </dgm:pt>
    <dgm:pt modelId="{5ED2A108-08C5-41B6-8906-BDAEE71EFB4E}">
      <dgm:prSet phldrT="[Text]"/>
      <dgm:spPr>
        <a:solidFill>
          <a:srgbClr val="00B050"/>
        </a:solidFill>
      </dgm:spPr>
      <dgm:t>
        <a:bodyPr/>
        <a:lstStyle/>
        <a:p>
          <a:r>
            <a:rPr lang="en-GB" dirty="0"/>
            <a:t>Organisational</a:t>
          </a:r>
        </a:p>
      </dgm:t>
    </dgm:pt>
    <dgm:pt modelId="{68F2A8F6-2074-41D6-B7A9-CCD3214D152D}" type="parTrans" cxnId="{0FCCCED9-12B6-4218-948A-77FA942FCD21}">
      <dgm:prSet/>
      <dgm:spPr/>
      <dgm:t>
        <a:bodyPr/>
        <a:lstStyle/>
        <a:p>
          <a:endParaRPr lang="en-GB"/>
        </a:p>
      </dgm:t>
    </dgm:pt>
    <dgm:pt modelId="{0911D94A-BC71-4CF2-8C9B-949407E4B0A0}" type="sibTrans" cxnId="{0FCCCED9-12B6-4218-948A-77FA942FCD21}">
      <dgm:prSet/>
      <dgm:spPr/>
      <dgm:t>
        <a:bodyPr/>
        <a:lstStyle/>
        <a:p>
          <a:endParaRPr lang="en-GB"/>
        </a:p>
      </dgm:t>
    </dgm:pt>
    <dgm:pt modelId="{ED57ACED-DC40-429B-8813-EE73FF93AB57}">
      <dgm:prSet phldrT="[Text]"/>
      <dgm:spPr/>
      <dgm:t>
        <a:bodyPr/>
        <a:lstStyle/>
        <a:p>
          <a:r>
            <a:rPr lang="en-GB" dirty="0"/>
            <a:t>Human</a:t>
          </a:r>
        </a:p>
      </dgm:t>
    </dgm:pt>
    <dgm:pt modelId="{5AF0CDC7-2D4E-4EFE-9A23-23A069C349F4}" type="parTrans" cxnId="{221FFCC0-A6D9-4BE7-9E8E-8684D71D5766}">
      <dgm:prSet/>
      <dgm:spPr/>
      <dgm:t>
        <a:bodyPr/>
        <a:lstStyle/>
        <a:p>
          <a:endParaRPr lang="en-GB"/>
        </a:p>
      </dgm:t>
    </dgm:pt>
    <dgm:pt modelId="{3D7A8DA4-1DD4-4DFD-ACDA-7DACECE859B4}" type="sibTrans" cxnId="{221FFCC0-A6D9-4BE7-9E8E-8684D71D5766}">
      <dgm:prSet/>
      <dgm:spPr/>
      <dgm:t>
        <a:bodyPr/>
        <a:lstStyle/>
        <a:p>
          <a:endParaRPr lang="en-GB"/>
        </a:p>
      </dgm:t>
    </dgm:pt>
    <dgm:pt modelId="{408C855F-5802-4254-B042-815AE05EE4EB}" type="pres">
      <dgm:prSet presAssocID="{027346B3-A5AC-4E9E-A1A0-B6E7E4065150}" presName="cycle" presStyleCnt="0">
        <dgm:presLayoutVars>
          <dgm:dir/>
          <dgm:resizeHandles val="exact"/>
        </dgm:presLayoutVars>
      </dgm:prSet>
      <dgm:spPr/>
    </dgm:pt>
    <dgm:pt modelId="{0F4A3BB9-8C3B-481F-8774-85F115EA049E}" type="pres">
      <dgm:prSet presAssocID="{83FB248C-2EBF-4715-BF1B-5CB3AC81AE93}" presName="node" presStyleLbl="node1" presStyleIdx="0" presStyleCnt="6">
        <dgm:presLayoutVars>
          <dgm:bulletEnabled val="1"/>
        </dgm:presLayoutVars>
      </dgm:prSet>
      <dgm:spPr/>
    </dgm:pt>
    <dgm:pt modelId="{B9F8EE10-997C-4482-A29D-7F1667B064AC}" type="pres">
      <dgm:prSet presAssocID="{83FB248C-2EBF-4715-BF1B-5CB3AC81AE93}" presName="spNode" presStyleCnt="0"/>
      <dgm:spPr/>
    </dgm:pt>
    <dgm:pt modelId="{653A5B93-529A-445F-B549-99A0D88A5467}" type="pres">
      <dgm:prSet presAssocID="{BD61A4A2-6B5D-43A7-9172-B01669A75F6D}" presName="sibTrans" presStyleLbl="sibTrans1D1" presStyleIdx="0" presStyleCnt="6"/>
      <dgm:spPr/>
    </dgm:pt>
    <dgm:pt modelId="{DEC06246-67A3-441F-B2FB-D388C398C37A}" type="pres">
      <dgm:prSet presAssocID="{5BB36095-EE49-4B59-85D5-FE85979DC91D}" presName="node" presStyleLbl="node1" presStyleIdx="1" presStyleCnt="6">
        <dgm:presLayoutVars>
          <dgm:bulletEnabled val="1"/>
        </dgm:presLayoutVars>
      </dgm:prSet>
      <dgm:spPr/>
    </dgm:pt>
    <dgm:pt modelId="{0291DA41-8F56-4D6F-B4B9-591E4B195697}" type="pres">
      <dgm:prSet presAssocID="{5BB36095-EE49-4B59-85D5-FE85979DC91D}" presName="spNode" presStyleCnt="0"/>
      <dgm:spPr/>
    </dgm:pt>
    <dgm:pt modelId="{EC923FCA-241A-4F1B-B117-D50C8729229B}" type="pres">
      <dgm:prSet presAssocID="{9FAB8A05-5B23-4407-9851-03F0ADA17869}" presName="sibTrans" presStyleLbl="sibTrans1D1" presStyleIdx="1" presStyleCnt="6"/>
      <dgm:spPr/>
    </dgm:pt>
    <dgm:pt modelId="{01D88761-2101-46CD-BB3E-3045EF18AEF3}" type="pres">
      <dgm:prSet presAssocID="{ED57ACED-DC40-429B-8813-EE73FF93AB57}" presName="node" presStyleLbl="node1" presStyleIdx="2" presStyleCnt="6">
        <dgm:presLayoutVars>
          <dgm:bulletEnabled val="1"/>
        </dgm:presLayoutVars>
      </dgm:prSet>
      <dgm:spPr/>
    </dgm:pt>
    <dgm:pt modelId="{9F792288-D9A3-467B-BAC4-A2D460153684}" type="pres">
      <dgm:prSet presAssocID="{ED57ACED-DC40-429B-8813-EE73FF93AB57}" presName="spNode" presStyleCnt="0"/>
      <dgm:spPr/>
    </dgm:pt>
    <dgm:pt modelId="{51FA55F7-2C57-4638-8BE5-76224F305562}" type="pres">
      <dgm:prSet presAssocID="{3D7A8DA4-1DD4-4DFD-ACDA-7DACECE859B4}" presName="sibTrans" presStyleLbl="sibTrans1D1" presStyleIdx="2" presStyleCnt="6"/>
      <dgm:spPr/>
    </dgm:pt>
    <dgm:pt modelId="{01FB3159-D860-4AF6-81C0-F799DC8BD58E}" type="pres">
      <dgm:prSet presAssocID="{E445171E-6056-4054-B771-09B172A13F52}" presName="node" presStyleLbl="node1" presStyleIdx="3" presStyleCnt="6">
        <dgm:presLayoutVars>
          <dgm:bulletEnabled val="1"/>
        </dgm:presLayoutVars>
      </dgm:prSet>
      <dgm:spPr/>
    </dgm:pt>
    <dgm:pt modelId="{A97866F2-65F0-43B9-9C92-894EC1CE07C9}" type="pres">
      <dgm:prSet presAssocID="{E445171E-6056-4054-B771-09B172A13F52}" presName="spNode" presStyleCnt="0"/>
      <dgm:spPr/>
    </dgm:pt>
    <dgm:pt modelId="{80635311-C047-45F1-933B-D5D3BC61711A}" type="pres">
      <dgm:prSet presAssocID="{222979F0-4DF1-469A-A0EA-ED7C7FA6631B}" presName="sibTrans" presStyleLbl="sibTrans1D1" presStyleIdx="3" presStyleCnt="6"/>
      <dgm:spPr/>
    </dgm:pt>
    <dgm:pt modelId="{E3635B04-B35E-4EF9-B9DC-6B219BE5B669}" type="pres">
      <dgm:prSet presAssocID="{4C840004-C338-452E-BE41-BD11BABC735B}" presName="node" presStyleLbl="node1" presStyleIdx="4" presStyleCnt="6">
        <dgm:presLayoutVars>
          <dgm:bulletEnabled val="1"/>
        </dgm:presLayoutVars>
      </dgm:prSet>
      <dgm:spPr/>
    </dgm:pt>
    <dgm:pt modelId="{2AA45E8C-EA16-4C1A-8C70-326732109BED}" type="pres">
      <dgm:prSet presAssocID="{4C840004-C338-452E-BE41-BD11BABC735B}" presName="spNode" presStyleCnt="0"/>
      <dgm:spPr/>
    </dgm:pt>
    <dgm:pt modelId="{5E65882F-48BA-4178-B459-54B125BF46C6}" type="pres">
      <dgm:prSet presAssocID="{3293EDCC-B14D-4805-A47D-511DAECD4B63}" presName="sibTrans" presStyleLbl="sibTrans1D1" presStyleIdx="4" presStyleCnt="6"/>
      <dgm:spPr/>
    </dgm:pt>
    <dgm:pt modelId="{14BAA154-52D2-4DF1-86B3-75B7FF4FB459}" type="pres">
      <dgm:prSet presAssocID="{5ED2A108-08C5-41B6-8906-BDAEE71EFB4E}" presName="node" presStyleLbl="node1" presStyleIdx="5" presStyleCnt="6">
        <dgm:presLayoutVars>
          <dgm:bulletEnabled val="1"/>
        </dgm:presLayoutVars>
      </dgm:prSet>
      <dgm:spPr/>
    </dgm:pt>
    <dgm:pt modelId="{D27E0904-2BAB-4092-B053-4CF1B68E948A}" type="pres">
      <dgm:prSet presAssocID="{5ED2A108-08C5-41B6-8906-BDAEE71EFB4E}" presName="spNode" presStyleCnt="0"/>
      <dgm:spPr/>
    </dgm:pt>
    <dgm:pt modelId="{B4DBEA28-B677-4D51-9C24-71E75D46776C}" type="pres">
      <dgm:prSet presAssocID="{0911D94A-BC71-4CF2-8C9B-949407E4B0A0}" presName="sibTrans" presStyleLbl="sibTrans1D1" presStyleIdx="5" presStyleCnt="6"/>
      <dgm:spPr/>
    </dgm:pt>
  </dgm:ptLst>
  <dgm:cxnLst>
    <dgm:cxn modelId="{0D3D3226-ACAF-47CB-80C5-294C695CC094}" srcId="{027346B3-A5AC-4E9E-A1A0-B6E7E4065150}" destId="{5BB36095-EE49-4B59-85D5-FE85979DC91D}" srcOrd="1" destOrd="0" parTransId="{A865C85B-7EAF-4734-BE3F-1CF5C943F1B2}" sibTransId="{9FAB8A05-5B23-4407-9851-03F0ADA17869}"/>
    <dgm:cxn modelId="{74B3B22B-93C1-4E78-9E2B-A4311B66C67B}" srcId="{027346B3-A5AC-4E9E-A1A0-B6E7E4065150}" destId="{83FB248C-2EBF-4715-BF1B-5CB3AC81AE93}" srcOrd="0" destOrd="0" parTransId="{B4913699-CDF7-46EE-AA4F-4E03683BFA41}" sibTransId="{BD61A4A2-6B5D-43A7-9172-B01669A75F6D}"/>
    <dgm:cxn modelId="{94CBEE31-AE4C-4B5B-A0AE-14A216C725BA}" type="presOf" srcId="{83FB248C-2EBF-4715-BF1B-5CB3AC81AE93}" destId="{0F4A3BB9-8C3B-481F-8774-85F115EA049E}" srcOrd="0" destOrd="0" presId="urn:microsoft.com/office/officeart/2005/8/layout/cycle6"/>
    <dgm:cxn modelId="{2B707161-D50D-4472-B523-69B059596667}" type="presOf" srcId="{9FAB8A05-5B23-4407-9851-03F0ADA17869}" destId="{EC923FCA-241A-4F1B-B117-D50C8729229B}" srcOrd="0" destOrd="0" presId="urn:microsoft.com/office/officeart/2005/8/layout/cycle6"/>
    <dgm:cxn modelId="{06515941-97C4-48D3-A0C5-CFF2F065F104}" type="presOf" srcId="{027346B3-A5AC-4E9E-A1A0-B6E7E4065150}" destId="{408C855F-5802-4254-B042-815AE05EE4EB}" srcOrd="0" destOrd="0" presId="urn:microsoft.com/office/officeart/2005/8/layout/cycle6"/>
    <dgm:cxn modelId="{6D1CBF48-960E-44D3-9F2B-CB8EBAEEE6AC}" srcId="{027346B3-A5AC-4E9E-A1A0-B6E7E4065150}" destId="{4C840004-C338-452E-BE41-BD11BABC735B}" srcOrd="4" destOrd="0" parTransId="{EF022F7F-CD67-428A-8EC1-74ECA0C8017A}" sibTransId="{3293EDCC-B14D-4805-A47D-511DAECD4B63}"/>
    <dgm:cxn modelId="{3662FA4B-D365-4DCC-BD41-B473E8CBDAB0}" srcId="{027346B3-A5AC-4E9E-A1A0-B6E7E4065150}" destId="{E445171E-6056-4054-B771-09B172A13F52}" srcOrd="3" destOrd="0" parTransId="{C0288B15-117B-4DCD-9414-DD698E93412B}" sibTransId="{222979F0-4DF1-469A-A0EA-ED7C7FA6631B}"/>
    <dgm:cxn modelId="{B52D306C-40E8-44F8-8668-7B721F6F5A24}" type="presOf" srcId="{E445171E-6056-4054-B771-09B172A13F52}" destId="{01FB3159-D860-4AF6-81C0-F799DC8BD58E}" srcOrd="0" destOrd="0" presId="urn:microsoft.com/office/officeart/2005/8/layout/cycle6"/>
    <dgm:cxn modelId="{A9EE3978-DE0D-41B2-9486-1F7A877F0ACA}" type="presOf" srcId="{0911D94A-BC71-4CF2-8C9B-949407E4B0A0}" destId="{B4DBEA28-B677-4D51-9C24-71E75D46776C}" srcOrd="0" destOrd="0" presId="urn:microsoft.com/office/officeart/2005/8/layout/cycle6"/>
    <dgm:cxn modelId="{2B2D458B-D1AE-4EAF-8DBB-D92E10021608}" type="presOf" srcId="{5BB36095-EE49-4B59-85D5-FE85979DC91D}" destId="{DEC06246-67A3-441F-B2FB-D388C398C37A}" srcOrd="0" destOrd="0" presId="urn:microsoft.com/office/officeart/2005/8/layout/cycle6"/>
    <dgm:cxn modelId="{AA0BC096-3760-4252-B388-0B1A33A41743}" type="presOf" srcId="{222979F0-4DF1-469A-A0EA-ED7C7FA6631B}" destId="{80635311-C047-45F1-933B-D5D3BC61711A}" srcOrd="0" destOrd="0" presId="urn:microsoft.com/office/officeart/2005/8/layout/cycle6"/>
    <dgm:cxn modelId="{194253A3-55B8-4248-BA56-7D1F4880BFDB}" type="presOf" srcId="{4C840004-C338-452E-BE41-BD11BABC735B}" destId="{E3635B04-B35E-4EF9-B9DC-6B219BE5B669}" srcOrd="0" destOrd="0" presId="urn:microsoft.com/office/officeart/2005/8/layout/cycle6"/>
    <dgm:cxn modelId="{221FFCC0-A6D9-4BE7-9E8E-8684D71D5766}" srcId="{027346B3-A5AC-4E9E-A1A0-B6E7E4065150}" destId="{ED57ACED-DC40-429B-8813-EE73FF93AB57}" srcOrd="2" destOrd="0" parTransId="{5AF0CDC7-2D4E-4EFE-9A23-23A069C349F4}" sibTransId="{3D7A8DA4-1DD4-4DFD-ACDA-7DACECE859B4}"/>
    <dgm:cxn modelId="{AE58FECD-5C8B-4A66-95F6-F737F92055AB}" type="presOf" srcId="{3D7A8DA4-1DD4-4DFD-ACDA-7DACECE859B4}" destId="{51FA55F7-2C57-4638-8BE5-76224F305562}" srcOrd="0" destOrd="0" presId="urn:microsoft.com/office/officeart/2005/8/layout/cycle6"/>
    <dgm:cxn modelId="{E9DADED3-DC8E-4DB4-94B2-64D4197F477D}" type="presOf" srcId="{3293EDCC-B14D-4805-A47D-511DAECD4B63}" destId="{5E65882F-48BA-4178-B459-54B125BF46C6}" srcOrd="0" destOrd="0" presId="urn:microsoft.com/office/officeart/2005/8/layout/cycle6"/>
    <dgm:cxn modelId="{0FCCCED9-12B6-4218-948A-77FA942FCD21}" srcId="{027346B3-A5AC-4E9E-A1A0-B6E7E4065150}" destId="{5ED2A108-08C5-41B6-8906-BDAEE71EFB4E}" srcOrd="5" destOrd="0" parTransId="{68F2A8F6-2074-41D6-B7A9-CCD3214D152D}" sibTransId="{0911D94A-BC71-4CF2-8C9B-949407E4B0A0}"/>
    <dgm:cxn modelId="{93ADFFD9-B109-4B2A-865C-1CD2BF7ED884}" type="presOf" srcId="{BD61A4A2-6B5D-43A7-9172-B01669A75F6D}" destId="{653A5B93-529A-445F-B549-99A0D88A5467}" srcOrd="0" destOrd="0" presId="urn:microsoft.com/office/officeart/2005/8/layout/cycle6"/>
    <dgm:cxn modelId="{AFBE7CE4-E2A7-4E10-9712-2530B1914E2A}" type="presOf" srcId="{5ED2A108-08C5-41B6-8906-BDAEE71EFB4E}" destId="{14BAA154-52D2-4DF1-86B3-75B7FF4FB459}" srcOrd="0" destOrd="0" presId="urn:microsoft.com/office/officeart/2005/8/layout/cycle6"/>
    <dgm:cxn modelId="{46B548F2-170C-4F55-8A3C-63F77ED1F0DC}" type="presOf" srcId="{ED57ACED-DC40-429B-8813-EE73FF93AB57}" destId="{01D88761-2101-46CD-BB3E-3045EF18AEF3}" srcOrd="0" destOrd="0" presId="urn:microsoft.com/office/officeart/2005/8/layout/cycle6"/>
    <dgm:cxn modelId="{0A524082-D5B3-4B24-ADF2-5D010AB67770}" type="presParOf" srcId="{408C855F-5802-4254-B042-815AE05EE4EB}" destId="{0F4A3BB9-8C3B-481F-8774-85F115EA049E}" srcOrd="0" destOrd="0" presId="urn:microsoft.com/office/officeart/2005/8/layout/cycle6"/>
    <dgm:cxn modelId="{A23543E7-B035-4A33-91CB-A05681C43CE0}" type="presParOf" srcId="{408C855F-5802-4254-B042-815AE05EE4EB}" destId="{B9F8EE10-997C-4482-A29D-7F1667B064AC}" srcOrd="1" destOrd="0" presId="urn:microsoft.com/office/officeart/2005/8/layout/cycle6"/>
    <dgm:cxn modelId="{AAF16B0B-B2A4-4D53-8E0E-8C79BA1B05CB}" type="presParOf" srcId="{408C855F-5802-4254-B042-815AE05EE4EB}" destId="{653A5B93-529A-445F-B549-99A0D88A5467}" srcOrd="2" destOrd="0" presId="urn:microsoft.com/office/officeart/2005/8/layout/cycle6"/>
    <dgm:cxn modelId="{C14FF746-ADF3-4AA6-B2B2-520E255DAFBA}" type="presParOf" srcId="{408C855F-5802-4254-B042-815AE05EE4EB}" destId="{DEC06246-67A3-441F-B2FB-D388C398C37A}" srcOrd="3" destOrd="0" presId="urn:microsoft.com/office/officeart/2005/8/layout/cycle6"/>
    <dgm:cxn modelId="{3C677108-284E-445D-B894-4020890E322C}" type="presParOf" srcId="{408C855F-5802-4254-B042-815AE05EE4EB}" destId="{0291DA41-8F56-4D6F-B4B9-591E4B195697}" srcOrd="4" destOrd="0" presId="urn:microsoft.com/office/officeart/2005/8/layout/cycle6"/>
    <dgm:cxn modelId="{D9AEEBA2-E313-4E34-9197-6DE807E89A6D}" type="presParOf" srcId="{408C855F-5802-4254-B042-815AE05EE4EB}" destId="{EC923FCA-241A-4F1B-B117-D50C8729229B}" srcOrd="5" destOrd="0" presId="urn:microsoft.com/office/officeart/2005/8/layout/cycle6"/>
    <dgm:cxn modelId="{A5D37501-6A15-4AAB-9D5C-A2ABF3E6FB5F}" type="presParOf" srcId="{408C855F-5802-4254-B042-815AE05EE4EB}" destId="{01D88761-2101-46CD-BB3E-3045EF18AEF3}" srcOrd="6" destOrd="0" presId="urn:microsoft.com/office/officeart/2005/8/layout/cycle6"/>
    <dgm:cxn modelId="{041B3B84-58B2-4005-82E4-43F1E05D8BDD}" type="presParOf" srcId="{408C855F-5802-4254-B042-815AE05EE4EB}" destId="{9F792288-D9A3-467B-BAC4-A2D460153684}" srcOrd="7" destOrd="0" presId="urn:microsoft.com/office/officeart/2005/8/layout/cycle6"/>
    <dgm:cxn modelId="{E23B1D5A-CCBC-405D-B8A7-FEC062273BAD}" type="presParOf" srcId="{408C855F-5802-4254-B042-815AE05EE4EB}" destId="{51FA55F7-2C57-4638-8BE5-76224F305562}" srcOrd="8" destOrd="0" presId="urn:microsoft.com/office/officeart/2005/8/layout/cycle6"/>
    <dgm:cxn modelId="{EAB9830F-EC53-4D0F-BFA2-1186C1AFA829}" type="presParOf" srcId="{408C855F-5802-4254-B042-815AE05EE4EB}" destId="{01FB3159-D860-4AF6-81C0-F799DC8BD58E}" srcOrd="9" destOrd="0" presId="urn:microsoft.com/office/officeart/2005/8/layout/cycle6"/>
    <dgm:cxn modelId="{08BAF362-8401-48BC-A7AE-01C13002CDAE}" type="presParOf" srcId="{408C855F-5802-4254-B042-815AE05EE4EB}" destId="{A97866F2-65F0-43B9-9C92-894EC1CE07C9}" srcOrd="10" destOrd="0" presId="urn:microsoft.com/office/officeart/2005/8/layout/cycle6"/>
    <dgm:cxn modelId="{D7BFF410-F107-4ECC-BA0D-EA048662F4EC}" type="presParOf" srcId="{408C855F-5802-4254-B042-815AE05EE4EB}" destId="{80635311-C047-45F1-933B-D5D3BC61711A}" srcOrd="11" destOrd="0" presId="urn:microsoft.com/office/officeart/2005/8/layout/cycle6"/>
    <dgm:cxn modelId="{EBF32C4F-1327-49CE-AF81-3D8CEA66489E}" type="presParOf" srcId="{408C855F-5802-4254-B042-815AE05EE4EB}" destId="{E3635B04-B35E-4EF9-B9DC-6B219BE5B669}" srcOrd="12" destOrd="0" presId="urn:microsoft.com/office/officeart/2005/8/layout/cycle6"/>
    <dgm:cxn modelId="{5813B9A7-413D-45FE-847A-99C6953BF586}" type="presParOf" srcId="{408C855F-5802-4254-B042-815AE05EE4EB}" destId="{2AA45E8C-EA16-4C1A-8C70-326732109BED}" srcOrd="13" destOrd="0" presId="urn:microsoft.com/office/officeart/2005/8/layout/cycle6"/>
    <dgm:cxn modelId="{3E297121-80FC-4244-86DA-F07476F15AF4}" type="presParOf" srcId="{408C855F-5802-4254-B042-815AE05EE4EB}" destId="{5E65882F-48BA-4178-B459-54B125BF46C6}" srcOrd="14" destOrd="0" presId="urn:microsoft.com/office/officeart/2005/8/layout/cycle6"/>
    <dgm:cxn modelId="{D2A70A3C-4C10-4DF0-ACFD-2BBC5F92021D}" type="presParOf" srcId="{408C855F-5802-4254-B042-815AE05EE4EB}" destId="{14BAA154-52D2-4DF1-86B3-75B7FF4FB459}" srcOrd="15" destOrd="0" presId="urn:microsoft.com/office/officeart/2005/8/layout/cycle6"/>
    <dgm:cxn modelId="{B6AA0E17-F21B-489F-8F26-4ADC6ECC7ACB}" type="presParOf" srcId="{408C855F-5802-4254-B042-815AE05EE4EB}" destId="{D27E0904-2BAB-4092-B053-4CF1B68E948A}" srcOrd="16" destOrd="0" presId="urn:microsoft.com/office/officeart/2005/8/layout/cycle6"/>
    <dgm:cxn modelId="{ADD17238-EAB6-447A-A71B-7DD149596296}" type="presParOf" srcId="{408C855F-5802-4254-B042-815AE05EE4EB}" destId="{B4DBEA28-B677-4D51-9C24-71E75D46776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714B17-73EA-4F04-B885-08F8825DE8C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38EB7B8-2B6D-4680-8B73-D52A1B1A68CF}">
      <dgm:prSet phldrT="[Text]" custT="1"/>
      <dgm:spPr/>
      <dgm:t>
        <a:bodyPr lIns="36000" rIns="36000"/>
        <a:lstStyle/>
        <a:p>
          <a:pPr algn="ctr"/>
          <a:r>
            <a:rPr lang="en-GB" sz="1800" b="1" u="sng" dirty="0">
              <a:latin typeface="Calibri" pitchFamily="34" charset="0"/>
              <a:cs typeface="Calibri" pitchFamily="34" charset="0"/>
            </a:rPr>
            <a:t>V</a:t>
          </a:r>
          <a:r>
            <a:rPr lang="en-GB" sz="1800" b="1" dirty="0">
              <a:latin typeface="Calibri" pitchFamily="34" charset="0"/>
              <a:cs typeface="Calibri" pitchFamily="34" charset="0"/>
            </a:rPr>
            <a:t>aluable</a:t>
          </a:r>
          <a:endParaRPr lang="en-GB" sz="1800" dirty="0">
            <a:latin typeface="Calibri" pitchFamily="34" charset="0"/>
            <a:cs typeface="Calibri" pitchFamily="34" charset="0"/>
          </a:endParaRPr>
        </a:p>
      </dgm:t>
    </dgm:pt>
    <dgm:pt modelId="{42CD048A-F1B8-4DB3-9A24-BFBD4549D8F2}" type="parTrans" cxnId="{E546842D-917E-4AF3-AB27-4C7F2F919AFF}">
      <dgm:prSet/>
      <dgm:spPr/>
      <dgm:t>
        <a:bodyPr/>
        <a:lstStyle/>
        <a:p>
          <a:endParaRPr lang="en-GB" sz="1800">
            <a:latin typeface="Calibri" pitchFamily="34" charset="0"/>
            <a:cs typeface="Calibri" pitchFamily="34" charset="0"/>
          </a:endParaRPr>
        </a:p>
      </dgm:t>
    </dgm:pt>
    <dgm:pt modelId="{F485331C-39B6-4EE4-B595-9D3ACE174D8A}" type="sibTrans" cxnId="{E546842D-917E-4AF3-AB27-4C7F2F919AFF}">
      <dgm:prSet/>
      <dgm:spPr/>
      <dgm:t>
        <a:bodyPr/>
        <a:lstStyle/>
        <a:p>
          <a:endParaRPr lang="en-GB" sz="1800">
            <a:latin typeface="Calibri" pitchFamily="34" charset="0"/>
            <a:cs typeface="Calibri" pitchFamily="34" charset="0"/>
          </a:endParaRPr>
        </a:p>
      </dgm:t>
    </dgm:pt>
    <dgm:pt modelId="{247EF65F-0F1C-4492-A63D-82DD34D26506}">
      <dgm:prSet phldrT="[Text]" custT="1"/>
      <dgm:spPr/>
      <dgm:t>
        <a:bodyPr/>
        <a:lstStyle/>
        <a:p>
          <a:r>
            <a:rPr lang="en-GB" sz="1800" b="1" u="sng" dirty="0">
              <a:latin typeface="Calibri" pitchFamily="34" charset="0"/>
              <a:cs typeface="Calibri" pitchFamily="34" charset="0"/>
            </a:rPr>
            <a:t>R</a:t>
          </a:r>
          <a:r>
            <a:rPr lang="en-GB" sz="1800" b="1" dirty="0">
              <a:latin typeface="Calibri" pitchFamily="34" charset="0"/>
              <a:cs typeface="Calibri" pitchFamily="34" charset="0"/>
            </a:rPr>
            <a:t>are</a:t>
          </a:r>
        </a:p>
      </dgm:t>
    </dgm:pt>
    <dgm:pt modelId="{A90771F9-45B9-4318-8D5C-0B08E2FBA16C}" type="parTrans" cxnId="{396F5721-16EF-416F-9C81-329A2CA7A90E}">
      <dgm:prSet/>
      <dgm:spPr/>
      <dgm:t>
        <a:bodyPr/>
        <a:lstStyle/>
        <a:p>
          <a:endParaRPr lang="en-GB" sz="1800">
            <a:latin typeface="Calibri" pitchFamily="34" charset="0"/>
            <a:cs typeface="Calibri" pitchFamily="34" charset="0"/>
          </a:endParaRPr>
        </a:p>
      </dgm:t>
    </dgm:pt>
    <dgm:pt modelId="{47233FDD-0243-40E6-9C39-239082760DED}" type="sibTrans" cxnId="{396F5721-16EF-416F-9C81-329A2CA7A90E}">
      <dgm:prSet/>
      <dgm:spPr/>
      <dgm:t>
        <a:bodyPr/>
        <a:lstStyle/>
        <a:p>
          <a:endParaRPr lang="en-GB" sz="1800">
            <a:latin typeface="Calibri" pitchFamily="34" charset="0"/>
            <a:cs typeface="Calibri" pitchFamily="34" charset="0"/>
          </a:endParaRPr>
        </a:p>
      </dgm:t>
    </dgm:pt>
    <dgm:pt modelId="{0251674B-2B2D-4A3E-8D97-0148898DBE42}">
      <dgm:prSet phldrT="[Text]" custT="1"/>
      <dgm:spPr/>
      <dgm:t>
        <a:bodyPr/>
        <a:lstStyle/>
        <a:p>
          <a:r>
            <a:rPr lang="en-GB" sz="1800" b="1" u="sng" dirty="0">
              <a:latin typeface="Calibri" pitchFamily="34" charset="0"/>
              <a:cs typeface="Calibri" pitchFamily="34" charset="0"/>
            </a:rPr>
            <a:t>I</a:t>
          </a:r>
          <a:r>
            <a:rPr lang="en-GB" sz="1800" b="1" dirty="0">
              <a:latin typeface="Calibri" pitchFamily="34" charset="0"/>
              <a:cs typeface="Calibri" pitchFamily="34" charset="0"/>
            </a:rPr>
            <a:t>nimitable</a:t>
          </a:r>
        </a:p>
      </dgm:t>
    </dgm:pt>
    <dgm:pt modelId="{06DAF392-F7C8-4157-805F-48F38B4E2B3A}" type="parTrans" cxnId="{B7E39844-9166-47B8-B567-5433E6B0B548}">
      <dgm:prSet/>
      <dgm:spPr/>
      <dgm:t>
        <a:bodyPr/>
        <a:lstStyle/>
        <a:p>
          <a:endParaRPr lang="en-GB" sz="1800">
            <a:latin typeface="Calibri" pitchFamily="34" charset="0"/>
            <a:cs typeface="Calibri" pitchFamily="34" charset="0"/>
          </a:endParaRPr>
        </a:p>
      </dgm:t>
    </dgm:pt>
    <dgm:pt modelId="{56FCA349-C194-4070-8BDC-1D946C7E9C79}" type="sibTrans" cxnId="{B7E39844-9166-47B8-B567-5433E6B0B548}">
      <dgm:prSet/>
      <dgm:spPr/>
      <dgm:t>
        <a:bodyPr/>
        <a:lstStyle/>
        <a:p>
          <a:endParaRPr lang="en-GB" sz="1800">
            <a:latin typeface="Calibri" pitchFamily="34" charset="0"/>
            <a:cs typeface="Calibri" pitchFamily="34" charset="0"/>
          </a:endParaRPr>
        </a:p>
      </dgm:t>
    </dgm:pt>
    <dgm:pt modelId="{08499503-0AAC-47D1-93B5-1C1CB283C1C0}">
      <dgm:prSet custT="1"/>
      <dgm:spPr/>
      <dgm:t>
        <a:bodyPr/>
        <a:lstStyle/>
        <a:p>
          <a:r>
            <a:rPr lang="en-GB" sz="1800" b="1" u="sng" dirty="0">
              <a:latin typeface="Calibri" pitchFamily="34" charset="0"/>
              <a:cs typeface="Calibri" pitchFamily="34" charset="0"/>
            </a:rPr>
            <a:t>N</a:t>
          </a:r>
          <a:r>
            <a:rPr lang="en-GB" sz="1800" b="1" dirty="0">
              <a:latin typeface="Calibri" pitchFamily="34" charset="0"/>
              <a:cs typeface="Calibri" pitchFamily="34" charset="0"/>
            </a:rPr>
            <a:t>on-substitutable</a:t>
          </a:r>
        </a:p>
      </dgm:t>
    </dgm:pt>
    <dgm:pt modelId="{21BF3C83-155B-4129-AE28-EA44168D726F}" type="parTrans" cxnId="{FCB17DA8-4FB0-4DC1-8128-5BF21CAFB5FF}">
      <dgm:prSet/>
      <dgm:spPr/>
      <dgm:t>
        <a:bodyPr/>
        <a:lstStyle/>
        <a:p>
          <a:endParaRPr lang="en-GB" sz="1800">
            <a:latin typeface="Calibri" pitchFamily="34" charset="0"/>
            <a:cs typeface="Calibri" pitchFamily="34" charset="0"/>
          </a:endParaRPr>
        </a:p>
      </dgm:t>
    </dgm:pt>
    <dgm:pt modelId="{464BF8B6-182A-4F6F-9CDE-B00497092CA1}" type="sibTrans" cxnId="{FCB17DA8-4FB0-4DC1-8128-5BF21CAFB5FF}">
      <dgm:prSet/>
      <dgm:spPr/>
      <dgm:t>
        <a:bodyPr/>
        <a:lstStyle/>
        <a:p>
          <a:endParaRPr lang="en-GB" sz="1800">
            <a:latin typeface="Calibri" pitchFamily="34" charset="0"/>
            <a:cs typeface="Calibri" pitchFamily="34" charset="0"/>
          </a:endParaRPr>
        </a:p>
      </dgm:t>
    </dgm:pt>
    <dgm:pt modelId="{2602748B-5B2C-47C4-A08F-FC5E6EF1068E}">
      <dgm:prSet phldrT="[Text]" custT="1"/>
      <dgm:spPr/>
      <dgm:t>
        <a:bodyPr/>
        <a:lstStyle/>
        <a:p>
          <a:r>
            <a:rPr lang="en-GB" sz="1800" dirty="0">
              <a:latin typeface="Calibri" pitchFamily="34" charset="0"/>
              <a:cs typeface="Calibri" pitchFamily="34" charset="0"/>
            </a:rPr>
            <a:t>Capabilities that help a firm to exploit opportunities or neutralise threats</a:t>
          </a:r>
        </a:p>
      </dgm:t>
    </dgm:pt>
    <dgm:pt modelId="{545BE994-9511-4739-A8E8-29CEFF6E7CE4}" type="parTrans" cxnId="{22D1AA10-F989-4F95-B934-0A13AD016F64}">
      <dgm:prSet/>
      <dgm:spPr/>
      <dgm:t>
        <a:bodyPr/>
        <a:lstStyle/>
        <a:p>
          <a:endParaRPr lang="en-GB" sz="1800"/>
        </a:p>
      </dgm:t>
    </dgm:pt>
    <dgm:pt modelId="{C32F0743-021A-4558-92F9-C058EA8CC3B4}" type="sibTrans" cxnId="{22D1AA10-F989-4F95-B934-0A13AD016F64}">
      <dgm:prSet/>
      <dgm:spPr/>
      <dgm:t>
        <a:bodyPr/>
        <a:lstStyle/>
        <a:p>
          <a:endParaRPr lang="en-GB" sz="1800"/>
        </a:p>
      </dgm:t>
    </dgm:pt>
    <dgm:pt modelId="{0EC04553-0B94-474F-9AC7-538D1E7EC0B2}">
      <dgm:prSet phldrT="[Text]" custT="1"/>
      <dgm:spPr/>
      <dgm:t>
        <a:bodyPr/>
        <a:lstStyle/>
        <a:p>
          <a:r>
            <a:rPr lang="en-GB" sz="1800" dirty="0">
              <a:latin typeface="Calibri" pitchFamily="34" charset="0"/>
              <a:cs typeface="Calibri" pitchFamily="34" charset="0"/>
            </a:rPr>
            <a:t>Capabilities that a few, if any, competitors possess</a:t>
          </a:r>
        </a:p>
      </dgm:t>
    </dgm:pt>
    <dgm:pt modelId="{C7532C1E-9A11-45B5-A22A-2BB72C1685B9}" type="parTrans" cxnId="{6993494C-AC70-4E44-B719-57C4ECE9C3E3}">
      <dgm:prSet/>
      <dgm:spPr/>
      <dgm:t>
        <a:bodyPr/>
        <a:lstStyle/>
        <a:p>
          <a:endParaRPr lang="en-GB" sz="1800"/>
        </a:p>
      </dgm:t>
    </dgm:pt>
    <dgm:pt modelId="{FF06F11C-976D-44A6-BEC5-818BE7DB6A2E}" type="sibTrans" cxnId="{6993494C-AC70-4E44-B719-57C4ECE9C3E3}">
      <dgm:prSet/>
      <dgm:spPr/>
      <dgm:t>
        <a:bodyPr/>
        <a:lstStyle/>
        <a:p>
          <a:endParaRPr lang="en-GB" sz="1800"/>
        </a:p>
      </dgm:t>
    </dgm:pt>
    <dgm:pt modelId="{92AD9076-835D-4896-9C99-D7C5E28A075A}">
      <dgm:prSet phldrT="[Text]" custT="1"/>
      <dgm:spPr/>
      <dgm:t>
        <a:bodyPr/>
        <a:lstStyle/>
        <a:p>
          <a:r>
            <a:rPr lang="en-GB" sz="1800" dirty="0">
              <a:latin typeface="Calibri" pitchFamily="34" charset="0"/>
              <a:cs typeface="Calibri" pitchFamily="34" charset="0"/>
            </a:rPr>
            <a:t>Capabilities that are costly to imitate and cannot easily develop or are other firms</a:t>
          </a:r>
        </a:p>
      </dgm:t>
    </dgm:pt>
    <dgm:pt modelId="{47FBBEDF-B343-4C4F-9F86-ABCE2CDE0B5C}" type="parTrans" cxnId="{9B75BF4B-C59D-4496-A17A-E01B6B9E70BA}">
      <dgm:prSet/>
      <dgm:spPr/>
      <dgm:t>
        <a:bodyPr/>
        <a:lstStyle/>
        <a:p>
          <a:endParaRPr lang="en-GB" sz="1800"/>
        </a:p>
      </dgm:t>
    </dgm:pt>
    <dgm:pt modelId="{2A0CAF7F-A378-4665-A182-7D16739CEB31}" type="sibTrans" cxnId="{9B75BF4B-C59D-4496-A17A-E01B6B9E70BA}">
      <dgm:prSet/>
      <dgm:spPr/>
      <dgm:t>
        <a:bodyPr/>
        <a:lstStyle/>
        <a:p>
          <a:endParaRPr lang="en-GB" sz="1800"/>
        </a:p>
      </dgm:t>
    </dgm:pt>
    <dgm:pt modelId="{3AE1FFDB-CF38-4F03-9F18-B1191F5A0C76}">
      <dgm:prSet custT="1"/>
      <dgm:spPr/>
      <dgm:t>
        <a:bodyPr/>
        <a:lstStyle/>
        <a:p>
          <a:r>
            <a:rPr lang="en-GB" sz="1800" dirty="0">
              <a:latin typeface="Calibri" pitchFamily="34" charset="0"/>
              <a:cs typeface="Calibri" pitchFamily="34" charset="0"/>
            </a:rPr>
            <a:t>Capabilities that are unique and do not have strategic equivalents</a:t>
          </a:r>
        </a:p>
      </dgm:t>
    </dgm:pt>
    <dgm:pt modelId="{752C8320-DC84-4D53-A4D1-0F8614E1BD72}" type="parTrans" cxnId="{68EF3CC9-2A2E-494A-8B53-202DAD418A36}">
      <dgm:prSet/>
      <dgm:spPr/>
      <dgm:t>
        <a:bodyPr/>
        <a:lstStyle/>
        <a:p>
          <a:endParaRPr lang="en-GB" sz="1800"/>
        </a:p>
      </dgm:t>
    </dgm:pt>
    <dgm:pt modelId="{49468D0D-23EF-4F04-8FDF-957CA31607FB}" type="sibTrans" cxnId="{68EF3CC9-2A2E-494A-8B53-202DAD418A36}">
      <dgm:prSet/>
      <dgm:spPr/>
      <dgm:t>
        <a:bodyPr/>
        <a:lstStyle/>
        <a:p>
          <a:endParaRPr lang="en-GB" sz="1800"/>
        </a:p>
      </dgm:t>
    </dgm:pt>
    <dgm:pt modelId="{9DC0C46C-0835-4533-B2CA-569D1387F40C}" type="pres">
      <dgm:prSet presAssocID="{87714B17-73EA-4F04-B885-08F8825DE8CE}" presName="Name0" presStyleCnt="0">
        <dgm:presLayoutVars>
          <dgm:dir/>
          <dgm:animLvl val="lvl"/>
          <dgm:resizeHandles val="exact"/>
        </dgm:presLayoutVars>
      </dgm:prSet>
      <dgm:spPr/>
    </dgm:pt>
    <dgm:pt modelId="{5C0D52DC-68A7-4B1B-BE34-0680F3539420}" type="pres">
      <dgm:prSet presAssocID="{938EB7B8-2B6D-4680-8B73-D52A1B1A68CF}" presName="linNode" presStyleCnt="0"/>
      <dgm:spPr/>
    </dgm:pt>
    <dgm:pt modelId="{915496C6-787E-4AE7-B128-ABD5BAE6136D}" type="pres">
      <dgm:prSet presAssocID="{938EB7B8-2B6D-4680-8B73-D52A1B1A68CF}" presName="parentText" presStyleLbl="node1" presStyleIdx="0" presStyleCnt="4" custLinFactNeighborX="156" custLinFactNeighborY="-208">
        <dgm:presLayoutVars>
          <dgm:chMax val="1"/>
          <dgm:bulletEnabled val="1"/>
        </dgm:presLayoutVars>
      </dgm:prSet>
      <dgm:spPr/>
    </dgm:pt>
    <dgm:pt modelId="{2EDDE5AF-4038-4E8F-BB19-19BF49A6A75E}" type="pres">
      <dgm:prSet presAssocID="{938EB7B8-2B6D-4680-8B73-D52A1B1A68CF}" presName="descendantText" presStyleLbl="alignAccFollowNode1" presStyleIdx="0" presStyleCnt="4">
        <dgm:presLayoutVars>
          <dgm:bulletEnabled val="1"/>
        </dgm:presLayoutVars>
      </dgm:prSet>
      <dgm:spPr/>
    </dgm:pt>
    <dgm:pt modelId="{2FE689E9-27F1-4A2B-9906-85A863058D64}" type="pres">
      <dgm:prSet presAssocID="{F485331C-39B6-4EE4-B595-9D3ACE174D8A}" presName="sp" presStyleCnt="0"/>
      <dgm:spPr/>
    </dgm:pt>
    <dgm:pt modelId="{339CE64D-828B-40D7-AAD1-F4B65A825ABC}" type="pres">
      <dgm:prSet presAssocID="{247EF65F-0F1C-4492-A63D-82DD34D26506}" presName="linNode" presStyleCnt="0"/>
      <dgm:spPr/>
    </dgm:pt>
    <dgm:pt modelId="{A7E07D85-261B-4361-8F47-F3D5D4F0D3B2}" type="pres">
      <dgm:prSet presAssocID="{247EF65F-0F1C-4492-A63D-82DD34D26506}" presName="parentText" presStyleLbl="node1" presStyleIdx="1" presStyleCnt="4">
        <dgm:presLayoutVars>
          <dgm:chMax val="1"/>
          <dgm:bulletEnabled val="1"/>
        </dgm:presLayoutVars>
      </dgm:prSet>
      <dgm:spPr/>
    </dgm:pt>
    <dgm:pt modelId="{1F11C3AC-7295-4C18-B5E0-2C08F5C7305C}" type="pres">
      <dgm:prSet presAssocID="{247EF65F-0F1C-4492-A63D-82DD34D26506}" presName="descendantText" presStyleLbl="alignAccFollowNode1" presStyleIdx="1" presStyleCnt="4">
        <dgm:presLayoutVars>
          <dgm:bulletEnabled val="1"/>
        </dgm:presLayoutVars>
      </dgm:prSet>
      <dgm:spPr/>
    </dgm:pt>
    <dgm:pt modelId="{E5ED06EA-ACD7-41EA-950A-07B7AD74C671}" type="pres">
      <dgm:prSet presAssocID="{47233FDD-0243-40E6-9C39-239082760DED}" presName="sp" presStyleCnt="0"/>
      <dgm:spPr/>
    </dgm:pt>
    <dgm:pt modelId="{C2E6E42E-CF40-495A-8C3C-CF703979CD3F}" type="pres">
      <dgm:prSet presAssocID="{0251674B-2B2D-4A3E-8D97-0148898DBE42}" presName="linNode" presStyleCnt="0"/>
      <dgm:spPr/>
    </dgm:pt>
    <dgm:pt modelId="{F86ED535-8339-4973-B43E-AF1A1B3DA45B}" type="pres">
      <dgm:prSet presAssocID="{0251674B-2B2D-4A3E-8D97-0148898DBE42}" presName="parentText" presStyleLbl="node1" presStyleIdx="2" presStyleCnt="4">
        <dgm:presLayoutVars>
          <dgm:chMax val="1"/>
          <dgm:bulletEnabled val="1"/>
        </dgm:presLayoutVars>
      </dgm:prSet>
      <dgm:spPr/>
    </dgm:pt>
    <dgm:pt modelId="{938CC985-B0D5-4F26-8914-0D2394D99B1F}" type="pres">
      <dgm:prSet presAssocID="{0251674B-2B2D-4A3E-8D97-0148898DBE42}" presName="descendantText" presStyleLbl="alignAccFollowNode1" presStyleIdx="2" presStyleCnt="4">
        <dgm:presLayoutVars>
          <dgm:bulletEnabled val="1"/>
        </dgm:presLayoutVars>
      </dgm:prSet>
      <dgm:spPr/>
    </dgm:pt>
    <dgm:pt modelId="{B2E301F6-BF7D-4625-A214-A27CE5B7E380}" type="pres">
      <dgm:prSet presAssocID="{56FCA349-C194-4070-8BDC-1D946C7E9C79}" presName="sp" presStyleCnt="0"/>
      <dgm:spPr/>
    </dgm:pt>
    <dgm:pt modelId="{E32585DB-0707-4294-8E36-994BAB149F1E}" type="pres">
      <dgm:prSet presAssocID="{08499503-0AAC-47D1-93B5-1C1CB283C1C0}" presName="linNode" presStyleCnt="0"/>
      <dgm:spPr/>
    </dgm:pt>
    <dgm:pt modelId="{2EBF6BEE-393C-4110-A20A-F5DA9E5F993C}" type="pres">
      <dgm:prSet presAssocID="{08499503-0AAC-47D1-93B5-1C1CB283C1C0}" presName="parentText" presStyleLbl="node1" presStyleIdx="3" presStyleCnt="4">
        <dgm:presLayoutVars>
          <dgm:chMax val="1"/>
          <dgm:bulletEnabled val="1"/>
        </dgm:presLayoutVars>
      </dgm:prSet>
      <dgm:spPr/>
    </dgm:pt>
    <dgm:pt modelId="{D4F7EB5F-9EC8-49DA-851E-F65E884C9DC8}" type="pres">
      <dgm:prSet presAssocID="{08499503-0AAC-47D1-93B5-1C1CB283C1C0}" presName="descendantText" presStyleLbl="alignAccFollowNode1" presStyleIdx="3" presStyleCnt="4">
        <dgm:presLayoutVars>
          <dgm:bulletEnabled val="1"/>
        </dgm:presLayoutVars>
      </dgm:prSet>
      <dgm:spPr/>
    </dgm:pt>
  </dgm:ptLst>
  <dgm:cxnLst>
    <dgm:cxn modelId="{3D9D3D09-F648-4C89-90E4-5026C3BA5AD5}" type="presOf" srcId="{0251674B-2B2D-4A3E-8D97-0148898DBE42}" destId="{F86ED535-8339-4973-B43E-AF1A1B3DA45B}" srcOrd="0" destOrd="0" presId="urn:microsoft.com/office/officeart/2005/8/layout/vList5"/>
    <dgm:cxn modelId="{E76B860F-DDAD-4C3B-943C-98762EF0361C}" type="presOf" srcId="{08499503-0AAC-47D1-93B5-1C1CB283C1C0}" destId="{2EBF6BEE-393C-4110-A20A-F5DA9E5F993C}" srcOrd="0" destOrd="0" presId="urn:microsoft.com/office/officeart/2005/8/layout/vList5"/>
    <dgm:cxn modelId="{22D1AA10-F989-4F95-B934-0A13AD016F64}" srcId="{938EB7B8-2B6D-4680-8B73-D52A1B1A68CF}" destId="{2602748B-5B2C-47C4-A08F-FC5E6EF1068E}" srcOrd="0" destOrd="0" parTransId="{545BE994-9511-4739-A8E8-29CEFF6E7CE4}" sibTransId="{C32F0743-021A-4558-92F9-C058EA8CC3B4}"/>
    <dgm:cxn modelId="{396F5721-16EF-416F-9C81-329A2CA7A90E}" srcId="{87714B17-73EA-4F04-B885-08F8825DE8CE}" destId="{247EF65F-0F1C-4492-A63D-82DD34D26506}" srcOrd="1" destOrd="0" parTransId="{A90771F9-45B9-4318-8D5C-0B08E2FBA16C}" sibTransId="{47233FDD-0243-40E6-9C39-239082760DED}"/>
    <dgm:cxn modelId="{41012824-8FB0-48AE-AF7C-03A942F730B9}" type="presOf" srcId="{938EB7B8-2B6D-4680-8B73-D52A1B1A68CF}" destId="{915496C6-787E-4AE7-B128-ABD5BAE6136D}" srcOrd="0" destOrd="0" presId="urn:microsoft.com/office/officeart/2005/8/layout/vList5"/>
    <dgm:cxn modelId="{E546842D-917E-4AF3-AB27-4C7F2F919AFF}" srcId="{87714B17-73EA-4F04-B885-08F8825DE8CE}" destId="{938EB7B8-2B6D-4680-8B73-D52A1B1A68CF}" srcOrd="0" destOrd="0" parTransId="{42CD048A-F1B8-4DB3-9A24-BFBD4549D8F2}" sibTransId="{F485331C-39B6-4EE4-B595-9D3ACE174D8A}"/>
    <dgm:cxn modelId="{7F1E2332-5004-4106-B7A0-B0B0F330FFC2}" type="presOf" srcId="{87714B17-73EA-4F04-B885-08F8825DE8CE}" destId="{9DC0C46C-0835-4533-B2CA-569D1387F40C}" srcOrd="0" destOrd="0" presId="urn:microsoft.com/office/officeart/2005/8/layout/vList5"/>
    <dgm:cxn modelId="{453F7D42-C359-4109-8CEC-C6BCB17D4A12}" type="presOf" srcId="{0EC04553-0B94-474F-9AC7-538D1E7EC0B2}" destId="{1F11C3AC-7295-4C18-B5E0-2C08F5C7305C}" srcOrd="0" destOrd="0" presId="urn:microsoft.com/office/officeart/2005/8/layout/vList5"/>
    <dgm:cxn modelId="{B7E39844-9166-47B8-B567-5433E6B0B548}" srcId="{87714B17-73EA-4F04-B885-08F8825DE8CE}" destId="{0251674B-2B2D-4A3E-8D97-0148898DBE42}" srcOrd="2" destOrd="0" parTransId="{06DAF392-F7C8-4157-805F-48F38B4E2B3A}" sibTransId="{56FCA349-C194-4070-8BDC-1D946C7E9C79}"/>
    <dgm:cxn modelId="{9B75BF4B-C59D-4496-A17A-E01B6B9E70BA}" srcId="{0251674B-2B2D-4A3E-8D97-0148898DBE42}" destId="{92AD9076-835D-4896-9C99-D7C5E28A075A}" srcOrd="0" destOrd="0" parTransId="{47FBBEDF-B343-4C4F-9F86-ABCE2CDE0B5C}" sibTransId="{2A0CAF7F-A378-4665-A182-7D16739CEB31}"/>
    <dgm:cxn modelId="{6993494C-AC70-4E44-B719-57C4ECE9C3E3}" srcId="{247EF65F-0F1C-4492-A63D-82DD34D26506}" destId="{0EC04553-0B94-474F-9AC7-538D1E7EC0B2}" srcOrd="0" destOrd="0" parTransId="{C7532C1E-9A11-45B5-A22A-2BB72C1685B9}" sibTransId="{FF06F11C-976D-44A6-BEC5-818BE7DB6A2E}"/>
    <dgm:cxn modelId="{0656DE59-5ABA-479B-B732-CB22C2A9168E}" type="presOf" srcId="{92AD9076-835D-4896-9C99-D7C5E28A075A}" destId="{938CC985-B0D5-4F26-8914-0D2394D99B1F}" srcOrd="0" destOrd="0" presId="urn:microsoft.com/office/officeart/2005/8/layout/vList5"/>
    <dgm:cxn modelId="{6970BA80-AEAE-4EE1-BBF6-A72AFE4929DB}" type="presOf" srcId="{2602748B-5B2C-47C4-A08F-FC5E6EF1068E}" destId="{2EDDE5AF-4038-4E8F-BB19-19BF49A6A75E}" srcOrd="0" destOrd="0" presId="urn:microsoft.com/office/officeart/2005/8/layout/vList5"/>
    <dgm:cxn modelId="{0EC0B786-0A3B-46B9-AEE9-3A0671D7E943}" type="presOf" srcId="{3AE1FFDB-CF38-4F03-9F18-B1191F5A0C76}" destId="{D4F7EB5F-9EC8-49DA-851E-F65E884C9DC8}" srcOrd="0" destOrd="0" presId="urn:microsoft.com/office/officeart/2005/8/layout/vList5"/>
    <dgm:cxn modelId="{FCB17DA8-4FB0-4DC1-8128-5BF21CAFB5FF}" srcId="{87714B17-73EA-4F04-B885-08F8825DE8CE}" destId="{08499503-0AAC-47D1-93B5-1C1CB283C1C0}" srcOrd="3" destOrd="0" parTransId="{21BF3C83-155B-4129-AE28-EA44168D726F}" sibTransId="{464BF8B6-182A-4F6F-9CDE-B00497092CA1}"/>
    <dgm:cxn modelId="{1258E0B7-8D94-4CC7-95CA-21A65679B8DB}" type="presOf" srcId="{247EF65F-0F1C-4492-A63D-82DD34D26506}" destId="{A7E07D85-261B-4361-8F47-F3D5D4F0D3B2}" srcOrd="0" destOrd="0" presId="urn:microsoft.com/office/officeart/2005/8/layout/vList5"/>
    <dgm:cxn modelId="{68EF3CC9-2A2E-494A-8B53-202DAD418A36}" srcId="{08499503-0AAC-47D1-93B5-1C1CB283C1C0}" destId="{3AE1FFDB-CF38-4F03-9F18-B1191F5A0C76}" srcOrd="0" destOrd="0" parTransId="{752C8320-DC84-4D53-A4D1-0F8614E1BD72}" sibTransId="{49468D0D-23EF-4F04-8FDF-957CA31607FB}"/>
    <dgm:cxn modelId="{3A1AEF5E-CC19-4F44-B21A-03E2F3F96178}" type="presParOf" srcId="{9DC0C46C-0835-4533-B2CA-569D1387F40C}" destId="{5C0D52DC-68A7-4B1B-BE34-0680F3539420}" srcOrd="0" destOrd="0" presId="urn:microsoft.com/office/officeart/2005/8/layout/vList5"/>
    <dgm:cxn modelId="{279F19B9-75A5-49B5-8350-CDCD99B07EB8}" type="presParOf" srcId="{5C0D52DC-68A7-4B1B-BE34-0680F3539420}" destId="{915496C6-787E-4AE7-B128-ABD5BAE6136D}" srcOrd="0" destOrd="0" presId="urn:microsoft.com/office/officeart/2005/8/layout/vList5"/>
    <dgm:cxn modelId="{F6130B0F-1AB3-4936-8EDA-9DB52DAF9C3E}" type="presParOf" srcId="{5C0D52DC-68A7-4B1B-BE34-0680F3539420}" destId="{2EDDE5AF-4038-4E8F-BB19-19BF49A6A75E}" srcOrd="1" destOrd="0" presId="urn:microsoft.com/office/officeart/2005/8/layout/vList5"/>
    <dgm:cxn modelId="{C93A14E0-0B73-4B56-A6E0-5F5C3AE8B8DD}" type="presParOf" srcId="{9DC0C46C-0835-4533-B2CA-569D1387F40C}" destId="{2FE689E9-27F1-4A2B-9906-85A863058D64}" srcOrd="1" destOrd="0" presId="urn:microsoft.com/office/officeart/2005/8/layout/vList5"/>
    <dgm:cxn modelId="{59A779FD-D63F-4CFF-8F04-70266B4340D1}" type="presParOf" srcId="{9DC0C46C-0835-4533-B2CA-569D1387F40C}" destId="{339CE64D-828B-40D7-AAD1-F4B65A825ABC}" srcOrd="2" destOrd="0" presId="urn:microsoft.com/office/officeart/2005/8/layout/vList5"/>
    <dgm:cxn modelId="{E06FD82E-8875-4533-B411-7399A7BF6B56}" type="presParOf" srcId="{339CE64D-828B-40D7-AAD1-F4B65A825ABC}" destId="{A7E07D85-261B-4361-8F47-F3D5D4F0D3B2}" srcOrd="0" destOrd="0" presId="urn:microsoft.com/office/officeart/2005/8/layout/vList5"/>
    <dgm:cxn modelId="{59D795F7-093C-43AB-BA56-0DAFCB15FF92}" type="presParOf" srcId="{339CE64D-828B-40D7-AAD1-F4B65A825ABC}" destId="{1F11C3AC-7295-4C18-B5E0-2C08F5C7305C}" srcOrd="1" destOrd="0" presId="urn:microsoft.com/office/officeart/2005/8/layout/vList5"/>
    <dgm:cxn modelId="{02AACFC5-66F7-4290-85A3-9D024376B995}" type="presParOf" srcId="{9DC0C46C-0835-4533-B2CA-569D1387F40C}" destId="{E5ED06EA-ACD7-41EA-950A-07B7AD74C671}" srcOrd="3" destOrd="0" presId="urn:microsoft.com/office/officeart/2005/8/layout/vList5"/>
    <dgm:cxn modelId="{D6E1991C-2C1B-4AAC-A823-109B689BFEBF}" type="presParOf" srcId="{9DC0C46C-0835-4533-B2CA-569D1387F40C}" destId="{C2E6E42E-CF40-495A-8C3C-CF703979CD3F}" srcOrd="4" destOrd="0" presId="urn:microsoft.com/office/officeart/2005/8/layout/vList5"/>
    <dgm:cxn modelId="{0AD0C3E3-4706-4594-BB1F-4C1770006890}" type="presParOf" srcId="{C2E6E42E-CF40-495A-8C3C-CF703979CD3F}" destId="{F86ED535-8339-4973-B43E-AF1A1B3DA45B}" srcOrd="0" destOrd="0" presId="urn:microsoft.com/office/officeart/2005/8/layout/vList5"/>
    <dgm:cxn modelId="{811C00C7-A719-48F3-B72B-BE1B8A5007A8}" type="presParOf" srcId="{C2E6E42E-CF40-495A-8C3C-CF703979CD3F}" destId="{938CC985-B0D5-4F26-8914-0D2394D99B1F}" srcOrd="1" destOrd="0" presId="urn:microsoft.com/office/officeart/2005/8/layout/vList5"/>
    <dgm:cxn modelId="{0C3F69E8-5F07-4443-86FE-0DEB7F50F8F8}" type="presParOf" srcId="{9DC0C46C-0835-4533-B2CA-569D1387F40C}" destId="{B2E301F6-BF7D-4625-A214-A27CE5B7E380}" srcOrd="5" destOrd="0" presId="urn:microsoft.com/office/officeart/2005/8/layout/vList5"/>
    <dgm:cxn modelId="{FEC4E922-1F22-4E31-9795-52115396A77E}" type="presParOf" srcId="{9DC0C46C-0835-4533-B2CA-569D1387F40C}" destId="{E32585DB-0707-4294-8E36-994BAB149F1E}" srcOrd="6" destOrd="0" presId="urn:microsoft.com/office/officeart/2005/8/layout/vList5"/>
    <dgm:cxn modelId="{7FEFBDDC-C5E1-4C69-A73F-C91EF112BBCC}" type="presParOf" srcId="{E32585DB-0707-4294-8E36-994BAB149F1E}" destId="{2EBF6BEE-393C-4110-A20A-F5DA9E5F993C}" srcOrd="0" destOrd="0" presId="urn:microsoft.com/office/officeart/2005/8/layout/vList5"/>
    <dgm:cxn modelId="{54C1FA41-2606-4327-A920-979733B8FB31}" type="presParOf" srcId="{E32585DB-0707-4294-8E36-994BAB149F1E}" destId="{D4F7EB5F-9EC8-49DA-851E-F65E884C9DC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714B17-73EA-4F04-B885-08F8825DE8C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38EB7B8-2B6D-4680-8B73-D52A1B1A68CF}">
      <dgm:prSet phldrT="[Text]" custT="1"/>
      <dgm:spPr/>
      <dgm:t>
        <a:bodyPr lIns="36000" rIns="36000"/>
        <a:lstStyle/>
        <a:p>
          <a:pPr algn="ctr"/>
          <a:r>
            <a:rPr lang="en-GB" sz="2400" b="1" u="sng" dirty="0">
              <a:latin typeface="Calibri" pitchFamily="34" charset="0"/>
              <a:cs typeface="Calibri" pitchFamily="34" charset="0"/>
            </a:rPr>
            <a:t>V</a:t>
          </a:r>
          <a:r>
            <a:rPr lang="en-GB" sz="2400" b="1" dirty="0">
              <a:latin typeface="Calibri" pitchFamily="34" charset="0"/>
              <a:cs typeface="Calibri" pitchFamily="34" charset="0"/>
            </a:rPr>
            <a:t>aluable</a:t>
          </a:r>
          <a:endParaRPr lang="en-GB" sz="2400" dirty="0">
            <a:latin typeface="Calibri" pitchFamily="34" charset="0"/>
            <a:cs typeface="Calibri" pitchFamily="34" charset="0"/>
          </a:endParaRPr>
        </a:p>
      </dgm:t>
    </dgm:pt>
    <dgm:pt modelId="{42CD048A-F1B8-4DB3-9A24-BFBD4549D8F2}" type="parTrans" cxnId="{E546842D-917E-4AF3-AB27-4C7F2F919AFF}">
      <dgm:prSet/>
      <dgm:spPr/>
      <dgm:t>
        <a:bodyPr/>
        <a:lstStyle/>
        <a:p>
          <a:endParaRPr lang="en-GB" sz="1600">
            <a:latin typeface="Calibri" pitchFamily="34" charset="0"/>
            <a:cs typeface="Calibri" pitchFamily="34" charset="0"/>
          </a:endParaRPr>
        </a:p>
      </dgm:t>
    </dgm:pt>
    <dgm:pt modelId="{F485331C-39B6-4EE4-B595-9D3ACE174D8A}" type="sibTrans" cxnId="{E546842D-917E-4AF3-AB27-4C7F2F919AFF}">
      <dgm:prSet/>
      <dgm:spPr/>
      <dgm:t>
        <a:bodyPr/>
        <a:lstStyle/>
        <a:p>
          <a:endParaRPr lang="en-GB" sz="1600">
            <a:latin typeface="Calibri" pitchFamily="34" charset="0"/>
            <a:cs typeface="Calibri" pitchFamily="34" charset="0"/>
          </a:endParaRPr>
        </a:p>
      </dgm:t>
    </dgm:pt>
    <dgm:pt modelId="{247EF65F-0F1C-4492-A63D-82DD34D26506}">
      <dgm:prSet phldrT="[Text]" custT="1"/>
      <dgm:spPr/>
      <dgm:t>
        <a:bodyPr/>
        <a:lstStyle/>
        <a:p>
          <a:r>
            <a:rPr lang="en-GB" sz="2400" b="1" u="sng">
              <a:latin typeface="Calibri" pitchFamily="34" charset="0"/>
              <a:cs typeface="Calibri" pitchFamily="34" charset="0"/>
            </a:rPr>
            <a:t>R</a:t>
          </a:r>
          <a:r>
            <a:rPr lang="en-GB" sz="2400" b="1">
              <a:latin typeface="Calibri" pitchFamily="34" charset="0"/>
              <a:cs typeface="Calibri" pitchFamily="34" charset="0"/>
            </a:rPr>
            <a:t>are</a:t>
          </a:r>
          <a:endParaRPr lang="en-GB" sz="2400" b="1" dirty="0">
            <a:latin typeface="Calibri" pitchFamily="34" charset="0"/>
            <a:cs typeface="Calibri" pitchFamily="34" charset="0"/>
          </a:endParaRPr>
        </a:p>
      </dgm:t>
    </dgm:pt>
    <dgm:pt modelId="{A90771F9-45B9-4318-8D5C-0B08E2FBA16C}" type="parTrans" cxnId="{396F5721-16EF-416F-9C81-329A2CA7A90E}">
      <dgm:prSet/>
      <dgm:spPr/>
      <dgm:t>
        <a:bodyPr/>
        <a:lstStyle/>
        <a:p>
          <a:endParaRPr lang="en-GB" sz="1600">
            <a:latin typeface="Calibri" pitchFamily="34" charset="0"/>
            <a:cs typeface="Calibri" pitchFamily="34" charset="0"/>
          </a:endParaRPr>
        </a:p>
      </dgm:t>
    </dgm:pt>
    <dgm:pt modelId="{47233FDD-0243-40E6-9C39-239082760DED}" type="sibTrans" cxnId="{396F5721-16EF-416F-9C81-329A2CA7A90E}">
      <dgm:prSet/>
      <dgm:spPr/>
      <dgm:t>
        <a:bodyPr/>
        <a:lstStyle/>
        <a:p>
          <a:endParaRPr lang="en-GB" sz="1600">
            <a:latin typeface="Calibri" pitchFamily="34" charset="0"/>
            <a:cs typeface="Calibri" pitchFamily="34" charset="0"/>
          </a:endParaRPr>
        </a:p>
      </dgm:t>
    </dgm:pt>
    <dgm:pt modelId="{0251674B-2B2D-4A3E-8D97-0148898DBE42}">
      <dgm:prSet phldrT="[Text]" custT="1"/>
      <dgm:spPr/>
      <dgm:t>
        <a:bodyPr/>
        <a:lstStyle/>
        <a:p>
          <a:r>
            <a:rPr lang="en-GB" sz="2400" b="1" u="sng">
              <a:latin typeface="Calibri" pitchFamily="34" charset="0"/>
              <a:cs typeface="Calibri" pitchFamily="34" charset="0"/>
            </a:rPr>
            <a:t>I</a:t>
          </a:r>
          <a:r>
            <a:rPr lang="en-GB" sz="2400" b="1">
              <a:latin typeface="Calibri" pitchFamily="34" charset="0"/>
              <a:cs typeface="Calibri" pitchFamily="34" charset="0"/>
            </a:rPr>
            <a:t>nimitable</a:t>
          </a:r>
          <a:endParaRPr lang="en-GB" sz="2400" b="1" dirty="0">
            <a:latin typeface="Calibri" pitchFamily="34" charset="0"/>
            <a:cs typeface="Calibri" pitchFamily="34" charset="0"/>
          </a:endParaRPr>
        </a:p>
      </dgm:t>
    </dgm:pt>
    <dgm:pt modelId="{06DAF392-F7C8-4157-805F-48F38B4E2B3A}" type="parTrans" cxnId="{B7E39844-9166-47B8-B567-5433E6B0B548}">
      <dgm:prSet/>
      <dgm:spPr/>
      <dgm:t>
        <a:bodyPr/>
        <a:lstStyle/>
        <a:p>
          <a:endParaRPr lang="en-GB" sz="1600">
            <a:latin typeface="Calibri" pitchFamily="34" charset="0"/>
            <a:cs typeface="Calibri" pitchFamily="34" charset="0"/>
          </a:endParaRPr>
        </a:p>
      </dgm:t>
    </dgm:pt>
    <dgm:pt modelId="{56FCA349-C194-4070-8BDC-1D946C7E9C79}" type="sibTrans" cxnId="{B7E39844-9166-47B8-B567-5433E6B0B548}">
      <dgm:prSet/>
      <dgm:spPr/>
      <dgm:t>
        <a:bodyPr/>
        <a:lstStyle/>
        <a:p>
          <a:endParaRPr lang="en-GB" sz="1600">
            <a:latin typeface="Calibri" pitchFamily="34" charset="0"/>
            <a:cs typeface="Calibri" pitchFamily="34" charset="0"/>
          </a:endParaRPr>
        </a:p>
      </dgm:t>
    </dgm:pt>
    <dgm:pt modelId="{08499503-0AAC-47D1-93B5-1C1CB283C1C0}">
      <dgm:prSet custT="1"/>
      <dgm:spPr/>
      <dgm:t>
        <a:bodyPr/>
        <a:lstStyle/>
        <a:p>
          <a:r>
            <a:rPr lang="en-GB" sz="2400" b="1" u="sng">
              <a:latin typeface="Calibri" pitchFamily="34" charset="0"/>
              <a:cs typeface="Calibri" pitchFamily="34" charset="0"/>
            </a:rPr>
            <a:t>N</a:t>
          </a:r>
          <a:r>
            <a:rPr lang="en-GB" sz="2400" b="1">
              <a:latin typeface="Calibri" pitchFamily="34" charset="0"/>
              <a:cs typeface="Calibri" pitchFamily="34" charset="0"/>
            </a:rPr>
            <a:t>on-substitutable</a:t>
          </a:r>
          <a:endParaRPr lang="en-GB" sz="2400" b="1" dirty="0">
            <a:latin typeface="Calibri" pitchFamily="34" charset="0"/>
            <a:cs typeface="Calibri" pitchFamily="34" charset="0"/>
          </a:endParaRPr>
        </a:p>
      </dgm:t>
    </dgm:pt>
    <dgm:pt modelId="{21BF3C83-155B-4129-AE28-EA44168D726F}" type="parTrans" cxnId="{FCB17DA8-4FB0-4DC1-8128-5BF21CAFB5FF}">
      <dgm:prSet/>
      <dgm:spPr/>
      <dgm:t>
        <a:bodyPr/>
        <a:lstStyle/>
        <a:p>
          <a:endParaRPr lang="en-GB" sz="1600">
            <a:latin typeface="Calibri" pitchFamily="34" charset="0"/>
            <a:cs typeface="Calibri" pitchFamily="34" charset="0"/>
          </a:endParaRPr>
        </a:p>
      </dgm:t>
    </dgm:pt>
    <dgm:pt modelId="{464BF8B6-182A-4F6F-9CDE-B00497092CA1}" type="sibTrans" cxnId="{FCB17DA8-4FB0-4DC1-8128-5BF21CAFB5FF}">
      <dgm:prSet/>
      <dgm:spPr/>
      <dgm:t>
        <a:bodyPr/>
        <a:lstStyle/>
        <a:p>
          <a:endParaRPr lang="en-GB" sz="1600">
            <a:latin typeface="Calibri" pitchFamily="34" charset="0"/>
            <a:cs typeface="Calibri" pitchFamily="34" charset="0"/>
          </a:endParaRPr>
        </a:p>
      </dgm:t>
    </dgm:pt>
    <dgm:pt modelId="{2602748B-5B2C-47C4-A08F-FC5E6EF1068E}">
      <dgm:prSet phldrT="[Text]" custT="1"/>
      <dgm:spPr/>
      <dgm:t>
        <a:bodyPr/>
        <a:lstStyle/>
        <a:p>
          <a:r>
            <a:rPr lang="en-GB" sz="2000" dirty="0">
              <a:latin typeface="Calibri" pitchFamily="34" charset="0"/>
              <a:cs typeface="Calibri" pitchFamily="34" charset="0"/>
            </a:rPr>
            <a:t>Capabilities that help a firm to exploit opportunities or neutralise threats</a:t>
          </a:r>
        </a:p>
      </dgm:t>
    </dgm:pt>
    <dgm:pt modelId="{545BE994-9511-4739-A8E8-29CEFF6E7CE4}" type="parTrans" cxnId="{22D1AA10-F989-4F95-B934-0A13AD016F64}">
      <dgm:prSet/>
      <dgm:spPr/>
      <dgm:t>
        <a:bodyPr/>
        <a:lstStyle/>
        <a:p>
          <a:endParaRPr lang="en-GB" sz="1600"/>
        </a:p>
      </dgm:t>
    </dgm:pt>
    <dgm:pt modelId="{C32F0743-021A-4558-92F9-C058EA8CC3B4}" type="sibTrans" cxnId="{22D1AA10-F989-4F95-B934-0A13AD016F64}">
      <dgm:prSet/>
      <dgm:spPr/>
      <dgm:t>
        <a:bodyPr/>
        <a:lstStyle/>
        <a:p>
          <a:endParaRPr lang="en-GB" sz="1600"/>
        </a:p>
      </dgm:t>
    </dgm:pt>
    <dgm:pt modelId="{9DC0C46C-0835-4533-B2CA-569D1387F40C}" type="pres">
      <dgm:prSet presAssocID="{87714B17-73EA-4F04-B885-08F8825DE8CE}" presName="Name0" presStyleCnt="0">
        <dgm:presLayoutVars>
          <dgm:dir/>
          <dgm:animLvl val="lvl"/>
          <dgm:resizeHandles val="exact"/>
        </dgm:presLayoutVars>
      </dgm:prSet>
      <dgm:spPr/>
    </dgm:pt>
    <dgm:pt modelId="{5C0D52DC-68A7-4B1B-BE34-0680F3539420}" type="pres">
      <dgm:prSet presAssocID="{938EB7B8-2B6D-4680-8B73-D52A1B1A68CF}" presName="linNode" presStyleCnt="0"/>
      <dgm:spPr/>
    </dgm:pt>
    <dgm:pt modelId="{915496C6-787E-4AE7-B128-ABD5BAE6136D}" type="pres">
      <dgm:prSet presAssocID="{938EB7B8-2B6D-4680-8B73-D52A1B1A68CF}" presName="parentText" presStyleLbl="node1" presStyleIdx="0" presStyleCnt="4" custLinFactNeighborY="1279">
        <dgm:presLayoutVars>
          <dgm:chMax val="1"/>
          <dgm:bulletEnabled val="1"/>
        </dgm:presLayoutVars>
      </dgm:prSet>
      <dgm:spPr/>
    </dgm:pt>
    <dgm:pt modelId="{2EDDE5AF-4038-4E8F-BB19-19BF49A6A75E}" type="pres">
      <dgm:prSet presAssocID="{938EB7B8-2B6D-4680-8B73-D52A1B1A68CF}" presName="descendantText" presStyleLbl="alignAccFollowNode1" presStyleIdx="0" presStyleCnt="1">
        <dgm:presLayoutVars>
          <dgm:bulletEnabled val="1"/>
        </dgm:presLayoutVars>
      </dgm:prSet>
      <dgm:spPr/>
    </dgm:pt>
    <dgm:pt modelId="{2FE689E9-27F1-4A2B-9906-85A863058D64}" type="pres">
      <dgm:prSet presAssocID="{F485331C-39B6-4EE4-B595-9D3ACE174D8A}" presName="sp" presStyleCnt="0"/>
      <dgm:spPr/>
    </dgm:pt>
    <dgm:pt modelId="{339CE64D-828B-40D7-AAD1-F4B65A825ABC}" type="pres">
      <dgm:prSet presAssocID="{247EF65F-0F1C-4492-A63D-82DD34D26506}" presName="linNode" presStyleCnt="0"/>
      <dgm:spPr/>
    </dgm:pt>
    <dgm:pt modelId="{A7E07D85-261B-4361-8F47-F3D5D4F0D3B2}" type="pres">
      <dgm:prSet presAssocID="{247EF65F-0F1C-4492-A63D-82DD34D26506}" presName="parentText" presStyleLbl="node1" presStyleIdx="1" presStyleCnt="4">
        <dgm:presLayoutVars>
          <dgm:chMax val="1"/>
          <dgm:bulletEnabled val="1"/>
        </dgm:presLayoutVars>
      </dgm:prSet>
      <dgm:spPr/>
    </dgm:pt>
    <dgm:pt modelId="{E5ED06EA-ACD7-41EA-950A-07B7AD74C671}" type="pres">
      <dgm:prSet presAssocID="{47233FDD-0243-40E6-9C39-239082760DED}" presName="sp" presStyleCnt="0"/>
      <dgm:spPr/>
    </dgm:pt>
    <dgm:pt modelId="{C2E6E42E-CF40-495A-8C3C-CF703979CD3F}" type="pres">
      <dgm:prSet presAssocID="{0251674B-2B2D-4A3E-8D97-0148898DBE42}" presName="linNode" presStyleCnt="0"/>
      <dgm:spPr/>
    </dgm:pt>
    <dgm:pt modelId="{F86ED535-8339-4973-B43E-AF1A1B3DA45B}" type="pres">
      <dgm:prSet presAssocID="{0251674B-2B2D-4A3E-8D97-0148898DBE42}" presName="parentText" presStyleLbl="node1" presStyleIdx="2" presStyleCnt="4">
        <dgm:presLayoutVars>
          <dgm:chMax val="1"/>
          <dgm:bulletEnabled val="1"/>
        </dgm:presLayoutVars>
      </dgm:prSet>
      <dgm:spPr/>
    </dgm:pt>
    <dgm:pt modelId="{B2E301F6-BF7D-4625-A214-A27CE5B7E380}" type="pres">
      <dgm:prSet presAssocID="{56FCA349-C194-4070-8BDC-1D946C7E9C79}" presName="sp" presStyleCnt="0"/>
      <dgm:spPr/>
    </dgm:pt>
    <dgm:pt modelId="{E32585DB-0707-4294-8E36-994BAB149F1E}" type="pres">
      <dgm:prSet presAssocID="{08499503-0AAC-47D1-93B5-1C1CB283C1C0}" presName="linNode" presStyleCnt="0"/>
      <dgm:spPr/>
    </dgm:pt>
    <dgm:pt modelId="{2EBF6BEE-393C-4110-A20A-F5DA9E5F993C}" type="pres">
      <dgm:prSet presAssocID="{08499503-0AAC-47D1-93B5-1C1CB283C1C0}" presName="parentText" presStyleLbl="node1" presStyleIdx="3" presStyleCnt="4">
        <dgm:presLayoutVars>
          <dgm:chMax val="1"/>
          <dgm:bulletEnabled val="1"/>
        </dgm:presLayoutVars>
      </dgm:prSet>
      <dgm:spPr/>
    </dgm:pt>
  </dgm:ptLst>
  <dgm:cxnLst>
    <dgm:cxn modelId="{14BBDB0B-B162-40CE-B033-302449D77E3A}" type="presOf" srcId="{08499503-0AAC-47D1-93B5-1C1CB283C1C0}" destId="{2EBF6BEE-393C-4110-A20A-F5DA9E5F993C}" srcOrd="0" destOrd="0" presId="urn:microsoft.com/office/officeart/2005/8/layout/vList5"/>
    <dgm:cxn modelId="{22D1AA10-F989-4F95-B934-0A13AD016F64}" srcId="{938EB7B8-2B6D-4680-8B73-D52A1B1A68CF}" destId="{2602748B-5B2C-47C4-A08F-FC5E6EF1068E}" srcOrd="0" destOrd="0" parTransId="{545BE994-9511-4739-A8E8-29CEFF6E7CE4}" sibTransId="{C32F0743-021A-4558-92F9-C058EA8CC3B4}"/>
    <dgm:cxn modelId="{0CCF861C-CF74-4F5D-8A72-C60D4D506C7B}" type="presOf" srcId="{87714B17-73EA-4F04-B885-08F8825DE8CE}" destId="{9DC0C46C-0835-4533-B2CA-569D1387F40C}" srcOrd="0" destOrd="0" presId="urn:microsoft.com/office/officeart/2005/8/layout/vList5"/>
    <dgm:cxn modelId="{396F5721-16EF-416F-9C81-329A2CA7A90E}" srcId="{87714B17-73EA-4F04-B885-08F8825DE8CE}" destId="{247EF65F-0F1C-4492-A63D-82DD34D26506}" srcOrd="1" destOrd="0" parTransId="{A90771F9-45B9-4318-8D5C-0B08E2FBA16C}" sibTransId="{47233FDD-0243-40E6-9C39-239082760DED}"/>
    <dgm:cxn modelId="{E546842D-917E-4AF3-AB27-4C7F2F919AFF}" srcId="{87714B17-73EA-4F04-B885-08F8825DE8CE}" destId="{938EB7B8-2B6D-4680-8B73-D52A1B1A68CF}" srcOrd="0" destOrd="0" parTransId="{42CD048A-F1B8-4DB3-9A24-BFBD4549D8F2}" sibTransId="{F485331C-39B6-4EE4-B595-9D3ACE174D8A}"/>
    <dgm:cxn modelId="{B7E39844-9166-47B8-B567-5433E6B0B548}" srcId="{87714B17-73EA-4F04-B885-08F8825DE8CE}" destId="{0251674B-2B2D-4A3E-8D97-0148898DBE42}" srcOrd="2" destOrd="0" parTransId="{06DAF392-F7C8-4157-805F-48F38B4E2B3A}" sibTransId="{56FCA349-C194-4070-8BDC-1D946C7E9C79}"/>
    <dgm:cxn modelId="{1C416199-9175-4441-8B55-F17D41C8DFC3}" type="presOf" srcId="{2602748B-5B2C-47C4-A08F-FC5E6EF1068E}" destId="{2EDDE5AF-4038-4E8F-BB19-19BF49A6A75E}" srcOrd="0" destOrd="0" presId="urn:microsoft.com/office/officeart/2005/8/layout/vList5"/>
    <dgm:cxn modelId="{4C0B5B9C-7DAF-4EA2-A6D5-196DCABF656E}" type="presOf" srcId="{938EB7B8-2B6D-4680-8B73-D52A1B1A68CF}" destId="{915496C6-787E-4AE7-B128-ABD5BAE6136D}" srcOrd="0" destOrd="0" presId="urn:microsoft.com/office/officeart/2005/8/layout/vList5"/>
    <dgm:cxn modelId="{FCB17DA8-4FB0-4DC1-8128-5BF21CAFB5FF}" srcId="{87714B17-73EA-4F04-B885-08F8825DE8CE}" destId="{08499503-0AAC-47D1-93B5-1C1CB283C1C0}" srcOrd="3" destOrd="0" parTransId="{21BF3C83-155B-4129-AE28-EA44168D726F}" sibTransId="{464BF8B6-182A-4F6F-9CDE-B00497092CA1}"/>
    <dgm:cxn modelId="{C2221EC5-1454-4806-8475-B3A2ADD382AE}" type="presOf" srcId="{0251674B-2B2D-4A3E-8D97-0148898DBE42}" destId="{F86ED535-8339-4973-B43E-AF1A1B3DA45B}" srcOrd="0" destOrd="0" presId="urn:microsoft.com/office/officeart/2005/8/layout/vList5"/>
    <dgm:cxn modelId="{7288D8E7-E2A3-4D68-8298-122E9C2A203C}" type="presOf" srcId="{247EF65F-0F1C-4492-A63D-82DD34D26506}" destId="{A7E07D85-261B-4361-8F47-F3D5D4F0D3B2}" srcOrd="0" destOrd="0" presId="urn:microsoft.com/office/officeart/2005/8/layout/vList5"/>
    <dgm:cxn modelId="{B1D878EB-4C2D-48B9-BCD8-61DC61A341F2}" type="presParOf" srcId="{9DC0C46C-0835-4533-B2CA-569D1387F40C}" destId="{5C0D52DC-68A7-4B1B-BE34-0680F3539420}" srcOrd="0" destOrd="0" presId="urn:microsoft.com/office/officeart/2005/8/layout/vList5"/>
    <dgm:cxn modelId="{40B53B90-8386-4CED-8B5C-75F7A4866EE3}" type="presParOf" srcId="{5C0D52DC-68A7-4B1B-BE34-0680F3539420}" destId="{915496C6-787E-4AE7-B128-ABD5BAE6136D}" srcOrd="0" destOrd="0" presId="urn:microsoft.com/office/officeart/2005/8/layout/vList5"/>
    <dgm:cxn modelId="{9DF06D53-186F-462F-ADD2-FCC21BED57E9}" type="presParOf" srcId="{5C0D52DC-68A7-4B1B-BE34-0680F3539420}" destId="{2EDDE5AF-4038-4E8F-BB19-19BF49A6A75E}" srcOrd="1" destOrd="0" presId="urn:microsoft.com/office/officeart/2005/8/layout/vList5"/>
    <dgm:cxn modelId="{E3D4449E-8826-4D34-8F67-4DE03312E09A}" type="presParOf" srcId="{9DC0C46C-0835-4533-B2CA-569D1387F40C}" destId="{2FE689E9-27F1-4A2B-9906-85A863058D64}" srcOrd="1" destOrd="0" presId="urn:microsoft.com/office/officeart/2005/8/layout/vList5"/>
    <dgm:cxn modelId="{60429D1F-1FA5-4AAF-B9FD-52472256DA31}" type="presParOf" srcId="{9DC0C46C-0835-4533-B2CA-569D1387F40C}" destId="{339CE64D-828B-40D7-AAD1-F4B65A825ABC}" srcOrd="2" destOrd="0" presId="urn:microsoft.com/office/officeart/2005/8/layout/vList5"/>
    <dgm:cxn modelId="{83A3CA6B-09EA-425D-AED0-6D416BA90658}" type="presParOf" srcId="{339CE64D-828B-40D7-AAD1-F4B65A825ABC}" destId="{A7E07D85-261B-4361-8F47-F3D5D4F0D3B2}" srcOrd="0" destOrd="0" presId="urn:microsoft.com/office/officeart/2005/8/layout/vList5"/>
    <dgm:cxn modelId="{6F16C0CE-A8AF-4767-AEFD-5537777F3BD5}" type="presParOf" srcId="{9DC0C46C-0835-4533-B2CA-569D1387F40C}" destId="{E5ED06EA-ACD7-41EA-950A-07B7AD74C671}" srcOrd="3" destOrd="0" presId="urn:microsoft.com/office/officeart/2005/8/layout/vList5"/>
    <dgm:cxn modelId="{329F7A80-BE2D-4549-9349-2ECA20ACA0B1}" type="presParOf" srcId="{9DC0C46C-0835-4533-B2CA-569D1387F40C}" destId="{C2E6E42E-CF40-495A-8C3C-CF703979CD3F}" srcOrd="4" destOrd="0" presId="urn:microsoft.com/office/officeart/2005/8/layout/vList5"/>
    <dgm:cxn modelId="{1BC54A3B-32A1-4084-B5F5-839E00779704}" type="presParOf" srcId="{C2E6E42E-CF40-495A-8C3C-CF703979CD3F}" destId="{F86ED535-8339-4973-B43E-AF1A1B3DA45B}" srcOrd="0" destOrd="0" presId="urn:microsoft.com/office/officeart/2005/8/layout/vList5"/>
    <dgm:cxn modelId="{5A7E0767-EFEF-4D9A-A3E2-8F37AD238BFC}" type="presParOf" srcId="{9DC0C46C-0835-4533-B2CA-569D1387F40C}" destId="{B2E301F6-BF7D-4625-A214-A27CE5B7E380}" srcOrd="5" destOrd="0" presId="urn:microsoft.com/office/officeart/2005/8/layout/vList5"/>
    <dgm:cxn modelId="{96EF0E87-A58E-4C66-80F4-A79F2C5BD323}" type="presParOf" srcId="{9DC0C46C-0835-4533-B2CA-569D1387F40C}" destId="{E32585DB-0707-4294-8E36-994BAB149F1E}" srcOrd="6" destOrd="0" presId="urn:microsoft.com/office/officeart/2005/8/layout/vList5"/>
    <dgm:cxn modelId="{0ED00268-33D0-4140-B63D-6A84F0A77374}" type="presParOf" srcId="{E32585DB-0707-4294-8E36-994BAB149F1E}" destId="{2EBF6BEE-393C-4110-A20A-F5DA9E5F993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714B17-73EA-4F04-B885-08F8825DE8C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38EB7B8-2B6D-4680-8B73-D52A1B1A68CF}">
      <dgm:prSet phldrT="[Text]"/>
      <dgm:spPr/>
      <dgm:t>
        <a:bodyPr lIns="36000" rIns="36000"/>
        <a:lstStyle/>
        <a:p>
          <a:pPr algn="ctr"/>
          <a:r>
            <a:rPr lang="en-GB" b="1" u="sng" dirty="0">
              <a:solidFill>
                <a:schemeClr val="bg2"/>
              </a:solidFill>
              <a:latin typeface="Calibri" pitchFamily="34" charset="0"/>
              <a:cs typeface="Calibri" pitchFamily="34" charset="0"/>
            </a:rPr>
            <a:t>V</a:t>
          </a:r>
          <a:r>
            <a:rPr lang="en-GB" b="1" dirty="0">
              <a:solidFill>
                <a:schemeClr val="bg2"/>
              </a:solidFill>
              <a:latin typeface="Calibri" pitchFamily="34" charset="0"/>
              <a:cs typeface="Calibri" pitchFamily="34" charset="0"/>
            </a:rPr>
            <a:t>aluable</a:t>
          </a:r>
          <a:endParaRPr lang="en-GB" dirty="0">
            <a:solidFill>
              <a:schemeClr val="bg2"/>
            </a:solidFill>
            <a:latin typeface="Calibri" pitchFamily="34" charset="0"/>
            <a:cs typeface="Calibri" pitchFamily="34" charset="0"/>
          </a:endParaRPr>
        </a:p>
      </dgm:t>
    </dgm:pt>
    <dgm:pt modelId="{42CD048A-F1B8-4DB3-9A24-BFBD4549D8F2}" type="parTrans" cxnId="{E546842D-917E-4AF3-AB27-4C7F2F919AFF}">
      <dgm:prSet/>
      <dgm:spPr/>
      <dgm:t>
        <a:bodyPr/>
        <a:lstStyle/>
        <a:p>
          <a:endParaRPr lang="en-GB">
            <a:latin typeface="Calibri" pitchFamily="34" charset="0"/>
            <a:cs typeface="Calibri" pitchFamily="34" charset="0"/>
          </a:endParaRPr>
        </a:p>
      </dgm:t>
    </dgm:pt>
    <dgm:pt modelId="{F485331C-39B6-4EE4-B595-9D3ACE174D8A}" type="sibTrans" cxnId="{E546842D-917E-4AF3-AB27-4C7F2F919AFF}">
      <dgm:prSet/>
      <dgm:spPr/>
      <dgm:t>
        <a:bodyPr/>
        <a:lstStyle/>
        <a:p>
          <a:endParaRPr lang="en-GB">
            <a:latin typeface="Calibri" pitchFamily="34" charset="0"/>
            <a:cs typeface="Calibri" pitchFamily="34" charset="0"/>
          </a:endParaRPr>
        </a:p>
      </dgm:t>
    </dgm:pt>
    <dgm:pt modelId="{247EF65F-0F1C-4492-A63D-82DD34D26506}">
      <dgm:prSet phldrT="[Text]"/>
      <dgm:spPr/>
      <dgm:t>
        <a:bodyPr/>
        <a:lstStyle/>
        <a:p>
          <a:r>
            <a:rPr lang="en-GB" b="1" u="sng" dirty="0">
              <a:latin typeface="Calibri" pitchFamily="34" charset="0"/>
              <a:cs typeface="Calibri" pitchFamily="34" charset="0"/>
            </a:rPr>
            <a:t>R</a:t>
          </a:r>
          <a:r>
            <a:rPr lang="en-GB" b="1" dirty="0">
              <a:latin typeface="Calibri" pitchFamily="34" charset="0"/>
              <a:cs typeface="Calibri" pitchFamily="34" charset="0"/>
            </a:rPr>
            <a:t>are</a:t>
          </a:r>
        </a:p>
      </dgm:t>
    </dgm:pt>
    <dgm:pt modelId="{A90771F9-45B9-4318-8D5C-0B08E2FBA16C}" type="parTrans" cxnId="{396F5721-16EF-416F-9C81-329A2CA7A90E}">
      <dgm:prSet/>
      <dgm:spPr/>
      <dgm:t>
        <a:bodyPr/>
        <a:lstStyle/>
        <a:p>
          <a:endParaRPr lang="en-GB">
            <a:latin typeface="Calibri" pitchFamily="34" charset="0"/>
            <a:cs typeface="Calibri" pitchFamily="34" charset="0"/>
          </a:endParaRPr>
        </a:p>
      </dgm:t>
    </dgm:pt>
    <dgm:pt modelId="{47233FDD-0243-40E6-9C39-239082760DED}" type="sibTrans" cxnId="{396F5721-16EF-416F-9C81-329A2CA7A90E}">
      <dgm:prSet/>
      <dgm:spPr/>
      <dgm:t>
        <a:bodyPr/>
        <a:lstStyle/>
        <a:p>
          <a:endParaRPr lang="en-GB">
            <a:latin typeface="Calibri" pitchFamily="34" charset="0"/>
            <a:cs typeface="Calibri" pitchFamily="34" charset="0"/>
          </a:endParaRPr>
        </a:p>
      </dgm:t>
    </dgm:pt>
    <dgm:pt modelId="{0251674B-2B2D-4A3E-8D97-0148898DBE42}">
      <dgm:prSet phldrT="[Text]"/>
      <dgm:spPr/>
      <dgm:t>
        <a:bodyPr/>
        <a:lstStyle/>
        <a:p>
          <a:r>
            <a:rPr lang="en-GB" b="1" u="sng" dirty="0">
              <a:solidFill>
                <a:schemeClr val="bg2"/>
              </a:solidFill>
              <a:latin typeface="Calibri" pitchFamily="34" charset="0"/>
              <a:cs typeface="Calibri" pitchFamily="34" charset="0"/>
            </a:rPr>
            <a:t>I</a:t>
          </a:r>
          <a:r>
            <a:rPr lang="en-GB" b="1" dirty="0">
              <a:solidFill>
                <a:schemeClr val="bg2"/>
              </a:solidFill>
              <a:latin typeface="Calibri" pitchFamily="34" charset="0"/>
              <a:cs typeface="Calibri" pitchFamily="34" charset="0"/>
            </a:rPr>
            <a:t>nimitable</a:t>
          </a:r>
        </a:p>
      </dgm:t>
    </dgm:pt>
    <dgm:pt modelId="{06DAF392-F7C8-4157-805F-48F38B4E2B3A}" type="parTrans" cxnId="{B7E39844-9166-47B8-B567-5433E6B0B548}">
      <dgm:prSet/>
      <dgm:spPr/>
      <dgm:t>
        <a:bodyPr/>
        <a:lstStyle/>
        <a:p>
          <a:endParaRPr lang="en-GB">
            <a:latin typeface="Calibri" pitchFamily="34" charset="0"/>
            <a:cs typeface="Calibri" pitchFamily="34" charset="0"/>
          </a:endParaRPr>
        </a:p>
      </dgm:t>
    </dgm:pt>
    <dgm:pt modelId="{56FCA349-C194-4070-8BDC-1D946C7E9C79}" type="sibTrans" cxnId="{B7E39844-9166-47B8-B567-5433E6B0B548}">
      <dgm:prSet/>
      <dgm:spPr/>
      <dgm:t>
        <a:bodyPr/>
        <a:lstStyle/>
        <a:p>
          <a:endParaRPr lang="en-GB">
            <a:latin typeface="Calibri" pitchFamily="34" charset="0"/>
            <a:cs typeface="Calibri" pitchFamily="34" charset="0"/>
          </a:endParaRPr>
        </a:p>
      </dgm:t>
    </dgm:pt>
    <dgm:pt modelId="{08499503-0AAC-47D1-93B5-1C1CB283C1C0}">
      <dgm:prSet/>
      <dgm:spPr/>
      <dgm:t>
        <a:bodyPr/>
        <a:lstStyle/>
        <a:p>
          <a:r>
            <a:rPr lang="en-GB" b="1" u="sng" dirty="0">
              <a:solidFill>
                <a:schemeClr val="bg2"/>
              </a:solidFill>
              <a:latin typeface="Calibri" pitchFamily="34" charset="0"/>
              <a:cs typeface="Calibri" pitchFamily="34" charset="0"/>
            </a:rPr>
            <a:t>N</a:t>
          </a:r>
          <a:r>
            <a:rPr lang="en-GB" b="1" dirty="0">
              <a:solidFill>
                <a:schemeClr val="bg2"/>
              </a:solidFill>
              <a:latin typeface="Calibri" pitchFamily="34" charset="0"/>
              <a:cs typeface="Calibri" pitchFamily="34" charset="0"/>
            </a:rPr>
            <a:t>on-substitutable</a:t>
          </a:r>
        </a:p>
      </dgm:t>
    </dgm:pt>
    <dgm:pt modelId="{21BF3C83-155B-4129-AE28-EA44168D726F}" type="parTrans" cxnId="{FCB17DA8-4FB0-4DC1-8128-5BF21CAFB5FF}">
      <dgm:prSet/>
      <dgm:spPr/>
      <dgm:t>
        <a:bodyPr/>
        <a:lstStyle/>
        <a:p>
          <a:endParaRPr lang="en-GB">
            <a:latin typeface="Calibri" pitchFamily="34" charset="0"/>
            <a:cs typeface="Calibri" pitchFamily="34" charset="0"/>
          </a:endParaRPr>
        </a:p>
      </dgm:t>
    </dgm:pt>
    <dgm:pt modelId="{464BF8B6-182A-4F6F-9CDE-B00497092CA1}" type="sibTrans" cxnId="{FCB17DA8-4FB0-4DC1-8128-5BF21CAFB5FF}">
      <dgm:prSet/>
      <dgm:spPr/>
      <dgm:t>
        <a:bodyPr/>
        <a:lstStyle/>
        <a:p>
          <a:endParaRPr lang="en-GB">
            <a:latin typeface="Calibri" pitchFamily="34" charset="0"/>
            <a:cs typeface="Calibri" pitchFamily="34" charset="0"/>
          </a:endParaRPr>
        </a:p>
      </dgm:t>
    </dgm:pt>
    <dgm:pt modelId="{0EC04553-0B94-474F-9AC7-538D1E7EC0B2}">
      <dgm:prSet phldrT="[Text]"/>
      <dgm:spPr/>
      <dgm:t>
        <a:bodyPr/>
        <a:lstStyle/>
        <a:p>
          <a:r>
            <a:rPr lang="en-GB" dirty="0">
              <a:latin typeface="Calibri" pitchFamily="34" charset="0"/>
              <a:cs typeface="Calibri" pitchFamily="34" charset="0"/>
            </a:rPr>
            <a:t>Capabilities that a few, if any, competitors possess</a:t>
          </a:r>
        </a:p>
      </dgm:t>
    </dgm:pt>
    <dgm:pt modelId="{C7532C1E-9A11-45B5-A22A-2BB72C1685B9}" type="parTrans" cxnId="{6993494C-AC70-4E44-B719-57C4ECE9C3E3}">
      <dgm:prSet/>
      <dgm:spPr/>
      <dgm:t>
        <a:bodyPr/>
        <a:lstStyle/>
        <a:p>
          <a:endParaRPr lang="en-GB"/>
        </a:p>
      </dgm:t>
    </dgm:pt>
    <dgm:pt modelId="{FF06F11C-976D-44A6-BEC5-818BE7DB6A2E}" type="sibTrans" cxnId="{6993494C-AC70-4E44-B719-57C4ECE9C3E3}">
      <dgm:prSet/>
      <dgm:spPr/>
      <dgm:t>
        <a:bodyPr/>
        <a:lstStyle/>
        <a:p>
          <a:endParaRPr lang="en-GB"/>
        </a:p>
      </dgm:t>
    </dgm:pt>
    <dgm:pt modelId="{9DC0C46C-0835-4533-B2CA-569D1387F40C}" type="pres">
      <dgm:prSet presAssocID="{87714B17-73EA-4F04-B885-08F8825DE8CE}" presName="Name0" presStyleCnt="0">
        <dgm:presLayoutVars>
          <dgm:dir/>
          <dgm:animLvl val="lvl"/>
          <dgm:resizeHandles val="exact"/>
        </dgm:presLayoutVars>
      </dgm:prSet>
      <dgm:spPr/>
    </dgm:pt>
    <dgm:pt modelId="{5C0D52DC-68A7-4B1B-BE34-0680F3539420}" type="pres">
      <dgm:prSet presAssocID="{938EB7B8-2B6D-4680-8B73-D52A1B1A68CF}" presName="linNode" presStyleCnt="0"/>
      <dgm:spPr/>
    </dgm:pt>
    <dgm:pt modelId="{915496C6-787E-4AE7-B128-ABD5BAE6136D}" type="pres">
      <dgm:prSet presAssocID="{938EB7B8-2B6D-4680-8B73-D52A1B1A68CF}" presName="parentText" presStyleLbl="node1" presStyleIdx="0" presStyleCnt="4">
        <dgm:presLayoutVars>
          <dgm:chMax val="1"/>
          <dgm:bulletEnabled val="1"/>
        </dgm:presLayoutVars>
      </dgm:prSet>
      <dgm:spPr/>
    </dgm:pt>
    <dgm:pt modelId="{2FE689E9-27F1-4A2B-9906-85A863058D64}" type="pres">
      <dgm:prSet presAssocID="{F485331C-39B6-4EE4-B595-9D3ACE174D8A}" presName="sp" presStyleCnt="0"/>
      <dgm:spPr/>
    </dgm:pt>
    <dgm:pt modelId="{339CE64D-828B-40D7-AAD1-F4B65A825ABC}" type="pres">
      <dgm:prSet presAssocID="{247EF65F-0F1C-4492-A63D-82DD34D26506}" presName="linNode" presStyleCnt="0"/>
      <dgm:spPr/>
    </dgm:pt>
    <dgm:pt modelId="{A7E07D85-261B-4361-8F47-F3D5D4F0D3B2}" type="pres">
      <dgm:prSet presAssocID="{247EF65F-0F1C-4492-A63D-82DD34D26506}" presName="parentText" presStyleLbl="node1" presStyleIdx="1" presStyleCnt="4">
        <dgm:presLayoutVars>
          <dgm:chMax val="1"/>
          <dgm:bulletEnabled val="1"/>
        </dgm:presLayoutVars>
      </dgm:prSet>
      <dgm:spPr/>
    </dgm:pt>
    <dgm:pt modelId="{1F11C3AC-7295-4C18-B5E0-2C08F5C7305C}" type="pres">
      <dgm:prSet presAssocID="{247EF65F-0F1C-4492-A63D-82DD34D26506}" presName="descendantText" presStyleLbl="alignAccFollowNode1" presStyleIdx="0" presStyleCnt="1">
        <dgm:presLayoutVars>
          <dgm:bulletEnabled val="1"/>
        </dgm:presLayoutVars>
      </dgm:prSet>
      <dgm:spPr/>
    </dgm:pt>
    <dgm:pt modelId="{E5ED06EA-ACD7-41EA-950A-07B7AD74C671}" type="pres">
      <dgm:prSet presAssocID="{47233FDD-0243-40E6-9C39-239082760DED}" presName="sp" presStyleCnt="0"/>
      <dgm:spPr/>
    </dgm:pt>
    <dgm:pt modelId="{C2E6E42E-CF40-495A-8C3C-CF703979CD3F}" type="pres">
      <dgm:prSet presAssocID="{0251674B-2B2D-4A3E-8D97-0148898DBE42}" presName="linNode" presStyleCnt="0"/>
      <dgm:spPr/>
    </dgm:pt>
    <dgm:pt modelId="{F86ED535-8339-4973-B43E-AF1A1B3DA45B}" type="pres">
      <dgm:prSet presAssocID="{0251674B-2B2D-4A3E-8D97-0148898DBE42}" presName="parentText" presStyleLbl="node1" presStyleIdx="2" presStyleCnt="4">
        <dgm:presLayoutVars>
          <dgm:chMax val="1"/>
          <dgm:bulletEnabled val="1"/>
        </dgm:presLayoutVars>
      </dgm:prSet>
      <dgm:spPr/>
    </dgm:pt>
    <dgm:pt modelId="{B2E301F6-BF7D-4625-A214-A27CE5B7E380}" type="pres">
      <dgm:prSet presAssocID="{56FCA349-C194-4070-8BDC-1D946C7E9C79}" presName="sp" presStyleCnt="0"/>
      <dgm:spPr/>
    </dgm:pt>
    <dgm:pt modelId="{E32585DB-0707-4294-8E36-994BAB149F1E}" type="pres">
      <dgm:prSet presAssocID="{08499503-0AAC-47D1-93B5-1C1CB283C1C0}" presName="linNode" presStyleCnt="0"/>
      <dgm:spPr/>
    </dgm:pt>
    <dgm:pt modelId="{2EBF6BEE-393C-4110-A20A-F5DA9E5F993C}" type="pres">
      <dgm:prSet presAssocID="{08499503-0AAC-47D1-93B5-1C1CB283C1C0}" presName="parentText" presStyleLbl="node1" presStyleIdx="3" presStyleCnt="4">
        <dgm:presLayoutVars>
          <dgm:chMax val="1"/>
          <dgm:bulletEnabled val="1"/>
        </dgm:presLayoutVars>
      </dgm:prSet>
      <dgm:spPr/>
    </dgm:pt>
  </dgm:ptLst>
  <dgm:cxnLst>
    <dgm:cxn modelId="{BB9D5203-15C3-4BCC-9776-26C3F0F82CFC}" type="presOf" srcId="{0EC04553-0B94-474F-9AC7-538D1E7EC0B2}" destId="{1F11C3AC-7295-4C18-B5E0-2C08F5C7305C}" srcOrd="0" destOrd="0" presId="urn:microsoft.com/office/officeart/2005/8/layout/vList5"/>
    <dgm:cxn modelId="{1DC06B1C-3CE0-4CC5-BC1E-49B5F16EE5A2}" type="presOf" srcId="{87714B17-73EA-4F04-B885-08F8825DE8CE}" destId="{9DC0C46C-0835-4533-B2CA-569D1387F40C}" srcOrd="0" destOrd="0" presId="urn:microsoft.com/office/officeart/2005/8/layout/vList5"/>
    <dgm:cxn modelId="{F26ADD1C-A312-4D57-B207-1CAEC84D9B82}" type="presOf" srcId="{0251674B-2B2D-4A3E-8D97-0148898DBE42}" destId="{F86ED535-8339-4973-B43E-AF1A1B3DA45B}" srcOrd="0" destOrd="0" presId="urn:microsoft.com/office/officeart/2005/8/layout/vList5"/>
    <dgm:cxn modelId="{396F5721-16EF-416F-9C81-329A2CA7A90E}" srcId="{87714B17-73EA-4F04-B885-08F8825DE8CE}" destId="{247EF65F-0F1C-4492-A63D-82DD34D26506}" srcOrd="1" destOrd="0" parTransId="{A90771F9-45B9-4318-8D5C-0B08E2FBA16C}" sibTransId="{47233FDD-0243-40E6-9C39-239082760DED}"/>
    <dgm:cxn modelId="{E546842D-917E-4AF3-AB27-4C7F2F919AFF}" srcId="{87714B17-73EA-4F04-B885-08F8825DE8CE}" destId="{938EB7B8-2B6D-4680-8B73-D52A1B1A68CF}" srcOrd="0" destOrd="0" parTransId="{42CD048A-F1B8-4DB3-9A24-BFBD4549D8F2}" sibTransId="{F485331C-39B6-4EE4-B595-9D3ACE174D8A}"/>
    <dgm:cxn modelId="{B7E39844-9166-47B8-B567-5433E6B0B548}" srcId="{87714B17-73EA-4F04-B885-08F8825DE8CE}" destId="{0251674B-2B2D-4A3E-8D97-0148898DBE42}" srcOrd="2" destOrd="0" parTransId="{06DAF392-F7C8-4157-805F-48F38B4E2B3A}" sibTransId="{56FCA349-C194-4070-8BDC-1D946C7E9C79}"/>
    <dgm:cxn modelId="{6993494C-AC70-4E44-B719-57C4ECE9C3E3}" srcId="{247EF65F-0F1C-4492-A63D-82DD34D26506}" destId="{0EC04553-0B94-474F-9AC7-538D1E7EC0B2}" srcOrd="0" destOrd="0" parTransId="{C7532C1E-9A11-45B5-A22A-2BB72C1685B9}" sibTransId="{FF06F11C-976D-44A6-BEC5-818BE7DB6A2E}"/>
    <dgm:cxn modelId="{F008CE6C-94EA-449B-A1E1-B6BB76FC808E}" type="presOf" srcId="{247EF65F-0F1C-4492-A63D-82DD34D26506}" destId="{A7E07D85-261B-4361-8F47-F3D5D4F0D3B2}" srcOrd="0" destOrd="0" presId="urn:microsoft.com/office/officeart/2005/8/layout/vList5"/>
    <dgm:cxn modelId="{08B25651-679E-4CCC-8400-0D1451AB31C0}" type="presOf" srcId="{938EB7B8-2B6D-4680-8B73-D52A1B1A68CF}" destId="{915496C6-787E-4AE7-B128-ABD5BAE6136D}" srcOrd="0" destOrd="0" presId="urn:microsoft.com/office/officeart/2005/8/layout/vList5"/>
    <dgm:cxn modelId="{FCB17DA8-4FB0-4DC1-8128-5BF21CAFB5FF}" srcId="{87714B17-73EA-4F04-B885-08F8825DE8CE}" destId="{08499503-0AAC-47D1-93B5-1C1CB283C1C0}" srcOrd="3" destOrd="0" parTransId="{21BF3C83-155B-4129-AE28-EA44168D726F}" sibTransId="{464BF8B6-182A-4F6F-9CDE-B00497092CA1}"/>
    <dgm:cxn modelId="{B23FEAD5-2E46-40A9-90DC-745B64E86849}" type="presOf" srcId="{08499503-0AAC-47D1-93B5-1C1CB283C1C0}" destId="{2EBF6BEE-393C-4110-A20A-F5DA9E5F993C}" srcOrd="0" destOrd="0" presId="urn:microsoft.com/office/officeart/2005/8/layout/vList5"/>
    <dgm:cxn modelId="{742098A2-B668-4AF6-9655-73D0F95B5D35}" type="presParOf" srcId="{9DC0C46C-0835-4533-B2CA-569D1387F40C}" destId="{5C0D52DC-68A7-4B1B-BE34-0680F3539420}" srcOrd="0" destOrd="0" presId="urn:microsoft.com/office/officeart/2005/8/layout/vList5"/>
    <dgm:cxn modelId="{9CC1D09F-400C-4FAC-8FEC-FB9F9FDEAAC6}" type="presParOf" srcId="{5C0D52DC-68A7-4B1B-BE34-0680F3539420}" destId="{915496C6-787E-4AE7-B128-ABD5BAE6136D}" srcOrd="0" destOrd="0" presId="urn:microsoft.com/office/officeart/2005/8/layout/vList5"/>
    <dgm:cxn modelId="{660C2DDE-3D1E-4111-9AB1-4193D7B65D31}" type="presParOf" srcId="{9DC0C46C-0835-4533-B2CA-569D1387F40C}" destId="{2FE689E9-27F1-4A2B-9906-85A863058D64}" srcOrd="1" destOrd="0" presId="urn:microsoft.com/office/officeart/2005/8/layout/vList5"/>
    <dgm:cxn modelId="{EBD4365A-F256-46E7-8270-D6F7F7B12C57}" type="presParOf" srcId="{9DC0C46C-0835-4533-B2CA-569D1387F40C}" destId="{339CE64D-828B-40D7-AAD1-F4B65A825ABC}" srcOrd="2" destOrd="0" presId="urn:microsoft.com/office/officeart/2005/8/layout/vList5"/>
    <dgm:cxn modelId="{D8B4D9F0-EE20-4936-BB7C-D850757A5F5C}" type="presParOf" srcId="{339CE64D-828B-40D7-AAD1-F4B65A825ABC}" destId="{A7E07D85-261B-4361-8F47-F3D5D4F0D3B2}" srcOrd="0" destOrd="0" presId="urn:microsoft.com/office/officeart/2005/8/layout/vList5"/>
    <dgm:cxn modelId="{8F15013D-1EBE-40D9-B019-BCFB1034D8D8}" type="presParOf" srcId="{339CE64D-828B-40D7-AAD1-F4B65A825ABC}" destId="{1F11C3AC-7295-4C18-B5E0-2C08F5C7305C}" srcOrd="1" destOrd="0" presId="urn:microsoft.com/office/officeart/2005/8/layout/vList5"/>
    <dgm:cxn modelId="{0E6D3FE7-0DC1-4586-8E25-49DB5C447A8A}" type="presParOf" srcId="{9DC0C46C-0835-4533-B2CA-569D1387F40C}" destId="{E5ED06EA-ACD7-41EA-950A-07B7AD74C671}" srcOrd="3" destOrd="0" presId="urn:microsoft.com/office/officeart/2005/8/layout/vList5"/>
    <dgm:cxn modelId="{059A4B13-617C-4860-A686-F91F60E93A95}" type="presParOf" srcId="{9DC0C46C-0835-4533-B2CA-569D1387F40C}" destId="{C2E6E42E-CF40-495A-8C3C-CF703979CD3F}" srcOrd="4" destOrd="0" presId="urn:microsoft.com/office/officeart/2005/8/layout/vList5"/>
    <dgm:cxn modelId="{0F98244C-4B50-404C-AEB2-0F481B845372}" type="presParOf" srcId="{C2E6E42E-CF40-495A-8C3C-CF703979CD3F}" destId="{F86ED535-8339-4973-B43E-AF1A1B3DA45B}" srcOrd="0" destOrd="0" presId="urn:microsoft.com/office/officeart/2005/8/layout/vList5"/>
    <dgm:cxn modelId="{5D0369B1-4E1B-4CC3-9E74-930E9023F971}" type="presParOf" srcId="{9DC0C46C-0835-4533-B2CA-569D1387F40C}" destId="{B2E301F6-BF7D-4625-A214-A27CE5B7E380}" srcOrd="5" destOrd="0" presId="urn:microsoft.com/office/officeart/2005/8/layout/vList5"/>
    <dgm:cxn modelId="{51B5D93D-E478-4365-B5A9-4586C680B932}" type="presParOf" srcId="{9DC0C46C-0835-4533-B2CA-569D1387F40C}" destId="{E32585DB-0707-4294-8E36-994BAB149F1E}" srcOrd="6" destOrd="0" presId="urn:microsoft.com/office/officeart/2005/8/layout/vList5"/>
    <dgm:cxn modelId="{C9AF701E-3DC9-478B-B646-E31BDDA5EB9A}" type="presParOf" srcId="{E32585DB-0707-4294-8E36-994BAB149F1E}" destId="{2EBF6BEE-393C-4110-A20A-F5DA9E5F993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714B17-73EA-4F04-B885-08F8825DE8C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38EB7B8-2B6D-4680-8B73-D52A1B1A68CF}">
      <dgm:prSet phldrT="[Text]"/>
      <dgm:spPr/>
      <dgm:t>
        <a:bodyPr lIns="36000" rIns="36000"/>
        <a:lstStyle/>
        <a:p>
          <a:pPr algn="ctr"/>
          <a:r>
            <a:rPr lang="en-GB" b="1" u="sng" dirty="0">
              <a:solidFill>
                <a:schemeClr val="bg2"/>
              </a:solidFill>
              <a:latin typeface="Calibri" pitchFamily="34" charset="0"/>
              <a:cs typeface="Calibri" pitchFamily="34" charset="0"/>
            </a:rPr>
            <a:t>V</a:t>
          </a:r>
          <a:r>
            <a:rPr lang="en-GB" b="1" dirty="0">
              <a:solidFill>
                <a:schemeClr val="bg2"/>
              </a:solidFill>
              <a:latin typeface="Calibri" pitchFamily="34" charset="0"/>
              <a:cs typeface="Calibri" pitchFamily="34" charset="0"/>
            </a:rPr>
            <a:t>aluable</a:t>
          </a:r>
          <a:endParaRPr lang="en-GB" dirty="0">
            <a:solidFill>
              <a:schemeClr val="bg2"/>
            </a:solidFill>
            <a:latin typeface="Calibri" pitchFamily="34" charset="0"/>
            <a:cs typeface="Calibri" pitchFamily="34" charset="0"/>
          </a:endParaRPr>
        </a:p>
      </dgm:t>
    </dgm:pt>
    <dgm:pt modelId="{42CD048A-F1B8-4DB3-9A24-BFBD4549D8F2}" type="parTrans" cxnId="{E546842D-917E-4AF3-AB27-4C7F2F919AFF}">
      <dgm:prSet/>
      <dgm:spPr/>
      <dgm:t>
        <a:bodyPr/>
        <a:lstStyle/>
        <a:p>
          <a:endParaRPr lang="en-GB">
            <a:latin typeface="Calibri" pitchFamily="34" charset="0"/>
            <a:cs typeface="Calibri" pitchFamily="34" charset="0"/>
          </a:endParaRPr>
        </a:p>
      </dgm:t>
    </dgm:pt>
    <dgm:pt modelId="{F485331C-39B6-4EE4-B595-9D3ACE174D8A}" type="sibTrans" cxnId="{E546842D-917E-4AF3-AB27-4C7F2F919AFF}">
      <dgm:prSet/>
      <dgm:spPr/>
      <dgm:t>
        <a:bodyPr/>
        <a:lstStyle/>
        <a:p>
          <a:endParaRPr lang="en-GB">
            <a:latin typeface="Calibri" pitchFamily="34" charset="0"/>
            <a:cs typeface="Calibri" pitchFamily="34" charset="0"/>
          </a:endParaRPr>
        </a:p>
      </dgm:t>
    </dgm:pt>
    <dgm:pt modelId="{247EF65F-0F1C-4492-A63D-82DD34D26506}">
      <dgm:prSet phldrT="[Text]"/>
      <dgm:spPr/>
      <dgm:t>
        <a:bodyPr/>
        <a:lstStyle/>
        <a:p>
          <a:r>
            <a:rPr lang="en-GB" b="1" u="sng" dirty="0">
              <a:solidFill>
                <a:schemeClr val="bg2"/>
              </a:solidFill>
              <a:latin typeface="Calibri" pitchFamily="34" charset="0"/>
              <a:cs typeface="Calibri" pitchFamily="34" charset="0"/>
            </a:rPr>
            <a:t>R</a:t>
          </a:r>
          <a:r>
            <a:rPr lang="en-GB" b="1" dirty="0">
              <a:solidFill>
                <a:schemeClr val="bg2"/>
              </a:solidFill>
              <a:latin typeface="Calibri" pitchFamily="34" charset="0"/>
              <a:cs typeface="Calibri" pitchFamily="34" charset="0"/>
            </a:rPr>
            <a:t>are</a:t>
          </a:r>
        </a:p>
      </dgm:t>
    </dgm:pt>
    <dgm:pt modelId="{A90771F9-45B9-4318-8D5C-0B08E2FBA16C}" type="parTrans" cxnId="{396F5721-16EF-416F-9C81-329A2CA7A90E}">
      <dgm:prSet/>
      <dgm:spPr/>
      <dgm:t>
        <a:bodyPr/>
        <a:lstStyle/>
        <a:p>
          <a:endParaRPr lang="en-GB">
            <a:latin typeface="Calibri" pitchFamily="34" charset="0"/>
            <a:cs typeface="Calibri" pitchFamily="34" charset="0"/>
          </a:endParaRPr>
        </a:p>
      </dgm:t>
    </dgm:pt>
    <dgm:pt modelId="{47233FDD-0243-40E6-9C39-239082760DED}" type="sibTrans" cxnId="{396F5721-16EF-416F-9C81-329A2CA7A90E}">
      <dgm:prSet/>
      <dgm:spPr/>
      <dgm:t>
        <a:bodyPr/>
        <a:lstStyle/>
        <a:p>
          <a:endParaRPr lang="en-GB">
            <a:latin typeface="Calibri" pitchFamily="34" charset="0"/>
            <a:cs typeface="Calibri" pitchFamily="34" charset="0"/>
          </a:endParaRPr>
        </a:p>
      </dgm:t>
    </dgm:pt>
    <dgm:pt modelId="{0251674B-2B2D-4A3E-8D97-0148898DBE42}">
      <dgm:prSet phldrT="[Text]"/>
      <dgm:spPr/>
      <dgm:t>
        <a:bodyPr/>
        <a:lstStyle/>
        <a:p>
          <a:r>
            <a:rPr lang="en-GB" b="1" u="sng" dirty="0">
              <a:latin typeface="Calibri" pitchFamily="34" charset="0"/>
              <a:cs typeface="Calibri" pitchFamily="34" charset="0"/>
            </a:rPr>
            <a:t>I</a:t>
          </a:r>
          <a:r>
            <a:rPr lang="en-GB" b="1" dirty="0">
              <a:latin typeface="Calibri" pitchFamily="34" charset="0"/>
              <a:cs typeface="Calibri" pitchFamily="34" charset="0"/>
            </a:rPr>
            <a:t>nimitable</a:t>
          </a:r>
        </a:p>
      </dgm:t>
    </dgm:pt>
    <dgm:pt modelId="{06DAF392-F7C8-4157-805F-48F38B4E2B3A}" type="parTrans" cxnId="{B7E39844-9166-47B8-B567-5433E6B0B548}">
      <dgm:prSet/>
      <dgm:spPr/>
      <dgm:t>
        <a:bodyPr/>
        <a:lstStyle/>
        <a:p>
          <a:endParaRPr lang="en-GB">
            <a:latin typeface="Calibri" pitchFamily="34" charset="0"/>
            <a:cs typeface="Calibri" pitchFamily="34" charset="0"/>
          </a:endParaRPr>
        </a:p>
      </dgm:t>
    </dgm:pt>
    <dgm:pt modelId="{56FCA349-C194-4070-8BDC-1D946C7E9C79}" type="sibTrans" cxnId="{B7E39844-9166-47B8-B567-5433E6B0B548}">
      <dgm:prSet/>
      <dgm:spPr/>
      <dgm:t>
        <a:bodyPr/>
        <a:lstStyle/>
        <a:p>
          <a:endParaRPr lang="en-GB">
            <a:latin typeface="Calibri" pitchFamily="34" charset="0"/>
            <a:cs typeface="Calibri" pitchFamily="34" charset="0"/>
          </a:endParaRPr>
        </a:p>
      </dgm:t>
    </dgm:pt>
    <dgm:pt modelId="{08499503-0AAC-47D1-93B5-1C1CB283C1C0}">
      <dgm:prSet/>
      <dgm:spPr/>
      <dgm:t>
        <a:bodyPr/>
        <a:lstStyle/>
        <a:p>
          <a:r>
            <a:rPr lang="en-GB" b="1" u="sng" dirty="0">
              <a:solidFill>
                <a:schemeClr val="bg2"/>
              </a:solidFill>
              <a:latin typeface="Calibri" pitchFamily="34" charset="0"/>
              <a:cs typeface="Calibri" pitchFamily="34" charset="0"/>
            </a:rPr>
            <a:t>N</a:t>
          </a:r>
          <a:r>
            <a:rPr lang="en-GB" b="1" dirty="0">
              <a:solidFill>
                <a:schemeClr val="bg2"/>
              </a:solidFill>
              <a:latin typeface="Calibri" pitchFamily="34" charset="0"/>
              <a:cs typeface="Calibri" pitchFamily="34" charset="0"/>
            </a:rPr>
            <a:t>on-substitutable</a:t>
          </a:r>
        </a:p>
      </dgm:t>
    </dgm:pt>
    <dgm:pt modelId="{21BF3C83-155B-4129-AE28-EA44168D726F}" type="parTrans" cxnId="{FCB17DA8-4FB0-4DC1-8128-5BF21CAFB5FF}">
      <dgm:prSet/>
      <dgm:spPr/>
      <dgm:t>
        <a:bodyPr/>
        <a:lstStyle/>
        <a:p>
          <a:endParaRPr lang="en-GB">
            <a:latin typeface="Calibri" pitchFamily="34" charset="0"/>
            <a:cs typeface="Calibri" pitchFamily="34" charset="0"/>
          </a:endParaRPr>
        </a:p>
      </dgm:t>
    </dgm:pt>
    <dgm:pt modelId="{464BF8B6-182A-4F6F-9CDE-B00497092CA1}" type="sibTrans" cxnId="{FCB17DA8-4FB0-4DC1-8128-5BF21CAFB5FF}">
      <dgm:prSet/>
      <dgm:spPr/>
      <dgm:t>
        <a:bodyPr/>
        <a:lstStyle/>
        <a:p>
          <a:endParaRPr lang="en-GB">
            <a:latin typeface="Calibri" pitchFamily="34" charset="0"/>
            <a:cs typeface="Calibri" pitchFamily="34" charset="0"/>
          </a:endParaRPr>
        </a:p>
      </dgm:t>
    </dgm:pt>
    <dgm:pt modelId="{92AD9076-835D-4896-9C99-D7C5E28A075A}">
      <dgm:prSet phldrT="[Text]"/>
      <dgm:spPr/>
      <dgm:t>
        <a:bodyPr/>
        <a:lstStyle/>
        <a:p>
          <a:r>
            <a:rPr lang="en-GB" dirty="0">
              <a:latin typeface="Calibri" pitchFamily="34" charset="0"/>
              <a:cs typeface="Calibri" pitchFamily="34" charset="0"/>
            </a:rPr>
            <a:t>Capabilities that are costly to imitate and cannot easily be developed by other firms</a:t>
          </a:r>
        </a:p>
      </dgm:t>
    </dgm:pt>
    <dgm:pt modelId="{47FBBEDF-B343-4C4F-9F86-ABCE2CDE0B5C}" type="parTrans" cxnId="{9B75BF4B-C59D-4496-A17A-E01B6B9E70BA}">
      <dgm:prSet/>
      <dgm:spPr/>
      <dgm:t>
        <a:bodyPr/>
        <a:lstStyle/>
        <a:p>
          <a:endParaRPr lang="en-GB"/>
        </a:p>
      </dgm:t>
    </dgm:pt>
    <dgm:pt modelId="{2A0CAF7F-A378-4665-A182-7D16739CEB31}" type="sibTrans" cxnId="{9B75BF4B-C59D-4496-A17A-E01B6B9E70BA}">
      <dgm:prSet/>
      <dgm:spPr/>
      <dgm:t>
        <a:bodyPr/>
        <a:lstStyle/>
        <a:p>
          <a:endParaRPr lang="en-GB"/>
        </a:p>
      </dgm:t>
    </dgm:pt>
    <dgm:pt modelId="{9DC0C46C-0835-4533-B2CA-569D1387F40C}" type="pres">
      <dgm:prSet presAssocID="{87714B17-73EA-4F04-B885-08F8825DE8CE}" presName="Name0" presStyleCnt="0">
        <dgm:presLayoutVars>
          <dgm:dir/>
          <dgm:animLvl val="lvl"/>
          <dgm:resizeHandles val="exact"/>
        </dgm:presLayoutVars>
      </dgm:prSet>
      <dgm:spPr/>
    </dgm:pt>
    <dgm:pt modelId="{5C0D52DC-68A7-4B1B-BE34-0680F3539420}" type="pres">
      <dgm:prSet presAssocID="{938EB7B8-2B6D-4680-8B73-D52A1B1A68CF}" presName="linNode" presStyleCnt="0"/>
      <dgm:spPr/>
    </dgm:pt>
    <dgm:pt modelId="{915496C6-787E-4AE7-B128-ABD5BAE6136D}" type="pres">
      <dgm:prSet presAssocID="{938EB7B8-2B6D-4680-8B73-D52A1B1A68CF}" presName="parentText" presStyleLbl="node1" presStyleIdx="0" presStyleCnt="4">
        <dgm:presLayoutVars>
          <dgm:chMax val="1"/>
          <dgm:bulletEnabled val="1"/>
        </dgm:presLayoutVars>
      </dgm:prSet>
      <dgm:spPr/>
    </dgm:pt>
    <dgm:pt modelId="{2FE689E9-27F1-4A2B-9906-85A863058D64}" type="pres">
      <dgm:prSet presAssocID="{F485331C-39B6-4EE4-B595-9D3ACE174D8A}" presName="sp" presStyleCnt="0"/>
      <dgm:spPr/>
    </dgm:pt>
    <dgm:pt modelId="{339CE64D-828B-40D7-AAD1-F4B65A825ABC}" type="pres">
      <dgm:prSet presAssocID="{247EF65F-0F1C-4492-A63D-82DD34D26506}" presName="linNode" presStyleCnt="0"/>
      <dgm:spPr/>
    </dgm:pt>
    <dgm:pt modelId="{A7E07D85-261B-4361-8F47-F3D5D4F0D3B2}" type="pres">
      <dgm:prSet presAssocID="{247EF65F-0F1C-4492-A63D-82DD34D26506}" presName="parentText" presStyleLbl="node1" presStyleIdx="1" presStyleCnt="4">
        <dgm:presLayoutVars>
          <dgm:chMax val="1"/>
          <dgm:bulletEnabled val="1"/>
        </dgm:presLayoutVars>
      </dgm:prSet>
      <dgm:spPr/>
    </dgm:pt>
    <dgm:pt modelId="{E5ED06EA-ACD7-41EA-950A-07B7AD74C671}" type="pres">
      <dgm:prSet presAssocID="{47233FDD-0243-40E6-9C39-239082760DED}" presName="sp" presStyleCnt="0"/>
      <dgm:spPr/>
    </dgm:pt>
    <dgm:pt modelId="{C2E6E42E-CF40-495A-8C3C-CF703979CD3F}" type="pres">
      <dgm:prSet presAssocID="{0251674B-2B2D-4A3E-8D97-0148898DBE42}" presName="linNode" presStyleCnt="0"/>
      <dgm:spPr/>
    </dgm:pt>
    <dgm:pt modelId="{F86ED535-8339-4973-B43E-AF1A1B3DA45B}" type="pres">
      <dgm:prSet presAssocID="{0251674B-2B2D-4A3E-8D97-0148898DBE42}" presName="parentText" presStyleLbl="node1" presStyleIdx="2" presStyleCnt="4">
        <dgm:presLayoutVars>
          <dgm:chMax val="1"/>
          <dgm:bulletEnabled val="1"/>
        </dgm:presLayoutVars>
      </dgm:prSet>
      <dgm:spPr/>
    </dgm:pt>
    <dgm:pt modelId="{938CC985-B0D5-4F26-8914-0D2394D99B1F}" type="pres">
      <dgm:prSet presAssocID="{0251674B-2B2D-4A3E-8D97-0148898DBE42}" presName="descendantText" presStyleLbl="alignAccFollowNode1" presStyleIdx="0" presStyleCnt="1">
        <dgm:presLayoutVars>
          <dgm:bulletEnabled val="1"/>
        </dgm:presLayoutVars>
      </dgm:prSet>
      <dgm:spPr/>
    </dgm:pt>
    <dgm:pt modelId="{B2E301F6-BF7D-4625-A214-A27CE5B7E380}" type="pres">
      <dgm:prSet presAssocID="{56FCA349-C194-4070-8BDC-1D946C7E9C79}" presName="sp" presStyleCnt="0"/>
      <dgm:spPr/>
    </dgm:pt>
    <dgm:pt modelId="{E32585DB-0707-4294-8E36-994BAB149F1E}" type="pres">
      <dgm:prSet presAssocID="{08499503-0AAC-47D1-93B5-1C1CB283C1C0}" presName="linNode" presStyleCnt="0"/>
      <dgm:spPr/>
    </dgm:pt>
    <dgm:pt modelId="{2EBF6BEE-393C-4110-A20A-F5DA9E5F993C}" type="pres">
      <dgm:prSet presAssocID="{08499503-0AAC-47D1-93B5-1C1CB283C1C0}" presName="parentText" presStyleLbl="node1" presStyleIdx="3" presStyleCnt="4">
        <dgm:presLayoutVars>
          <dgm:chMax val="1"/>
          <dgm:bulletEnabled val="1"/>
        </dgm:presLayoutVars>
      </dgm:prSet>
      <dgm:spPr/>
    </dgm:pt>
  </dgm:ptLst>
  <dgm:cxnLst>
    <dgm:cxn modelId="{396F5721-16EF-416F-9C81-329A2CA7A90E}" srcId="{87714B17-73EA-4F04-B885-08F8825DE8CE}" destId="{247EF65F-0F1C-4492-A63D-82DD34D26506}" srcOrd="1" destOrd="0" parTransId="{A90771F9-45B9-4318-8D5C-0B08E2FBA16C}" sibTransId="{47233FDD-0243-40E6-9C39-239082760DED}"/>
    <dgm:cxn modelId="{E546842D-917E-4AF3-AB27-4C7F2F919AFF}" srcId="{87714B17-73EA-4F04-B885-08F8825DE8CE}" destId="{938EB7B8-2B6D-4680-8B73-D52A1B1A68CF}" srcOrd="0" destOrd="0" parTransId="{42CD048A-F1B8-4DB3-9A24-BFBD4549D8F2}" sibTransId="{F485331C-39B6-4EE4-B595-9D3ACE174D8A}"/>
    <dgm:cxn modelId="{143E5A38-401E-4DAE-ADA4-3D12DC5F1A47}" type="presOf" srcId="{08499503-0AAC-47D1-93B5-1C1CB283C1C0}" destId="{2EBF6BEE-393C-4110-A20A-F5DA9E5F993C}" srcOrd="0" destOrd="0" presId="urn:microsoft.com/office/officeart/2005/8/layout/vList5"/>
    <dgm:cxn modelId="{B7E39844-9166-47B8-B567-5433E6B0B548}" srcId="{87714B17-73EA-4F04-B885-08F8825DE8CE}" destId="{0251674B-2B2D-4A3E-8D97-0148898DBE42}" srcOrd="2" destOrd="0" parTransId="{06DAF392-F7C8-4157-805F-48F38B4E2B3A}" sibTransId="{56FCA349-C194-4070-8BDC-1D946C7E9C79}"/>
    <dgm:cxn modelId="{9B75BF4B-C59D-4496-A17A-E01B6B9E70BA}" srcId="{0251674B-2B2D-4A3E-8D97-0148898DBE42}" destId="{92AD9076-835D-4896-9C99-D7C5E28A075A}" srcOrd="0" destOrd="0" parTransId="{47FBBEDF-B343-4C4F-9F86-ABCE2CDE0B5C}" sibTransId="{2A0CAF7F-A378-4665-A182-7D16739CEB31}"/>
    <dgm:cxn modelId="{95E6A49B-979D-4E56-AECE-B4DEE7E7E69D}" type="presOf" srcId="{87714B17-73EA-4F04-B885-08F8825DE8CE}" destId="{9DC0C46C-0835-4533-B2CA-569D1387F40C}" srcOrd="0" destOrd="0" presId="urn:microsoft.com/office/officeart/2005/8/layout/vList5"/>
    <dgm:cxn modelId="{54B5AE9F-C4E8-4B42-8F8E-3C52AB71E64C}" type="presOf" srcId="{92AD9076-835D-4896-9C99-D7C5E28A075A}" destId="{938CC985-B0D5-4F26-8914-0D2394D99B1F}" srcOrd="0" destOrd="0" presId="urn:microsoft.com/office/officeart/2005/8/layout/vList5"/>
    <dgm:cxn modelId="{33EA0CA2-5EF2-4AAE-8709-552A40102A0C}" type="presOf" srcId="{247EF65F-0F1C-4492-A63D-82DD34D26506}" destId="{A7E07D85-261B-4361-8F47-F3D5D4F0D3B2}" srcOrd="0" destOrd="0" presId="urn:microsoft.com/office/officeart/2005/8/layout/vList5"/>
    <dgm:cxn modelId="{FCB17DA8-4FB0-4DC1-8128-5BF21CAFB5FF}" srcId="{87714B17-73EA-4F04-B885-08F8825DE8CE}" destId="{08499503-0AAC-47D1-93B5-1C1CB283C1C0}" srcOrd="3" destOrd="0" parTransId="{21BF3C83-155B-4129-AE28-EA44168D726F}" sibTransId="{464BF8B6-182A-4F6F-9CDE-B00497092CA1}"/>
    <dgm:cxn modelId="{64A742B6-359F-4C5F-8212-E516F9B0969D}" type="presOf" srcId="{0251674B-2B2D-4A3E-8D97-0148898DBE42}" destId="{F86ED535-8339-4973-B43E-AF1A1B3DA45B}" srcOrd="0" destOrd="0" presId="urn:microsoft.com/office/officeart/2005/8/layout/vList5"/>
    <dgm:cxn modelId="{C14618E4-CA86-4DEB-B5D0-4A0302AE4FD6}" type="presOf" srcId="{938EB7B8-2B6D-4680-8B73-D52A1B1A68CF}" destId="{915496C6-787E-4AE7-B128-ABD5BAE6136D}" srcOrd="0" destOrd="0" presId="urn:microsoft.com/office/officeart/2005/8/layout/vList5"/>
    <dgm:cxn modelId="{330C245D-AE2C-4D40-BD8D-0F21B00B5C1C}" type="presParOf" srcId="{9DC0C46C-0835-4533-B2CA-569D1387F40C}" destId="{5C0D52DC-68A7-4B1B-BE34-0680F3539420}" srcOrd="0" destOrd="0" presId="urn:microsoft.com/office/officeart/2005/8/layout/vList5"/>
    <dgm:cxn modelId="{7EDAC2A3-0A9E-425F-BD9D-E9982E33D77B}" type="presParOf" srcId="{5C0D52DC-68A7-4B1B-BE34-0680F3539420}" destId="{915496C6-787E-4AE7-B128-ABD5BAE6136D}" srcOrd="0" destOrd="0" presId="urn:microsoft.com/office/officeart/2005/8/layout/vList5"/>
    <dgm:cxn modelId="{6CDC56FC-7BA4-43FD-B94F-AEA9062ECB9D}" type="presParOf" srcId="{9DC0C46C-0835-4533-B2CA-569D1387F40C}" destId="{2FE689E9-27F1-4A2B-9906-85A863058D64}" srcOrd="1" destOrd="0" presId="urn:microsoft.com/office/officeart/2005/8/layout/vList5"/>
    <dgm:cxn modelId="{4A626293-2017-40F2-A426-F9BFEECE39B4}" type="presParOf" srcId="{9DC0C46C-0835-4533-B2CA-569D1387F40C}" destId="{339CE64D-828B-40D7-AAD1-F4B65A825ABC}" srcOrd="2" destOrd="0" presId="urn:microsoft.com/office/officeart/2005/8/layout/vList5"/>
    <dgm:cxn modelId="{245C965C-C284-42D4-9C82-0BD98346F6DB}" type="presParOf" srcId="{339CE64D-828B-40D7-AAD1-F4B65A825ABC}" destId="{A7E07D85-261B-4361-8F47-F3D5D4F0D3B2}" srcOrd="0" destOrd="0" presId="urn:microsoft.com/office/officeart/2005/8/layout/vList5"/>
    <dgm:cxn modelId="{1CF38222-BD7C-4AA9-B7C5-AAAFE2283148}" type="presParOf" srcId="{9DC0C46C-0835-4533-B2CA-569D1387F40C}" destId="{E5ED06EA-ACD7-41EA-950A-07B7AD74C671}" srcOrd="3" destOrd="0" presId="urn:microsoft.com/office/officeart/2005/8/layout/vList5"/>
    <dgm:cxn modelId="{7D030885-7444-4844-B6E5-D33750AACD4B}" type="presParOf" srcId="{9DC0C46C-0835-4533-B2CA-569D1387F40C}" destId="{C2E6E42E-CF40-495A-8C3C-CF703979CD3F}" srcOrd="4" destOrd="0" presId="urn:microsoft.com/office/officeart/2005/8/layout/vList5"/>
    <dgm:cxn modelId="{719515A3-1E06-4F0A-87AD-474C9066368A}" type="presParOf" srcId="{C2E6E42E-CF40-495A-8C3C-CF703979CD3F}" destId="{F86ED535-8339-4973-B43E-AF1A1B3DA45B}" srcOrd="0" destOrd="0" presId="urn:microsoft.com/office/officeart/2005/8/layout/vList5"/>
    <dgm:cxn modelId="{483777D6-4AE5-42B2-9FA5-02E03821782F}" type="presParOf" srcId="{C2E6E42E-CF40-495A-8C3C-CF703979CD3F}" destId="{938CC985-B0D5-4F26-8914-0D2394D99B1F}" srcOrd="1" destOrd="0" presId="urn:microsoft.com/office/officeart/2005/8/layout/vList5"/>
    <dgm:cxn modelId="{7749E417-1004-4121-A7EF-BE593E6B8D90}" type="presParOf" srcId="{9DC0C46C-0835-4533-B2CA-569D1387F40C}" destId="{B2E301F6-BF7D-4625-A214-A27CE5B7E380}" srcOrd="5" destOrd="0" presId="urn:microsoft.com/office/officeart/2005/8/layout/vList5"/>
    <dgm:cxn modelId="{3305BC61-B1F1-43D7-B5C3-68290C7246D3}" type="presParOf" srcId="{9DC0C46C-0835-4533-B2CA-569D1387F40C}" destId="{E32585DB-0707-4294-8E36-994BAB149F1E}" srcOrd="6" destOrd="0" presId="urn:microsoft.com/office/officeart/2005/8/layout/vList5"/>
    <dgm:cxn modelId="{D33D9762-D0F6-4A0B-B5AA-9A336D6F352C}" type="presParOf" srcId="{E32585DB-0707-4294-8E36-994BAB149F1E}" destId="{2EBF6BEE-393C-4110-A20A-F5DA9E5F993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7714B17-73EA-4F04-B885-08F8825DE8C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38EB7B8-2B6D-4680-8B73-D52A1B1A68CF}">
      <dgm:prSet phldrT="[Text]" custT="1"/>
      <dgm:spPr/>
      <dgm:t>
        <a:bodyPr lIns="36000" rIns="36000"/>
        <a:lstStyle/>
        <a:p>
          <a:pPr algn="ctr"/>
          <a:r>
            <a:rPr lang="en-GB" sz="1800" b="1" u="sng" dirty="0">
              <a:solidFill>
                <a:schemeClr val="bg2"/>
              </a:solidFill>
              <a:latin typeface="Calibri" pitchFamily="34" charset="0"/>
              <a:cs typeface="Calibri" pitchFamily="34" charset="0"/>
            </a:rPr>
            <a:t>V</a:t>
          </a:r>
          <a:r>
            <a:rPr lang="en-GB" sz="1800" b="1" dirty="0">
              <a:solidFill>
                <a:schemeClr val="bg2"/>
              </a:solidFill>
              <a:latin typeface="Calibri" pitchFamily="34" charset="0"/>
              <a:cs typeface="Calibri" pitchFamily="34" charset="0"/>
            </a:rPr>
            <a:t>aluable</a:t>
          </a:r>
          <a:endParaRPr lang="en-GB" sz="1800" dirty="0">
            <a:solidFill>
              <a:schemeClr val="bg2"/>
            </a:solidFill>
            <a:latin typeface="Calibri" pitchFamily="34" charset="0"/>
            <a:cs typeface="Calibri" pitchFamily="34" charset="0"/>
          </a:endParaRPr>
        </a:p>
      </dgm:t>
    </dgm:pt>
    <dgm:pt modelId="{42CD048A-F1B8-4DB3-9A24-BFBD4549D8F2}" type="parTrans" cxnId="{E546842D-917E-4AF3-AB27-4C7F2F919AFF}">
      <dgm:prSet/>
      <dgm:spPr/>
      <dgm:t>
        <a:bodyPr/>
        <a:lstStyle/>
        <a:p>
          <a:endParaRPr lang="en-GB" sz="1800">
            <a:latin typeface="Calibri" pitchFamily="34" charset="0"/>
            <a:cs typeface="Calibri" pitchFamily="34" charset="0"/>
          </a:endParaRPr>
        </a:p>
      </dgm:t>
    </dgm:pt>
    <dgm:pt modelId="{F485331C-39B6-4EE4-B595-9D3ACE174D8A}" type="sibTrans" cxnId="{E546842D-917E-4AF3-AB27-4C7F2F919AFF}">
      <dgm:prSet/>
      <dgm:spPr/>
      <dgm:t>
        <a:bodyPr/>
        <a:lstStyle/>
        <a:p>
          <a:endParaRPr lang="en-GB" sz="1800">
            <a:latin typeface="Calibri" pitchFamily="34" charset="0"/>
            <a:cs typeface="Calibri" pitchFamily="34" charset="0"/>
          </a:endParaRPr>
        </a:p>
      </dgm:t>
    </dgm:pt>
    <dgm:pt modelId="{247EF65F-0F1C-4492-A63D-82DD34D26506}">
      <dgm:prSet phldrT="[Text]" custT="1"/>
      <dgm:spPr/>
      <dgm:t>
        <a:bodyPr/>
        <a:lstStyle/>
        <a:p>
          <a:r>
            <a:rPr lang="en-GB" sz="1800" b="1" u="sng" dirty="0">
              <a:solidFill>
                <a:schemeClr val="bg2"/>
              </a:solidFill>
              <a:latin typeface="Calibri" pitchFamily="34" charset="0"/>
              <a:cs typeface="Calibri" pitchFamily="34" charset="0"/>
            </a:rPr>
            <a:t>R</a:t>
          </a:r>
          <a:r>
            <a:rPr lang="en-GB" sz="1800" b="1" dirty="0">
              <a:solidFill>
                <a:schemeClr val="bg2"/>
              </a:solidFill>
              <a:latin typeface="Calibri" pitchFamily="34" charset="0"/>
              <a:cs typeface="Calibri" pitchFamily="34" charset="0"/>
            </a:rPr>
            <a:t>are</a:t>
          </a:r>
        </a:p>
      </dgm:t>
    </dgm:pt>
    <dgm:pt modelId="{A90771F9-45B9-4318-8D5C-0B08E2FBA16C}" type="parTrans" cxnId="{396F5721-16EF-416F-9C81-329A2CA7A90E}">
      <dgm:prSet/>
      <dgm:spPr/>
      <dgm:t>
        <a:bodyPr/>
        <a:lstStyle/>
        <a:p>
          <a:endParaRPr lang="en-GB" sz="1800">
            <a:latin typeface="Calibri" pitchFamily="34" charset="0"/>
            <a:cs typeface="Calibri" pitchFamily="34" charset="0"/>
          </a:endParaRPr>
        </a:p>
      </dgm:t>
    </dgm:pt>
    <dgm:pt modelId="{47233FDD-0243-40E6-9C39-239082760DED}" type="sibTrans" cxnId="{396F5721-16EF-416F-9C81-329A2CA7A90E}">
      <dgm:prSet/>
      <dgm:spPr/>
      <dgm:t>
        <a:bodyPr/>
        <a:lstStyle/>
        <a:p>
          <a:endParaRPr lang="en-GB" sz="1800">
            <a:latin typeface="Calibri" pitchFamily="34" charset="0"/>
            <a:cs typeface="Calibri" pitchFamily="34" charset="0"/>
          </a:endParaRPr>
        </a:p>
      </dgm:t>
    </dgm:pt>
    <dgm:pt modelId="{0251674B-2B2D-4A3E-8D97-0148898DBE42}">
      <dgm:prSet phldrT="[Text]" custT="1"/>
      <dgm:spPr/>
      <dgm:t>
        <a:bodyPr/>
        <a:lstStyle/>
        <a:p>
          <a:r>
            <a:rPr lang="en-GB" sz="1800" b="1" u="sng" dirty="0">
              <a:solidFill>
                <a:schemeClr val="bg2"/>
              </a:solidFill>
              <a:latin typeface="Calibri" pitchFamily="34" charset="0"/>
              <a:cs typeface="Calibri" pitchFamily="34" charset="0"/>
            </a:rPr>
            <a:t>I</a:t>
          </a:r>
          <a:r>
            <a:rPr lang="en-GB" sz="1800" b="1" dirty="0">
              <a:solidFill>
                <a:schemeClr val="bg2"/>
              </a:solidFill>
              <a:latin typeface="Calibri" pitchFamily="34" charset="0"/>
              <a:cs typeface="Calibri" pitchFamily="34" charset="0"/>
            </a:rPr>
            <a:t>nimitable</a:t>
          </a:r>
        </a:p>
      </dgm:t>
    </dgm:pt>
    <dgm:pt modelId="{06DAF392-F7C8-4157-805F-48F38B4E2B3A}" type="parTrans" cxnId="{B7E39844-9166-47B8-B567-5433E6B0B548}">
      <dgm:prSet/>
      <dgm:spPr/>
      <dgm:t>
        <a:bodyPr/>
        <a:lstStyle/>
        <a:p>
          <a:endParaRPr lang="en-GB" sz="1800">
            <a:latin typeface="Calibri" pitchFamily="34" charset="0"/>
            <a:cs typeface="Calibri" pitchFamily="34" charset="0"/>
          </a:endParaRPr>
        </a:p>
      </dgm:t>
    </dgm:pt>
    <dgm:pt modelId="{56FCA349-C194-4070-8BDC-1D946C7E9C79}" type="sibTrans" cxnId="{B7E39844-9166-47B8-B567-5433E6B0B548}">
      <dgm:prSet/>
      <dgm:spPr/>
      <dgm:t>
        <a:bodyPr/>
        <a:lstStyle/>
        <a:p>
          <a:endParaRPr lang="en-GB" sz="1800">
            <a:latin typeface="Calibri" pitchFamily="34" charset="0"/>
            <a:cs typeface="Calibri" pitchFamily="34" charset="0"/>
          </a:endParaRPr>
        </a:p>
      </dgm:t>
    </dgm:pt>
    <dgm:pt modelId="{08499503-0AAC-47D1-93B5-1C1CB283C1C0}">
      <dgm:prSet custT="1"/>
      <dgm:spPr/>
      <dgm:t>
        <a:bodyPr/>
        <a:lstStyle/>
        <a:p>
          <a:r>
            <a:rPr lang="en-GB" sz="1800" b="1" u="sng" dirty="0">
              <a:latin typeface="Calibri" pitchFamily="34" charset="0"/>
              <a:cs typeface="Calibri" pitchFamily="34" charset="0"/>
            </a:rPr>
            <a:t>N</a:t>
          </a:r>
          <a:r>
            <a:rPr lang="en-GB" sz="1800" b="1" dirty="0">
              <a:latin typeface="Calibri" pitchFamily="34" charset="0"/>
              <a:cs typeface="Calibri" pitchFamily="34" charset="0"/>
            </a:rPr>
            <a:t>on-substitutable</a:t>
          </a:r>
        </a:p>
      </dgm:t>
    </dgm:pt>
    <dgm:pt modelId="{21BF3C83-155B-4129-AE28-EA44168D726F}" type="parTrans" cxnId="{FCB17DA8-4FB0-4DC1-8128-5BF21CAFB5FF}">
      <dgm:prSet/>
      <dgm:spPr/>
      <dgm:t>
        <a:bodyPr/>
        <a:lstStyle/>
        <a:p>
          <a:endParaRPr lang="en-GB" sz="1800">
            <a:latin typeface="Calibri" pitchFamily="34" charset="0"/>
            <a:cs typeface="Calibri" pitchFamily="34" charset="0"/>
          </a:endParaRPr>
        </a:p>
      </dgm:t>
    </dgm:pt>
    <dgm:pt modelId="{464BF8B6-182A-4F6F-9CDE-B00497092CA1}" type="sibTrans" cxnId="{FCB17DA8-4FB0-4DC1-8128-5BF21CAFB5FF}">
      <dgm:prSet/>
      <dgm:spPr/>
      <dgm:t>
        <a:bodyPr/>
        <a:lstStyle/>
        <a:p>
          <a:endParaRPr lang="en-GB" sz="1800">
            <a:latin typeface="Calibri" pitchFamily="34" charset="0"/>
            <a:cs typeface="Calibri" pitchFamily="34" charset="0"/>
          </a:endParaRPr>
        </a:p>
      </dgm:t>
    </dgm:pt>
    <dgm:pt modelId="{3AE1FFDB-CF38-4F03-9F18-B1191F5A0C76}">
      <dgm:prSet custT="1"/>
      <dgm:spPr/>
      <dgm:t>
        <a:bodyPr/>
        <a:lstStyle/>
        <a:p>
          <a:r>
            <a:rPr lang="en-GB" sz="1800" dirty="0">
              <a:latin typeface="Calibri" pitchFamily="34" charset="0"/>
              <a:cs typeface="Calibri" pitchFamily="34" charset="0"/>
            </a:rPr>
            <a:t>Capabilities that are unique and do not have strategic equivalents</a:t>
          </a:r>
        </a:p>
      </dgm:t>
    </dgm:pt>
    <dgm:pt modelId="{752C8320-DC84-4D53-A4D1-0F8614E1BD72}" type="parTrans" cxnId="{68EF3CC9-2A2E-494A-8B53-202DAD418A36}">
      <dgm:prSet/>
      <dgm:spPr/>
      <dgm:t>
        <a:bodyPr/>
        <a:lstStyle/>
        <a:p>
          <a:endParaRPr lang="en-GB" sz="1800"/>
        </a:p>
      </dgm:t>
    </dgm:pt>
    <dgm:pt modelId="{49468D0D-23EF-4F04-8FDF-957CA31607FB}" type="sibTrans" cxnId="{68EF3CC9-2A2E-494A-8B53-202DAD418A36}">
      <dgm:prSet/>
      <dgm:spPr/>
      <dgm:t>
        <a:bodyPr/>
        <a:lstStyle/>
        <a:p>
          <a:endParaRPr lang="en-GB" sz="1800"/>
        </a:p>
      </dgm:t>
    </dgm:pt>
    <dgm:pt modelId="{9DC0C46C-0835-4533-B2CA-569D1387F40C}" type="pres">
      <dgm:prSet presAssocID="{87714B17-73EA-4F04-B885-08F8825DE8CE}" presName="Name0" presStyleCnt="0">
        <dgm:presLayoutVars>
          <dgm:dir/>
          <dgm:animLvl val="lvl"/>
          <dgm:resizeHandles val="exact"/>
        </dgm:presLayoutVars>
      </dgm:prSet>
      <dgm:spPr/>
    </dgm:pt>
    <dgm:pt modelId="{5C0D52DC-68A7-4B1B-BE34-0680F3539420}" type="pres">
      <dgm:prSet presAssocID="{938EB7B8-2B6D-4680-8B73-D52A1B1A68CF}" presName="linNode" presStyleCnt="0"/>
      <dgm:spPr/>
    </dgm:pt>
    <dgm:pt modelId="{915496C6-787E-4AE7-B128-ABD5BAE6136D}" type="pres">
      <dgm:prSet presAssocID="{938EB7B8-2B6D-4680-8B73-D52A1B1A68CF}" presName="parentText" presStyleLbl="node1" presStyleIdx="0" presStyleCnt="4">
        <dgm:presLayoutVars>
          <dgm:chMax val="1"/>
          <dgm:bulletEnabled val="1"/>
        </dgm:presLayoutVars>
      </dgm:prSet>
      <dgm:spPr/>
    </dgm:pt>
    <dgm:pt modelId="{2FE689E9-27F1-4A2B-9906-85A863058D64}" type="pres">
      <dgm:prSet presAssocID="{F485331C-39B6-4EE4-B595-9D3ACE174D8A}" presName="sp" presStyleCnt="0"/>
      <dgm:spPr/>
    </dgm:pt>
    <dgm:pt modelId="{339CE64D-828B-40D7-AAD1-F4B65A825ABC}" type="pres">
      <dgm:prSet presAssocID="{247EF65F-0F1C-4492-A63D-82DD34D26506}" presName="linNode" presStyleCnt="0"/>
      <dgm:spPr/>
    </dgm:pt>
    <dgm:pt modelId="{A7E07D85-261B-4361-8F47-F3D5D4F0D3B2}" type="pres">
      <dgm:prSet presAssocID="{247EF65F-0F1C-4492-A63D-82DD34D26506}" presName="parentText" presStyleLbl="node1" presStyleIdx="1" presStyleCnt="4">
        <dgm:presLayoutVars>
          <dgm:chMax val="1"/>
          <dgm:bulletEnabled val="1"/>
        </dgm:presLayoutVars>
      </dgm:prSet>
      <dgm:spPr/>
    </dgm:pt>
    <dgm:pt modelId="{E5ED06EA-ACD7-41EA-950A-07B7AD74C671}" type="pres">
      <dgm:prSet presAssocID="{47233FDD-0243-40E6-9C39-239082760DED}" presName="sp" presStyleCnt="0"/>
      <dgm:spPr/>
    </dgm:pt>
    <dgm:pt modelId="{C2E6E42E-CF40-495A-8C3C-CF703979CD3F}" type="pres">
      <dgm:prSet presAssocID="{0251674B-2B2D-4A3E-8D97-0148898DBE42}" presName="linNode" presStyleCnt="0"/>
      <dgm:spPr/>
    </dgm:pt>
    <dgm:pt modelId="{F86ED535-8339-4973-B43E-AF1A1B3DA45B}" type="pres">
      <dgm:prSet presAssocID="{0251674B-2B2D-4A3E-8D97-0148898DBE42}" presName="parentText" presStyleLbl="node1" presStyleIdx="2" presStyleCnt="4">
        <dgm:presLayoutVars>
          <dgm:chMax val="1"/>
          <dgm:bulletEnabled val="1"/>
        </dgm:presLayoutVars>
      </dgm:prSet>
      <dgm:spPr/>
    </dgm:pt>
    <dgm:pt modelId="{B2E301F6-BF7D-4625-A214-A27CE5B7E380}" type="pres">
      <dgm:prSet presAssocID="{56FCA349-C194-4070-8BDC-1D946C7E9C79}" presName="sp" presStyleCnt="0"/>
      <dgm:spPr/>
    </dgm:pt>
    <dgm:pt modelId="{E32585DB-0707-4294-8E36-994BAB149F1E}" type="pres">
      <dgm:prSet presAssocID="{08499503-0AAC-47D1-93B5-1C1CB283C1C0}" presName="linNode" presStyleCnt="0"/>
      <dgm:spPr/>
    </dgm:pt>
    <dgm:pt modelId="{2EBF6BEE-393C-4110-A20A-F5DA9E5F993C}" type="pres">
      <dgm:prSet presAssocID="{08499503-0AAC-47D1-93B5-1C1CB283C1C0}" presName="parentText" presStyleLbl="node1" presStyleIdx="3" presStyleCnt="4">
        <dgm:presLayoutVars>
          <dgm:chMax val="1"/>
          <dgm:bulletEnabled val="1"/>
        </dgm:presLayoutVars>
      </dgm:prSet>
      <dgm:spPr/>
    </dgm:pt>
    <dgm:pt modelId="{D4F7EB5F-9EC8-49DA-851E-F65E884C9DC8}" type="pres">
      <dgm:prSet presAssocID="{08499503-0AAC-47D1-93B5-1C1CB283C1C0}" presName="descendantText" presStyleLbl="alignAccFollowNode1" presStyleIdx="0" presStyleCnt="1">
        <dgm:presLayoutVars>
          <dgm:bulletEnabled val="1"/>
        </dgm:presLayoutVars>
      </dgm:prSet>
      <dgm:spPr/>
    </dgm:pt>
  </dgm:ptLst>
  <dgm:cxnLst>
    <dgm:cxn modelId="{396F5721-16EF-416F-9C81-329A2CA7A90E}" srcId="{87714B17-73EA-4F04-B885-08F8825DE8CE}" destId="{247EF65F-0F1C-4492-A63D-82DD34D26506}" srcOrd="1" destOrd="0" parTransId="{A90771F9-45B9-4318-8D5C-0B08E2FBA16C}" sibTransId="{47233FDD-0243-40E6-9C39-239082760DED}"/>
    <dgm:cxn modelId="{E546842D-917E-4AF3-AB27-4C7F2F919AFF}" srcId="{87714B17-73EA-4F04-B885-08F8825DE8CE}" destId="{938EB7B8-2B6D-4680-8B73-D52A1B1A68CF}" srcOrd="0" destOrd="0" parTransId="{42CD048A-F1B8-4DB3-9A24-BFBD4549D8F2}" sibTransId="{F485331C-39B6-4EE4-B595-9D3ACE174D8A}"/>
    <dgm:cxn modelId="{80B4BC38-4892-4E81-9566-0C3261D18167}" type="presOf" srcId="{3AE1FFDB-CF38-4F03-9F18-B1191F5A0C76}" destId="{D4F7EB5F-9EC8-49DA-851E-F65E884C9DC8}" srcOrd="0" destOrd="0" presId="urn:microsoft.com/office/officeart/2005/8/layout/vList5"/>
    <dgm:cxn modelId="{1FA6855B-7534-4256-A43D-F99BDE05D84E}" type="presOf" srcId="{08499503-0AAC-47D1-93B5-1C1CB283C1C0}" destId="{2EBF6BEE-393C-4110-A20A-F5DA9E5F993C}" srcOrd="0" destOrd="0" presId="urn:microsoft.com/office/officeart/2005/8/layout/vList5"/>
    <dgm:cxn modelId="{3361A35E-6F63-474C-89A9-E02F73881911}" type="presOf" srcId="{87714B17-73EA-4F04-B885-08F8825DE8CE}" destId="{9DC0C46C-0835-4533-B2CA-569D1387F40C}" srcOrd="0" destOrd="0" presId="urn:microsoft.com/office/officeart/2005/8/layout/vList5"/>
    <dgm:cxn modelId="{AEEC5460-9621-42C8-B3EE-5B59B801A60B}" type="presOf" srcId="{0251674B-2B2D-4A3E-8D97-0148898DBE42}" destId="{F86ED535-8339-4973-B43E-AF1A1B3DA45B}" srcOrd="0" destOrd="0" presId="urn:microsoft.com/office/officeart/2005/8/layout/vList5"/>
    <dgm:cxn modelId="{B7E39844-9166-47B8-B567-5433E6B0B548}" srcId="{87714B17-73EA-4F04-B885-08F8825DE8CE}" destId="{0251674B-2B2D-4A3E-8D97-0148898DBE42}" srcOrd="2" destOrd="0" parTransId="{06DAF392-F7C8-4157-805F-48F38B4E2B3A}" sibTransId="{56FCA349-C194-4070-8BDC-1D946C7E9C79}"/>
    <dgm:cxn modelId="{E0869D66-9E82-4A42-94BB-99228A4B9E03}" type="presOf" srcId="{938EB7B8-2B6D-4680-8B73-D52A1B1A68CF}" destId="{915496C6-787E-4AE7-B128-ABD5BAE6136D}" srcOrd="0" destOrd="0" presId="urn:microsoft.com/office/officeart/2005/8/layout/vList5"/>
    <dgm:cxn modelId="{FCB17DA8-4FB0-4DC1-8128-5BF21CAFB5FF}" srcId="{87714B17-73EA-4F04-B885-08F8825DE8CE}" destId="{08499503-0AAC-47D1-93B5-1C1CB283C1C0}" srcOrd="3" destOrd="0" parTransId="{21BF3C83-155B-4129-AE28-EA44168D726F}" sibTransId="{464BF8B6-182A-4F6F-9CDE-B00497092CA1}"/>
    <dgm:cxn modelId="{ECD385AE-36FB-4D0E-AE6C-A4396FF3219C}" type="presOf" srcId="{247EF65F-0F1C-4492-A63D-82DD34D26506}" destId="{A7E07D85-261B-4361-8F47-F3D5D4F0D3B2}" srcOrd="0" destOrd="0" presId="urn:microsoft.com/office/officeart/2005/8/layout/vList5"/>
    <dgm:cxn modelId="{68EF3CC9-2A2E-494A-8B53-202DAD418A36}" srcId="{08499503-0AAC-47D1-93B5-1C1CB283C1C0}" destId="{3AE1FFDB-CF38-4F03-9F18-B1191F5A0C76}" srcOrd="0" destOrd="0" parTransId="{752C8320-DC84-4D53-A4D1-0F8614E1BD72}" sibTransId="{49468D0D-23EF-4F04-8FDF-957CA31607FB}"/>
    <dgm:cxn modelId="{C6FD5656-E8EA-4DEE-83BA-5081C17984AB}" type="presParOf" srcId="{9DC0C46C-0835-4533-B2CA-569D1387F40C}" destId="{5C0D52DC-68A7-4B1B-BE34-0680F3539420}" srcOrd="0" destOrd="0" presId="urn:microsoft.com/office/officeart/2005/8/layout/vList5"/>
    <dgm:cxn modelId="{8886A24A-6654-41D6-A295-3C94D0E93B17}" type="presParOf" srcId="{5C0D52DC-68A7-4B1B-BE34-0680F3539420}" destId="{915496C6-787E-4AE7-B128-ABD5BAE6136D}" srcOrd="0" destOrd="0" presId="urn:microsoft.com/office/officeart/2005/8/layout/vList5"/>
    <dgm:cxn modelId="{BD43FEDD-4FDC-41B4-B32A-4C2A5D08B7B7}" type="presParOf" srcId="{9DC0C46C-0835-4533-B2CA-569D1387F40C}" destId="{2FE689E9-27F1-4A2B-9906-85A863058D64}" srcOrd="1" destOrd="0" presId="urn:microsoft.com/office/officeart/2005/8/layout/vList5"/>
    <dgm:cxn modelId="{6C5DB586-E70D-4134-B5CC-FE19BB7D3670}" type="presParOf" srcId="{9DC0C46C-0835-4533-B2CA-569D1387F40C}" destId="{339CE64D-828B-40D7-AAD1-F4B65A825ABC}" srcOrd="2" destOrd="0" presId="urn:microsoft.com/office/officeart/2005/8/layout/vList5"/>
    <dgm:cxn modelId="{30464929-31BE-4411-9D99-FE26D44CBB30}" type="presParOf" srcId="{339CE64D-828B-40D7-AAD1-F4B65A825ABC}" destId="{A7E07D85-261B-4361-8F47-F3D5D4F0D3B2}" srcOrd="0" destOrd="0" presId="urn:microsoft.com/office/officeart/2005/8/layout/vList5"/>
    <dgm:cxn modelId="{7EFDD9BA-9E8C-4E24-9803-38911AEEB40A}" type="presParOf" srcId="{9DC0C46C-0835-4533-B2CA-569D1387F40C}" destId="{E5ED06EA-ACD7-41EA-950A-07B7AD74C671}" srcOrd="3" destOrd="0" presId="urn:microsoft.com/office/officeart/2005/8/layout/vList5"/>
    <dgm:cxn modelId="{8D92499A-F1CF-4A88-A7E4-A96501A01ECF}" type="presParOf" srcId="{9DC0C46C-0835-4533-B2CA-569D1387F40C}" destId="{C2E6E42E-CF40-495A-8C3C-CF703979CD3F}" srcOrd="4" destOrd="0" presId="urn:microsoft.com/office/officeart/2005/8/layout/vList5"/>
    <dgm:cxn modelId="{E98A3E9C-9F22-4DBD-8374-A6548A021304}" type="presParOf" srcId="{C2E6E42E-CF40-495A-8C3C-CF703979CD3F}" destId="{F86ED535-8339-4973-B43E-AF1A1B3DA45B}" srcOrd="0" destOrd="0" presId="urn:microsoft.com/office/officeart/2005/8/layout/vList5"/>
    <dgm:cxn modelId="{1ADB834C-FE69-45D6-ABD3-558D18FDE29F}" type="presParOf" srcId="{9DC0C46C-0835-4533-B2CA-569D1387F40C}" destId="{B2E301F6-BF7D-4625-A214-A27CE5B7E380}" srcOrd="5" destOrd="0" presId="urn:microsoft.com/office/officeart/2005/8/layout/vList5"/>
    <dgm:cxn modelId="{2AC44184-ACA7-47EF-A87B-B0735B937092}" type="presParOf" srcId="{9DC0C46C-0835-4533-B2CA-569D1387F40C}" destId="{E32585DB-0707-4294-8E36-994BAB149F1E}" srcOrd="6" destOrd="0" presId="urn:microsoft.com/office/officeart/2005/8/layout/vList5"/>
    <dgm:cxn modelId="{6483E518-04AB-45E1-80EA-FE9F11C05D72}" type="presParOf" srcId="{E32585DB-0707-4294-8E36-994BAB149F1E}" destId="{2EBF6BEE-393C-4110-A20A-F5DA9E5F993C}" srcOrd="0" destOrd="0" presId="urn:microsoft.com/office/officeart/2005/8/layout/vList5"/>
    <dgm:cxn modelId="{59EA9F32-B047-4768-B70A-4336C4C32880}" type="presParOf" srcId="{E32585DB-0707-4294-8E36-994BAB149F1E}" destId="{D4F7EB5F-9EC8-49DA-851E-F65E884C9DC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714B17-73EA-4F04-B885-08F8825DE8C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38EB7B8-2B6D-4680-8B73-D52A1B1A68CF}">
      <dgm:prSet phldrT="[Text]" custT="1"/>
      <dgm:spPr/>
      <dgm:t>
        <a:bodyPr lIns="36000" rIns="36000"/>
        <a:lstStyle/>
        <a:p>
          <a:pPr algn="ctr"/>
          <a:r>
            <a:rPr lang="en-GB" sz="2700" b="1" u="sng" dirty="0">
              <a:solidFill>
                <a:schemeClr val="bg2"/>
              </a:solidFill>
              <a:latin typeface="Calibri" pitchFamily="34" charset="0"/>
              <a:cs typeface="Calibri" pitchFamily="34" charset="0"/>
            </a:rPr>
            <a:t>V</a:t>
          </a:r>
          <a:r>
            <a:rPr lang="en-GB" sz="2700" b="1" dirty="0">
              <a:solidFill>
                <a:schemeClr val="bg2"/>
              </a:solidFill>
              <a:latin typeface="Calibri" pitchFamily="34" charset="0"/>
              <a:cs typeface="Calibri" pitchFamily="34" charset="0"/>
            </a:rPr>
            <a:t>aluable</a:t>
          </a:r>
          <a:endParaRPr lang="en-GB" sz="2700" dirty="0">
            <a:solidFill>
              <a:schemeClr val="bg2"/>
            </a:solidFill>
            <a:latin typeface="Calibri" pitchFamily="34" charset="0"/>
            <a:cs typeface="Calibri" pitchFamily="34" charset="0"/>
          </a:endParaRPr>
        </a:p>
      </dgm:t>
    </dgm:pt>
    <dgm:pt modelId="{42CD048A-F1B8-4DB3-9A24-BFBD4549D8F2}" type="parTrans" cxnId="{E546842D-917E-4AF3-AB27-4C7F2F919AFF}">
      <dgm:prSet/>
      <dgm:spPr/>
      <dgm:t>
        <a:bodyPr/>
        <a:lstStyle/>
        <a:p>
          <a:endParaRPr lang="en-GB">
            <a:latin typeface="Calibri" pitchFamily="34" charset="0"/>
            <a:cs typeface="Calibri" pitchFamily="34" charset="0"/>
          </a:endParaRPr>
        </a:p>
      </dgm:t>
    </dgm:pt>
    <dgm:pt modelId="{F485331C-39B6-4EE4-B595-9D3ACE174D8A}" type="sibTrans" cxnId="{E546842D-917E-4AF3-AB27-4C7F2F919AFF}">
      <dgm:prSet/>
      <dgm:spPr/>
      <dgm:t>
        <a:bodyPr/>
        <a:lstStyle/>
        <a:p>
          <a:endParaRPr lang="en-GB">
            <a:latin typeface="Calibri" pitchFamily="34" charset="0"/>
            <a:cs typeface="Calibri" pitchFamily="34" charset="0"/>
          </a:endParaRPr>
        </a:p>
      </dgm:t>
    </dgm:pt>
    <dgm:pt modelId="{247EF65F-0F1C-4492-A63D-82DD34D26506}">
      <dgm:prSet phldrT="[Text]" custT="1"/>
      <dgm:spPr/>
      <dgm:t>
        <a:bodyPr/>
        <a:lstStyle/>
        <a:p>
          <a:r>
            <a:rPr lang="en-GB" sz="2700" b="1" u="sng" dirty="0">
              <a:solidFill>
                <a:schemeClr val="bg2"/>
              </a:solidFill>
              <a:latin typeface="Calibri" pitchFamily="34" charset="0"/>
              <a:cs typeface="Calibri" pitchFamily="34" charset="0"/>
            </a:rPr>
            <a:t>R</a:t>
          </a:r>
          <a:r>
            <a:rPr lang="en-GB" sz="2700" b="1" dirty="0">
              <a:solidFill>
                <a:schemeClr val="bg2"/>
              </a:solidFill>
              <a:latin typeface="Calibri" pitchFamily="34" charset="0"/>
              <a:cs typeface="Calibri" pitchFamily="34" charset="0"/>
            </a:rPr>
            <a:t>are</a:t>
          </a:r>
        </a:p>
      </dgm:t>
    </dgm:pt>
    <dgm:pt modelId="{A90771F9-45B9-4318-8D5C-0B08E2FBA16C}" type="parTrans" cxnId="{396F5721-16EF-416F-9C81-329A2CA7A90E}">
      <dgm:prSet/>
      <dgm:spPr/>
      <dgm:t>
        <a:bodyPr/>
        <a:lstStyle/>
        <a:p>
          <a:endParaRPr lang="en-GB">
            <a:latin typeface="Calibri" pitchFamily="34" charset="0"/>
            <a:cs typeface="Calibri" pitchFamily="34" charset="0"/>
          </a:endParaRPr>
        </a:p>
      </dgm:t>
    </dgm:pt>
    <dgm:pt modelId="{47233FDD-0243-40E6-9C39-239082760DED}" type="sibTrans" cxnId="{396F5721-16EF-416F-9C81-329A2CA7A90E}">
      <dgm:prSet/>
      <dgm:spPr/>
      <dgm:t>
        <a:bodyPr/>
        <a:lstStyle/>
        <a:p>
          <a:endParaRPr lang="en-GB">
            <a:latin typeface="Calibri" pitchFamily="34" charset="0"/>
            <a:cs typeface="Calibri" pitchFamily="34" charset="0"/>
          </a:endParaRPr>
        </a:p>
      </dgm:t>
    </dgm:pt>
    <dgm:pt modelId="{0251674B-2B2D-4A3E-8D97-0148898DBE42}">
      <dgm:prSet phldrT="[Text]" custT="1"/>
      <dgm:spPr/>
      <dgm:t>
        <a:bodyPr/>
        <a:lstStyle/>
        <a:p>
          <a:r>
            <a:rPr lang="en-GB" sz="2700" b="1" u="sng" dirty="0">
              <a:solidFill>
                <a:schemeClr val="bg2"/>
              </a:solidFill>
              <a:latin typeface="Calibri" pitchFamily="34" charset="0"/>
              <a:cs typeface="Calibri" pitchFamily="34" charset="0"/>
            </a:rPr>
            <a:t>I</a:t>
          </a:r>
          <a:r>
            <a:rPr lang="en-GB" sz="2700" b="1" dirty="0">
              <a:solidFill>
                <a:schemeClr val="bg2"/>
              </a:solidFill>
              <a:latin typeface="Calibri" pitchFamily="34" charset="0"/>
              <a:cs typeface="Calibri" pitchFamily="34" charset="0"/>
            </a:rPr>
            <a:t>nimitable</a:t>
          </a:r>
        </a:p>
      </dgm:t>
    </dgm:pt>
    <dgm:pt modelId="{06DAF392-F7C8-4157-805F-48F38B4E2B3A}" type="parTrans" cxnId="{B7E39844-9166-47B8-B567-5433E6B0B548}">
      <dgm:prSet/>
      <dgm:spPr/>
      <dgm:t>
        <a:bodyPr/>
        <a:lstStyle/>
        <a:p>
          <a:endParaRPr lang="en-GB">
            <a:latin typeface="Calibri" pitchFamily="34" charset="0"/>
            <a:cs typeface="Calibri" pitchFamily="34" charset="0"/>
          </a:endParaRPr>
        </a:p>
      </dgm:t>
    </dgm:pt>
    <dgm:pt modelId="{56FCA349-C194-4070-8BDC-1D946C7E9C79}" type="sibTrans" cxnId="{B7E39844-9166-47B8-B567-5433E6B0B548}">
      <dgm:prSet/>
      <dgm:spPr/>
      <dgm:t>
        <a:bodyPr/>
        <a:lstStyle/>
        <a:p>
          <a:endParaRPr lang="en-GB">
            <a:latin typeface="Calibri" pitchFamily="34" charset="0"/>
            <a:cs typeface="Calibri" pitchFamily="34" charset="0"/>
          </a:endParaRPr>
        </a:p>
      </dgm:t>
    </dgm:pt>
    <dgm:pt modelId="{08499503-0AAC-47D1-93B5-1C1CB283C1C0}">
      <dgm:prSet custT="1"/>
      <dgm:spPr/>
      <dgm:t>
        <a:bodyPr/>
        <a:lstStyle/>
        <a:p>
          <a:r>
            <a:rPr lang="en-GB" sz="2700" b="1" u="sng" dirty="0">
              <a:latin typeface="Calibri" pitchFamily="34" charset="0"/>
              <a:cs typeface="Calibri" pitchFamily="34" charset="0"/>
            </a:rPr>
            <a:t>O</a:t>
          </a:r>
          <a:r>
            <a:rPr lang="en-GB" sz="2700" b="1" u="none" dirty="0">
              <a:latin typeface="Calibri" pitchFamily="34" charset="0"/>
              <a:cs typeface="Calibri" pitchFamily="34" charset="0"/>
            </a:rPr>
            <a:t>rganised</a:t>
          </a:r>
        </a:p>
      </dgm:t>
    </dgm:pt>
    <dgm:pt modelId="{21BF3C83-155B-4129-AE28-EA44168D726F}" type="parTrans" cxnId="{FCB17DA8-4FB0-4DC1-8128-5BF21CAFB5FF}">
      <dgm:prSet/>
      <dgm:spPr/>
      <dgm:t>
        <a:bodyPr/>
        <a:lstStyle/>
        <a:p>
          <a:endParaRPr lang="en-GB">
            <a:latin typeface="Calibri" pitchFamily="34" charset="0"/>
            <a:cs typeface="Calibri" pitchFamily="34" charset="0"/>
          </a:endParaRPr>
        </a:p>
      </dgm:t>
    </dgm:pt>
    <dgm:pt modelId="{464BF8B6-182A-4F6F-9CDE-B00497092CA1}" type="sibTrans" cxnId="{FCB17DA8-4FB0-4DC1-8128-5BF21CAFB5FF}">
      <dgm:prSet/>
      <dgm:spPr/>
      <dgm:t>
        <a:bodyPr/>
        <a:lstStyle/>
        <a:p>
          <a:endParaRPr lang="en-GB">
            <a:latin typeface="Calibri" pitchFamily="34" charset="0"/>
            <a:cs typeface="Calibri" pitchFamily="34" charset="0"/>
          </a:endParaRPr>
        </a:p>
      </dgm:t>
    </dgm:pt>
    <dgm:pt modelId="{3AE1FFDB-CF38-4F03-9F18-B1191F5A0C76}">
      <dgm:prSet custT="1"/>
      <dgm:spPr/>
      <dgm:t>
        <a:bodyPr/>
        <a:lstStyle/>
        <a:p>
          <a:r>
            <a:rPr lang="en-GB" sz="2100" dirty="0">
              <a:latin typeface="Calibri" pitchFamily="34" charset="0"/>
              <a:cs typeface="Calibri" pitchFamily="34" charset="0"/>
            </a:rPr>
            <a:t>Suitably organised</a:t>
          </a:r>
        </a:p>
      </dgm:t>
    </dgm:pt>
    <dgm:pt modelId="{752C8320-DC84-4D53-A4D1-0F8614E1BD72}" type="parTrans" cxnId="{68EF3CC9-2A2E-494A-8B53-202DAD418A36}">
      <dgm:prSet/>
      <dgm:spPr/>
      <dgm:t>
        <a:bodyPr/>
        <a:lstStyle/>
        <a:p>
          <a:endParaRPr lang="en-GB"/>
        </a:p>
      </dgm:t>
    </dgm:pt>
    <dgm:pt modelId="{49468D0D-23EF-4F04-8FDF-957CA31607FB}" type="sibTrans" cxnId="{68EF3CC9-2A2E-494A-8B53-202DAD418A36}">
      <dgm:prSet/>
      <dgm:spPr/>
      <dgm:t>
        <a:bodyPr/>
        <a:lstStyle/>
        <a:p>
          <a:endParaRPr lang="en-GB"/>
        </a:p>
      </dgm:t>
    </dgm:pt>
    <dgm:pt modelId="{9DC0C46C-0835-4533-B2CA-569D1387F40C}" type="pres">
      <dgm:prSet presAssocID="{87714B17-73EA-4F04-B885-08F8825DE8CE}" presName="Name0" presStyleCnt="0">
        <dgm:presLayoutVars>
          <dgm:dir/>
          <dgm:animLvl val="lvl"/>
          <dgm:resizeHandles val="exact"/>
        </dgm:presLayoutVars>
      </dgm:prSet>
      <dgm:spPr/>
    </dgm:pt>
    <dgm:pt modelId="{5C0D52DC-68A7-4B1B-BE34-0680F3539420}" type="pres">
      <dgm:prSet presAssocID="{938EB7B8-2B6D-4680-8B73-D52A1B1A68CF}" presName="linNode" presStyleCnt="0"/>
      <dgm:spPr/>
    </dgm:pt>
    <dgm:pt modelId="{915496C6-787E-4AE7-B128-ABD5BAE6136D}" type="pres">
      <dgm:prSet presAssocID="{938EB7B8-2B6D-4680-8B73-D52A1B1A68CF}" presName="parentText" presStyleLbl="node1" presStyleIdx="0" presStyleCnt="4" custLinFactNeighborY="1395">
        <dgm:presLayoutVars>
          <dgm:chMax val="1"/>
          <dgm:bulletEnabled val="1"/>
        </dgm:presLayoutVars>
      </dgm:prSet>
      <dgm:spPr/>
    </dgm:pt>
    <dgm:pt modelId="{2FE689E9-27F1-4A2B-9906-85A863058D64}" type="pres">
      <dgm:prSet presAssocID="{F485331C-39B6-4EE4-B595-9D3ACE174D8A}" presName="sp" presStyleCnt="0"/>
      <dgm:spPr/>
    </dgm:pt>
    <dgm:pt modelId="{339CE64D-828B-40D7-AAD1-F4B65A825ABC}" type="pres">
      <dgm:prSet presAssocID="{247EF65F-0F1C-4492-A63D-82DD34D26506}" presName="linNode" presStyleCnt="0"/>
      <dgm:spPr/>
    </dgm:pt>
    <dgm:pt modelId="{A7E07D85-261B-4361-8F47-F3D5D4F0D3B2}" type="pres">
      <dgm:prSet presAssocID="{247EF65F-0F1C-4492-A63D-82DD34D26506}" presName="parentText" presStyleLbl="node1" presStyleIdx="1" presStyleCnt="4">
        <dgm:presLayoutVars>
          <dgm:chMax val="1"/>
          <dgm:bulletEnabled val="1"/>
        </dgm:presLayoutVars>
      </dgm:prSet>
      <dgm:spPr/>
    </dgm:pt>
    <dgm:pt modelId="{E5ED06EA-ACD7-41EA-950A-07B7AD74C671}" type="pres">
      <dgm:prSet presAssocID="{47233FDD-0243-40E6-9C39-239082760DED}" presName="sp" presStyleCnt="0"/>
      <dgm:spPr/>
    </dgm:pt>
    <dgm:pt modelId="{C2E6E42E-CF40-495A-8C3C-CF703979CD3F}" type="pres">
      <dgm:prSet presAssocID="{0251674B-2B2D-4A3E-8D97-0148898DBE42}" presName="linNode" presStyleCnt="0"/>
      <dgm:spPr/>
    </dgm:pt>
    <dgm:pt modelId="{F86ED535-8339-4973-B43E-AF1A1B3DA45B}" type="pres">
      <dgm:prSet presAssocID="{0251674B-2B2D-4A3E-8D97-0148898DBE42}" presName="parentText" presStyleLbl="node1" presStyleIdx="2" presStyleCnt="4">
        <dgm:presLayoutVars>
          <dgm:chMax val="1"/>
          <dgm:bulletEnabled val="1"/>
        </dgm:presLayoutVars>
      </dgm:prSet>
      <dgm:spPr/>
    </dgm:pt>
    <dgm:pt modelId="{B2E301F6-BF7D-4625-A214-A27CE5B7E380}" type="pres">
      <dgm:prSet presAssocID="{56FCA349-C194-4070-8BDC-1D946C7E9C79}" presName="sp" presStyleCnt="0"/>
      <dgm:spPr/>
    </dgm:pt>
    <dgm:pt modelId="{E32585DB-0707-4294-8E36-994BAB149F1E}" type="pres">
      <dgm:prSet presAssocID="{08499503-0AAC-47D1-93B5-1C1CB283C1C0}" presName="linNode" presStyleCnt="0"/>
      <dgm:spPr/>
    </dgm:pt>
    <dgm:pt modelId="{2EBF6BEE-393C-4110-A20A-F5DA9E5F993C}" type="pres">
      <dgm:prSet presAssocID="{08499503-0AAC-47D1-93B5-1C1CB283C1C0}" presName="parentText" presStyleLbl="node1" presStyleIdx="3" presStyleCnt="4">
        <dgm:presLayoutVars>
          <dgm:chMax val="1"/>
          <dgm:bulletEnabled val="1"/>
        </dgm:presLayoutVars>
      </dgm:prSet>
      <dgm:spPr/>
    </dgm:pt>
    <dgm:pt modelId="{D4F7EB5F-9EC8-49DA-851E-F65E884C9DC8}" type="pres">
      <dgm:prSet presAssocID="{08499503-0AAC-47D1-93B5-1C1CB283C1C0}" presName="descendantText" presStyleLbl="alignAccFollowNode1" presStyleIdx="0" presStyleCnt="1">
        <dgm:presLayoutVars>
          <dgm:bulletEnabled val="1"/>
        </dgm:presLayoutVars>
      </dgm:prSet>
      <dgm:spPr/>
    </dgm:pt>
  </dgm:ptLst>
  <dgm:cxnLst>
    <dgm:cxn modelId="{F0F7510E-E48B-465D-BD63-D3DFA6704E66}" type="presOf" srcId="{0251674B-2B2D-4A3E-8D97-0148898DBE42}" destId="{F86ED535-8339-4973-B43E-AF1A1B3DA45B}" srcOrd="0" destOrd="0" presId="urn:microsoft.com/office/officeart/2005/8/layout/vList5"/>
    <dgm:cxn modelId="{573B890F-7AC5-4C27-AF12-30838453209C}" type="presOf" srcId="{938EB7B8-2B6D-4680-8B73-D52A1B1A68CF}" destId="{915496C6-787E-4AE7-B128-ABD5BAE6136D}" srcOrd="0" destOrd="0" presId="urn:microsoft.com/office/officeart/2005/8/layout/vList5"/>
    <dgm:cxn modelId="{396F5721-16EF-416F-9C81-329A2CA7A90E}" srcId="{87714B17-73EA-4F04-B885-08F8825DE8CE}" destId="{247EF65F-0F1C-4492-A63D-82DD34D26506}" srcOrd="1" destOrd="0" parTransId="{A90771F9-45B9-4318-8D5C-0B08E2FBA16C}" sibTransId="{47233FDD-0243-40E6-9C39-239082760DED}"/>
    <dgm:cxn modelId="{E546842D-917E-4AF3-AB27-4C7F2F919AFF}" srcId="{87714B17-73EA-4F04-B885-08F8825DE8CE}" destId="{938EB7B8-2B6D-4680-8B73-D52A1B1A68CF}" srcOrd="0" destOrd="0" parTransId="{42CD048A-F1B8-4DB3-9A24-BFBD4549D8F2}" sibTransId="{F485331C-39B6-4EE4-B595-9D3ACE174D8A}"/>
    <dgm:cxn modelId="{3C270942-DFD2-4DDB-82AD-A7B3DBA7978E}" type="presOf" srcId="{08499503-0AAC-47D1-93B5-1C1CB283C1C0}" destId="{2EBF6BEE-393C-4110-A20A-F5DA9E5F993C}" srcOrd="0" destOrd="0" presId="urn:microsoft.com/office/officeart/2005/8/layout/vList5"/>
    <dgm:cxn modelId="{B7E39844-9166-47B8-B567-5433E6B0B548}" srcId="{87714B17-73EA-4F04-B885-08F8825DE8CE}" destId="{0251674B-2B2D-4A3E-8D97-0148898DBE42}" srcOrd="2" destOrd="0" parTransId="{06DAF392-F7C8-4157-805F-48F38B4E2B3A}" sibTransId="{56FCA349-C194-4070-8BDC-1D946C7E9C79}"/>
    <dgm:cxn modelId="{FCB17DA8-4FB0-4DC1-8128-5BF21CAFB5FF}" srcId="{87714B17-73EA-4F04-B885-08F8825DE8CE}" destId="{08499503-0AAC-47D1-93B5-1C1CB283C1C0}" srcOrd="3" destOrd="0" parTransId="{21BF3C83-155B-4129-AE28-EA44168D726F}" sibTransId="{464BF8B6-182A-4F6F-9CDE-B00497092CA1}"/>
    <dgm:cxn modelId="{321B76AA-7831-41BF-AFCF-931421240F2F}" type="presOf" srcId="{247EF65F-0F1C-4492-A63D-82DD34D26506}" destId="{A7E07D85-261B-4361-8F47-F3D5D4F0D3B2}" srcOrd="0" destOrd="0" presId="urn:microsoft.com/office/officeart/2005/8/layout/vList5"/>
    <dgm:cxn modelId="{78FD04BF-2EDB-4A59-B38B-C9EAFAFCC7E7}" type="presOf" srcId="{3AE1FFDB-CF38-4F03-9F18-B1191F5A0C76}" destId="{D4F7EB5F-9EC8-49DA-851E-F65E884C9DC8}" srcOrd="0" destOrd="0" presId="urn:microsoft.com/office/officeart/2005/8/layout/vList5"/>
    <dgm:cxn modelId="{68EF3CC9-2A2E-494A-8B53-202DAD418A36}" srcId="{08499503-0AAC-47D1-93B5-1C1CB283C1C0}" destId="{3AE1FFDB-CF38-4F03-9F18-B1191F5A0C76}" srcOrd="0" destOrd="0" parTransId="{752C8320-DC84-4D53-A4D1-0F8614E1BD72}" sibTransId="{49468D0D-23EF-4F04-8FDF-957CA31607FB}"/>
    <dgm:cxn modelId="{79BB43D0-392A-4CD0-AC23-09E9256F2F73}" type="presOf" srcId="{87714B17-73EA-4F04-B885-08F8825DE8CE}" destId="{9DC0C46C-0835-4533-B2CA-569D1387F40C}" srcOrd="0" destOrd="0" presId="urn:microsoft.com/office/officeart/2005/8/layout/vList5"/>
    <dgm:cxn modelId="{BDFC5125-910E-4528-A87D-321CC0BA30E1}" type="presParOf" srcId="{9DC0C46C-0835-4533-B2CA-569D1387F40C}" destId="{5C0D52DC-68A7-4B1B-BE34-0680F3539420}" srcOrd="0" destOrd="0" presId="urn:microsoft.com/office/officeart/2005/8/layout/vList5"/>
    <dgm:cxn modelId="{D5238523-3253-4334-A1F1-720A5FEF2352}" type="presParOf" srcId="{5C0D52DC-68A7-4B1B-BE34-0680F3539420}" destId="{915496C6-787E-4AE7-B128-ABD5BAE6136D}" srcOrd="0" destOrd="0" presId="urn:microsoft.com/office/officeart/2005/8/layout/vList5"/>
    <dgm:cxn modelId="{EF1C8780-F725-4AEB-9C60-5E1BFB2CE712}" type="presParOf" srcId="{9DC0C46C-0835-4533-B2CA-569D1387F40C}" destId="{2FE689E9-27F1-4A2B-9906-85A863058D64}" srcOrd="1" destOrd="0" presId="urn:microsoft.com/office/officeart/2005/8/layout/vList5"/>
    <dgm:cxn modelId="{D8BBEDB9-5D79-4EB1-B975-A6F8B53884EF}" type="presParOf" srcId="{9DC0C46C-0835-4533-B2CA-569D1387F40C}" destId="{339CE64D-828B-40D7-AAD1-F4B65A825ABC}" srcOrd="2" destOrd="0" presId="urn:microsoft.com/office/officeart/2005/8/layout/vList5"/>
    <dgm:cxn modelId="{2F2E9EFA-2D6A-4E2D-99BA-E621169DA9FB}" type="presParOf" srcId="{339CE64D-828B-40D7-AAD1-F4B65A825ABC}" destId="{A7E07D85-261B-4361-8F47-F3D5D4F0D3B2}" srcOrd="0" destOrd="0" presId="urn:microsoft.com/office/officeart/2005/8/layout/vList5"/>
    <dgm:cxn modelId="{D4E45B00-2F8C-40E5-A965-2036F6224E43}" type="presParOf" srcId="{9DC0C46C-0835-4533-B2CA-569D1387F40C}" destId="{E5ED06EA-ACD7-41EA-950A-07B7AD74C671}" srcOrd="3" destOrd="0" presId="urn:microsoft.com/office/officeart/2005/8/layout/vList5"/>
    <dgm:cxn modelId="{3B9127A6-05E6-4968-A280-EDFEBE2B9EF6}" type="presParOf" srcId="{9DC0C46C-0835-4533-B2CA-569D1387F40C}" destId="{C2E6E42E-CF40-495A-8C3C-CF703979CD3F}" srcOrd="4" destOrd="0" presId="urn:microsoft.com/office/officeart/2005/8/layout/vList5"/>
    <dgm:cxn modelId="{3A45A562-1ED8-42C7-954A-B45BCA2B7527}" type="presParOf" srcId="{C2E6E42E-CF40-495A-8C3C-CF703979CD3F}" destId="{F86ED535-8339-4973-B43E-AF1A1B3DA45B}" srcOrd="0" destOrd="0" presId="urn:microsoft.com/office/officeart/2005/8/layout/vList5"/>
    <dgm:cxn modelId="{4C0F4AA9-E1DB-4574-9851-5BD3DA7950A6}" type="presParOf" srcId="{9DC0C46C-0835-4533-B2CA-569D1387F40C}" destId="{B2E301F6-BF7D-4625-A214-A27CE5B7E380}" srcOrd="5" destOrd="0" presId="urn:microsoft.com/office/officeart/2005/8/layout/vList5"/>
    <dgm:cxn modelId="{33B06792-262F-424A-B1D2-FE0A95312A9C}" type="presParOf" srcId="{9DC0C46C-0835-4533-B2CA-569D1387F40C}" destId="{E32585DB-0707-4294-8E36-994BAB149F1E}" srcOrd="6" destOrd="0" presId="urn:microsoft.com/office/officeart/2005/8/layout/vList5"/>
    <dgm:cxn modelId="{95B7B84C-895E-4C83-85E6-549354408B54}" type="presParOf" srcId="{E32585DB-0707-4294-8E36-994BAB149F1E}" destId="{2EBF6BEE-393C-4110-A20A-F5DA9E5F993C}" srcOrd="0" destOrd="0" presId="urn:microsoft.com/office/officeart/2005/8/layout/vList5"/>
    <dgm:cxn modelId="{B67B89C8-28E8-48FD-9967-4A8E37AD562F}" type="presParOf" srcId="{E32585DB-0707-4294-8E36-994BAB149F1E}" destId="{D4F7EB5F-9EC8-49DA-851E-F65E884C9DC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A3BB9-8C3B-481F-8774-85F115EA049E}">
      <dsp:nvSpPr>
        <dsp:cNvPr id="0" name=""/>
        <dsp:cNvSpPr/>
      </dsp:nvSpPr>
      <dsp:spPr>
        <a:xfrm>
          <a:off x="2946422" y="1754"/>
          <a:ext cx="1459300" cy="94854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Financial </a:t>
          </a:r>
        </a:p>
      </dsp:txBody>
      <dsp:txXfrm>
        <a:off x="2992726" y="48058"/>
        <a:ext cx="1366692" cy="855937"/>
      </dsp:txXfrm>
    </dsp:sp>
    <dsp:sp modelId="{653A5B93-529A-445F-B549-99A0D88A5467}">
      <dsp:nvSpPr>
        <dsp:cNvPr id="0" name=""/>
        <dsp:cNvSpPr/>
      </dsp:nvSpPr>
      <dsp:spPr>
        <a:xfrm>
          <a:off x="1442767" y="476027"/>
          <a:ext cx="4466611" cy="4466611"/>
        </a:xfrm>
        <a:custGeom>
          <a:avLst/>
          <a:gdLst/>
          <a:ahLst/>
          <a:cxnLst/>
          <a:rect l="0" t="0" r="0" b="0"/>
          <a:pathLst>
            <a:path>
              <a:moveTo>
                <a:pt x="2972266" y="125797"/>
              </a:moveTo>
              <a:arcTo wR="2233305" hR="2233305" stAng="17359339" swAng="1499832"/>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EC06246-67A3-441F-B2FB-D388C398C37A}">
      <dsp:nvSpPr>
        <dsp:cNvPr id="0" name=""/>
        <dsp:cNvSpPr/>
      </dsp:nvSpPr>
      <dsp:spPr>
        <a:xfrm>
          <a:off x="4880522" y="1118407"/>
          <a:ext cx="1459300" cy="948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Physical</a:t>
          </a:r>
        </a:p>
      </dsp:txBody>
      <dsp:txXfrm>
        <a:off x="4926826" y="1164711"/>
        <a:ext cx="1366692" cy="855937"/>
      </dsp:txXfrm>
    </dsp:sp>
    <dsp:sp modelId="{EC923FCA-241A-4F1B-B117-D50C8729229B}">
      <dsp:nvSpPr>
        <dsp:cNvPr id="0" name=""/>
        <dsp:cNvSpPr/>
      </dsp:nvSpPr>
      <dsp:spPr>
        <a:xfrm>
          <a:off x="1442767" y="476027"/>
          <a:ext cx="4466611" cy="4466611"/>
        </a:xfrm>
        <a:custGeom>
          <a:avLst/>
          <a:gdLst/>
          <a:ahLst/>
          <a:cxnLst/>
          <a:rect l="0" t="0" r="0" b="0"/>
          <a:pathLst>
            <a:path>
              <a:moveTo>
                <a:pt x="4375891" y="1603240"/>
              </a:moveTo>
              <a:arcTo wR="2233305" hR="2233305" stAng="20616786" swAng="196642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1D88761-2101-46CD-BB3E-3045EF18AEF3}">
      <dsp:nvSpPr>
        <dsp:cNvPr id="0" name=""/>
        <dsp:cNvSpPr/>
      </dsp:nvSpPr>
      <dsp:spPr>
        <a:xfrm>
          <a:off x="4880522" y="3351713"/>
          <a:ext cx="1459300" cy="948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Human</a:t>
          </a:r>
        </a:p>
      </dsp:txBody>
      <dsp:txXfrm>
        <a:off x="4926826" y="3398017"/>
        <a:ext cx="1366692" cy="855937"/>
      </dsp:txXfrm>
    </dsp:sp>
    <dsp:sp modelId="{51FA55F7-2C57-4638-8BE5-76224F305562}">
      <dsp:nvSpPr>
        <dsp:cNvPr id="0" name=""/>
        <dsp:cNvSpPr/>
      </dsp:nvSpPr>
      <dsp:spPr>
        <a:xfrm>
          <a:off x="1442767" y="476027"/>
          <a:ext cx="4466611" cy="4466611"/>
        </a:xfrm>
        <a:custGeom>
          <a:avLst/>
          <a:gdLst/>
          <a:ahLst/>
          <a:cxnLst/>
          <a:rect l="0" t="0" r="0" b="0"/>
          <a:pathLst>
            <a:path>
              <a:moveTo>
                <a:pt x="3793625" y="3831134"/>
              </a:moveTo>
              <a:arcTo wR="2233305" hR="2233305" stAng="2740828" swAng="1499832"/>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1FB3159-D860-4AF6-81C0-F799DC8BD58E}">
      <dsp:nvSpPr>
        <dsp:cNvPr id="0" name=""/>
        <dsp:cNvSpPr/>
      </dsp:nvSpPr>
      <dsp:spPr>
        <a:xfrm>
          <a:off x="2946422" y="4468366"/>
          <a:ext cx="1459300" cy="94854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Technological</a:t>
          </a:r>
        </a:p>
      </dsp:txBody>
      <dsp:txXfrm>
        <a:off x="2992726" y="4514670"/>
        <a:ext cx="1366692" cy="855937"/>
      </dsp:txXfrm>
    </dsp:sp>
    <dsp:sp modelId="{80635311-C047-45F1-933B-D5D3BC61711A}">
      <dsp:nvSpPr>
        <dsp:cNvPr id="0" name=""/>
        <dsp:cNvSpPr/>
      </dsp:nvSpPr>
      <dsp:spPr>
        <a:xfrm>
          <a:off x="1442767" y="476027"/>
          <a:ext cx="4466611" cy="4466611"/>
        </a:xfrm>
        <a:custGeom>
          <a:avLst/>
          <a:gdLst/>
          <a:ahLst/>
          <a:cxnLst/>
          <a:rect l="0" t="0" r="0" b="0"/>
          <a:pathLst>
            <a:path>
              <a:moveTo>
                <a:pt x="1494344" y="4340814"/>
              </a:moveTo>
              <a:arcTo wR="2233305" hR="2233305" stAng="6559339" swAng="1499832"/>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3635B04-B35E-4EF9-B9DC-6B219BE5B669}">
      <dsp:nvSpPr>
        <dsp:cNvPr id="0" name=""/>
        <dsp:cNvSpPr/>
      </dsp:nvSpPr>
      <dsp:spPr>
        <a:xfrm>
          <a:off x="1012323" y="3351713"/>
          <a:ext cx="1459300" cy="948545"/>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Reputation </a:t>
          </a:r>
        </a:p>
      </dsp:txBody>
      <dsp:txXfrm>
        <a:off x="1058627" y="3398017"/>
        <a:ext cx="1366692" cy="855937"/>
      </dsp:txXfrm>
    </dsp:sp>
    <dsp:sp modelId="{5E65882F-48BA-4178-B459-54B125BF46C6}">
      <dsp:nvSpPr>
        <dsp:cNvPr id="0" name=""/>
        <dsp:cNvSpPr/>
      </dsp:nvSpPr>
      <dsp:spPr>
        <a:xfrm>
          <a:off x="1442767" y="476027"/>
          <a:ext cx="4466611" cy="4466611"/>
        </a:xfrm>
        <a:custGeom>
          <a:avLst/>
          <a:gdLst/>
          <a:ahLst/>
          <a:cxnLst/>
          <a:rect l="0" t="0" r="0" b="0"/>
          <a:pathLst>
            <a:path>
              <a:moveTo>
                <a:pt x="90720" y="2863370"/>
              </a:moveTo>
              <a:arcTo wR="2233305" hR="2233305" stAng="9816786" swAng="1966428"/>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4BAA154-52D2-4DF1-86B3-75B7FF4FB459}">
      <dsp:nvSpPr>
        <dsp:cNvPr id="0" name=""/>
        <dsp:cNvSpPr/>
      </dsp:nvSpPr>
      <dsp:spPr>
        <a:xfrm>
          <a:off x="1012323" y="1118407"/>
          <a:ext cx="1459300" cy="948545"/>
        </a:xfrm>
        <a:prstGeom prst="roundRect">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Organisational</a:t>
          </a:r>
        </a:p>
      </dsp:txBody>
      <dsp:txXfrm>
        <a:off x="1058627" y="1164711"/>
        <a:ext cx="1366692" cy="855937"/>
      </dsp:txXfrm>
    </dsp:sp>
    <dsp:sp modelId="{B4DBEA28-B677-4D51-9C24-71E75D46776C}">
      <dsp:nvSpPr>
        <dsp:cNvPr id="0" name=""/>
        <dsp:cNvSpPr/>
      </dsp:nvSpPr>
      <dsp:spPr>
        <a:xfrm>
          <a:off x="1442767" y="476027"/>
          <a:ext cx="4466611" cy="4466611"/>
        </a:xfrm>
        <a:custGeom>
          <a:avLst/>
          <a:gdLst/>
          <a:ahLst/>
          <a:cxnLst/>
          <a:rect l="0" t="0" r="0" b="0"/>
          <a:pathLst>
            <a:path>
              <a:moveTo>
                <a:pt x="672986" y="635476"/>
              </a:moveTo>
              <a:arcTo wR="2233305" hR="2233305" stAng="13540828" swAng="1499832"/>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DE5AF-4038-4E8F-BB19-19BF49A6A75E}">
      <dsp:nvSpPr>
        <dsp:cNvPr id="0" name=""/>
        <dsp:cNvSpPr/>
      </dsp:nvSpPr>
      <dsp:spPr>
        <a:xfrm rot="5400000">
          <a:off x="4289651" y="-1734579"/>
          <a:ext cx="724130" cy="437808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Calibri" pitchFamily="34" charset="0"/>
              <a:cs typeface="Calibri" pitchFamily="34" charset="0"/>
            </a:rPr>
            <a:t>Capabilities that help a firm to exploit opportunities or neutralise threats</a:t>
          </a:r>
        </a:p>
      </dsp:txBody>
      <dsp:txXfrm rot="-5400000">
        <a:off x="2462674" y="127747"/>
        <a:ext cx="4342737" cy="653432"/>
      </dsp:txXfrm>
    </dsp:sp>
    <dsp:sp modelId="{915496C6-787E-4AE7-B128-ABD5BAE6136D}">
      <dsp:nvSpPr>
        <dsp:cNvPr id="0" name=""/>
        <dsp:cNvSpPr/>
      </dsp:nvSpPr>
      <dsp:spPr>
        <a:xfrm>
          <a:off x="6829" y="0"/>
          <a:ext cx="2462673" cy="9051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34290" rIns="3600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latin typeface="Calibri" pitchFamily="34" charset="0"/>
              <a:cs typeface="Calibri" pitchFamily="34" charset="0"/>
            </a:rPr>
            <a:t>V</a:t>
          </a:r>
          <a:r>
            <a:rPr lang="en-GB" sz="1800" b="1" kern="1200" dirty="0">
              <a:latin typeface="Calibri" pitchFamily="34" charset="0"/>
              <a:cs typeface="Calibri" pitchFamily="34" charset="0"/>
            </a:rPr>
            <a:t>aluable</a:t>
          </a:r>
          <a:endParaRPr lang="en-GB" sz="1800" kern="1200" dirty="0">
            <a:latin typeface="Calibri" pitchFamily="34" charset="0"/>
            <a:cs typeface="Calibri" pitchFamily="34" charset="0"/>
          </a:endParaRPr>
        </a:p>
      </dsp:txBody>
      <dsp:txXfrm>
        <a:off x="51015" y="44186"/>
        <a:ext cx="2374301" cy="816791"/>
      </dsp:txXfrm>
    </dsp:sp>
    <dsp:sp modelId="{1F11C3AC-7295-4C18-B5E0-2C08F5C7305C}">
      <dsp:nvSpPr>
        <dsp:cNvPr id="0" name=""/>
        <dsp:cNvSpPr/>
      </dsp:nvSpPr>
      <dsp:spPr>
        <a:xfrm rot="5400000">
          <a:off x="4289651" y="-784157"/>
          <a:ext cx="724130" cy="437808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Calibri" pitchFamily="34" charset="0"/>
              <a:cs typeface="Calibri" pitchFamily="34" charset="0"/>
            </a:rPr>
            <a:t>Capabilities that a few, if any, competitors possess</a:t>
          </a:r>
        </a:p>
      </dsp:txBody>
      <dsp:txXfrm rot="-5400000">
        <a:off x="2462674" y="1078169"/>
        <a:ext cx="4342737" cy="653432"/>
      </dsp:txXfrm>
    </dsp:sp>
    <dsp:sp modelId="{A7E07D85-261B-4361-8F47-F3D5D4F0D3B2}">
      <dsp:nvSpPr>
        <dsp:cNvPr id="0" name=""/>
        <dsp:cNvSpPr/>
      </dsp:nvSpPr>
      <dsp:spPr>
        <a:xfrm>
          <a:off x="0" y="952303"/>
          <a:ext cx="2462673" cy="9051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latin typeface="Calibri" pitchFamily="34" charset="0"/>
              <a:cs typeface="Calibri" pitchFamily="34" charset="0"/>
            </a:rPr>
            <a:t>R</a:t>
          </a:r>
          <a:r>
            <a:rPr lang="en-GB" sz="1800" b="1" kern="1200" dirty="0">
              <a:latin typeface="Calibri" pitchFamily="34" charset="0"/>
              <a:cs typeface="Calibri" pitchFamily="34" charset="0"/>
            </a:rPr>
            <a:t>are</a:t>
          </a:r>
        </a:p>
      </dsp:txBody>
      <dsp:txXfrm>
        <a:off x="44186" y="996489"/>
        <a:ext cx="2374301" cy="816791"/>
      </dsp:txXfrm>
    </dsp:sp>
    <dsp:sp modelId="{938CC985-B0D5-4F26-8914-0D2394D99B1F}">
      <dsp:nvSpPr>
        <dsp:cNvPr id="0" name=""/>
        <dsp:cNvSpPr/>
      </dsp:nvSpPr>
      <dsp:spPr>
        <a:xfrm rot="5400000">
          <a:off x="4289651" y="166263"/>
          <a:ext cx="724130" cy="437808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Calibri" pitchFamily="34" charset="0"/>
              <a:cs typeface="Calibri" pitchFamily="34" charset="0"/>
            </a:rPr>
            <a:t>Capabilities that are costly to imitate and cannot easily develop or are other firms</a:t>
          </a:r>
        </a:p>
      </dsp:txBody>
      <dsp:txXfrm rot="-5400000">
        <a:off x="2462674" y="2028590"/>
        <a:ext cx="4342737" cy="653432"/>
      </dsp:txXfrm>
    </dsp:sp>
    <dsp:sp modelId="{F86ED535-8339-4973-B43E-AF1A1B3DA45B}">
      <dsp:nvSpPr>
        <dsp:cNvPr id="0" name=""/>
        <dsp:cNvSpPr/>
      </dsp:nvSpPr>
      <dsp:spPr>
        <a:xfrm>
          <a:off x="0" y="1902725"/>
          <a:ext cx="2462673" cy="9051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latin typeface="Calibri" pitchFamily="34" charset="0"/>
              <a:cs typeface="Calibri" pitchFamily="34" charset="0"/>
            </a:rPr>
            <a:t>I</a:t>
          </a:r>
          <a:r>
            <a:rPr lang="en-GB" sz="1800" b="1" kern="1200" dirty="0">
              <a:latin typeface="Calibri" pitchFamily="34" charset="0"/>
              <a:cs typeface="Calibri" pitchFamily="34" charset="0"/>
            </a:rPr>
            <a:t>nimitable</a:t>
          </a:r>
        </a:p>
      </dsp:txBody>
      <dsp:txXfrm>
        <a:off x="44186" y="1946911"/>
        <a:ext cx="2374301" cy="816791"/>
      </dsp:txXfrm>
    </dsp:sp>
    <dsp:sp modelId="{D4F7EB5F-9EC8-49DA-851E-F65E884C9DC8}">
      <dsp:nvSpPr>
        <dsp:cNvPr id="0" name=""/>
        <dsp:cNvSpPr/>
      </dsp:nvSpPr>
      <dsp:spPr>
        <a:xfrm rot="5400000">
          <a:off x="4289651" y="1116685"/>
          <a:ext cx="724130" cy="437808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Calibri" pitchFamily="34" charset="0"/>
              <a:cs typeface="Calibri" pitchFamily="34" charset="0"/>
            </a:rPr>
            <a:t>Capabilities that are unique and do not have strategic equivalents</a:t>
          </a:r>
        </a:p>
      </dsp:txBody>
      <dsp:txXfrm rot="-5400000">
        <a:off x="2462674" y="2979012"/>
        <a:ext cx="4342737" cy="653432"/>
      </dsp:txXfrm>
    </dsp:sp>
    <dsp:sp modelId="{2EBF6BEE-393C-4110-A20A-F5DA9E5F993C}">
      <dsp:nvSpPr>
        <dsp:cNvPr id="0" name=""/>
        <dsp:cNvSpPr/>
      </dsp:nvSpPr>
      <dsp:spPr>
        <a:xfrm>
          <a:off x="0" y="2853146"/>
          <a:ext cx="2462673" cy="9051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latin typeface="Calibri" pitchFamily="34" charset="0"/>
              <a:cs typeface="Calibri" pitchFamily="34" charset="0"/>
            </a:rPr>
            <a:t>N</a:t>
          </a:r>
          <a:r>
            <a:rPr lang="en-GB" sz="1800" b="1" kern="1200" dirty="0">
              <a:latin typeface="Calibri" pitchFamily="34" charset="0"/>
              <a:cs typeface="Calibri" pitchFamily="34" charset="0"/>
            </a:rPr>
            <a:t>on-substitutable</a:t>
          </a:r>
        </a:p>
      </dsp:txBody>
      <dsp:txXfrm>
        <a:off x="44186" y="2897332"/>
        <a:ext cx="2374301" cy="8167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DE5AF-4038-4E8F-BB19-19BF49A6A75E}">
      <dsp:nvSpPr>
        <dsp:cNvPr id="0" name=""/>
        <dsp:cNvSpPr/>
      </dsp:nvSpPr>
      <dsp:spPr>
        <a:xfrm rot="5400000">
          <a:off x="4521041" y="-1794507"/>
          <a:ext cx="848935" cy="4654597"/>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Calibri" pitchFamily="34" charset="0"/>
              <a:cs typeface="Calibri" pitchFamily="34" charset="0"/>
            </a:rPr>
            <a:t>Capabilities that help a firm to exploit opportunities or neutralise threats</a:t>
          </a:r>
        </a:p>
      </dsp:txBody>
      <dsp:txXfrm rot="-5400000">
        <a:off x="2618210" y="149766"/>
        <a:ext cx="4613155" cy="766051"/>
      </dsp:txXfrm>
    </dsp:sp>
    <dsp:sp modelId="{915496C6-787E-4AE7-B128-ABD5BAE6136D}">
      <dsp:nvSpPr>
        <dsp:cNvPr id="0" name=""/>
        <dsp:cNvSpPr/>
      </dsp:nvSpPr>
      <dsp:spPr>
        <a:xfrm>
          <a:off x="0" y="15778"/>
          <a:ext cx="2618210" cy="106116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45720" rIns="36000" bIns="45720" numCol="1" spcCol="1270" anchor="ctr" anchorCtr="0">
          <a:noAutofit/>
        </a:bodyPr>
        <a:lstStyle/>
        <a:p>
          <a:pPr marL="0" lvl="0" indent="0" algn="ctr" defTabSz="1066800">
            <a:lnSpc>
              <a:spcPct val="90000"/>
            </a:lnSpc>
            <a:spcBef>
              <a:spcPct val="0"/>
            </a:spcBef>
            <a:spcAft>
              <a:spcPct val="35000"/>
            </a:spcAft>
            <a:buNone/>
          </a:pPr>
          <a:r>
            <a:rPr lang="en-GB" sz="2400" b="1" u="sng" kern="1200" dirty="0">
              <a:latin typeface="Calibri" pitchFamily="34" charset="0"/>
              <a:cs typeface="Calibri" pitchFamily="34" charset="0"/>
            </a:rPr>
            <a:t>V</a:t>
          </a:r>
          <a:r>
            <a:rPr lang="en-GB" sz="2400" b="1" kern="1200" dirty="0">
              <a:latin typeface="Calibri" pitchFamily="34" charset="0"/>
              <a:cs typeface="Calibri" pitchFamily="34" charset="0"/>
            </a:rPr>
            <a:t>aluable</a:t>
          </a:r>
          <a:endParaRPr lang="en-GB" sz="2400" kern="1200" dirty="0">
            <a:latin typeface="Calibri" pitchFamily="34" charset="0"/>
            <a:cs typeface="Calibri" pitchFamily="34" charset="0"/>
          </a:endParaRPr>
        </a:p>
      </dsp:txBody>
      <dsp:txXfrm>
        <a:off x="51802" y="67580"/>
        <a:ext cx="2514606" cy="957565"/>
      </dsp:txXfrm>
    </dsp:sp>
    <dsp:sp modelId="{A7E07D85-261B-4361-8F47-F3D5D4F0D3B2}">
      <dsp:nvSpPr>
        <dsp:cNvPr id="0" name=""/>
        <dsp:cNvSpPr/>
      </dsp:nvSpPr>
      <dsp:spPr>
        <a:xfrm>
          <a:off x="0" y="1116433"/>
          <a:ext cx="2618210" cy="106116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u="sng" kern="1200">
              <a:latin typeface="Calibri" pitchFamily="34" charset="0"/>
              <a:cs typeface="Calibri" pitchFamily="34" charset="0"/>
            </a:rPr>
            <a:t>R</a:t>
          </a:r>
          <a:r>
            <a:rPr lang="en-GB" sz="2400" b="1" kern="1200">
              <a:latin typeface="Calibri" pitchFamily="34" charset="0"/>
              <a:cs typeface="Calibri" pitchFamily="34" charset="0"/>
            </a:rPr>
            <a:t>are</a:t>
          </a:r>
          <a:endParaRPr lang="en-GB" sz="2400" b="1" kern="1200" dirty="0">
            <a:latin typeface="Calibri" pitchFamily="34" charset="0"/>
            <a:cs typeface="Calibri" pitchFamily="34" charset="0"/>
          </a:endParaRPr>
        </a:p>
      </dsp:txBody>
      <dsp:txXfrm>
        <a:off x="51802" y="1168235"/>
        <a:ext cx="2514606" cy="957565"/>
      </dsp:txXfrm>
    </dsp:sp>
    <dsp:sp modelId="{F86ED535-8339-4973-B43E-AF1A1B3DA45B}">
      <dsp:nvSpPr>
        <dsp:cNvPr id="0" name=""/>
        <dsp:cNvSpPr/>
      </dsp:nvSpPr>
      <dsp:spPr>
        <a:xfrm>
          <a:off x="0" y="2230661"/>
          <a:ext cx="2618210" cy="106116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u="sng" kern="1200">
              <a:latin typeface="Calibri" pitchFamily="34" charset="0"/>
              <a:cs typeface="Calibri" pitchFamily="34" charset="0"/>
            </a:rPr>
            <a:t>I</a:t>
          </a:r>
          <a:r>
            <a:rPr lang="en-GB" sz="2400" b="1" kern="1200">
              <a:latin typeface="Calibri" pitchFamily="34" charset="0"/>
              <a:cs typeface="Calibri" pitchFamily="34" charset="0"/>
            </a:rPr>
            <a:t>nimitable</a:t>
          </a:r>
          <a:endParaRPr lang="en-GB" sz="2400" b="1" kern="1200" dirty="0">
            <a:latin typeface="Calibri" pitchFamily="34" charset="0"/>
            <a:cs typeface="Calibri" pitchFamily="34" charset="0"/>
          </a:endParaRPr>
        </a:p>
      </dsp:txBody>
      <dsp:txXfrm>
        <a:off x="51802" y="2282463"/>
        <a:ext cx="2514606" cy="957565"/>
      </dsp:txXfrm>
    </dsp:sp>
    <dsp:sp modelId="{2EBF6BEE-393C-4110-A20A-F5DA9E5F993C}">
      <dsp:nvSpPr>
        <dsp:cNvPr id="0" name=""/>
        <dsp:cNvSpPr/>
      </dsp:nvSpPr>
      <dsp:spPr>
        <a:xfrm>
          <a:off x="0" y="3344888"/>
          <a:ext cx="2618210" cy="106116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u="sng" kern="1200">
              <a:latin typeface="Calibri" pitchFamily="34" charset="0"/>
              <a:cs typeface="Calibri" pitchFamily="34" charset="0"/>
            </a:rPr>
            <a:t>N</a:t>
          </a:r>
          <a:r>
            <a:rPr lang="en-GB" sz="2400" b="1" kern="1200">
              <a:latin typeface="Calibri" pitchFamily="34" charset="0"/>
              <a:cs typeface="Calibri" pitchFamily="34" charset="0"/>
            </a:rPr>
            <a:t>on-substitutable</a:t>
          </a:r>
          <a:endParaRPr lang="en-GB" sz="2400" b="1" kern="1200" dirty="0">
            <a:latin typeface="Calibri" pitchFamily="34" charset="0"/>
            <a:cs typeface="Calibri" pitchFamily="34" charset="0"/>
          </a:endParaRPr>
        </a:p>
      </dsp:txBody>
      <dsp:txXfrm>
        <a:off x="51802" y="3396690"/>
        <a:ext cx="2514606" cy="9575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496C6-787E-4AE7-B128-ABD5BAE6136D}">
      <dsp:nvSpPr>
        <dsp:cNvPr id="0" name=""/>
        <dsp:cNvSpPr/>
      </dsp:nvSpPr>
      <dsp:spPr>
        <a:xfrm>
          <a:off x="0" y="2033"/>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51435" rIns="3600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V</a:t>
          </a:r>
          <a:r>
            <a:rPr lang="en-GB" sz="2700" b="1" kern="1200" dirty="0">
              <a:solidFill>
                <a:schemeClr val="bg2"/>
              </a:solidFill>
              <a:latin typeface="Calibri" pitchFamily="34" charset="0"/>
              <a:cs typeface="Calibri" pitchFamily="34" charset="0"/>
            </a:rPr>
            <a:t>aluable</a:t>
          </a:r>
          <a:endParaRPr lang="en-GB" sz="2700" kern="1200" dirty="0">
            <a:solidFill>
              <a:schemeClr val="bg2"/>
            </a:solidFill>
            <a:latin typeface="Calibri" pitchFamily="34" charset="0"/>
            <a:cs typeface="Calibri" pitchFamily="34" charset="0"/>
          </a:endParaRPr>
        </a:p>
      </dsp:txBody>
      <dsp:txXfrm>
        <a:off x="47756" y="49789"/>
        <a:ext cx="2756004" cy="882784"/>
      </dsp:txXfrm>
    </dsp:sp>
    <dsp:sp modelId="{1F11C3AC-7295-4C18-B5E0-2C08F5C7305C}">
      <dsp:nvSpPr>
        <dsp:cNvPr id="0" name=""/>
        <dsp:cNvSpPr/>
      </dsp:nvSpPr>
      <dsp:spPr>
        <a:xfrm rot="5400000">
          <a:off x="4994879" y="-1016287"/>
          <a:ext cx="782637" cy="506936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latin typeface="Calibri" pitchFamily="34" charset="0"/>
              <a:cs typeface="Calibri" pitchFamily="34" charset="0"/>
            </a:rPr>
            <a:t>Capabilities that a few, if any, competitors possess</a:t>
          </a:r>
        </a:p>
      </dsp:txBody>
      <dsp:txXfrm rot="-5400000">
        <a:off x="2851517" y="1165280"/>
        <a:ext cx="5031158" cy="706227"/>
      </dsp:txXfrm>
    </dsp:sp>
    <dsp:sp modelId="{A7E07D85-261B-4361-8F47-F3D5D4F0D3B2}">
      <dsp:nvSpPr>
        <dsp:cNvPr id="0" name=""/>
        <dsp:cNvSpPr/>
      </dsp:nvSpPr>
      <dsp:spPr>
        <a:xfrm>
          <a:off x="0" y="1029245"/>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latin typeface="Calibri" pitchFamily="34" charset="0"/>
              <a:cs typeface="Calibri" pitchFamily="34" charset="0"/>
            </a:rPr>
            <a:t>R</a:t>
          </a:r>
          <a:r>
            <a:rPr lang="en-GB" sz="2700" b="1" kern="1200" dirty="0">
              <a:latin typeface="Calibri" pitchFamily="34" charset="0"/>
              <a:cs typeface="Calibri" pitchFamily="34" charset="0"/>
            </a:rPr>
            <a:t>are</a:t>
          </a:r>
        </a:p>
      </dsp:txBody>
      <dsp:txXfrm>
        <a:off x="47756" y="1077001"/>
        <a:ext cx="2756004" cy="882784"/>
      </dsp:txXfrm>
    </dsp:sp>
    <dsp:sp modelId="{F86ED535-8339-4973-B43E-AF1A1B3DA45B}">
      <dsp:nvSpPr>
        <dsp:cNvPr id="0" name=""/>
        <dsp:cNvSpPr/>
      </dsp:nvSpPr>
      <dsp:spPr>
        <a:xfrm>
          <a:off x="0" y="2056457"/>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I</a:t>
          </a:r>
          <a:r>
            <a:rPr lang="en-GB" sz="2700" b="1" kern="1200" dirty="0">
              <a:solidFill>
                <a:schemeClr val="bg2"/>
              </a:solidFill>
              <a:latin typeface="Calibri" pitchFamily="34" charset="0"/>
              <a:cs typeface="Calibri" pitchFamily="34" charset="0"/>
            </a:rPr>
            <a:t>nimitable</a:t>
          </a:r>
        </a:p>
      </dsp:txBody>
      <dsp:txXfrm>
        <a:off x="47756" y="2104213"/>
        <a:ext cx="2756004" cy="882784"/>
      </dsp:txXfrm>
    </dsp:sp>
    <dsp:sp modelId="{2EBF6BEE-393C-4110-A20A-F5DA9E5F993C}">
      <dsp:nvSpPr>
        <dsp:cNvPr id="0" name=""/>
        <dsp:cNvSpPr/>
      </dsp:nvSpPr>
      <dsp:spPr>
        <a:xfrm>
          <a:off x="0" y="3083669"/>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N</a:t>
          </a:r>
          <a:r>
            <a:rPr lang="en-GB" sz="2700" b="1" kern="1200" dirty="0">
              <a:solidFill>
                <a:schemeClr val="bg2"/>
              </a:solidFill>
              <a:latin typeface="Calibri" pitchFamily="34" charset="0"/>
              <a:cs typeface="Calibri" pitchFamily="34" charset="0"/>
            </a:rPr>
            <a:t>on-substitutable</a:t>
          </a:r>
        </a:p>
      </dsp:txBody>
      <dsp:txXfrm>
        <a:off x="47756" y="3131425"/>
        <a:ext cx="2756004" cy="8827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496C6-787E-4AE7-B128-ABD5BAE6136D}">
      <dsp:nvSpPr>
        <dsp:cNvPr id="0" name=""/>
        <dsp:cNvSpPr/>
      </dsp:nvSpPr>
      <dsp:spPr>
        <a:xfrm>
          <a:off x="0" y="2033"/>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51435" rIns="3600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V</a:t>
          </a:r>
          <a:r>
            <a:rPr lang="en-GB" sz="2700" b="1" kern="1200" dirty="0">
              <a:solidFill>
                <a:schemeClr val="bg2"/>
              </a:solidFill>
              <a:latin typeface="Calibri" pitchFamily="34" charset="0"/>
              <a:cs typeface="Calibri" pitchFamily="34" charset="0"/>
            </a:rPr>
            <a:t>aluable</a:t>
          </a:r>
          <a:endParaRPr lang="en-GB" sz="2700" kern="1200" dirty="0">
            <a:solidFill>
              <a:schemeClr val="bg2"/>
            </a:solidFill>
            <a:latin typeface="Calibri" pitchFamily="34" charset="0"/>
            <a:cs typeface="Calibri" pitchFamily="34" charset="0"/>
          </a:endParaRPr>
        </a:p>
      </dsp:txBody>
      <dsp:txXfrm>
        <a:off x="47756" y="49789"/>
        <a:ext cx="2756004" cy="882784"/>
      </dsp:txXfrm>
    </dsp:sp>
    <dsp:sp modelId="{A7E07D85-261B-4361-8F47-F3D5D4F0D3B2}">
      <dsp:nvSpPr>
        <dsp:cNvPr id="0" name=""/>
        <dsp:cNvSpPr/>
      </dsp:nvSpPr>
      <dsp:spPr>
        <a:xfrm>
          <a:off x="0" y="1029245"/>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R</a:t>
          </a:r>
          <a:r>
            <a:rPr lang="en-GB" sz="2700" b="1" kern="1200" dirty="0">
              <a:solidFill>
                <a:schemeClr val="bg2"/>
              </a:solidFill>
              <a:latin typeface="Calibri" pitchFamily="34" charset="0"/>
              <a:cs typeface="Calibri" pitchFamily="34" charset="0"/>
            </a:rPr>
            <a:t>are</a:t>
          </a:r>
        </a:p>
      </dsp:txBody>
      <dsp:txXfrm>
        <a:off x="47756" y="1077001"/>
        <a:ext cx="2756004" cy="882784"/>
      </dsp:txXfrm>
    </dsp:sp>
    <dsp:sp modelId="{938CC985-B0D5-4F26-8914-0D2394D99B1F}">
      <dsp:nvSpPr>
        <dsp:cNvPr id="0" name=""/>
        <dsp:cNvSpPr/>
      </dsp:nvSpPr>
      <dsp:spPr>
        <a:xfrm rot="5400000">
          <a:off x="4994879" y="10924"/>
          <a:ext cx="782637" cy="506936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latin typeface="Calibri" pitchFamily="34" charset="0"/>
              <a:cs typeface="Calibri" pitchFamily="34" charset="0"/>
            </a:rPr>
            <a:t>Capabilities that are costly to imitate and cannot easily be developed by other firms</a:t>
          </a:r>
        </a:p>
      </dsp:txBody>
      <dsp:txXfrm rot="-5400000">
        <a:off x="2851517" y="2192492"/>
        <a:ext cx="5031158" cy="706227"/>
      </dsp:txXfrm>
    </dsp:sp>
    <dsp:sp modelId="{F86ED535-8339-4973-B43E-AF1A1B3DA45B}">
      <dsp:nvSpPr>
        <dsp:cNvPr id="0" name=""/>
        <dsp:cNvSpPr/>
      </dsp:nvSpPr>
      <dsp:spPr>
        <a:xfrm>
          <a:off x="0" y="2056457"/>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latin typeface="Calibri" pitchFamily="34" charset="0"/>
              <a:cs typeface="Calibri" pitchFamily="34" charset="0"/>
            </a:rPr>
            <a:t>I</a:t>
          </a:r>
          <a:r>
            <a:rPr lang="en-GB" sz="2700" b="1" kern="1200" dirty="0">
              <a:latin typeface="Calibri" pitchFamily="34" charset="0"/>
              <a:cs typeface="Calibri" pitchFamily="34" charset="0"/>
            </a:rPr>
            <a:t>nimitable</a:t>
          </a:r>
        </a:p>
      </dsp:txBody>
      <dsp:txXfrm>
        <a:off x="47756" y="2104213"/>
        <a:ext cx="2756004" cy="882784"/>
      </dsp:txXfrm>
    </dsp:sp>
    <dsp:sp modelId="{2EBF6BEE-393C-4110-A20A-F5DA9E5F993C}">
      <dsp:nvSpPr>
        <dsp:cNvPr id="0" name=""/>
        <dsp:cNvSpPr/>
      </dsp:nvSpPr>
      <dsp:spPr>
        <a:xfrm>
          <a:off x="0" y="3083669"/>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N</a:t>
          </a:r>
          <a:r>
            <a:rPr lang="en-GB" sz="2700" b="1" kern="1200" dirty="0">
              <a:solidFill>
                <a:schemeClr val="bg2"/>
              </a:solidFill>
              <a:latin typeface="Calibri" pitchFamily="34" charset="0"/>
              <a:cs typeface="Calibri" pitchFamily="34" charset="0"/>
            </a:rPr>
            <a:t>on-substitutable</a:t>
          </a:r>
        </a:p>
      </dsp:txBody>
      <dsp:txXfrm>
        <a:off x="47756" y="3131425"/>
        <a:ext cx="2756004" cy="8827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496C6-787E-4AE7-B128-ABD5BAE6136D}">
      <dsp:nvSpPr>
        <dsp:cNvPr id="0" name=""/>
        <dsp:cNvSpPr/>
      </dsp:nvSpPr>
      <dsp:spPr>
        <a:xfrm>
          <a:off x="0" y="2033"/>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34290" rIns="3600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chemeClr val="bg2"/>
              </a:solidFill>
              <a:latin typeface="Calibri" pitchFamily="34" charset="0"/>
              <a:cs typeface="Calibri" pitchFamily="34" charset="0"/>
            </a:rPr>
            <a:t>V</a:t>
          </a:r>
          <a:r>
            <a:rPr lang="en-GB" sz="1800" b="1" kern="1200" dirty="0">
              <a:solidFill>
                <a:schemeClr val="bg2"/>
              </a:solidFill>
              <a:latin typeface="Calibri" pitchFamily="34" charset="0"/>
              <a:cs typeface="Calibri" pitchFamily="34" charset="0"/>
            </a:rPr>
            <a:t>aluable</a:t>
          </a:r>
          <a:endParaRPr lang="en-GB" sz="1800" kern="1200" dirty="0">
            <a:solidFill>
              <a:schemeClr val="bg2"/>
            </a:solidFill>
            <a:latin typeface="Calibri" pitchFamily="34" charset="0"/>
            <a:cs typeface="Calibri" pitchFamily="34" charset="0"/>
          </a:endParaRPr>
        </a:p>
      </dsp:txBody>
      <dsp:txXfrm>
        <a:off x="47756" y="49789"/>
        <a:ext cx="2756004" cy="882784"/>
      </dsp:txXfrm>
    </dsp:sp>
    <dsp:sp modelId="{A7E07D85-261B-4361-8F47-F3D5D4F0D3B2}">
      <dsp:nvSpPr>
        <dsp:cNvPr id="0" name=""/>
        <dsp:cNvSpPr/>
      </dsp:nvSpPr>
      <dsp:spPr>
        <a:xfrm>
          <a:off x="0" y="1029245"/>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chemeClr val="bg2"/>
              </a:solidFill>
              <a:latin typeface="Calibri" pitchFamily="34" charset="0"/>
              <a:cs typeface="Calibri" pitchFamily="34" charset="0"/>
            </a:rPr>
            <a:t>R</a:t>
          </a:r>
          <a:r>
            <a:rPr lang="en-GB" sz="1800" b="1" kern="1200" dirty="0">
              <a:solidFill>
                <a:schemeClr val="bg2"/>
              </a:solidFill>
              <a:latin typeface="Calibri" pitchFamily="34" charset="0"/>
              <a:cs typeface="Calibri" pitchFamily="34" charset="0"/>
            </a:rPr>
            <a:t>are</a:t>
          </a:r>
        </a:p>
      </dsp:txBody>
      <dsp:txXfrm>
        <a:off x="47756" y="1077001"/>
        <a:ext cx="2756004" cy="882784"/>
      </dsp:txXfrm>
    </dsp:sp>
    <dsp:sp modelId="{F86ED535-8339-4973-B43E-AF1A1B3DA45B}">
      <dsp:nvSpPr>
        <dsp:cNvPr id="0" name=""/>
        <dsp:cNvSpPr/>
      </dsp:nvSpPr>
      <dsp:spPr>
        <a:xfrm>
          <a:off x="0" y="2056457"/>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chemeClr val="bg2"/>
              </a:solidFill>
              <a:latin typeface="Calibri" pitchFamily="34" charset="0"/>
              <a:cs typeface="Calibri" pitchFamily="34" charset="0"/>
            </a:rPr>
            <a:t>I</a:t>
          </a:r>
          <a:r>
            <a:rPr lang="en-GB" sz="1800" b="1" kern="1200" dirty="0">
              <a:solidFill>
                <a:schemeClr val="bg2"/>
              </a:solidFill>
              <a:latin typeface="Calibri" pitchFamily="34" charset="0"/>
              <a:cs typeface="Calibri" pitchFamily="34" charset="0"/>
            </a:rPr>
            <a:t>nimitable</a:t>
          </a:r>
        </a:p>
      </dsp:txBody>
      <dsp:txXfrm>
        <a:off x="47756" y="2104213"/>
        <a:ext cx="2756004" cy="882784"/>
      </dsp:txXfrm>
    </dsp:sp>
    <dsp:sp modelId="{D4F7EB5F-9EC8-49DA-851E-F65E884C9DC8}">
      <dsp:nvSpPr>
        <dsp:cNvPr id="0" name=""/>
        <dsp:cNvSpPr/>
      </dsp:nvSpPr>
      <dsp:spPr>
        <a:xfrm rot="5400000">
          <a:off x="4994879" y="1038135"/>
          <a:ext cx="782637" cy="506936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Calibri" pitchFamily="34" charset="0"/>
              <a:cs typeface="Calibri" pitchFamily="34" charset="0"/>
            </a:rPr>
            <a:t>Capabilities that are unique and do not have strategic equivalents</a:t>
          </a:r>
        </a:p>
      </dsp:txBody>
      <dsp:txXfrm rot="-5400000">
        <a:off x="2851517" y="3219703"/>
        <a:ext cx="5031158" cy="706227"/>
      </dsp:txXfrm>
    </dsp:sp>
    <dsp:sp modelId="{2EBF6BEE-393C-4110-A20A-F5DA9E5F993C}">
      <dsp:nvSpPr>
        <dsp:cNvPr id="0" name=""/>
        <dsp:cNvSpPr/>
      </dsp:nvSpPr>
      <dsp:spPr>
        <a:xfrm>
          <a:off x="0" y="3083669"/>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u="sng" kern="1200" dirty="0">
              <a:latin typeface="Calibri" pitchFamily="34" charset="0"/>
              <a:cs typeface="Calibri" pitchFamily="34" charset="0"/>
            </a:rPr>
            <a:t>N</a:t>
          </a:r>
          <a:r>
            <a:rPr lang="en-GB" sz="1800" b="1" kern="1200" dirty="0">
              <a:latin typeface="Calibri" pitchFamily="34" charset="0"/>
              <a:cs typeface="Calibri" pitchFamily="34" charset="0"/>
            </a:rPr>
            <a:t>on-substitutable</a:t>
          </a:r>
        </a:p>
      </dsp:txBody>
      <dsp:txXfrm>
        <a:off x="47756" y="3131425"/>
        <a:ext cx="2756004" cy="8827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496C6-787E-4AE7-B128-ABD5BAE6136D}">
      <dsp:nvSpPr>
        <dsp:cNvPr id="0" name=""/>
        <dsp:cNvSpPr/>
      </dsp:nvSpPr>
      <dsp:spPr>
        <a:xfrm>
          <a:off x="0" y="15681"/>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51435" rIns="3600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V</a:t>
          </a:r>
          <a:r>
            <a:rPr lang="en-GB" sz="2700" b="1" kern="1200" dirty="0">
              <a:solidFill>
                <a:schemeClr val="bg2"/>
              </a:solidFill>
              <a:latin typeface="Calibri" pitchFamily="34" charset="0"/>
              <a:cs typeface="Calibri" pitchFamily="34" charset="0"/>
            </a:rPr>
            <a:t>aluable</a:t>
          </a:r>
          <a:endParaRPr lang="en-GB" sz="2700" kern="1200" dirty="0">
            <a:solidFill>
              <a:schemeClr val="bg2"/>
            </a:solidFill>
            <a:latin typeface="Calibri" pitchFamily="34" charset="0"/>
            <a:cs typeface="Calibri" pitchFamily="34" charset="0"/>
          </a:endParaRPr>
        </a:p>
      </dsp:txBody>
      <dsp:txXfrm>
        <a:off x="47756" y="63437"/>
        <a:ext cx="2756004" cy="882784"/>
      </dsp:txXfrm>
    </dsp:sp>
    <dsp:sp modelId="{A7E07D85-261B-4361-8F47-F3D5D4F0D3B2}">
      <dsp:nvSpPr>
        <dsp:cNvPr id="0" name=""/>
        <dsp:cNvSpPr/>
      </dsp:nvSpPr>
      <dsp:spPr>
        <a:xfrm>
          <a:off x="0" y="1029245"/>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R</a:t>
          </a:r>
          <a:r>
            <a:rPr lang="en-GB" sz="2700" b="1" kern="1200" dirty="0">
              <a:solidFill>
                <a:schemeClr val="bg2"/>
              </a:solidFill>
              <a:latin typeface="Calibri" pitchFamily="34" charset="0"/>
              <a:cs typeface="Calibri" pitchFamily="34" charset="0"/>
            </a:rPr>
            <a:t>are</a:t>
          </a:r>
        </a:p>
      </dsp:txBody>
      <dsp:txXfrm>
        <a:off x="47756" y="1077001"/>
        <a:ext cx="2756004" cy="882784"/>
      </dsp:txXfrm>
    </dsp:sp>
    <dsp:sp modelId="{F86ED535-8339-4973-B43E-AF1A1B3DA45B}">
      <dsp:nvSpPr>
        <dsp:cNvPr id="0" name=""/>
        <dsp:cNvSpPr/>
      </dsp:nvSpPr>
      <dsp:spPr>
        <a:xfrm>
          <a:off x="0" y="2056457"/>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solidFill>
                <a:schemeClr val="bg2"/>
              </a:solidFill>
              <a:latin typeface="Calibri" pitchFamily="34" charset="0"/>
              <a:cs typeface="Calibri" pitchFamily="34" charset="0"/>
            </a:rPr>
            <a:t>I</a:t>
          </a:r>
          <a:r>
            <a:rPr lang="en-GB" sz="2700" b="1" kern="1200" dirty="0">
              <a:solidFill>
                <a:schemeClr val="bg2"/>
              </a:solidFill>
              <a:latin typeface="Calibri" pitchFamily="34" charset="0"/>
              <a:cs typeface="Calibri" pitchFamily="34" charset="0"/>
            </a:rPr>
            <a:t>nimitable</a:t>
          </a:r>
        </a:p>
      </dsp:txBody>
      <dsp:txXfrm>
        <a:off x="47756" y="2104213"/>
        <a:ext cx="2756004" cy="882784"/>
      </dsp:txXfrm>
    </dsp:sp>
    <dsp:sp modelId="{D4F7EB5F-9EC8-49DA-851E-F65E884C9DC8}">
      <dsp:nvSpPr>
        <dsp:cNvPr id="0" name=""/>
        <dsp:cNvSpPr/>
      </dsp:nvSpPr>
      <dsp:spPr>
        <a:xfrm rot="5400000">
          <a:off x="4994879" y="1038135"/>
          <a:ext cx="782637" cy="506936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latin typeface="Calibri" pitchFamily="34" charset="0"/>
              <a:cs typeface="Calibri" pitchFamily="34" charset="0"/>
            </a:rPr>
            <a:t>Suitably organised</a:t>
          </a:r>
        </a:p>
      </dsp:txBody>
      <dsp:txXfrm rot="-5400000">
        <a:off x="2851517" y="3219703"/>
        <a:ext cx="5031158" cy="706227"/>
      </dsp:txXfrm>
    </dsp:sp>
    <dsp:sp modelId="{2EBF6BEE-393C-4110-A20A-F5DA9E5F993C}">
      <dsp:nvSpPr>
        <dsp:cNvPr id="0" name=""/>
        <dsp:cNvSpPr/>
      </dsp:nvSpPr>
      <dsp:spPr>
        <a:xfrm>
          <a:off x="0" y="3083669"/>
          <a:ext cx="2851516" cy="97829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u="sng" kern="1200" dirty="0">
              <a:latin typeface="Calibri" pitchFamily="34" charset="0"/>
              <a:cs typeface="Calibri" pitchFamily="34" charset="0"/>
            </a:rPr>
            <a:t>O</a:t>
          </a:r>
          <a:r>
            <a:rPr lang="en-GB" sz="2700" b="1" u="none" kern="1200" dirty="0">
              <a:latin typeface="Calibri" pitchFamily="34" charset="0"/>
              <a:cs typeface="Calibri" pitchFamily="34" charset="0"/>
            </a:rPr>
            <a:t>rganised</a:t>
          </a:r>
        </a:p>
      </dsp:txBody>
      <dsp:txXfrm>
        <a:off x="47756" y="3131425"/>
        <a:ext cx="2756004" cy="882784"/>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vestopedia.com/terms/g/general-equilibrium-theory.asp"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investopedia.com/terms/m/macroeconomics.asp"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5978282ff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5978282ff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This view recasts our attention to resources and capabilities as being at the heart of the strategic organisation. </a:t>
            </a:r>
          </a:p>
          <a:p>
            <a:pPr marL="0" lvl="0" indent="0" algn="l" rtl="0">
              <a:spcBef>
                <a:spcPts val="0"/>
              </a:spcBef>
              <a:spcAft>
                <a:spcPts val="0"/>
              </a:spcAft>
              <a:buNone/>
            </a:pPr>
            <a:r>
              <a:rPr lang="en-GB" dirty="0"/>
              <a:t>But how did this perspective emerge?</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5978282ff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5978282ff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Penrose: The firm has a transformative purpose i.e. transforming raw materials into finished products. What transformation the firm can do and how it can do so is however determined by the bundle of resources that it has. What the firm is, in essence, is a bundle of resources.</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Penrose’s argument was neglected for about 25 years until it was revived by Wernerfelt. His work on the resource based view of the firm was a monumental turn in strategy as it was accepted as a theoretical explanation for firm performance. This seminal piece of work will be discussed in greater detail in slides to come.</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Prahalad and Hamel came up with the notion of core competencies in the firm.</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5978282ff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5978282ff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Barney made the connection between the firm’s resources and sustained competitive advantage. The development of the VRIN/VRIO framework actually takes off from Barney’s work.</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Grant then developed a framework that would inform organisations on how to practically formulate strategy on the basis of resources</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Kay tied all these concepts together to provide what became largely accepted as the blueprint for successful corporate strategy</a:t>
            </a:r>
            <a:endParaRPr dirty="0"/>
          </a:p>
        </p:txBody>
      </p:sp>
    </p:spTree>
    <p:extLst>
      <p:ext uri="{BB962C8B-B14F-4D97-AF65-F5344CB8AC3E}">
        <p14:creationId xmlns:p14="http://schemas.microsoft.com/office/powerpoint/2010/main" val="4196049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5978282ff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5978282ff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Interesting scholar because he is not a business management strategist by training.</a:t>
            </a:r>
          </a:p>
          <a:p>
            <a:pPr marL="0" lvl="0" indent="0" algn="l" rtl="0">
              <a:spcBef>
                <a:spcPts val="0"/>
              </a:spcBef>
              <a:spcAft>
                <a:spcPts val="0"/>
              </a:spcAft>
              <a:buNone/>
            </a:pPr>
            <a:r>
              <a:rPr lang="en-GB" dirty="0"/>
              <a:t>Being an ‘outsider’ gave him new perspectives on an age old discipline.</a:t>
            </a:r>
          </a:p>
          <a:p>
            <a:pPr marL="0" lvl="0" indent="0" algn="l" rtl="0">
              <a:spcBef>
                <a:spcPts val="0"/>
              </a:spcBef>
              <a:spcAft>
                <a:spcPts val="0"/>
              </a:spcAft>
              <a:buNone/>
            </a:pPr>
            <a:r>
              <a:rPr lang="en-GB" dirty="0"/>
              <a:t>Background as a mathematician and statistician.</a:t>
            </a:r>
          </a:p>
          <a:p>
            <a:pPr marL="0" lvl="0" indent="0" algn="l" rtl="0">
              <a:spcBef>
                <a:spcPts val="0"/>
              </a:spcBef>
              <a:spcAft>
                <a:spcPts val="0"/>
              </a:spcAft>
              <a:buNone/>
            </a:pPr>
            <a:r>
              <a:rPr lang="en-GB" dirty="0"/>
              <a:t>Began teaching strategy at the Chicago School were he challenged the views of strategy from the viewpoint of general equilibrium</a:t>
            </a:r>
          </a:p>
          <a:p>
            <a:pPr marL="0" lvl="0" indent="0" algn="l" rtl="0">
              <a:spcBef>
                <a:spcPts val="0"/>
              </a:spcBef>
              <a:spcAft>
                <a:spcPts val="0"/>
              </a:spcAft>
              <a:buNone/>
            </a:pPr>
            <a:r>
              <a:rPr lang="en-GB" dirty="0"/>
              <a:t>For students of economics you will understand that </a:t>
            </a:r>
            <a:r>
              <a:rPr lang="en-US" sz="1200" b="0" i="0" u="sng" kern="1200" dirty="0">
                <a:solidFill>
                  <a:schemeClr val="tx1"/>
                </a:solidFill>
                <a:effectLst/>
                <a:latin typeface="+mn-lt"/>
                <a:ea typeface="+mn-ea"/>
                <a:cs typeface="+mn-cs"/>
                <a:hlinkClick r:id="rId3"/>
              </a:rPr>
              <a:t>General Equilibrium Theory</a:t>
            </a:r>
            <a:r>
              <a:rPr lang="en-US" sz="1200" b="0" i="0" kern="1200" dirty="0">
                <a:solidFill>
                  <a:schemeClr val="tx1"/>
                </a:solidFill>
                <a:effectLst/>
                <a:latin typeface="+mn-lt"/>
                <a:ea typeface="+mn-ea"/>
                <a:cs typeface="+mn-cs"/>
              </a:rPr>
              <a:t> is a </a:t>
            </a:r>
            <a:r>
              <a:rPr lang="en-US" sz="1200" b="0" i="0" u="sng" kern="1200" dirty="0">
                <a:solidFill>
                  <a:schemeClr val="tx1"/>
                </a:solidFill>
                <a:effectLst/>
                <a:latin typeface="+mn-lt"/>
                <a:ea typeface="+mn-ea"/>
                <a:cs typeface="+mn-cs"/>
                <a:hlinkClick r:id="rId4"/>
              </a:rPr>
              <a:t>macroeconomic</a:t>
            </a:r>
            <a:r>
              <a:rPr lang="en-US" sz="1200" b="0" i="0" kern="1200" dirty="0">
                <a:solidFill>
                  <a:schemeClr val="tx1"/>
                </a:solidFill>
                <a:effectLst/>
                <a:latin typeface="+mn-lt"/>
                <a:ea typeface="+mn-ea"/>
                <a:cs typeface="+mn-cs"/>
              </a:rPr>
              <a:t> theory that explains how supply and demand in an economy with many markets interact dynamically and eventually culminate in an equilibrium of prices.</a:t>
            </a:r>
          </a:p>
          <a:p>
            <a:pPr marL="0" lvl="0" indent="0" algn="l" rtl="0">
              <a:spcBef>
                <a:spcPts val="0"/>
              </a:spcBef>
              <a:spcAft>
                <a:spcPts val="0"/>
              </a:spcAft>
              <a:buNone/>
            </a:pPr>
            <a:r>
              <a:rPr lang="en-US" sz="1200" b="0" i="0" kern="1200" dirty="0">
                <a:solidFill>
                  <a:schemeClr val="tx1"/>
                </a:solidFill>
                <a:effectLst/>
                <a:latin typeface="+mn-lt"/>
                <a:ea typeface="+mn-ea"/>
                <a:cs typeface="+mn-cs"/>
              </a:rPr>
              <a:t>When Wernerfelt applied GE to business strategy he found that the views did not fit into the GE models. That there was a skew towards the product side- focusing largely on what product or service the firm made with inadequate attention to how they are actually made.</a:t>
            </a:r>
          </a:p>
          <a:p>
            <a:pPr marL="0" lvl="0" indent="0" algn="l" rtl="0">
              <a:spcBef>
                <a:spcPts val="0"/>
              </a:spcBef>
              <a:spcAft>
                <a:spcPts val="0"/>
              </a:spcAft>
              <a:buNone/>
            </a:pPr>
            <a:r>
              <a:rPr lang="en-US" sz="1200" b="0" i="0" kern="1200" dirty="0">
                <a:solidFill>
                  <a:schemeClr val="tx1"/>
                </a:solidFill>
                <a:effectLst/>
                <a:latin typeface="+mn-lt"/>
                <a:ea typeface="+mn-ea"/>
                <a:cs typeface="+mn-cs"/>
              </a:rPr>
              <a:t>Wernerfelt viewed product analysis as a diagnostic tool for what resources where required and an indicator of market positions possible. He opined that the effort should therefore be placed on strategizing around the resources not the product. No resources, no product. </a:t>
            </a:r>
          </a:p>
          <a:p>
            <a:pPr marL="0" lvl="0" indent="0" algn="l" rtl="0">
              <a:spcBef>
                <a:spcPts val="0"/>
              </a:spcBef>
              <a:spcAft>
                <a:spcPts val="0"/>
              </a:spcAft>
              <a:buNone/>
            </a:pPr>
            <a:r>
              <a:rPr lang="en-US" sz="1200" b="0" i="0" kern="1200" dirty="0">
                <a:solidFill>
                  <a:schemeClr val="tx1"/>
                </a:solidFill>
                <a:effectLst/>
                <a:latin typeface="+mn-lt"/>
                <a:ea typeface="+mn-ea"/>
                <a:cs typeface="+mn-cs"/>
              </a:rPr>
              <a:t>Resources-Product-Market Position</a:t>
            </a:r>
          </a:p>
          <a:p>
            <a:pPr marL="0" lvl="0" indent="0" algn="l" rtl="0">
              <a:spcBef>
                <a:spcPts val="0"/>
              </a:spcBef>
              <a:spcAft>
                <a:spcPts val="0"/>
              </a:spcAft>
              <a:buNone/>
            </a:pPr>
            <a:r>
              <a:rPr lang="en-US" sz="1200" b="0" i="0" kern="1200" dirty="0">
                <a:solidFill>
                  <a:schemeClr val="tx1"/>
                </a:solidFill>
                <a:effectLst/>
                <a:latin typeface="+mn-lt"/>
                <a:ea typeface="+mn-ea"/>
                <a:cs typeface="+mn-cs"/>
              </a:rPr>
              <a:t>Prior to Wernerfelt, strategic concentration was on what goods to make and how to sell them.</a:t>
            </a:r>
            <a:endParaRPr dirty="0"/>
          </a:p>
        </p:txBody>
      </p:sp>
    </p:spTree>
    <p:extLst>
      <p:ext uri="{BB962C8B-B14F-4D97-AF65-F5344CB8AC3E}">
        <p14:creationId xmlns:p14="http://schemas.microsoft.com/office/powerpoint/2010/main" val="3261929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5978282ff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5978282ff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Product focussed strategies did not yield answers to certain questions:</a:t>
            </a:r>
          </a:p>
          <a:p>
            <a:pPr marL="228600" lvl="0" indent="-228600" algn="l" rtl="0">
              <a:spcBef>
                <a:spcPts val="0"/>
              </a:spcBef>
              <a:spcAft>
                <a:spcPts val="0"/>
              </a:spcAft>
              <a:buAutoNum type="arabicPeriod"/>
            </a:pPr>
            <a:r>
              <a:rPr lang="en-GB" dirty="0"/>
              <a:t>If you are product focussed, you miss insight on what other sectors your resources could take you into</a:t>
            </a:r>
          </a:p>
          <a:p>
            <a:pPr marL="228600" lvl="0" indent="-228600" algn="l" rtl="0">
              <a:spcBef>
                <a:spcPts val="0"/>
              </a:spcBef>
              <a:spcAft>
                <a:spcPts val="0"/>
              </a:spcAft>
              <a:buAutoNum type="arabicPeriod"/>
            </a:pPr>
            <a:r>
              <a:rPr lang="en-GB" dirty="0"/>
              <a:t>If you are product focussed you have minimal insight on what future resources you need to develop</a:t>
            </a:r>
          </a:p>
          <a:p>
            <a:pPr marL="228600" lvl="0" indent="-228600" algn="l" rtl="0">
              <a:spcBef>
                <a:spcPts val="0"/>
              </a:spcBef>
              <a:spcAft>
                <a:spcPts val="0"/>
              </a:spcAft>
              <a:buAutoNum type="arabicPeriod"/>
            </a:pPr>
            <a:r>
              <a:rPr lang="en-GB" dirty="0"/>
              <a:t>Sequence and choice are based on intuition in product perspectives where as resource perspectives provide rationality in selecting these choices</a:t>
            </a:r>
          </a:p>
          <a:p>
            <a:pPr marL="228600" lvl="0" indent="-228600" algn="l" rtl="0">
              <a:spcBef>
                <a:spcPts val="0"/>
              </a:spcBef>
              <a:spcAft>
                <a:spcPts val="0"/>
              </a:spcAft>
              <a:buAutoNum type="arabicPeriod"/>
            </a:pPr>
            <a:r>
              <a:rPr lang="en-GB" dirty="0"/>
              <a:t>Integration choices better informed by resource appraisal rather than product.</a:t>
            </a:r>
            <a:endParaRPr dirty="0"/>
          </a:p>
        </p:txBody>
      </p:sp>
    </p:spTree>
    <p:extLst>
      <p:ext uri="{BB962C8B-B14F-4D97-AF65-F5344CB8AC3E}">
        <p14:creationId xmlns:p14="http://schemas.microsoft.com/office/powerpoint/2010/main" val="2081010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5978282ff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5978282ff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40788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Capabilities were</a:t>
            </a:r>
            <a:r>
              <a:rPr lang="en-GB" baseline="0" dirty="0"/>
              <a:t> no longer valuable</a:t>
            </a:r>
            <a:endParaRPr lang="en-GB" dirty="0"/>
          </a:p>
        </p:txBody>
      </p:sp>
      <p:sp>
        <p:nvSpPr>
          <p:cNvPr id="4" name="Slide Number Placeholder 3"/>
          <p:cNvSpPr>
            <a:spLocks noGrp="1"/>
          </p:cNvSpPr>
          <p:nvPr>
            <p:ph type="sldNum" sz="quarter" idx="10"/>
          </p:nvPr>
        </p:nvSpPr>
        <p:spPr/>
        <p:txBody>
          <a:bodyPr/>
          <a:lstStyle/>
          <a:p>
            <a:fld id="{366EBC73-E204-4ABB-9BAD-523B147720D3}" type="slidenum">
              <a:rPr lang="en-US" smtClean="0"/>
              <a:pPr/>
              <a:t>32</a:t>
            </a:fld>
            <a:endParaRPr lang="en-US"/>
          </a:p>
        </p:txBody>
      </p:sp>
    </p:spTree>
    <p:extLst>
      <p:ext uri="{BB962C8B-B14F-4D97-AF65-F5344CB8AC3E}">
        <p14:creationId xmlns:p14="http://schemas.microsoft.com/office/powerpoint/2010/main" val="1590181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DBB31EA-0B7F-4373-A4B9-6BD42D982C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394FCB86-5BF6-461C-801D-4B40CF3D8540}"/>
              </a:ext>
            </a:extLst>
          </p:cNvPr>
          <p:cNvSpPr>
            <a:spLocks noGrp="1"/>
          </p:cNvSpPr>
          <p:nvPr>
            <p:ph type="body" idx="1"/>
          </p:nvPr>
        </p:nvSpPr>
        <p:spPr bwMode="auto"/>
        <p:txBody>
          <a:bodyPr/>
          <a:lstStyle/>
          <a:p>
            <a:pPr>
              <a:defRPr/>
            </a:pPr>
            <a:r>
              <a:rPr lang="en-GB" altLang="en-US" b="1" dirty="0">
                <a:latin typeface="+mj-lt"/>
                <a:cs typeface="Arial" pitchFamily="34" charset="0"/>
              </a:rPr>
              <a:t>Figure 4.2  VRIO </a:t>
            </a:r>
          </a:p>
          <a:p>
            <a:pPr>
              <a:defRPr/>
            </a:pPr>
            <a:endParaRPr lang="en-IN" dirty="0"/>
          </a:p>
          <a:p>
            <a:pPr>
              <a:defRPr/>
            </a:pPr>
            <a:endParaRPr lang="en-GB" altLang="en-US" dirty="0"/>
          </a:p>
        </p:txBody>
      </p:sp>
      <p:sp>
        <p:nvSpPr>
          <p:cNvPr id="57348" name="Slide Number Placeholder 3">
            <a:extLst>
              <a:ext uri="{FF2B5EF4-FFF2-40B4-BE49-F238E27FC236}">
                <a16:creationId xmlns:a16="http://schemas.microsoft.com/office/drawing/2014/main" id="{ED60D835-FDF9-41D3-A6D6-9DA59351EB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E218E83-F2A5-4CD1-AE62-659333279FCE}" type="slidenum">
              <a:rPr lang="en-US" altLang="en-US"/>
              <a:pPr/>
              <a:t>36</a:t>
            </a:fld>
            <a:endParaRPr lang="en-US" altLang="en-US"/>
          </a:p>
        </p:txBody>
      </p:sp>
    </p:spTree>
    <p:extLst>
      <p:ext uri="{BB962C8B-B14F-4D97-AF65-F5344CB8AC3E}">
        <p14:creationId xmlns:p14="http://schemas.microsoft.com/office/powerpoint/2010/main" val="2492547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2D035DBC-E789-42D8-B7D1-6D39DC635D1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F31A9562-3D31-4806-A5BE-8BA9F11FAA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2B253987-458C-4E6B-905D-A0B6484573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0D6B43-6D9D-4CC9-91BF-4CEDC02AEEE6}" type="slidenum">
              <a:rPr lang="en-GB" altLang="en-US"/>
              <a:pPr/>
              <a:t>38</a:t>
            </a:fld>
            <a:endParaRPr lang="en-GB" altLang="en-US"/>
          </a:p>
        </p:txBody>
      </p:sp>
    </p:spTree>
    <p:extLst>
      <p:ext uri="{BB962C8B-B14F-4D97-AF65-F5344CB8AC3E}">
        <p14:creationId xmlns:p14="http://schemas.microsoft.com/office/powerpoint/2010/main" val="3675267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637F09F3-33D5-481A-BF9E-D613FB4F82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53EF0F75-78F9-47C6-8DE7-3A4A115AA8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9396" name="Slide Number Placeholder 3">
            <a:extLst>
              <a:ext uri="{FF2B5EF4-FFF2-40B4-BE49-F238E27FC236}">
                <a16:creationId xmlns:a16="http://schemas.microsoft.com/office/drawing/2014/main" id="{CB6E417A-6110-45F5-8329-20CD48E3A3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B557456-6B02-4FD5-B510-CC5ECA644068}" type="slidenum">
              <a:rPr lang="en-GB" altLang="en-US"/>
              <a:pPr/>
              <a:t>40</a:t>
            </a:fld>
            <a:endParaRPr lang="en-GB" altLang="en-US"/>
          </a:p>
        </p:txBody>
      </p:sp>
    </p:spTree>
    <p:extLst>
      <p:ext uri="{BB962C8B-B14F-4D97-AF65-F5344CB8AC3E}">
        <p14:creationId xmlns:p14="http://schemas.microsoft.com/office/powerpoint/2010/main" val="39043565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4215611-82B5-4BB0-A600-A281B0E9AB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7934C7C2-8ED6-483C-8F7C-E8D17ECAF9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9556D52B-11D9-43FD-BDAF-E49DB94FE1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728C7EE-36C3-46AB-BB91-CF71FA18039C}" type="slidenum">
              <a:rPr lang="en-GB" altLang="en-US"/>
              <a:pPr/>
              <a:t>42</a:t>
            </a:fld>
            <a:endParaRPr lang="en-GB" altLang="en-US"/>
          </a:p>
        </p:txBody>
      </p:sp>
    </p:spTree>
    <p:extLst>
      <p:ext uri="{BB962C8B-B14F-4D97-AF65-F5344CB8AC3E}">
        <p14:creationId xmlns:p14="http://schemas.microsoft.com/office/powerpoint/2010/main" val="191481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must be no strategically equivalent valuable resources that are themselves either not rare or imitable.</a:t>
            </a:r>
            <a:r>
              <a:rPr lang="en-GB" baseline="0" dirty="0"/>
              <a:t> Two valuable firm resources … are strategically equivalent when they each can be separately exploited to implement the same strategies.” (Barney cited in </a:t>
            </a:r>
            <a:r>
              <a:rPr lang="en-GB" baseline="0" dirty="0" err="1"/>
              <a:t>Hitt</a:t>
            </a:r>
            <a:r>
              <a:rPr lang="en-GB" baseline="0" dirty="0"/>
              <a:t> et al. 2017:92)</a:t>
            </a:r>
            <a:endParaRPr lang="en-GB" dirty="0"/>
          </a:p>
          <a:p>
            <a:r>
              <a:rPr lang="en-GB" dirty="0"/>
              <a:t>Example:</a:t>
            </a:r>
            <a:r>
              <a:rPr lang="en-GB" baseline="0" dirty="0"/>
              <a:t> firm-specific knowledge and trust-based working relationships between managers and </a:t>
            </a:r>
            <a:r>
              <a:rPr lang="en-GB" baseline="0" dirty="0" err="1"/>
              <a:t>nonmanagerial</a:t>
            </a:r>
            <a:r>
              <a:rPr lang="en-GB" baseline="0" dirty="0"/>
              <a:t> personnel at Southwest Airlines.</a:t>
            </a:r>
            <a:endParaRPr lang="en-GB" dirty="0"/>
          </a:p>
        </p:txBody>
      </p:sp>
      <p:sp>
        <p:nvSpPr>
          <p:cNvPr id="4" name="Slide Number Placeholder 3"/>
          <p:cNvSpPr>
            <a:spLocks noGrp="1"/>
          </p:cNvSpPr>
          <p:nvPr>
            <p:ph type="sldNum" sz="quarter" idx="10"/>
          </p:nvPr>
        </p:nvSpPr>
        <p:spPr/>
        <p:txBody>
          <a:bodyPr/>
          <a:lstStyle/>
          <a:p>
            <a:fld id="{366EBC73-E204-4ABB-9BAD-523B147720D3}" type="slidenum">
              <a:rPr lang="en-US" smtClean="0"/>
              <a:pPr/>
              <a:t>43</a:t>
            </a:fld>
            <a:endParaRPr lang="en-US"/>
          </a:p>
        </p:txBody>
      </p:sp>
    </p:spTree>
    <p:extLst>
      <p:ext uri="{BB962C8B-B14F-4D97-AF65-F5344CB8AC3E}">
        <p14:creationId xmlns:p14="http://schemas.microsoft.com/office/powerpoint/2010/main" val="13114080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must be no strategically equivalent valuable resources that are themselves either not rare or imitable.</a:t>
            </a:r>
            <a:r>
              <a:rPr lang="en-GB" baseline="0" dirty="0"/>
              <a:t> Two valuable firm resources … are strategically equivalent when they each can be separately exploited to implement the same strategies.” (Barney cited in </a:t>
            </a:r>
            <a:r>
              <a:rPr lang="en-GB" baseline="0" dirty="0" err="1"/>
              <a:t>Hitt</a:t>
            </a:r>
            <a:r>
              <a:rPr lang="en-GB" baseline="0" dirty="0"/>
              <a:t> et al. 2017:92)</a:t>
            </a:r>
            <a:endParaRPr lang="en-GB" dirty="0"/>
          </a:p>
          <a:p>
            <a:r>
              <a:rPr lang="en-GB" dirty="0"/>
              <a:t>Example:</a:t>
            </a:r>
            <a:r>
              <a:rPr lang="en-GB" baseline="0" dirty="0"/>
              <a:t> firm-specific knowledge and trust-based working relationships between managers and </a:t>
            </a:r>
            <a:r>
              <a:rPr lang="en-GB" baseline="0" dirty="0" err="1"/>
              <a:t>nonmanagerial</a:t>
            </a:r>
            <a:r>
              <a:rPr lang="en-GB" baseline="0" dirty="0"/>
              <a:t> personnel at Southwest Airlines.</a:t>
            </a:r>
            <a:endParaRPr lang="en-GB" dirty="0"/>
          </a:p>
        </p:txBody>
      </p:sp>
      <p:sp>
        <p:nvSpPr>
          <p:cNvPr id="4" name="Slide Number Placeholder 3"/>
          <p:cNvSpPr>
            <a:spLocks noGrp="1"/>
          </p:cNvSpPr>
          <p:nvPr>
            <p:ph type="sldNum" sz="quarter" idx="10"/>
          </p:nvPr>
        </p:nvSpPr>
        <p:spPr/>
        <p:txBody>
          <a:bodyPr/>
          <a:lstStyle/>
          <a:p>
            <a:fld id="{366EBC73-E204-4ABB-9BAD-523B147720D3}" type="slidenum">
              <a:rPr lang="en-US" smtClean="0"/>
              <a:pPr/>
              <a:t>44</a:t>
            </a:fld>
            <a:endParaRPr lang="en-US"/>
          </a:p>
        </p:txBody>
      </p:sp>
    </p:spTree>
    <p:extLst>
      <p:ext uri="{BB962C8B-B14F-4D97-AF65-F5344CB8AC3E}">
        <p14:creationId xmlns:p14="http://schemas.microsoft.com/office/powerpoint/2010/main" val="13903256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26E3EB72-F4A0-43E6-90A3-9958AA0EB0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B3D0CB93-00D7-41B7-AE7A-27CB726DDB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DCA3E3AB-5394-4731-922B-9F15076D66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3F7DDF-4F8D-40DB-9F6E-16B30A85DA31}" type="slidenum">
              <a:rPr lang="en-GB" altLang="en-US"/>
              <a:pPr/>
              <a:t>45</a:t>
            </a:fld>
            <a:endParaRPr lang="en-GB" altLang="en-US"/>
          </a:p>
        </p:txBody>
      </p:sp>
    </p:spTree>
    <p:extLst>
      <p:ext uri="{BB962C8B-B14F-4D97-AF65-F5344CB8AC3E}">
        <p14:creationId xmlns:p14="http://schemas.microsoft.com/office/powerpoint/2010/main" val="387824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636089C-1FCE-4CEA-A6F0-49871C25E7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F25DC578-B095-4E03-BD2B-2C41D68953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2BBA51FA-E53A-4003-A1F4-40A8F1C25B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F37B1B3-F036-44D1-9720-E80731150337}" type="slidenum">
              <a:rPr lang="en-GB" altLang="en-US"/>
              <a:pPr/>
              <a:t>47</a:t>
            </a:fld>
            <a:endParaRPr lang="en-GB" altLang="en-US"/>
          </a:p>
        </p:txBody>
      </p:sp>
    </p:spTree>
    <p:extLst>
      <p:ext uri="{BB962C8B-B14F-4D97-AF65-F5344CB8AC3E}">
        <p14:creationId xmlns:p14="http://schemas.microsoft.com/office/powerpoint/2010/main" val="18665797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Formerly ‘Minnesota Mining and Manufacturing Company’ (1902-2002)</a:t>
            </a:r>
            <a:endParaRPr lang="en-GB" dirty="0"/>
          </a:p>
        </p:txBody>
      </p:sp>
      <p:sp>
        <p:nvSpPr>
          <p:cNvPr id="4" name="Slide Number Placeholder 3"/>
          <p:cNvSpPr>
            <a:spLocks noGrp="1"/>
          </p:cNvSpPr>
          <p:nvPr>
            <p:ph type="sldNum" sz="quarter" idx="10"/>
          </p:nvPr>
        </p:nvSpPr>
        <p:spPr/>
        <p:txBody>
          <a:bodyPr/>
          <a:lstStyle/>
          <a:p>
            <a:fld id="{366EBC73-E204-4ABB-9BAD-523B147720D3}" type="slidenum">
              <a:rPr lang="en-US" smtClean="0"/>
              <a:pPr/>
              <a:t>55</a:t>
            </a:fld>
            <a:endParaRPr lang="en-US"/>
          </a:p>
        </p:txBody>
      </p:sp>
    </p:spTree>
    <p:extLst>
      <p:ext uri="{BB962C8B-B14F-4D97-AF65-F5344CB8AC3E}">
        <p14:creationId xmlns:p14="http://schemas.microsoft.com/office/powerpoint/2010/main" val="9513529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A183A25E-1F56-4DD0-B2B8-FA8D7B067A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08546EB6-4081-44E1-A283-1D2948FC033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4996" name="Slide Number Placeholder 3">
            <a:extLst>
              <a:ext uri="{FF2B5EF4-FFF2-40B4-BE49-F238E27FC236}">
                <a16:creationId xmlns:a16="http://schemas.microsoft.com/office/drawing/2014/main" id="{BA561F87-FB1F-4FB0-A8CE-27E751D554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CB434A9-E358-4777-BF0C-6B8D6960472D}" type="slidenum">
              <a:rPr lang="en-GB" altLang="en-US"/>
              <a:pPr/>
              <a:t>67</a:t>
            </a:fld>
            <a:endParaRPr lang="en-GB" altLang="en-US"/>
          </a:p>
        </p:txBody>
      </p:sp>
    </p:spTree>
    <p:extLst>
      <p:ext uri="{BB962C8B-B14F-4D97-AF65-F5344CB8AC3E}">
        <p14:creationId xmlns:p14="http://schemas.microsoft.com/office/powerpoint/2010/main" val="28280294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EE11698-8382-452C-9ACC-4659F17119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034D23D4-F466-4230-8E42-FACB891EBD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7044" name="Slide Number Placeholder 3">
            <a:extLst>
              <a:ext uri="{FF2B5EF4-FFF2-40B4-BE49-F238E27FC236}">
                <a16:creationId xmlns:a16="http://schemas.microsoft.com/office/drawing/2014/main" id="{CAE0E791-554C-4197-BA54-A3F149FAFD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23FAAF1-3327-4920-8D1A-12CDE1DD0867}" type="slidenum">
              <a:rPr lang="en-GB" altLang="en-US"/>
              <a:pPr/>
              <a:t>68</a:t>
            </a:fld>
            <a:endParaRPr lang="en-GB" altLang="en-US"/>
          </a:p>
        </p:txBody>
      </p:sp>
    </p:spTree>
    <p:extLst>
      <p:ext uri="{BB962C8B-B14F-4D97-AF65-F5344CB8AC3E}">
        <p14:creationId xmlns:p14="http://schemas.microsoft.com/office/powerpoint/2010/main" val="2316104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53126BE-2B11-4C15-9167-0AEA0ED2A25D}"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905DF63-1FF9-46D5-8FED-1829CDB5D9E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908769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B939ABA-8476-47D9-80A0-5033786BCB72}"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25630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DA80D81D-633B-4627-A562-25F3E6B64B1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9F0CEAE2-E49E-4389-B4D7-B5A65611D1B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7523643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8156C84-0050-45C6-A153-D430B4C0D6F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86495F9-B3F5-4DDF-9323-6CEC80C52C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83852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52E9540D-0AA9-4962-9475-E8ADC6DD4930}"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0669F83E-C611-4B90-8FAE-1379528B23C3}"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35705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418B36E-4321-400C-8E7A-4FCB9118D968}"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AF5663D-1B9D-48C8-BD8E-835F92F174D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882410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7EBCCEA-FF61-4260-ACFE-7F7C23F6299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A1819AB-B9DA-41D7-8C91-5DE9528F5AA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240257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D0D050C-C869-4CC5-9D78-7F483CBE7183}"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EF707D33-CDDE-408A-A9D9-8533BBB6956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74161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634482C-3897-478C-BB79-23A31000D5C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1C564236-0921-40F4-A526-D08299A9CED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913271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1E1161B-8EB7-4236-A7DB-8E6C420692B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05FFBAA-7097-4EBF-8EC8-BA13F122F32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430562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D4FE7E7-A98C-4CEB-A79A-5015CF368AA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F27268F-FCE8-404C-B794-14F77261286D}"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3745895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2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2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633D1104-0316-455E-BAFF-BC38C56D81E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D58E4E2-7891-4D91-AF5F-9946CA6D74F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3901386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35.xml"/><Relationship Id="rId5" Type="http://schemas.openxmlformats.org/officeDocument/2006/relationships/image" Target="../media/image34.png"/><Relationship Id="rId4" Type="http://schemas.openxmlformats.org/officeDocument/2006/relationships/image" Target="../media/image3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com/watch?v=c_C_2aoEYW8&amp;si=EnSIkaIECMiOmarE" TargetMode="External"/><Relationship Id="rId2" Type="http://schemas.openxmlformats.org/officeDocument/2006/relationships/image" Target="../media/image37.png"/><Relationship Id="rId1" Type="http://schemas.openxmlformats.org/officeDocument/2006/relationships/slideLayout" Target="../slideLayouts/slideLayout35.xml"/><Relationship Id="rId5" Type="http://schemas.openxmlformats.org/officeDocument/2006/relationships/hyperlink" Target="https://www.youtube.com/watch?v=X2cnBi_MULA&amp;ab_channel=WaltonCollegeSupplyChainManagement" TargetMode="External"/><Relationship Id="rId4" Type="http://schemas.openxmlformats.org/officeDocument/2006/relationships/hyperlink" Target="https://youtube.com/watch?v=vSISuofwtWI&amp;si=EnSIkaIECMiOmarE"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com/watch?v=Abl6b71H2Mc&amp;si=EnSIkaIECMiOmarE" TargetMode="External"/><Relationship Id="rId2" Type="http://schemas.openxmlformats.org/officeDocument/2006/relationships/slideLayout" Target="../slideLayouts/slideLayout35.xml"/><Relationship Id="rId1" Type="http://schemas.openxmlformats.org/officeDocument/2006/relationships/video" Target="https://www.youtube.com/embed/Abl6b71H2Mc" TargetMode="External"/><Relationship Id="rId4" Type="http://schemas.openxmlformats.org/officeDocument/2006/relationships/image" Target="../media/image40.jpeg"/></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35.xml"/><Relationship Id="rId1" Type="http://schemas.openxmlformats.org/officeDocument/2006/relationships/video" Target="https://www.youtube.com/embed/6Ez2bedGBv8"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35.xml"/><Relationship Id="rId1" Type="http://schemas.openxmlformats.org/officeDocument/2006/relationships/video" Target="https://www.youtube.com/embed/MePzW82AgbQ"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I-5gaT7AVUM&amp;ab_channel=TimRogmans" TargetMode="Externa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3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3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5.xml"/></Relationships>
</file>

<file path=ppt/slides/_rels/slide5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5.xml"/></Relationships>
</file>

<file path=ppt/slides/_rels/slide5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3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5.xml"/></Relationships>
</file>

<file path=ppt/slides/_rels/slide5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5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35.xml"/></Relationships>
</file>

<file path=ppt/slides/_rels/slide5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35.xml"/></Relationships>
</file>

<file path=ppt/slides/_rels/slide5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3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1.xml.rels><?xml version="1.0" encoding="UTF-8" standalone="yes"?>
<Relationships xmlns="http://schemas.openxmlformats.org/package/2006/relationships"><Relationship Id="rId3" Type="http://schemas.openxmlformats.org/officeDocument/2006/relationships/hyperlink" Target="https://www.youtube.com/watch?v=H2SyZljQT5s" TargetMode="External"/><Relationship Id="rId2" Type="http://schemas.openxmlformats.org/officeDocument/2006/relationships/hyperlink" Target="https://www.youtube.com/watch?v=RMlbCpcpSt8" TargetMode="External"/><Relationship Id="rId1" Type="http://schemas.openxmlformats.org/officeDocument/2006/relationships/slideLayout" Target="../slideLayouts/slideLayout35.xml"/><Relationship Id="rId4" Type="http://schemas.openxmlformats.org/officeDocument/2006/relationships/hyperlink" Target="https://www.youtube.com/watch?v=RaGu_Iir6x4"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30.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30.xml"/><Relationship Id="rId1" Type="http://schemas.openxmlformats.org/officeDocument/2006/relationships/video" Target="https://www.youtube.com/embed/weaeNcX3Jpk"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6.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slideLayout" Target="../slideLayouts/slideLayout30.xml"/><Relationship Id="rId1" Type="http://schemas.openxmlformats.org/officeDocument/2006/relationships/video" Target="https://www.youtube.com/embed/9Q_uWwWlpSI" TargetMode="Externa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jpeg"/><Relationship Id="rId9" Type="http://schemas.openxmlformats.org/officeDocument/2006/relationships/image" Target="../media/image68.png"/></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1.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69.png"/><Relationship Id="rId1" Type="http://schemas.openxmlformats.org/officeDocument/2006/relationships/slideLayout" Target="../slideLayouts/slideLayout35.xml"/><Relationship Id="rId4"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1887" y="1510049"/>
            <a:ext cx="12057797" cy="646331"/>
          </a:xfrm>
          <a:prstGeom prst="rect">
            <a:avLst/>
          </a:prstGeom>
          <a:noFill/>
        </p:spPr>
        <p:txBody>
          <a:bodyPr wrap="square">
            <a:spAutoFit/>
          </a:bodyPr>
          <a:lstStyle/>
          <a:p>
            <a:pPr algn="ctr">
              <a:defRPr/>
            </a:pPr>
            <a:r>
              <a:rPr lang="en-GB" sz="3600" b="1" dirty="0">
                <a:solidFill>
                  <a:schemeClr val="bg1"/>
                </a:solidFill>
              </a:rPr>
              <a:t>BABM LCBB 6004 Strategic Mgt. &amp; Sustainability</a:t>
            </a:r>
          </a:p>
        </p:txBody>
      </p:sp>
      <p:sp>
        <p:nvSpPr>
          <p:cNvPr id="6" name="Rectangle 5"/>
          <p:cNvSpPr/>
          <p:nvPr/>
        </p:nvSpPr>
        <p:spPr>
          <a:xfrm>
            <a:off x="1565536" y="3100824"/>
            <a:ext cx="9239250" cy="1077218"/>
          </a:xfrm>
          <a:prstGeom prst="rect">
            <a:avLst/>
          </a:prstGeom>
          <a:noFill/>
        </p:spPr>
        <p:txBody>
          <a:bodyPr wrap="square">
            <a:spAutoFit/>
          </a:bodyPr>
          <a:lstStyle/>
          <a:p>
            <a:pPr algn="ctr">
              <a:defRPr/>
            </a:pPr>
            <a:r>
              <a:rPr lang="en-GB" sz="3200" b="1" dirty="0">
                <a:solidFill>
                  <a:schemeClr val="accent4">
                    <a:lumMod val="60000"/>
                    <a:lumOff val="40000"/>
                  </a:schemeClr>
                </a:solidFill>
              </a:rPr>
              <a:t>WEEK 4: </a:t>
            </a:r>
          </a:p>
          <a:p>
            <a:pPr algn="ctr">
              <a:defRPr/>
            </a:pPr>
            <a:r>
              <a:rPr lang="en-GB" sz="3200" b="1" dirty="0">
                <a:solidFill>
                  <a:schemeClr val="accent4">
                    <a:lumMod val="60000"/>
                    <a:lumOff val="40000"/>
                  </a:schemeClr>
                </a:solidFill>
              </a:rPr>
              <a:t>Resource Based View ( RBV )</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4">
            <a:extLst>
              <a:ext uri="{FF2B5EF4-FFF2-40B4-BE49-F238E27FC236}">
                <a16:creationId xmlns:a16="http://schemas.microsoft.com/office/drawing/2014/main" id="{B327ECB6-BC42-4D67-B44A-3711401554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2207568" y="764704"/>
            <a:ext cx="8087868" cy="4536504"/>
          </a:xfrm>
          <a:prstGeom prst="rect">
            <a:avLst/>
          </a:prstGeom>
        </p:spPr>
      </p:pic>
    </p:spTree>
    <p:extLst>
      <p:ext uri="{BB962C8B-B14F-4D97-AF65-F5344CB8AC3E}">
        <p14:creationId xmlns:p14="http://schemas.microsoft.com/office/powerpoint/2010/main" val="4215134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mute="1">
                <p:cTn id="12" repeatCount="indefinite" fill="hold" display="0">
                  <p:stCondLst>
                    <p:cond delay="indefinite"/>
                  </p:stCondLst>
                </p:cTn>
                <p:tgtEl>
                  <p:spTgt spid="3"/>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ctrTitle" idx="4294967295"/>
          </p:nvPr>
        </p:nvSpPr>
        <p:spPr>
          <a:xfrm>
            <a:off x="415925" y="280209"/>
            <a:ext cx="11360150" cy="1017588"/>
          </a:xfrm>
          <a:prstGeom prst="rect">
            <a:avLst/>
          </a:prstGeom>
        </p:spPr>
        <p:txBody>
          <a:bodyPr spcFirstLastPara="1" wrap="square" lIns="121900" tIns="121900" rIns="121900" bIns="121900" anchor="b" anchorCtr="0">
            <a:noAutofit/>
          </a:bodyPr>
          <a:lstStyle/>
          <a:p>
            <a:r>
              <a:rPr lang="en-GB" sz="4800" b="1" dirty="0">
                <a:effectLst>
                  <a:outerShdw blurRad="38100" dist="38100" dir="2700000" algn="tl">
                    <a:srgbClr val="000000">
                      <a:alpha val="43137"/>
                    </a:srgbClr>
                  </a:outerShdw>
                </a:effectLst>
              </a:rPr>
              <a:t>A Resource-Based View of Strategy</a:t>
            </a:r>
            <a:endParaRPr sz="4800" b="1" dirty="0">
              <a:effectLst>
                <a:outerShdw blurRad="38100" dist="38100" dir="2700000" algn="tl">
                  <a:srgbClr val="000000">
                    <a:alpha val="43137"/>
                  </a:srgbClr>
                </a:outerShdw>
              </a:effectLst>
            </a:endParaRPr>
          </a:p>
        </p:txBody>
      </p:sp>
      <p:sp>
        <p:nvSpPr>
          <p:cNvPr id="97" name="Google Shape;97;p19"/>
          <p:cNvSpPr txBox="1">
            <a:spLocks noGrp="1"/>
          </p:cNvSpPr>
          <p:nvPr>
            <p:ph type="body" idx="4294967295"/>
          </p:nvPr>
        </p:nvSpPr>
        <p:spPr>
          <a:xfrm>
            <a:off x="355831" y="1651931"/>
            <a:ext cx="5141913" cy="3452331"/>
          </a:xfrm>
          <a:prstGeom prst="rect">
            <a:avLst/>
          </a:prstGeom>
          <a:solidFill>
            <a:schemeClr val="bg1"/>
          </a:solidFill>
          <a:ln>
            <a:noFill/>
          </a:ln>
        </p:spPr>
        <p:txBody>
          <a:bodyPr spcFirstLastPara="1" wrap="square" lIns="121900" tIns="60933" rIns="121900" bIns="60933" anchor="t" anchorCtr="0">
            <a:noAutofit/>
          </a:bodyPr>
          <a:lstStyle/>
          <a:p>
            <a:pPr marL="0" indent="0">
              <a:spcAft>
                <a:spcPts val="2133"/>
              </a:spcAft>
              <a:buSzPts val="2100"/>
              <a:buNone/>
            </a:pPr>
            <a:r>
              <a:rPr lang="en-GB" sz="2800" dirty="0"/>
              <a:t>The resource-based view (RBV) of strategy asserts that the competitive advantage and superior performance of an organisation is explained by the </a:t>
            </a:r>
            <a:r>
              <a:rPr lang="en-GB" sz="2800" b="1" dirty="0"/>
              <a:t>distinctiveness of its capabilities</a:t>
            </a:r>
            <a:r>
              <a:rPr lang="en-GB" sz="2800" dirty="0"/>
              <a:t>.</a:t>
            </a:r>
            <a:endParaRPr sz="2800" dirty="0"/>
          </a:p>
        </p:txBody>
      </p:sp>
      <p:sp>
        <p:nvSpPr>
          <p:cNvPr id="98" name="Google Shape;98;p19"/>
          <p:cNvSpPr txBox="1"/>
          <p:nvPr/>
        </p:nvSpPr>
        <p:spPr>
          <a:xfrm>
            <a:off x="6096000" y="2142682"/>
            <a:ext cx="5967501" cy="2572635"/>
          </a:xfrm>
          <a:prstGeom prst="rect">
            <a:avLst/>
          </a:prstGeom>
          <a:solidFill>
            <a:schemeClr val="bg1"/>
          </a:solidFill>
          <a:ln>
            <a:noFill/>
          </a:ln>
        </p:spPr>
        <p:txBody>
          <a:bodyPr spcFirstLastPara="1" wrap="square" lIns="121900" tIns="60933" rIns="121900" bIns="60933" anchor="t" anchorCtr="0">
            <a:noAutofit/>
          </a:bodyPr>
          <a:lstStyle/>
          <a:p>
            <a:pPr defTabSz="1219170">
              <a:lnSpc>
                <a:spcPct val="90000"/>
              </a:lnSpc>
              <a:buClr>
                <a:srgbClr val="FFAB40"/>
              </a:buClr>
              <a:buSzPts val="2100"/>
            </a:pPr>
            <a:r>
              <a:rPr lang="en-GB" sz="2800" kern="0" dirty="0">
                <a:solidFill>
                  <a:srgbClr val="000000"/>
                </a:solidFill>
                <a:latin typeface="Calibri"/>
                <a:ea typeface="Calibri"/>
                <a:cs typeface="Calibri"/>
                <a:sym typeface="Calibri"/>
              </a:rPr>
              <a:t>… firm </a:t>
            </a:r>
            <a:r>
              <a:rPr lang="en-GB" sz="2800" b="1" kern="0" dirty="0">
                <a:solidFill>
                  <a:srgbClr val="000000"/>
                </a:solidFill>
                <a:latin typeface="Calibri"/>
                <a:ea typeface="Calibri"/>
                <a:cs typeface="Calibri"/>
                <a:sym typeface="Calibri"/>
              </a:rPr>
              <a:t>performance is </a:t>
            </a:r>
            <a:r>
              <a:rPr lang="en-GB" sz="2800" kern="0" dirty="0">
                <a:solidFill>
                  <a:srgbClr val="000000"/>
                </a:solidFill>
                <a:latin typeface="Calibri"/>
                <a:ea typeface="Calibri"/>
                <a:cs typeface="Calibri"/>
                <a:sym typeface="Calibri"/>
              </a:rPr>
              <a:t>then arguably primarily </a:t>
            </a:r>
            <a:r>
              <a:rPr lang="en-GB" sz="2800" b="1" kern="0" dirty="0">
                <a:solidFill>
                  <a:srgbClr val="000000"/>
                </a:solidFill>
                <a:latin typeface="Calibri"/>
                <a:ea typeface="Calibri"/>
                <a:cs typeface="Calibri"/>
                <a:sym typeface="Calibri"/>
              </a:rPr>
              <a:t>driven by firms 'strategic resources' and capabilities </a:t>
            </a:r>
            <a:r>
              <a:rPr lang="en-GB" sz="2800" kern="0" dirty="0">
                <a:solidFill>
                  <a:srgbClr val="000000"/>
                </a:solidFill>
                <a:latin typeface="Calibri"/>
                <a:ea typeface="Calibri"/>
                <a:cs typeface="Calibri"/>
                <a:sym typeface="Calibri"/>
              </a:rPr>
              <a:t>rather than by their product market strategies or by the structural characteristics of the industries in which they operate.</a:t>
            </a:r>
            <a:endParaRPr sz="2800" kern="0" dirty="0">
              <a:solidFill>
                <a:srgbClr val="000000"/>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ctrTitle" idx="4294967295"/>
          </p:nvPr>
        </p:nvSpPr>
        <p:spPr>
          <a:xfrm>
            <a:off x="2495600" y="207814"/>
            <a:ext cx="9464675" cy="552996"/>
          </a:xfrm>
          <a:prstGeom prst="rect">
            <a:avLst/>
          </a:prstGeom>
        </p:spPr>
        <p:txBody>
          <a:bodyPr spcFirstLastPara="1" wrap="square" lIns="121900" tIns="121900" rIns="121900" bIns="121900" anchor="b" anchorCtr="0">
            <a:noAutofit/>
          </a:bodyPr>
          <a:lstStyle/>
          <a:p>
            <a:pPr>
              <a:spcBef>
                <a:spcPts val="0"/>
              </a:spcBef>
              <a:spcAft>
                <a:spcPts val="0"/>
              </a:spcAft>
            </a:pPr>
            <a:r>
              <a:rPr lang="en-GB" sz="2400" b="1" dirty="0">
                <a:effectLst>
                  <a:outerShdw blurRad="38100" dist="38100" dir="2700000" algn="tl">
                    <a:srgbClr val="000000">
                      <a:alpha val="43137"/>
                    </a:srgbClr>
                  </a:outerShdw>
                </a:effectLst>
              </a:rPr>
              <a:t>Emergence and Development of the RBV – Some Key Authors</a:t>
            </a:r>
            <a:endParaRPr sz="2400" b="1" dirty="0">
              <a:effectLst>
                <a:outerShdw blurRad="38100" dist="38100" dir="2700000" algn="tl">
                  <a:srgbClr val="000000">
                    <a:alpha val="43137"/>
                  </a:srgbClr>
                </a:outerShdw>
              </a:effectLst>
            </a:endParaRPr>
          </a:p>
        </p:txBody>
      </p:sp>
      <p:sp>
        <p:nvSpPr>
          <p:cNvPr id="89" name="Google Shape;89;p18"/>
          <p:cNvSpPr txBox="1">
            <a:spLocks noGrp="1"/>
          </p:cNvSpPr>
          <p:nvPr>
            <p:ph type="subTitle" idx="4294967295"/>
          </p:nvPr>
        </p:nvSpPr>
        <p:spPr>
          <a:xfrm>
            <a:off x="100629" y="889238"/>
            <a:ext cx="3618386" cy="4441753"/>
          </a:xfrm>
          <a:prstGeom prst="rect">
            <a:avLst/>
          </a:prstGeom>
          <a:solidFill>
            <a:schemeClr val="bg1"/>
          </a:solidFill>
        </p:spPr>
        <p:txBody>
          <a:bodyPr spcFirstLastPara="1" wrap="square" lIns="121900" tIns="121900" rIns="121900" bIns="121900" anchor="t" anchorCtr="0">
            <a:noAutofit/>
          </a:bodyPr>
          <a:lstStyle/>
          <a:p>
            <a:pPr marL="479988" lvl="1" indent="-507987" algn="l">
              <a:spcBef>
                <a:spcPts val="800"/>
              </a:spcBef>
              <a:buClr>
                <a:srgbClr val="666666"/>
              </a:buClr>
              <a:buSzPts val="2400"/>
              <a:buFont typeface="Helvetica Neue"/>
              <a:buChar char="○"/>
            </a:pPr>
            <a:r>
              <a:rPr lang="en-GB" sz="2400" dirty="0">
                <a:solidFill>
                  <a:schemeClr val="dk1"/>
                </a:solidFill>
                <a:latin typeface="Calibri"/>
                <a:ea typeface="Calibri"/>
                <a:cs typeface="Calibri"/>
                <a:sym typeface="Calibri"/>
              </a:rPr>
              <a:t>Penrose first suggested the view of the firm as a bundle of resources in 1959</a:t>
            </a:r>
          </a:p>
          <a:p>
            <a:pPr marL="0" lvl="1" algn="l">
              <a:spcBef>
                <a:spcPts val="800"/>
              </a:spcBef>
              <a:buClr>
                <a:srgbClr val="666666"/>
              </a:buClr>
              <a:buSzPts val="2400"/>
            </a:pPr>
            <a:endParaRPr lang="en-GB" sz="2400" dirty="0">
              <a:solidFill>
                <a:schemeClr val="dk1"/>
              </a:solidFill>
              <a:latin typeface="Calibri"/>
              <a:ea typeface="Calibri"/>
              <a:cs typeface="Calibri"/>
              <a:sym typeface="Calibri"/>
            </a:endParaRPr>
          </a:p>
          <a:p>
            <a:pPr marL="1219170" algn="l">
              <a:spcBef>
                <a:spcPts val="800"/>
              </a:spcBef>
              <a:spcAft>
                <a:spcPts val="0"/>
              </a:spcAft>
            </a:pPr>
            <a:endParaRPr sz="2800" dirty="0">
              <a:solidFill>
                <a:srgbClr val="666666"/>
              </a:solidFill>
              <a:latin typeface="Helvetica Neue"/>
              <a:ea typeface="Helvetica Neue"/>
              <a:cs typeface="Helvetica Neue"/>
              <a:sym typeface="Helvetica Neue"/>
            </a:endParaRPr>
          </a:p>
        </p:txBody>
      </p:sp>
      <p:pic>
        <p:nvPicPr>
          <p:cNvPr id="2" name="Picture 1">
            <a:extLst>
              <a:ext uri="{FF2B5EF4-FFF2-40B4-BE49-F238E27FC236}">
                <a16:creationId xmlns:a16="http://schemas.microsoft.com/office/drawing/2014/main" id="{7184AF4A-26C1-407A-9883-C18C21B7D1ED}"/>
              </a:ext>
            </a:extLst>
          </p:cNvPr>
          <p:cNvPicPr>
            <a:picLocks noChangeAspect="1"/>
          </p:cNvPicPr>
          <p:nvPr/>
        </p:nvPicPr>
        <p:blipFill>
          <a:blip r:embed="rId3"/>
          <a:stretch>
            <a:fillRect/>
          </a:stretch>
        </p:blipFill>
        <p:spPr>
          <a:xfrm>
            <a:off x="1066451" y="2666695"/>
            <a:ext cx="1777978" cy="2664296"/>
          </a:xfrm>
          <a:prstGeom prst="rect">
            <a:avLst/>
          </a:prstGeom>
        </p:spPr>
      </p:pic>
      <p:sp>
        <p:nvSpPr>
          <p:cNvPr id="6" name="Google Shape;89;p18">
            <a:extLst>
              <a:ext uri="{FF2B5EF4-FFF2-40B4-BE49-F238E27FC236}">
                <a16:creationId xmlns:a16="http://schemas.microsoft.com/office/drawing/2014/main" id="{55B32320-300C-48F0-8BAA-011DC7C584B5}"/>
              </a:ext>
            </a:extLst>
          </p:cNvPr>
          <p:cNvSpPr txBox="1">
            <a:spLocks/>
          </p:cNvSpPr>
          <p:nvPr/>
        </p:nvSpPr>
        <p:spPr>
          <a:xfrm>
            <a:off x="7633683" y="1054298"/>
            <a:ext cx="4079776" cy="4111631"/>
          </a:xfrm>
          <a:prstGeom prst="rect">
            <a:avLst/>
          </a:prstGeom>
          <a:noFill/>
        </p:spPr>
        <p:txBody>
          <a:bodyPr spcFirstLastPara="1" wrap="square" lIns="121900" tIns="121900" rIns="121900" bIns="121900" anchor="t" anchorCtr="0">
            <a:noAutofit/>
          </a:bodyPr>
          <a:lstStyle>
            <a:lvl1pPr marL="0" indent="0" algn="ctr" rtl="0" eaLnBrk="0" fontAlgn="base" hangingPunct="0">
              <a:spcBef>
                <a:spcPct val="20000"/>
              </a:spcBef>
              <a:spcAft>
                <a:spcPct val="0"/>
              </a:spcAft>
              <a:buNone/>
              <a:defRPr sz="2400">
                <a:solidFill>
                  <a:schemeClr val="tx1"/>
                </a:solidFill>
                <a:latin typeface="+mn-lt"/>
                <a:ea typeface="MS PGothic" pitchFamily="34" charset="-128"/>
                <a:cs typeface="+mn-cs"/>
              </a:defRPr>
            </a:lvl1pPr>
            <a:lvl2pPr marL="342900" indent="0" algn="ctr" rtl="0" eaLnBrk="0" fontAlgn="base" hangingPunct="0">
              <a:spcBef>
                <a:spcPct val="20000"/>
              </a:spcBef>
              <a:spcAft>
                <a:spcPct val="0"/>
              </a:spcAft>
              <a:buNone/>
              <a:defRPr sz="2100">
                <a:solidFill>
                  <a:schemeClr val="tx1"/>
                </a:solidFill>
                <a:latin typeface="+mn-lt"/>
                <a:ea typeface="MS PGothic" pitchFamily="34" charset="-128"/>
              </a:defRPr>
            </a:lvl2pPr>
            <a:lvl3pPr marL="685800" indent="0" algn="ctr" rtl="0" eaLnBrk="0" fontAlgn="base" hangingPunct="0">
              <a:spcBef>
                <a:spcPct val="20000"/>
              </a:spcBef>
              <a:spcAft>
                <a:spcPct val="0"/>
              </a:spcAft>
              <a:buNone/>
              <a:defRPr sz="1800">
                <a:solidFill>
                  <a:schemeClr val="tx1"/>
                </a:solidFill>
                <a:latin typeface="+mn-lt"/>
                <a:ea typeface="MS PGothic" pitchFamily="34" charset="-128"/>
              </a:defRPr>
            </a:lvl3pPr>
            <a:lvl4pPr marL="1028700" indent="0" algn="ctr" rtl="0" eaLnBrk="0" fontAlgn="base" hangingPunct="0">
              <a:spcBef>
                <a:spcPct val="20000"/>
              </a:spcBef>
              <a:spcAft>
                <a:spcPct val="0"/>
              </a:spcAft>
              <a:buNone/>
              <a:defRPr sz="1500">
                <a:solidFill>
                  <a:schemeClr val="tx1"/>
                </a:solidFill>
                <a:latin typeface="+mn-lt"/>
                <a:ea typeface="MS PGothic" pitchFamily="34" charset="-128"/>
              </a:defRPr>
            </a:lvl4pPr>
            <a:lvl5pPr marL="1371600" indent="0" algn="ctr" rtl="0" eaLnBrk="0" fontAlgn="base" hangingPunct="0">
              <a:spcBef>
                <a:spcPct val="20000"/>
              </a:spcBef>
              <a:spcAft>
                <a:spcPct val="0"/>
              </a:spcAft>
              <a:buNone/>
              <a:defRPr sz="1500">
                <a:solidFill>
                  <a:schemeClr val="tx1"/>
                </a:solidFill>
                <a:latin typeface="+mn-lt"/>
                <a:ea typeface="MS PGothic" pitchFamily="34" charset="-128"/>
              </a:defRPr>
            </a:lvl5pPr>
            <a:lvl6pPr marL="1714500" indent="0" algn="ctr" rtl="0" eaLnBrk="1" fontAlgn="base" hangingPunct="1">
              <a:spcBef>
                <a:spcPct val="20000"/>
              </a:spcBef>
              <a:spcAft>
                <a:spcPct val="0"/>
              </a:spcAft>
              <a:buNone/>
              <a:defRPr sz="1500">
                <a:solidFill>
                  <a:schemeClr val="tx1"/>
                </a:solidFill>
                <a:latin typeface="+mn-lt"/>
                <a:ea typeface="+mn-ea"/>
              </a:defRPr>
            </a:lvl6pPr>
            <a:lvl7pPr marL="2057400" indent="0" algn="ctr" rtl="0" eaLnBrk="1" fontAlgn="base" hangingPunct="1">
              <a:spcBef>
                <a:spcPct val="20000"/>
              </a:spcBef>
              <a:spcAft>
                <a:spcPct val="0"/>
              </a:spcAft>
              <a:buNone/>
              <a:defRPr sz="1500">
                <a:solidFill>
                  <a:schemeClr val="tx1"/>
                </a:solidFill>
                <a:latin typeface="+mn-lt"/>
                <a:ea typeface="+mn-ea"/>
              </a:defRPr>
            </a:lvl7pPr>
            <a:lvl8pPr marL="2400300" indent="0" algn="ctr" rtl="0" eaLnBrk="1" fontAlgn="base" hangingPunct="1">
              <a:spcBef>
                <a:spcPct val="20000"/>
              </a:spcBef>
              <a:spcAft>
                <a:spcPct val="0"/>
              </a:spcAft>
              <a:buNone/>
              <a:defRPr sz="1500">
                <a:solidFill>
                  <a:schemeClr val="tx1"/>
                </a:solidFill>
                <a:latin typeface="+mn-lt"/>
                <a:ea typeface="+mn-ea"/>
              </a:defRPr>
            </a:lvl8pPr>
            <a:lvl9pPr marL="2743200" indent="0" algn="ctr" rtl="0" eaLnBrk="1" fontAlgn="base" hangingPunct="1">
              <a:spcBef>
                <a:spcPct val="20000"/>
              </a:spcBef>
              <a:spcAft>
                <a:spcPct val="0"/>
              </a:spcAft>
              <a:buNone/>
              <a:defRPr sz="1500">
                <a:solidFill>
                  <a:schemeClr val="tx1"/>
                </a:solidFill>
                <a:latin typeface="+mn-lt"/>
                <a:ea typeface="+mn-ea"/>
              </a:defRPr>
            </a:lvl9pPr>
          </a:lstStyle>
          <a:p>
            <a:pPr marL="479988" lvl="1" indent="-507987" algn="l">
              <a:spcBef>
                <a:spcPts val="0"/>
              </a:spcBef>
              <a:spcAft>
                <a:spcPts val="0"/>
              </a:spcAft>
              <a:buClr>
                <a:srgbClr val="666666"/>
              </a:buClr>
              <a:buSzPts val="2400"/>
              <a:buFont typeface="Helvetica Neue"/>
              <a:buChar char="○"/>
            </a:pPr>
            <a:r>
              <a:rPr lang="en-US" sz="2400" kern="0" dirty="0">
                <a:solidFill>
                  <a:schemeClr val="dk1"/>
                </a:solidFill>
                <a:latin typeface="Calibri"/>
                <a:ea typeface="Calibri"/>
                <a:cs typeface="Calibri"/>
                <a:sym typeface="Calibri"/>
              </a:rPr>
              <a:t>Prahalad &amp; Hamel (1990) The Core Competence of the Corporation (Harvard Business Review) </a:t>
            </a:r>
          </a:p>
          <a:p>
            <a:pPr marL="1219170" algn="l">
              <a:spcBef>
                <a:spcPts val="800"/>
              </a:spcBef>
              <a:spcAft>
                <a:spcPts val="0"/>
              </a:spcAft>
            </a:pPr>
            <a:endParaRPr lang="en-US" sz="2800" kern="0" dirty="0">
              <a:solidFill>
                <a:srgbClr val="666666"/>
              </a:solidFill>
              <a:latin typeface="Helvetica Neue"/>
              <a:ea typeface="Helvetica Neue"/>
              <a:cs typeface="Helvetica Neue"/>
              <a:sym typeface="Helvetica Neue"/>
            </a:endParaRPr>
          </a:p>
        </p:txBody>
      </p:sp>
      <p:sp>
        <p:nvSpPr>
          <p:cNvPr id="7" name="Google Shape;89;p18">
            <a:extLst>
              <a:ext uri="{FF2B5EF4-FFF2-40B4-BE49-F238E27FC236}">
                <a16:creationId xmlns:a16="http://schemas.microsoft.com/office/drawing/2014/main" id="{EF0354D0-E823-48B2-802B-FEDD4018C07A}"/>
              </a:ext>
            </a:extLst>
          </p:cNvPr>
          <p:cNvSpPr txBox="1">
            <a:spLocks/>
          </p:cNvSpPr>
          <p:nvPr/>
        </p:nvSpPr>
        <p:spPr>
          <a:xfrm>
            <a:off x="3958484" y="889238"/>
            <a:ext cx="3327405" cy="3983013"/>
          </a:xfrm>
          <a:prstGeom prst="rect">
            <a:avLst/>
          </a:prstGeom>
          <a:noFill/>
        </p:spPr>
        <p:txBody>
          <a:bodyPr spcFirstLastPara="1" wrap="square" lIns="121900" tIns="121900" rIns="121900" bIns="121900" anchor="t" anchorCtr="0">
            <a:noAutofit/>
          </a:bodyPr>
          <a:lstStyle>
            <a:lvl1pPr marL="0" indent="0" algn="ctr" rtl="0" eaLnBrk="0" fontAlgn="base" hangingPunct="0">
              <a:spcBef>
                <a:spcPct val="20000"/>
              </a:spcBef>
              <a:spcAft>
                <a:spcPct val="0"/>
              </a:spcAft>
              <a:buNone/>
              <a:defRPr sz="2400">
                <a:solidFill>
                  <a:schemeClr val="tx1"/>
                </a:solidFill>
                <a:latin typeface="+mn-lt"/>
                <a:ea typeface="MS PGothic" pitchFamily="34" charset="-128"/>
                <a:cs typeface="+mn-cs"/>
              </a:defRPr>
            </a:lvl1pPr>
            <a:lvl2pPr marL="342900" indent="0" algn="ctr" rtl="0" eaLnBrk="0" fontAlgn="base" hangingPunct="0">
              <a:spcBef>
                <a:spcPct val="20000"/>
              </a:spcBef>
              <a:spcAft>
                <a:spcPct val="0"/>
              </a:spcAft>
              <a:buNone/>
              <a:defRPr sz="2100">
                <a:solidFill>
                  <a:schemeClr val="tx1"/>
                </a:solidFill>
                <a:latin typeface="+mn-lt"/>
                <a:ea typeface="MS PGothic" pitchFamily="34" charset="-128"/>
              </a:defRPr>
            </a:lvl2pPr>
            <a:lvl3pPr marL="685800" indent="0" algn="ctr" rtl="0" eaLnBrk="0" fontAlgn="base" hangingPunct="0">
              <a:spcBef>
                <a:spcPct val="20000"/>
              </a:spcBef>
              <a:spcAft>
                <a:spcPct val="0"/>
              </a:spcAft>
              <a:buNone/>
              <a:defRPr sz="1800">
                <a:solidFill>
                  <a:schemeClr val="tx1"/>
                </a:solidFill>
                <a:latin typeface="+mn-lt"/>
                <a:ea typeface="MS PGothic" pitchFamily="34" charset="-128"/>
              </a:defRPr>
            </a:lvl3pPr>
            <a:lvl4pPr marL="1028700" indent="0" algn="ctr" rtl="0" eaLnBrk="0" fontAlgn="base" hangingPunct="0">
              <a:spcBef>
                <a:spcPct val="20000"/>
              </a:spcBef>
              <a:spcAft>
                <a:spcPct val="0"/>
              </a:spcAft>
              <a:buNone/>
              <a:defRPr sz="1500">
                <a:solidFill>
                  <a:schemeClr val="tx1"/>
                </a:solidFill>
                <a:latin typeface="+mn-lt"/>
                <a:ea typeface="MS PGothic" pitchFamily="34" charset="-128"/>
              </a:defRPr>
            </a:lvl4pPr>
            <a:lvl5pPr marL="1371600" indent="0" algn="ctr" rtl="0" eaLnBrk="0" fontAlgn="base" hangingPunct="0">
              <a:spcBef>
                <a:spcPct val="20000"/>
              </a:spcBef>
              <a:spcAft>
                <a:spcPct val="0"/>
              </a:spcAft>
              <a:buNone/>
              <a:defRPr sz="1500">
                <a:solidFill>
                  <a:schemeClr val="tx1"/>
                </a:solidFill>
                <a:latin typeface="+mn-lt"/>
                <a:ea typeface="MS PGothic" pitchFamily="34" charset="-128"/>
              </a:defRPr>
            </a:lvl5pPr>
            <a:lvl6pPr marL="1714500" indent="0" algn="ctr" rtl="0" eaLnBrk="1" fontAlgn="base" hangingPunct="1">
              <a:spcBef>
                <a:spcPct val="20000"/>
              </a:spcBef>
              <a:spcAft>
                <a:spcPct val="0"/>
              </a:spcAft>
              <a:buNone/>
              <a:defRPr sz="1500">
                <a:solidFill>
                  <a:schemeClr val="tx1"/>
                </a:solidFill>
                <a:latin typeface="+mn-lt"/>
                <a:ea typeface="+mn-ea"/>
              </a:defRPr>
            </a:lvl6pPr>
            <a:lvl7pPr marL="2057400" indent="0" algn="ctr" rtl="0" eaLnBrk="1" fontAlgn="base" hangingPunct="1">
              <a:spcBef>
                <a:spcPct val="20000"/>
              </a:spcBef>
              <a:spcAft>
                <a:spcPct val="0"/>
              </a:spcAft>
              <a:buNone/>
              <a:defRPr sz="1500">
                <a:solidFill>
                  <a:schemeClr val="tx1"/>
                </a:solidFill>
                <a:latin typeface="+mn-lt"/>
                <a:ea typeface="+mn-ea"/>
              </a:defRPr>
            </a:lvl7pPr>
            <a:lvl8pPr marL="2400300" indent="0" algn="ctr" rtl="0" eaLnBrk="1" fontAlgn="base" hangingPunct="1">
              <a:spcBef>
                <a:spcPct val="20000"/>
              </a:spcBef>
              <a:spcAft>
                <a:spcPct val="0"/>
              </a:spcAft>
              <a:buNone/>
              <a:defRPr sz="1500">
                <a:solidFill>
                  <a:schemeClr val="tx1"/>
                </a:solidFill>
                <a:latin typeface="+mn-lt"/>
                <a:ea typeface="+mn-ea"/>
              </a:defRPr>
            </a:lvl8pPr>
            <a:lvl9pPr marL="2743200" indent="0" algn="ctr" rtl="0" eaLnBrk="1" fontAlgn="base" hangingPunct="1">
              <a:spcBef>
                <a:spcPct val="20000"/>
              </a:spcBef>
              <a:spcAft>
                <a:spcPct val="0"/>
              </a:spcAft>
              <a:buNone/>
              <a:defRPr sz="1500">
                <a:solidFill>
                  <a:schemeClr val="tx1"/>
                </a:solidFill>
                <a:latin typeface="+mn-lt"/>
                <a:ea typeface="+mn-ea"/>
              </a:defRPr>
            </a:lvl9pPr>
          </a:lstStyle>
          <a:p>
            <a:pPr marL="479988" lvl="1" indent="-507987" algn="l">
              <a:spcBef>
                <a:spcPts val="800"/>
              </a:spcBef>
              <a:spcAft>
                <a:spcPts val="0"/>
              </a:spcAft>
              <a:buClr>
                <a:srgbClr val="666666"/>
              </a:buClr>
              <a:buSzPts val="2400"/>
              <a:buFont typeface="Helvetica Neue"/>
              <a:buChar char="○"/>
            </a:pPr>
            <a:r>
              <a:rPr lang="en-US" sz="2000" kern="0" dirty="0">
                <a:solidFill>
                  <a:schemeClr val="dk1"/>
                </a:solidFill>
                <a:latin typeface="Calibri"/>
                <a:ea typeface="Calibri"/>
                <a:cs typeface="Calibri"/>
                <a:sym typeface="Calibri"/>
              </a:rPr>
              <a:t>Wernerfelt (1984) A resource-based view of the firm (Strategic Management Journal) </a:t>
            </a:r>
          </a:p>
          <a:p>
            <a:pPr marL="1219170" algn="l">
              <a:spcBef>
                <a:spcPts val="800"/>
              </a:spcBef>
              <a:spcAft>
                <a:spcPts val="0"/>
              </a:spcAft>
            </a:pPr>
            <a:endParaRPr lang="en-US" kern="0" dirty="0">
              <a:solidFill>
                <a:srgbClr val="666666"/>
              </a:solidFill>
              <a:latin typeface="Helvetica Neue"/>
              <a:ea typeface="Helvetica Neue"/>
              <a:cs typeface="Helvetica Neue"/>
              <a:sym typeface="Helvetica Neue"/>
            </a:endParaRPr>
          </a:p>
        </p:txBody>
      </p:sp>
      <p:pic>
        <p:nvPicPr>
          <p:cNvPr id="4" name="Picture 3">
            <a:extLst>
              <a:ext uri="{FF2B5EF4-FFF2-40B4-BE49-F238E27FC236}">
                <a16:creationId xmlns:a16="http://schemas.microsoft.com/office/drawing/2014/main" id="{84D4E191-5183-4218-BB12-27FFDA8B79DC}"/>
              </a:ext>
            </a:extLst>
          </p:cNvPr>
          <p:cNvPicPr>
            <a:picLocks noChangeAspect="1"/>
          </p:cNvPicPr>
          <p:nvPr/>
        </p:nvPicPr>
        <p:blipFill>
          <a:blip r:embed="rId4"/>
          <a:stretch>
            <a:fillRect/>
          </a:stretch>
        </p:blipFill>
        <p:spPr>
          <a:xfrm>
            <a:off x="4342218" y="2545308"/>
            <a:ext cx="2675366" cy="2675366"/>
          </a:xfrm>
          <a:prstGeom prst="rect">
            <a:avLst/>
          </a:prstGeom>
        </p:spPr>
      </p:pic>
      <p:pic>
        <p:nvPicPr>
          <p:cNvPr id="5" name="Picture 4">
            <a:extLst>
              <a:ext uri="{FF2B5EF4-FFF2-40B4-BE49-F238E27FC236}">
                <a16:creationId xmlns:a16="http://schemas.microsoft.com/office/drawing/2014/main" id="{70825C6F-ECB3-4095-A846-1088E096A5F4}"/>
              </a:ext>
            </a:extLst>
          </p:cNvPr>
          <p:cNvPicPr>
            <a:picLocks noChangeAspect="1"/>
          </p:cNvPicPr>
          <p:nvPr/>
        </p:nvPicPr>
        <p:blipFill rotWithShape="1">
          <a:blip r:embed="rId5"/>
          <a:srcRect l="70794" t="54587" b="12107"/>
          <a:stretch/>
        </p:blipFill>
        <p:spPr>
          <a:xfrm>
            <a:off x="9868814" y="3036348"/>
            <a:ext cx="2021842" cy="1731075"/>
          </a:xfrm>
          <a:prstGeom prst="rect">
            <a:avLst/>
          </a:prstGeom>
        </p:spPr>
      </p:pic>
      <p:pic>
        <p:nvPicPr>
          <p:cNvPr id="8" name="Picture 7">
            <a:extLst>
              <a:ext uri="{FF2B5EF4-FFF2-40B4-BE49-F238E27FC236}">
                <a16:creationId xmlns:a16="http://schemas.microsoft.com/office/drawing/2014/main" id="{FD2B4D54-2A49-44DE-82D3-60AC2CA30438}"/>
              </a:ext>
            </a:extLst>
          </p:cNvPr>
          <p:cNvPicPr>
            <a:picLocks noChangeAspect="1"/>
          </p:cNvPicPr>
          <p:nvPr/>
        </p:nvPicPr>
        <p:blipFill rotWithShape="1">
          <a:blip r:embed="rId6"/>
          <a:srcRect b="50000"/>
          <a:stretch/>
        </p:blipFill>
        <p:spPr>
          <a:xfrm>
            <a:off x="7798022" y="3036348"/>
            <a:ext cx="2021842" cy="173559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ctrTitle" idx="4294967295"/>
          </p:nvPr>
        </p:nvSpPr>
        <p:spPr>
          <a:xfrm>
            <a:off x="2423592" y="210896"/>
            <a:ext cx="9464675" cy="625004"/>
          </a:xfrm>
          <a:prstGeom prst="rect">
            <a:avLst/>
          </a:prstGeom>
        </p:spPr>
        <p:txBody>
          <a:bodyPr spcFirstLastPara="1" wrap="square" lIns="121900" tIns="121900" rIns="121900" bIns="121900" anchor="b" anchorCtr="0">
            <a:noAutofit/>
          </a:bodyPr>
          <a:lstStyle/>
          <a:p>
            <a:pPr>
              <a:spcBef>
                <a:spcPts val="0"/>
              </a:spcBef>
              <a:spcAft>
                <a:spcPts val="0"/>
              </a:spcAft>
            </a:pPr>
            <a:r>
              <a:rPr lang="en-GB" sz="2400" dirty="0"/>
              <a:t>Emergence and Development of the RBV – Some Key Authors</a:t>
            </a:r>
            <a:endParaRPr sz="2400" dirty="0"/>
          </a:p>
        </p:txBody>
      </p:sp>
      <p:sp>
        <p:nvSpPr>
          <p:cNvPr id="89" name="Google Shape;89;p18"/>
          <p:cNvSpPr txBox="1">
            <a:spLocks noGrp="1"/>
          </p:cNvSpPr>
          <p:nvPr>
            <p:ph type="subTitle" idx="4294967295"/>
          </p:nvPr>
        </p:nvSpPr>
        <p:spPr>
          <a:xfrm>
            <a:off x="229947" y="835900"/>
            <a:ext cx="5688632" cy="4771355"/>
          </a:xfrm>
          <a:prstGeom prst="rect">
            <a:avLst/>
          </a:prstGeom>
          <a:solidFill>
            <a:schemeClr val="bg1"/>
          </a:solidFill>
        </p:spPr>
        <p:txBody>
          <a:bodyPr spcFirstLastPara="1" wrap="square" lIns="121900" tIns="121900" rIns="121900" bIns="121900" anchor="t" anchorCtr="0">
            <a:noAutofit/>
          </a:bodyPr>
          <a:lstStyle/>
          <a:p>
            <a:pPr marL="479988" lvl="1" indent="-507987" algn="l">
              <a:spcBef>
                <a:spcPts val="0"/>
              </a:spcBef>
              <a:spcAft>
                <a:spcPts val="0"/>
              </a:spcAft>
              <a:buClr>
                <a:srgbClr val="666666"/>
              </a:buClr>
              <a:buSzPts val="2400"/>
              <a:buFont typeface="Helvetica Neue"/>
              <a:buChar char="○"/>
            </a:pPr>
            <a:r>
              <a:rPr lang="en-GB" sz="2400" dirty="0">
                <a:solidFill>
                  <a:schemeClr val="dk1"/>
                </a:solidFill>
                <a:latin typeface="Calibri"/>
                <a:ea typeface="Calibri"/>
                <a:cs typeface="Calibri"/>
                <a:sym typeface="Calibri"/>
              </a:rPr>
              <a:t>Barney (1991) Firm resources and sustained competitive advantage (Journal of Management)</a:t>
            </a:r>
          </a:p>
          <a:p>
            <a:pPr marL="0" lvl="1" indent="0" algn="l">
              <a:spcBef>
                <a:spcPts val="0"/>
              </a:spcBef>
              <a:spcAft>
                <a:spcPts val="0"/>
              </a:spcAft>
              <a:buClr>
                <a:srgbClr val="666666"/>
              </a:buClr>
              <a:buSzPts val="2400"/>
              <a:buNone/>
            </a:pPr>
            <a:endParaRPr lang="en-US" sz="2400" dirty="0">
              <a:solidFill>
                <a:schemeClr val="dk1"/>
              </a:solidFill>
              <a:latin typeface="Calibri"/>
              <a:ea typeface="Calibri"/>
              <a:cs typeface="Calibri"/>
              <a:sym typeface="Calibri"/>
            </a:endParaRPr>
          </a:p>
          <a:p>
            <a:pPr marL="479988" lvl="1" indent="-507987" algn="l">
              <a:spcBef>
                <a:spcPts val="0"/>
              </a:spcBef>
              <a:spcAft>
                <a:spcPts val="0"/>
              </a:spcAft>
              <a:buClr>
                <a:srgbClr val="666666"/>
              </a:buClr>
              <a:buSzPts val="2400"/>
              <a:buFont typeface="Helvetica Neue"/>
              <a:buChar char="○"/>
            </a:pPr>
            <a:r>
              <a:rPr lang="en-US" sz="2400" dirty="0">
                <a:solidFill>
                  <a:schemeClr val="dk1"/>
                </a:solidFill>
                <a:latin typeface="Calibri"/>
                <a:ea typeface="Calibri"/>
                <a:cs typeface="Calibri"/>
                <a:sym typeface="Calibri"/>
              </a:rPr>
              <a:t>Grant (1991) The resource-based theory of competitive advantage: Implications for strategy formulation (California Management Review) </a:t>
            </a:r>
          </a:p>
          <a:p>
            <a:pPr marL="479988" lvl="1" indent="-507987" algn="l">
              <a:spcBef>
                <a:spcPts val="0"/>
              </a:spcBef>
              <a:spcAft>
                <a:spcPts val="0"/>
              </a:spcAft>
              <a:buClr>
                <a:srgbClr val="666666"/>
              </a:buClr>
              <a:buSzPts val="2400"/>
              <a:buFont typeface="Helvetica Neue"/>
              <a:buChar char="○"/>
            </a:pPr>
            <a:endParaRPr sz="2400" dirty="0">
              <a:solidFill>
                <a:schemeClr val="dk1"/>
              </a:solidFill>
              <a:latin typeface="Calibri"/>
              <a:ea typeface="Calibri"/>
              <a:cs typeface="Calibri"/>
              <a:sym typeface="Calibri"/>
            </a:endParaRPr>
          </a:p>
          <a:p>
            <a:pPr marL="479988" lvl="1" indent="-507987" algn="l">
              <a:spcBef>
                <a:spcPts val="0"/>
              </a:spcBef>
              <a:spcAft>
                <a:spcPts val="0"/>
              </a:spcAft>
              <a:buClr>
                <a:srgbClr val="666666"/>
              </a:buClr>
              <a:buSzPts val="2400"/>
              <a:buFont typeface="Helvetica Neue"/>
              <a:buChar char="○"/>
            </a:pPr>
            <a:r>
              <a:rPr lang="en-GB" sz="2400" dirty="0">
                <a:solidFill>
                  <a:schemeClr val="dk1"/>
                </a:solidFill>
                <a:latin typeface="Calibri"/>
                <a:ea typeface="Calibri"/>
                <a:cs typeface="Calibri"/>
                <a:sym typeface="Calibri"/>
              </a:rPr>
              <a:t>Kay (1994) Foundations of Corporate Success (Book) </a:t>
            </a:r>
            <a:endParaRPr sz="2400" dirty="0">
              <a:solidFill>
                <a:schemeClr val="dk1"/>
              </a:solidFill>
              <a:latin typeface="Calibri"/>
              <a:ea typeface="Calibri"/>
              <a:cs typeface="Calibri"/>
              <a:sym typeface="Calibri"/>
            </a:endParaRPr>
          </a:p>
          <a:p>
            <a:pPr marL="1219170" algn="l">
              <a:spcBef>
                <a:spcPts val="800"/>
              </a:spcBef>
              <a:spcAft>
                <a:spcPts val="0"/>
              </a:spcAft>
            </a:pPr>
            <a:endParaRPr sz="2800" dirty="0">
              <a:solidFill>
                <a:srgbClr val="666666"/>
              </a:solidFill>
              <a:latin typeface="Helvetica Neue"/>
              <a:ea typeface="Helvetica Neue"/>
              <a:cs typeface="Helvetica Neue"/>
              <a:sym typeface="Helvetica Neue"/>
            </a:endParaRPr>
          </a:p>
        </p:txBody>
      </p:sp>
      <p:pic>
        <p:nvPicPr>
          <p:cNvPr id="2" name="Picture 1">
            <a:extLst>
              <a:ext uri="{FF2B5EF4-FFF2-40B4-BE49-F238E27FC236}">
                <a16:creationId xmlns:a16="http://schemas.microsoft.com/office/drawing/2014/main" id="{15580703-EC90-4AB7-A898-101104636B96}"/>
              </a:ext>
            </a:extLst>
          </p:cNvPr>
          <p:cNvPicPr>
            <a:picLocks noChangeAspect="1"/>
          </p:cNvPicPr>
          <p:nvPr/>
        </p:nvPicPr>
        <p:blipFill>
          <a:blip r:embed="rId3"/>
          <a:stretch>
            <a:fillRect/>
          </a:stretch>
        </p:blipFill>
        <p:spPr>
          <a:xfrm>
            <a:off x="6128508" y="1177925"/>
            <a:ext cx="1557175" cy="2356525"/>
          </a:xfrm>
          <a:prstGeom prst="rect">
            <a:avLst/>
          </a:prstGeom>
        </p:spPr>
      </p:pic>
      <p:pic>
        <p:nvPicPr>
          <p:cNvPr id="3" name="Picture 2">
            <a:extLst>
              <a:ext uri="{FF2B5EF4-FFF2-40B4-BE49-F238E27FC236}">
                <a16:creationId xmlns:a16="http://schemas.microsoft.com/office/drawing/2014/main" id="{ECC6F43E-DAEC-4372-AC1E-AE12BB002693}"/>
              </a:ext>
            </a:extLst>
          </p:cNvPr>
          <p:cNvPicPr>
            <a:picLocks noChangeAspect="1"/>
          </p:cNvPicPr>
          <p:nvPr/>
        </p:nvPicPr>
        <p:blipFill>
          <a:blip r:embed="rId4"/>
          <a:stretch>
            <a:fillRect/>
          </a:stretch>
        </p:blipFill>
        <p:spPr>
          <a:xfrm>
            <a:off x="7950923" y="2476500"/>
            <a:ext cx="1905000" cy="1905000"/>
          </a:xfrm>
          <a:prstGeom prst="rect">
            <a:avLst/>
          </a:prstGeom>
        </p:spPr>
      </p:pic>
      <p:pic>
        <p:nvPicPr>
          <p:cNvPr id="4" name="Picture 3">
            <a:extLst>
              <a:ext uri="{FF2B5EF4-FFF2-40B4-BE49-F238E27FC236}">
                <a16:creationId xmlns:a16="http://schemas.microsoft.com/office/drawing/2014/main" id="{E177AC7F-10D6-485D-B3EC-F33D4B1975DD}"/>
              </a:ext>
            </a:extLst>
          </p:cNvPr>
          <p:cNvPicPr>
            <a:picLocks noChangeAspect="1"/>
          </p:cNvPicPr>
          <p:nvPr/>
        </p:nvPicPr>
        <p:blipFill>
          <a:blip r:embed="rId5"/>
          <a:stretch>
            <a:fillRect/>
          </a:stretch>
        </p:blipFill>
        <p:spPr>
          <a:xfrm>
            <a:off x="10171094" y="3429000"/>
            <a:ext cx="1790959" cy="2193925"/>
          </a:xfrm>
          <a:prstGeom prst="rect">
            <a:avLst/>
          </a:prstGeom>
        </p:spPr>
      </p:pic>
    </p:spTree>
    <p:extLst>
      <p:ext uri="{BB962C8B-B14F-4D97-AF65-F5344CB8AC3E}">
        <p14:creationId xmlns:p14="http://schemas.microsoft.com/office/powerpoint/2010/main" val="602434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ctrTitle" idx="4294967295"/>
          </p:nvPr>
        </p:nvSpPr>
        <p:spPr>
          <a:xfrm>
            <a:off x="22732" y="708024"/>
            <a:ext cx="11934825" cy="723901"/>
          </a:xfrm>
          <a:prstGeom prst="rect">
            <a:avLst/>
          </a:prstGeom>
        </p:spPr>
        <p:txBody>
          <a:bodyPr spcFirstLastPara="1" wrap="square" lIns="121900" tIns="121900" rIns="121900" bIns="121900" anchor="b" anchorCtr="0">
            <a:noAutofit/>
          </a:bodyPr>
          <a:lstStyle/>
          <a:p>
            <a:pPr>
              <a:spcBef>
                <a:spcPts val="0"/>
              </a:spcBef>
              <a:spcAft>
                <a:spcPts val="0"/>
              </a:spcAft>
            </a:pPr>
            <a:r>
              <a:rPr lang="en-GB" sz="2800" b="1" dirty="0">
                <a:effectLst>
                  <a:outerShdw blurRad="38100" dist="38100" dir="2700000" algn="tl">
                    <a:srgbClr val="000000">
                      <a:alpha val="43137"/>
                    </a:srgbClr>
                  </a:outerShdw>
                </a:effectLst>
              </a:rPr>
              <a:t>Emergence and Development of the RBV – Some </a:t>
            </a:r>
            <a:r>
              <a:rPr lang="en-GB" sz="2400" b="1" dirty="0">
                <a:effectLst>
                  <a:outerShdw blurRad="38100" dist="38100" dir="2700000" algn="tl">
                    <a:srgbClr val="000000">
                      <a:alpha val="43137"/>
                    </a:srgbClr>
                  </a:outerShdw>
                </a:effectLst>
              </a:rPr>
              <a:t>Key</a:t>
            </a:r>
            <a:r>
              <a:rPr lang="en-GB" sz="2800" b="1" dirty="0">
                <a:effectLst>
                  <a:outerShdw blurRad="38100" dist="38100" dir="2700000" algn="tl">
                    <a:srgbClr val="000000">
                      <a:alpha val="43137"/>
                    </a:srgbClr>
                  </a:outerShdw>
                </a:effectLst>
              </a:rPr>
              <a:t> Authors</a:t>
            </a:r>
            <a:endParaRPr sz="2800" b="1" dirty="0">
              <a:effectLst>
                <a:outerShdw blurRad="38100" dist="38100" dir="2700000" algn="tl">
                  <a:srgbClr val="000000">
                    <a:alpha val="43137"/>
                  </a:srgbClr>
                </a:outerShdw>
              </a:effectLst>
            </a:endParaRPr>
          </a:p>
        </p:txBody>
      </p:sp>
      <p:sp>
        <p:nvSpPr>
          <p:cNvPr id="89" name="Google Shape;89;p18"/>
          <p:cNvSpPr txBox="1">
            <a:spLocks noGrp="1"/>
          </p:cNvSpPr>
          <p:nvPr>
            <p:ph type="subTitle" idx="4294967295"/>
          </p:nvPr>
        </p:nvSpPr>
        <p:spPr>
          <a:xfrm>
            <a:off x="263452" y="1730247"/>
            <a:ext cx="11453384" cy="3600400"/>
          </a:xfrm>
          <a:prstGeom prst="rect">
            <a:avLst/>
          </a:prstGeom>
          <a:solidFill>
            <a:schemeClr val="bg1"/>
          </a:solidFill>
        </p:spPr>
        <p:txBody>
          <a:bodyPr spcFirstLastPara="1" wrap="square" lIns="121900" tIns="121900" rIns="121900" bIns="121900" anchor="t" anchorCtr="0">
            <a:noAutofit/>
          </a:bodyPr>
          <a:lstStyle/>
          <a:p>
            <a:pPr marL="479988" lvl="1" indent="-507987" algn="l">
              <a:spcBef>
                <a:spcPts val="800"/>
              </a:spcBef>
              <a:spcAft>
                <a:spcPts val="0"/>
              </a:spcAft>
              <a:buClr>
                <a:srgbClr val="666666"/>
              </a:buClr>
              <a:buSzPts val="2400"/>
              <a:buFont typeface="Helvetica Neue"/>
              <a:buChar char="○"/>
            </a:pPr>
            <a:r>
              <a:rPr lang="en-GB" sz="2400" dirty="0">
                <a:solidFill>
                  <a:schemeClr val="dk1"/>
                </a:solidFill>
                <a:latin typeface="Calibri"/>
                <a:ea typeface="Calibri"/>
                <a:cs typeface="Calibri"/>
                <a:sym typeface="Calibri"/>
              </a:rPr>
              <a:t>Wernerfelt (1984) A resource-based view of the firm (Strategic Management Journal) </a:t>
            </a:r>
            <a:endParaRPr lang="en-GB" sz="2400" dirty="0">
              <a:solidFill>
                <a:srgbClr val="666666"/>
              </a:solidFill>
              <a:latin typeface="Helvetica Neue"/>
              <a:ea typeface="Calibri"/>
              <a:cs typeface="Calibri"/>
              <a:sym typeface="Helvetica Neue"/>
            </a:endParaRPr>
          </a:p>
          <a:p>
            <a:pPr marL="0" lvl="1" indent="0" algn="l">
              <a:spcBef>
                <a:spcPts val="800"/>
              </a:spcBef>
              <a:buClr>
                <a:srgbClr val="666666"/>
              </a:buClr>
              <a:buSzPts val="2400"/>
              <a:buNone/>
            </a:pPr>
            <a:r>
              <a:rPr lang="en-GB" sz="2400" dirty="0">
                <a:solidFill>
                  <a:schemeClr val="dk1"/>
                </a:solidFill>
                <a:latin typeface="Calibri"/>
                <a:ea typeface="Calibri"/>
                <a:cs typeface="Calibri"/>
                <a:sym typeface="Calibri"/>
              </a:rPr>
              <a:t>Traditional strategic management and economic views of the firm  focussed on the product side.</a:t>
            </a:r>
          </a:p>
          <a:p>
            <a:pPr marL="0" lvl="1" indent="0" algn="l">
              <a:spcBef>
                <a:spcPts val="800"/>
              </a:spcBef>
              <a:buClr>
                <a:srgbClr val="666666"/>
              </a:buClr>
              <a:buSzPts val="2400"/>
              <a:buNone/>
            </a:pPr>
            <a:r>
              <a:rPr lang="en-GB" sz="2400" dirty="0">
                <a:solidFill>
                  <a:schemeClr val="dk1"/>
                </a:solidFill>
                <a:latin typeface="Calibri"/>
                <a:ea typeface="Calibri"/>
                <a:cs typeface="Calibri"/>
                <a:sym typeface="Calibri"/>
              </a:rPr>
              <a:t>Product analysis gives insight into resources required and market positions possible.</a:t>
            </a:r>
          </a:p>
          <a:p>
            <a:pPr marL="0" lvl="1" indent="0" algn="l">
              <a:spcBef>
                <a:spcPts val="800"/>
              </a:spcBef>
              <a:buClr>
                <a:srgbClr val="666666"/>
              </a:buClr>
              <a:buSzPts val="2400"/>
              <a:buNone/>
            </a:pPr>
            <a:endParaRPr lang="en-GB" sz="2400" dirty="0">
              <a:solidFill>
                <a:schemeClr val="dk1"/>
              </a:solidFill>
              <a:latin typeface="Calibri"/>
              <a:ea typeface="Calibri"/>
              <a:cs typeface="Calibri"/>
              <a:sym typeface="Calibri"/>
            </a:endParaRPr>
          </a:p>
          <a:p>
            <a:pPr marL="0" lvl="1" indent="0" algn="l">
              <a:spcBef>
                <a:spcPts val="800"/>
              </a:spcBef>
              <a:buClr>
                <a:srgbClr val="666666"/>
              </a:buClr>
              <a:buSzPts val="2400"/>
              <a:buNone/>
            </a:pPr>
            <a:r>
              <a:rPr lang="en-GB" sz="2400" dirty="0">
                <a:solidFill>
                  <a:schemeClr val="dk1"/>
                </a:solidFill>
                <a:latin typeface="Calibri"/>
                <a:ea typeface="Calibri"/>
                <a:cs typeface="Calibri"/>
                <a:sym typeface="Calibri"/>
              </a:rPr>
              <a:t>Wernerfelt argued that resources are the flip side of the same coin and make for easier analysis. i.e. resources-products-markets</a:t>
            </a:r>
          </a:p>
          <a:p>
            <a:pPr marL="0" lvl="1" algn="l">
              <a:spcBef>
                <a:spcPts val="800"/>
              </a:spcBef>
              <a:buClr>
                <a:srgbClr val="666666"/>
              </a:buClr>
              <a:buSzPts val="2400"/>
            </a:pPr>
            <a:endParaRPr lang="en-GB" sz="24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69259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ctrTitle" idx="4294967295"/>
          </p:nvPr>
        </p:nvSpPr>
        <p:spPr>
          <a:xfrm>
            <a:off x="321712" y="408444"/>
            <a:ext cx="11305256" cy="503957"/>
          </a:xfrm>
          <a:prstGeom prst="rect">
            <a:avLst/>
          </a:prstGeom>
        </p:spPr>
        <p:txBody>
          <a:bodyPr spcFirstLastPara="1" wrap="square" lIns="121900" tIns="121900" rIns="121900" bIns="121900" anchor="b" anchorCtr="0">
            <a:noAutofit/>
          </a:bodyPr>
          <a:lstStyle/>
          <a:p>
            <a:pPr>
              <a:spcBef>
                <a:spcPts val="0"/>
              </a:spcBef>
              <a:spcAft>
                <a:spcPts val="0"/>
              </a:spcAft>
            </a:pPr>
            <a:r>
              <a:rPr lang="en-GB" sz="2800" b="1" dirty="0">
                <a:effectLst>
                  <a:outerShdw blurRad="38100" dist="38100" dir="2700000" algn="tl">
                    <a:srgbClr val="000000">
                      <a:alpha val="43137"/>
                    </a:srgbClr>
                  </a:outerShdw>
                </a:effectLst>
              </a:rPr>
              <a:t>Emergence and Development of the RBV – Some Key Authors</a:t>
            </a:r>
            <a:endParaRPr sz="2800" b="1" dirty="0">
              <a:effectLst>
                <a:outerShdw blurRad="38100" dist="38100" dir="2700000" algn="tl">
                  <a:srgbClr val="000000">
                    <a:alpha val="43137"/>
                  </a:srgbClr>
                </a:outerShdw>
              </a:effectLst>
            </a:endParaRPr>
          </a:p>
        </p:txBody>
      </p:sp>
      <p:sp>
        <p:nvSpPr>
          <p:cNvPr id="89" name="Google Shape;89;p18"/>
          <p:cNvSpPr txBox="1">
            <a:spLocks noGrp="1"/>
          </p:cNvSpPr>
          <p:nvPr>
            <p:ph type="subTitle" idx="4294967295"/>
          </p:nvPr>
        </p:nvSpPr>
        <p:spPr>
          <a:xfrm>
            <a:off x="238837" y="1146744"/>
            <a:ext cx="11566476" cy="4259263"/>
          </a:xfrm>
          <a:prstGeom prst="rect">
            <a:avLst/>
          </a:prstGeom>
          <a:solidFill>
            <a:schemeClr val="bg1"/>
          </a:solidFill>
        </p:spPr>
        <p:txBody>
          <a:bodyPr spcFirstLastPara="1" wrap="square" lIns="121900" tIns="121900" rIns="121900" bIns="121900" anchor="t" anchorCtr="0">
            <a:noAutofit/>
          </a:bodyPr>
          <a:lstStyle/>
          <a:p>
            <a:pPr marL="479988" lvl="1" indent="-507987" algn="l">
              <a:spcBef>
                <a:spcPts val="800"/>
              </a:spcBef>
              <a:spcAft>
                <a:spcPts val="0"/>
              </a:spcAft>
              <a:buClr>
                <a:srgbClr val="666666"/>
              </a:buClr>
              <a:buSzPts val="2400"/>
              <a:buFont typeface="Helvetica Neue"/>
              <a:buChar char="○"/>
            </a:pPr>
            <a:r>
              <a:rPr lang="en-GB" sz="2000" dirty="0">
                <a:solidFill>
                  <a:schemeClr val="dk1"/>
                </a:solidFill>
                <a:latin typeface="Calibri"/>
                <a:ea typeface="Calibri"/>
                <a:cs typeface="Calibri"/>
                <a:sym typeface="Calibri"/>
              </a:rPr>
              <a:t>Wernerfelt (1984) A resource-based view of the firm (Strategic Management Journal) </a:t>
            </a:r>
            <a:endParaRPr lang="en-GB" sz="2000" dirty="0">
              <a:solidFill>
                <a:srgbClr val="666666"/>
              </a:solidFill>
              <a:latin typeface="Helvetica Neue"/>
              <a:ea typeface="Calibri"/>
              <a:cs typeface="Calibri"/>
              <a:sym typeface="Helvetica Neue"/>
            </a:endParaRPr>
          </a:p>
          <a:p>
            <a:pPr marL="0" lvl="1" algn="l">
              <a:spcBef>
                <a:spcPts val="800"/>
              </a:spcBef>
              <a:buClr>
                <a:srgbClr val="666666"/>
              </a:buClr>
              <a:buSzPts val="2400"/>
            </a:pPr>
            <a:r>
              <a:rPr lang="en-GB" sz="2000" dirty="0">
                <a:solidFill>
                  <a:schemeClr val="dk1"/>
                </a:solidFill>
                <a:latin typeface="Calibri"/>
                <a:ea typeface="Calibri"/>
                <a:cs typeface="Calibri"/>
                <a:sym typeface="Calibri"/>
              </a:rPr>
              <a:t>Resource perspective provides a basis for addressing some key issues in the formulation of strategy for diversified firms, such as:</a:t>
            </a:r>
          </a:p>
          <a:p>
            <a:pPr marL="0" lvl="1" algn="l">
              <a:spcBef>
                <a:spcPts val="800"/>
              </a:spcBef>
              <a:buClr>
                <a:srgbClr val="666666"/>
              </a:buClr>
              <a:buSzPts val="2400"/>
            </a:pPr>
            <a:r>
              <a:rPr lang="en-GB" sz="2000" dirty="0">
                <a:solidFill>
                  <a:schemeClr val="dk1"/>
                </a:solidFill>
                <a:latin typeface="Calibri"/>
                <a:ea typeface="Calibri"/>
                <a:cs typeface="Calibri"/>
                <a:sym typeface="Calibri"/>
              </a:rPr>
              <a:t>(a) On which of the firm's current resources </a:t>
            </a:r>
            <a:r>
              <a:rPr lang="en-GB" dirty="0">
                <a:solidFill>
                  <a:schemeClr val="dk1"/>
                </a:solidFill>
                <a:latin typeface="Calibri"/>
                <a:ea typeface="Calibri"/>
                <a:cs typeface="Calibri"/>
                <a:sym typeface="Calibri"/>
              </a:rPr>
              <a:t>should</a:t>
            </a:r>
            <a:r>
              <a:rPr lang="en-GB" sz="2000" dirty="0">
                <a:solidFill>
                  <a:schemeClr val="dk1"/>
                </a:solidFill>
                <a:latin typeface="Calibri"/>
                <a:ea typeface="Calibri"/>
                <a:cs typeface="Calibri"/>
                <a:sym typeface="Calibri"/>
              </a:rPr>
              <a:t> diversification be based?</a:t>
            </a:r>
          </a:p>
          <a:p>
            <a:pPr marL="0" lvl="1" algn="l">
              <a:spcBef>
                <a:spcPts val="800"/>
              </a:spcBef>
              <a:buClr>
                <a:srgbClr val="666666"/>
              </a:buClr>
              <a:buSzPts val="2400"/>
            </a:pPr>
            <a:r>
              <a:rPr lang="en-GB" sz="2000" dirty="0">
                <a:solidFill>
                  <a:schemeClr val="dk1"/>
                </a:solidFill>
                <a:latin typeface="Calibri"/>
                <a:ea typeface="Calibri"/>
                <a:cs typeface="Calibri"/>
                <a:sym typeface="Calibri"/>
              </a:rPr>
              <a:t>(b) Which resources should be developed through diversification?</a:t>
            </a:r>
          </a:p>
          <a:p>
            <a:pPr marL="0" lvl="1" algn="l">
              <a:spcBef>
                <a:spcPts val="800"/>
              </a:spcBef>
              <a:buClr>
                <a:srgbClr val="666666"/>
              </a:buClr>
              <a:buSzPts val="2400"/>
            </a:pPr>
            <a:r>
              <a:rPr lang="en-GB" sz="2000" dirty="0">
                <a:solidFill>
                  <a:schemeClr val="dk1"/>
                </a:solidFill>
                <a:latin typeface="Calibri"/>
                <a:ea typeface="Calibri"/>
                <a:cs typeface="Calibri"/>
                <a:sym typeface="Calibri"/>
              </a:rPr>
              <a:t>(c) In what sequence and into what markets should diversification take place?</a:t>
            </a:r>
          </a:p>
          <a:p>
            <a:pPr marL="0" lvl="1" algn="l">
              <a:spcBef>
                <a:spcPts val="800"/>
              </a:spcBef>
              <a:buClr>
                <a:srgbClr val="666666"/>
              </a:buClr>
              <a:buSzPts val="2400"/>
            </a:pPr>
            <a:r>
              <a:rPr lang="en-GB" sz="2000" dirty="0">
                <a:solidFill>
                  <a:schemeClr val="dk1"/>
                </a:solidFill>
                <a:latin typeface="Calibri"/>
                <a:ea typeface="Calibri"/>
                <a:cs typeface="Calibri"/>
                <a:sym typeface="Calibri"/>
              </a:rPr>
              <a:t>(d) What types of firms will it be desirable for this particular firm to acquire?</a:t>
            </a:r>
            <a:r>
              <a:rPr lang="en-GB" sz="2400" dirty="0">
                <a:solidFill>
                  <a:schemeClr val="dk1"/>
                </a:solidFill>
                <a:latin typeface="Calibri"/>
                <a:ea typeface="Calibri"/>
                <a:cs typeface="Calibri"/>
                <a:sym typeface="Calibri"/>
              </a:rPr>
              <a:t> </a:t>
            </a:r>
          </a:p>
          <a:p>
            <a:pPr marL="0" lvl="1" algn="l">
              <a:spcBef>
                <a:spcPts val="800"/>
              </a:spcBef>
              <a:buClr>
                <a:srgbClr val="666666"/>
              </a:buClr>
              <a:buSzPts val="2400"/>
            </a:pPr>
            <a:r>
              <a:rPr lang="en-GB" sz="2000" dirty="0">
                <a:solidFill>
                  <a:schemeClr val="dk1"/>
                </a:solidFill>
                <a:latin typeface="Calibri"/>
                <a:ea typeface="Calibri"/>
                <a:cs typeface="Calibri"/>
                <a:sym typeface="Calibri"/>
              </a:rPr>
              <a:t>Therefore, in order to compete, firms need to identify their resources and only then should they decide and worry about competing. This shifts the focus of strategic analysis from the industry to the company itself.</a:t>
            </a:r>
          </a:p>
          <a:p>
            <a:pPr marL="0" lvl="1" algn="l">
              <a:spcBef>
                <a:spcPts val="800"/>
              </a:spcBef>
              <a:buClr>
                <a:srgbClr val="666666"/>
              </a:buClr>
              <a:buSzPts val="2400"/>
            </a:pPr>
            <a:endParaRPr lang="en-GB" sz="2400" dirty="0">
              <a:solidFill>
                <a:schemeClr val="dk1"/>
              </a:solidFill>
              <a:latin typeface="Calibri"/>
              <a:ea typeface="Calibri"/>
              <a:cs typeface="Calibri"/>
              <a:sym typeface="Calibri"/>
            </a:endParaRPr>
          </a:p>
          <a:p>
            <a:pPr marL="0" lvl="1" algn="l">
              <a:spcBef>
                <a:spcPts val="800"/>
              </a:spcBef>
              <a:buClr>
                <a:srgbClr val="666666"/>
              </a:buClr>
              <a:buSzPts val="2400"/>
            </a:pPr>
            <a:endParaRPr lang="en-GB" sz="24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02535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ctrTitle" idx="4294967295"/>
          </p:nvPr>
        </p:nvSpPr>
        <p:spPr>
          <a:xfrm>
            <a:off x="153455" y="504767"/>
            <a:ext cx="11617325" cy="624409"/>
          </a:xfrm>
          <a:prstGeom prst="rect">
            <a:avLst/>
          </a:prstGeom>
        </p:spPr>
        <p:txBody>
          <a:bodyPr spcFirstLastPara="1" wrap="square" lIns="121900" tIns="121900" rIns="121900" bIns="121900" anchor="b" anchorCtr="0">
            <a:noAutofit/>
          </a:bodyPr>
          <a:lstStyle/>
          <a:p>
            <a:pPr>
              <a:spcBef>
                <a:spcPts val="0"/>
              </a:spcBef>
              <a:spcAft>
                <a:spcPts val="0"/>
              </a:spcAft>
            </a:pPr>
            <a:r>
              <a:rPr lang="en-GB" sz="2800" b="1" dirty="0">
                <a:effectLst>
                  <a:outerShdw blurRad="38100" dist="38100" dir="2700000" algn="tl">
                    <a:srgbClr val="000000">
                      <a:alpha val="43137"/>
                    </a:srgbClr>
                  </a:outerShdw>
                </a:effectLst>
              </a:rPr>
              <a:t>Emergence and Development of the RBV – Some Key Authors</a:t>
            </a:r>
            <a:endParaRPr sz="2800" b="1" dirty="0">
              <a:effectLst>
                <a:outerShdw blurRad="38100" dist="38100" dir="2700000" algn="tl">
                  <a:srgbClr val="000000">
                    <a:alpha val="43137"/>
                  </a:srgbClr>
                </a:outerShdw>
              </a:effectLst>
            </a:endParaRPr>
          </a:p>
        </p:txBody>
      </p:sp>
      <p:sp>
        <p:nvSpPr>
          <p:cNvPr id="89" name="Google Shape;89;p18"/>
          <p:cNvSpPr txBox="1">
            <a:spLocks noGrp="1"/>
          </p:cNvSpPr>
          <p:nvPr>
            <p:ph type="subTitle" idx="4294967295"/>
          </p:nvPr>
        </p:nvSpPr>
        <p:spPr>
          <a:xfrm>
            <a:off x="311967" y="1530452"/>
            <a:ext cx="11568065" cy="3797095"/>
          </a:xfrm>
          <a:prstGeom prst="rect">
            <a:avLst/>
          </a:prstGeom>
          <a:solidFill>
            <a:schemeClr val="bg1"/>
          </a:solidFill>
        </p:spPr>
        <p:txBody>
          <a:bodyPr spcFirstLastPara="1" wrap="square" lIns="121900" tIns="121900" rIns="121900" bIns="121900" anchor="t" anchorCtr="0">
            <a:noAutofit/>
          </a:bodyPr>
          <a:lstStyle/>
          <a:p>
            <a:pPr marL="479988" lvl="1" indent="-507987" algn="l">
              <a:spcBef>
                <a:spcPts val="800"/>
              </a:spcBef>
              <a:spcAft>
                <a:spcPts val="0"/>
              </a:spcAft>
              <a:buClr>
                <a:srgbClr val="666666"/>
              </a:buClr>
              <a:buSzPts val="2400"/>
              <a:buFont typeface="Helvetica Neue"/>
              <a:buChar char="○"/>
            </a:pPr>
            <a:r>
              <a:rPr lang="en-GB" sz="2400" dirty="0">
                <a:solidFill>
                  <a:schemeClr val="dk1"/>
                </a:solidFill>
                <a:latin typeface="Calibri"/>
                <a:ea typeface="Calibri"/>
                <a:cs typeface="Calibri"/>
                <a:sym typeface="Calibri"/>
              </a:rPr>
              <a:t>Wernerfelt (1984) A resource-based view of the firm (Strategic Management Journal) </a:t>
            </a:r>
            <a:endParaRPr lang="en-GB" sz="2400" dirty="0">
              <a:solidFill>
                <a:srgbClr val="666666"/>
              </a:solidFill>
              <a:latin typeface="Helvetica Neue"/>
              <a:ea typeface="Calibri"/>
              <a:cs typeface="Calibri"/>
              <a:sym typeface="Helvetica Neue"/>
            </a:endParaRPr>
          </a:p>
          <a:p>
            <a:pPr marL="0" lvl="1" algn="l">
              <a:spcBef>
                <a:spcPts val="800"/>
              </a:spcBef>
              <a:buClr>
                <a:srgbClr val="666666"/>
              </a:buClr>
              <a:buSzPts val="2400"/>
            </a:pPr>
            <a:r>
              <a:rPr lang="en-GB" sz="2400" dirty="0">
                <a:solidFill>
                  <a:schemeClr val="dk1"/>
                </a:solidFill>
                <a:latin typeface="Calibri"/>
                <a:ea typeface="Calibri"/>
                <a:cs typeface="Calibri"/>
                <a:sym typeface="Calibri"/>
              </a:rPr>
              <a:t>Advantages of RBV:</a:t>
            </a:r>
            <a:endParaRPr lang="en-GB" sz="2800" dirty="0">
              <a:solidFill>
                <a:schemeClr val="dk1"/>
              </a:solidFill>
              <a:latin typeface="Calibri"/>
              <a:ea typeface="Calibri"/>
              <a:cs typeface="Calibri"/>
              <a:sym typeface="Calibri"/>
            </a:endParaRPr>
          </a:p>
          <a:p>
            <a:pPr marL="0" lvl="1" algn="l">
              <a:spcBef>
                <a:spcPts val="800"/>
              </a:spcBef>
              <a:buClr>
                <a:srgbClr val="666666"/>
              </a:buClr>
              <a:buSzPts val="2400"/>
            </a:pPr>
            <a:r>
              <a:rPr lang="en-GB" sz="2400" dirty="0">
                <a:solidFill>
                  <a:schemeClr val="dk1"/>
                </a:solidFill>
                <a:latin typeface="Calibri"/>
                <a:ea typeface="Calibri"/>
                <a:cs typeface="Calibri"/>
                <a:sym typeface="Calibri"/>
              </a:rPr>
              <a:t>1.  Immediate insights </a:t>
            </a:r>
          </a:p>
          <a:p>
            <a:pPr marL="0" lvl="1" algn="l">
              <a:spcBef>
                <a:spcPts val="800"/>
              </a:spcBef>
              <a:buClr>
                <a:srgbClr val="666666"/>
              </a:buClr>
              <a:buSzPts val="2400"/>
            </a:pPr>
            <a:r>
              <a:rPr lang="en-GB" sz="2400" dirty="0">
                <a:solidFill>
                  <a:schemeClr val="dk1"/>
                </a:solidFill>
                <a:latin typeface="Calibri"/>
                <a:ea typeface="Calibri"/>
                <a:cs typeface="Calibri"/>
                <a:sym typeface="Calibri"/>
              </a:rPr>
              <a:t>2.  One can identify types of resources which can lead to high profits. </a:t>
            </a:r>
          </a:p>
          <a:p>
            <a:pPr marL="0" lvl="1" algn="l">
              <a:spcBef>
                <a:spcPts val="800"/>
              </a:spcBef>
              <a:buClr>
                <a:srgbClr val="666666"/>
              </a:buClr>
              <a:buSzPts val="2400"/>
            </a:pPr>
            <a:r>
              <a:rPr lang="en-GB" sz="2400" dirty="0">
                <a:solidFill>
                  <a:schemeClr val="dk1"/>
                </a:solidFill>
                <a:latin typeface="Calibri"/>
                <a:ea typeface="Calibri"/>
                <a:cs typeface="Calibri"/>
                <a:sym typeface="Calibri"/>
              </a:rPr>
              <a:t>3. The exploitation of existing resources and the development of new ones can be visualized </a:t>
            </a:r>
          </a:p>
          <a:p>
            <a:pPr marL="0" lvl="1" algn="l">
              <a:spcBef>
                <a:spcPts val="800"/>
              </a:spcBef>
              <a:buClr>
                <a:srgbClr val="666666"/>
              </a:buClr>
              <a:buSzPts val="2400"/>
            </a:pPr>
            <a:r>
              <a:rPr lang="en-GB" sz="2400" dirty="0">
                <a:solidFill>
                  <a:schemeClr val="dk1"/>
                </a:solidFill>
                <a:latin typeface="Calibri"/>
                <a:ea typeface="Calibri"/>
                <a:cs typeface="Calibri"/>
                <a:sym typeface="Calibri"/>
              </a:rPr>
              <a:t>4. Conditions for resources to yield competitive advantage: resource heterogeneity &amp; immobility</a:t>
            </a:r>
          </a:p>
        </p:txBody>
      </p:sp>
    </p:spTree>
    <p:extLst>
      <p:ext uri="{BB962C8B-B14F-4D97-AF65-F5344CB8AC3E}">
        <p14:creationId xmlns:p14="http://schemas.microsoft.com/office/powerpoint/2010/main" val="920800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5216" y="54411"/>
            <a:ext cx="10902950" cy="784225"/>
          </a:xfrm>
          <a:prstGeom prst="rect">
            <a:avLst/>
          </a:prstGeom>
        </p:spPr>
        <p:txBody>
          <a:bodyPr/>
          <a:lstStyle/>
          <a:p>
            <a:pPr algn="ctr"/>
            <a:r>
              <a:rPr lang="en-GB" b="1" dirty="0">
                <a:solidFill>
                  <a:schemeClr val="tx1"/>
                </a:solidFill>
                <a:effectLst>
                  <a:outerShdw blurRad="38100" dist="38100" dir="2700000" algn="tl">
                    <a:srgbClr val="000000">
                      <a:alpha val="43137"/>
                    </a:srgbClr>
                  </a:outerShdw>
                </a:effectLst>
              </a:rPr>
              <a:t>Resource-Based Theories</a:t>
            </a:r>
          </a:p>
        </p:txBody>
      </p:sp>
      <p:sp>
        <p:nvSpPr>
          <p:cNvPr id="40" name="object 4"/>
          <p:cNvSpPr txBox="1"/>
          <p:nvPr/>
        </p:nvSpPr>
        <p:spPr>
          <a:xfrm>
            <a:off x="9608171" y="5363358"/>
            <a:ext cx="2583829" cy="254000"/>
          </a:xfrm>
          <a:prstGeom prst="rect">
            <a:avLst/>
          </a:prstGeom>
        </p:spPr>
        <p:txBody>
          <a:bodyPr wrap="square" lIns="0" tIns="0" rIns="0" bIns="0" rtlCol="0">
            <a:noAutofit/>
          </a:bodyPr>
          <a:lstStyle/>
          <a:p>
            <a:pPr marL="12700">
              <a:lnSpc>
                <a:spcPts val="1935"/>
              </a:lnSpc>
              <a:spcBef>
                <a:spcPts val="96"/>
              </a:spcBef>
            </a:pPr>
            <a:r>
              <a:rPr sz="2400" baseline="3034" dirty="0">
                <a:latin typeface="Calibri"/>
                <a:cs typeface="Calibri"/>
              </a:rPr>
              <a:t>Ad</a:t>
            </a:r>
            <a:r>
              <a:rPr sz="2400" spc="4" baseline="3034" dirty="0">
                <a:latin typeface="Calibri"/>
                <a:cs typeface="Calibri"/>
              </a:rPr>
              <a:t>a</a:t>
            </a:r>
            <a:r>
              <a:rPr sz="2400" spc="-9" baseline="3034" dirty="0">
                <a:latin typeface="Calibri"/>
                <a:cs typeface="Calibri"/>
              </a:rPr>
              <a:t>p</a:t>
            </a:r>
            <a:r>
              <a:rPr sz="2400" spc="-25" baseline="3034" dirty="0">
                <a:latin typeface="Calibri"/>
                <a:cs typeface="Calibri"/>
              </a:rPr>
              <a:t>t</a:t>
            </a:r>
            <a:r>
              <a:rPr sz="2400" baseline="3034" dirty="0">
                <a:latin typeface="Calibri"/>
                <a:cs typeface="Calibri"/>
              </a:rPr>
              <a:t>ed</a:t>
            </a:r>
            <a:r>
              <a:rPr sz="2400" spc="4" baseline="3034" dirty="0">
                <a:latin typeface="Calibri"/>
                <a:cs typeface="Calibri"/>
              </a:rPr>
              <a:t> </a:t>
            </a:r>
            <a:r>
              <a:rPr sz="2400" baseline="3034" dirty="0">
                <a:latin typeface="Calibri"/>
                <a:cs typeface="Calibri"/>
              </a:rPr>
              <a:t>f</a:t>
            </a:r>
            <a:r>
              <a:rPr sz="2400" spc="-25" baseline="3034" dirty="0">
                <a:latin typeface="Calibri"/>
                <a:cs typeface="Calibri"/>
              </a:rPr>
              <a:t>r</a:t>
            </a:r>
            <a:r>
              <a:rPr sz="2400" baseline="3034" dirty="0">
                <a:latin typeface="Calibri"/>
                <a:cs typeface="Calibri"/>
              </a:rPr>
              <a:t>om </a:t>
            </a:r>
            <a:r>
              <a:rPr sz="2400" spc="-69" baseline="3034" dirty="0">
                <a:latin typeface="Calibri"/>
                <a:cs typeface="Calibri"/>
              </a:rPr>
              <a:t>L</a:t>
            </a:r>
            <a:r>
              <a:rPr sz="2400" baseline="3034" dirty="0">
                <a:latin typeface="Calibri"/>
                <a:cs typeface="Calibri"/>
              </a:rPr>
              <a:t>ynch</a:t>
            </a:r>
            <a:r>
              <a:rPr sz="2400" spc="9" baseline="3034" dirty="0">
                <a:latin typeface="Calibri"/>
                <a:cs typeface="Calibri"/>
              </a:rPr>
              <a:t> </a:t>
            </a:r>
            <a:r>
              <a:rPr sz="2400" baseline="3034" dirty="0">
                <a:latin typeface="Calibri"/>
                <a:cs typeface="Calibri"/>
              </a:rPr>
              <a:t>(</a:t>
            </a:r>
            <a:r>
              <a:rPr sz="2400" spc="-4" baseline="3034" dirty="0">
                <a:latin typeface="Calibri"/>
                <a:cs typeface="Calibri"/>
              </a:rPr>
              <a:t>2</a:t>
            </a:r>
            <a:r>
              <a:rPr sz="2400" baseline="3034" dirty="0">
                <a:latin typeface="Calibri"/>
                <a:cs typeface="Calibri"/>
              </a:rPr>
              <a:t>010)</a:t>
            </a:r>
            <a:endParaRPr sz="1600" dirty="0">
              <a:latin typeface="Calibri"/>
              <a:cs typeface="Calibri"/>
            </a:endParaRPr>
          </a:p>
        </p:txBody>
      </p:sp>
      <p:sp>
        <p:nvSpPr>
          <p:cNvPr id="61" name="Oval 60"/>
          <p:cNvSpPr/>
          <p:nvPr/>
        </p:nvSpPr>
        <p:spPr>
          <a:xfrm>
            <a:off x="4367808" y="2416921"/>
            <a:ext cx="1834814" cy="1368152"/>
          </a:xfrm>
          <a:prstGeom prst="ellipse">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GB" sz="1600" b="1" dirty="0">
                <a:latin typeface="Calibri" pitchFamily="34" charset="0"/>
                <a:cs typeface="Calibri" pitchFamily="34" charset="0"/>
              </a:rPr>
              <a:t>Options Development</a:t>
            </a:r>
          </a:p>
        </p:txBody>
      </p:sp>
      <p:sp>
        <p:nvSpPr>
          <p:cNvPr id="62" name="Oval 61"/>
          <p:cNvSpPr/>
          <p:nvPr/>
        </p:nvSpPr>
        <p:spPr>
          <a:xfrm>
            <a:off x="6456040" y="2416921"/>
            <a:ext cx="1834814" cy="1368152"/>
          </a:xfrm>
          <a:prstGeom prst="ellipse">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GB" sz="1600" b="1" dirty="0">
                <a:latin typeface="Calibri" pitchFamily="34" charset="0"/>
                <a:cs typeface="Calibri" pitchFamily="34" charset="0"/>
              </a:rPr>
              <a:t>Rational Selection</a:t>
            </a:r>
          </a:p>
        </p:txBody>
      </p:sp>
      <p:sp>
        <p:nvSpPr>
          <p:cNvPr id="63" name="Oval 62"/>
          <p:cNvSpPr/>
          <p:nvPr/>
        </p:nvSpPr>
        <p:spPr>
          <a:xfrm>
            <a:off x="8581666" y="2416921"/>
            <a:ext cx="1834814" cy="1368152"/>
          </a:xfrm>
          <a:prstGeom prst="ellipse">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GB" sz="1600" b="1" dirty="0" err="1">
                <a:latin typeface="Calibri" pitchFamily="34" charset="0"/>
                <a:cs typeface="Calibri" pitchFamily="34" charset="0"/>
              </a:rPr>
              <a:t>Implemen-tation</a:t>
            </a:r>
            <a:endParaRPr lang="en-GB" sz="1600" b="1" dirty="0">
              <a:latin typeface="Calibri" pitchFamily="34" charset="0"/>
              <a:cs typeface="Calibri" pitchFamily="34" charset="0"/>
            </a:endParaRPr>
          </a:p>
        </p:txBody>
      </p:sp>
      <p:cxnSp>
        <p:nvCxnSpPr>
          <p:cNvPr id="64" name="Straight Arrow Connector 63"/>
          <p:cNvCxnSpPr/>
          <p:nvPr/>
        </p:nvCxnSpPr>
        <p:spPr>
          <a:xfrm>
            <a:off x="3045706" y="2128889"/>
            <a:ext cx="241982" cy="288032"/>
          </a:xfrm>
          <a:prstGeom prst="straightConnector1">
            <a:avLst/>
          </a:prstGeom>
          <a:ln w="57150">
            <a:headEnd type="non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65" name="Straight Arrow Connector 64"/>
          <p:cNvCxnSpPr>
            <a:endCxn id="60" idx="4"/>
          </p:cNvCxnSpPr>
          <p:nvPr/>
        </p:nvCxnSpPr>
        <p:spPr>
          <a:xfrm flipV="1">
            <a:off x="2894431" y="3785074"/>
            <a:ext cx="302553" cy="317695"/>
          </a:xfrm>
          <a:prstGeom prst="straightConnector1">
            <a:avLst/>
          </a:prstGeom>
          <a:ln w="57150">
            <a:headEnd type="non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66" name="Straight Arrow Connector 65"/>
          <p:cNvCxnSpPr>
            <a:stCxn id="60" idx="6"/>
            <a:endCxn id="61" idx="2"/>
          </p:cNvCxnSpPr>
          <p:nvPr/>
        </p:nvCxnSpPr>
        <p:spPr>
          <a:xfrm>
            <a:off x="4114390" y="3100997"/>
            <a:ext cx="253418" cy="0"/>
          </a:xfrm>
          <a:prstGeom prst="straightConnector1">
            <a:avLst/>
          </a:prstGeom>
          <a:ln w="57150">
            <a:headEnd type="non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67" name="Straight Arrow Connector 66"/>
          <p:cNvCxnSpPr>
            <a:stCxn id="61" idx="6"/>
            <a:endCxn id="62" idx="2"/>
          </p:cNvCxnSpPr>
          <p:nvPr/>
        </p:nvCxnSpPr>
        <p:spPr>
          <a:xfrm>
            <a:off x="6202622" y="3100997"/>
            <a:ext cx="253418" cy="0"/>
          </a:xfrm>
          <a:prstGeom prst="straightConnector1">
            <a:avLst/>
          </a:prstGeom>
          <a:ln w="57150">
            <a:headEnd type="non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68" name="Straight Arrow Connector 67"/>
          <p:cNvCxnSpPr>
            <a:stCxn id="62" idx="6"/>
            <a:endCxn id="63" idx="2"/>
          </p:cNvCxnSpPr>
          <p:nvPr/>
        </p:nvCxnSpPr>
        <p:spPr>
          <a:xfrm>
            <a:off x="8290854" y="3100997"/>
            <a:ext cx="290812" cy="0"/>
          </a:xfrm>
          <a:prstGeom prst="straightConnector1">
            <a:avLst/>
          </a:prstGeom>
          <a:ln w="57150">
            <a:headEnd type="none" w="med" len="med"/>
            <a:tailEnd type="triangle" w="med" len="med"/>
          </a:ln>
        </p:spPr>
        <p:style>
          <a:lnRef idx="2">
            <a:schemeClr val="accent1"/>
          </a:lnRef>
          <a:fillRef idx="0">
            <a:schemeClr val="accent1"/>
          </a:fillRef>
          <a:effectRef idx="1">
            <a:schemeClr val="accent1"/>
          </a:effectRef>
          <a:fontRef idx="minor">
            <a:schemeClr val="tx1"/>
          </a:fontRef>
        </p:style>
      </p:cxnSp>
      <p:sp>
        <p:nvSpPr>
          <p:cNvPr id="71" name="Freeform 70"/>
          <p:cNvSpPr/>
          <p:nvPr/>
        </p:nvSpPr>
        <p:spPr>
          <a:xfrm>
            <a:off x="3589283" y="3787459"/>
            <a:ext cx="5927834" cy="897715"/>
          </a:xfrm>
          <a:custGeom>
            <a:avLst/>
            <a:gdLst>
              <a:gd name="connsiteX0" fmla="*/ 5927834 w 5927834"/>
              <a:gd name="connsiteY0" fmla="*/ 0 h 1150883"/>
              <a:gd name="connsiteX1" fmla="*/ 5927834 w 5927834"/>
              <a:gd name="connsiteY1" fmla="*/ 1150883 h 1150883"/>
              <a:gd name="connsiteX2" fmla="*/ 0 w 5927834"/>
              <a:gd name="connsiteY2" fmla="*/ 1150883 h 1150883"/>
            </a:gdLst>
            <a:ahLst/>
            <a:cxnLst>
              <a:cxn ang="0">
                <a:pos x="connsiteX0" y="connsiteY0"/>
              </a:cxn>
              <a:cxn ang="0">
                <a:pos x="connsiteX1" y="connsiteY1"/>
              </a:cxn>
              <a:cxn ang="0">
                <a:pos x="connsiteX2" y="connsiteY2"/>
              </a:cxn>
            </a:cxnLst>
            <a:rect l="l" t="t" r="r" b="b"/>
            <a:pathLst>
              <a:path w="5927834" h="1150883">
                <a:moveTo>
                  <a:pt x="5927834" y="0"/>
                </a:moveTo>
                <a:lnTo>
                  <a:pt x="5927834" y="1150883"/>
                </a:lnTo>
                <a:lnTo>
                  <a:pt x="0" y="1150883"/>
                </a:lnTo>
              </a:path>
            </a:pathLst>
          </a:custGeom>
          <a:ln w="44450">
            <a:prstDash val="dash"/>
            <a:headEnd type="none" w="med" len="med"/>
            <a:tailEnd type="triangl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sz="1600"/>
          </a:p>
        </p:txBody>
      </p:sp>
      <p:sp>
        <p:nvSpPr>
          <p:cNvPr id="73" name="Freeform 72"/>
          <p:cNvSpPr/>
          <p:nvPr/>
        </p:nvSpPr>
        <p:spPr>
          <a:xfrm flipV="1">
            <a:off x="3431704" y="1120777"/>
            <a:ext cx="6087616" cy="1296144"/>
          </a:xfrm>
          <a:custGeom>
            <a:avLst/>
            <a:gdLst>
              <a:gd name="connsiteX0" fmla="*/ 5927834 w 5927834"/>
              <a:gd name="connsiteY0" fmla="*/ 0 h 1150883"/>
              <a:gd name="connsiteX1" fmla="*/ 5927834 w 5927834"/>
              <a:gd name="connsiteY1" fmla="*/ 1150883 h 1150883"/>
              <a:gd name="connsiteX2" fmla="*/ 0 w 5927834"/>
              <a:gd name="connsiteY2" fmla="*/ 1150883 h 1150883"/>
            </a:gdLst>
            <a:ahLst/>
            <a:cxnLst>
              <a:cxn ang="0">
                <a:pos x="connsiteX0" y="connsiteY0"/>
              </a:cxn>
              <a:cxn ang="0">
                <a:pos x="connsiteX1" y="connsiteY1"/>
              </a:cxn>
              <a:cxn ang="0">
                <a:pos x="connsiteX2" y="connsiteY2"/>
              </a:cxn>
            </a:cxnLst>
            <a:rect l="l" t="t" r="r" b="b"/>
            <a:pathLst>
              <a:path w="5927834" h="1150883">
                <a:moveTo>
                  <a:pt x="5927834" y="0"/>
                </a:moveTo>
                <a:lnTo>
                  <a:pt x="5927834" y="1150883"/>
                </a:lnTo>
                <a:lnTo>
                  <a:pt x="0" y="1150883"/>
                </a:lnTo>
              </a:path>
            </a:pathLst>
          </a:custGeom>
          <a:ln w="44450">
            <a:prstDash val="dash"/>
            <a:headEnd type="none" w="med" len="med"/>
            <a:tailEnd type="triangl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sz="1600"/>
          </a:p>
        </p:txBody>
      </p:sp>
      <p:sp>
        <p:nvSpPr>
          <p:cNvPr id="76" name="Rectangle 75"/>
          <p:cNvSpPr/>
          <p:nvPr/>
        </p:nvSpPr>
        <p:spPr>
          <a:xfrm>
            <a:off x="4367808" y="3857081"/>
            <a:ext cx="2880320" cy="589014"/>
          </a:xfrm>
          <a:prstGeom prst="rect">
            <a:avLst/>
          </a:prstGeom>
          <a:solidFill>
            <a:srgbClr val="C000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Calibri" pitchFamily="34" charset="0"/>
                <a:cs typeface="Calibri" pitchFamily="34" charset="0"/>
              </a:rPr>
              <a:t>Resources direct and guide key strategy areas</a:t>
            </a:r>
            <a:endParaRPr lang="en-GB" sz="2400" b="1" dirty="0">
              <a:latin typeface="Calibri" pitchFamily="34" charset="0"/>
              <a:cs typeface="Calibri" pitchFamily="34" charset="0"/>
            </a:endParaRPr>
          </a:p>
        </p:txBody>
      </p:sp>
      <p:sp>
        <p:nvSpPr>
          <p:cNvPr id="77" name="TextBox 76"/>
          <p:cNvSpPr txBox="1"/>
          <p:nvPr/>
        </p:nvSpPr>
        <p:spPr>
          <a:xfrm>
            <a:off x="7120154" y="4361137"/>
            <a:ext cx="2576247" cy="307777"/>
          </a:xfrm>
          <a:prstGeom prst="rect">
            <a:avLst/>
          </a:prstGeom>
          <a:noFill/>
        </p:spPr>
        <p:txBody>
          <a:bodyPr wrap="square" rtlCol="0">
            <a:spAutoFit/>
          </a:bodyPr>
          <a:lstStyle/>
          <a:p>
            <a:r>
              <a:rPr lang="en-GB" sz="1400" dirty="0"/>
              <a:t>Long-term monitoring</a:t>
            </a:r>
          </a:p>
        </p:txBody>
      </p:sp>
      <p:sp>
        <p:nvSpPr>
          <p:cNvPr id="78" name="TextBox 77"/>
          <p:cNvSpPr txBox="1"/>
          <p:nvPr/>
        </p:nvSpPr>
        <p:spPr>
          <a:xfrm>
            <a:off x="7120154" y="1166885"/>
            <a:ext cx="2576247" cy="307777"/>
          </a:xfrm>
          <a:prstGeom prst="rect">
            <a:avLst/>
          </a:prstGeom>
          <a:noFill/>
        </p:spPr>
        <p:txBody>
          <a:bodyPr wrap="square" rtlCol="0">
            <a:spAutoFit/>
          </a:bodyPr>
          <a:lstStyle/>
          <a:p>
            <a:r>
              <a:rPr lang="en-GB" sz="1400" dirty="0"/>
              <a:t>Long-term monitoring</a:t>
            </a:r>
          </a:p>
        </p:txBody>
      </p:sp>
      <p:cxnSp>
        <p:nvCxnSpPr>
          <p:cNvPr id="79" name="Straight Arrow Connector 78"/>
          <p:cNvCxnSpPr>
            <a:stCxn id="76" idx="1"/>
          </p:cNvCxnSpPr>
          <p:nvPr/>
        </p:nvCxnSpPr>
        <p:spPr>
          <a:xfrm flipH="1">
            <a:off x="3575720" y="4151589"/>
            <a:ext cx="792088" cy="294507"/>
          </a:xfrm>
          <a:prstGeom prst="straightConnector1">
            <a:avLst/>
          </a:prstGeom>
          <a:ln w="57150">
            <a:solidFill>
              <a:srgbClr val="C00000"/>
            </a:solidFill>
            <a:headEnd type="none" w="med" len="med"/>
            <a:tailEnd type="triangle" w="med" len="med"/>
          </a:ln>
        </p:spPr>
        <p:style>
          <a:lnRef idx="2">
            <a:schemeClr val="accent1"/>
          </a:lnRef>
          <a:fillRef idx="0">
            <a:schemeClr val="accent1"/>
          </a:fillRef>
          <a:effectRef idx="1">
            <a:schemeClr val="accent1"/>
          </a:effectRef>
          <a:fontRef idx="minor">
            <a:schemeClr val="tx1"/>
          </a:fontRef>
        </p:style>
      </p:cxnSp>
      <p:sp>
        <p:nvSpPr>
          <p:cNvPr id="60" name="Oval 59"/>
          <p:cNvSpPr/>
          <p:nvPr/>
        </p:nvSpPr>
        <p:spPr>
          <a:xfrm>
            <a:off x="2279576" y="2416921"/>
            <a:ext cx="1834814" cy="1368152"/>
          </a:xfrm>
          <a:prstGeom prst="ellipse">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GB" sz="1600" b="1" dirty="0">
                <a:latin typeface="Calibri" pitchFamily="34" charset="0"/>
                <a:cs typeface="Calibri" pitchFamily="34" charset="0"/>
              </a:rPr>
              <a:t>Vision, Mission &amp; Objectives</a:t>
            </a:r>
          </a:p>
        </p:txBody>
      </p:sp>
      <p:sp>
        <p:nvSpPr>
          <p:cNvPr id="69" name="Oval 68"/>
          <p:cNvSpPr/>
          <p:nvPr/>
        </p:nvSpPr>
        <p:spPr>
          <a:xfrm>
            <a:off x="1847528" y="904753"/>
            <a:ext cx="1728192" cy="1368152"/>
          </a:xfrm>
          <a:prstGeom prst="ellipse">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GB" sz="1600" b="1" dirty="0">
                <a:latin typeface="Calibri" pitchFamily="34" charset="0"/>
                <a:cs typeface="Calibri" pitchFamily="34" charset="0"/>
              </a:rPr>
              <a:t>Analysis of environment</a:t>
            </a:r>
          </a:p>
        </p:txBody>
      </p:sp>
      <p:sp>
        <p:nvSpPr>
          <p:cNvPr id="70" name="Oval 69"/>
          <p:cNvSpPr/>
          <p:nvPr/>
        </p:nvSpPr>
        <p:spPr>
          <a:xfrm>
            <a:off x="1847528" y="4001097"/>
            <a:ext cx="1728192" cy="1368152"/>
          </a:xfrm>
          <a:prstGeom prst="ellipse">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GB" sz="1600" b="1" dirty="0">
                <a:latin typeface="Calibri" pitchFamily="34" charset="0"/>
                <a:cs typeface="Calibri" pitchFamily="34" charset="0"/>
              </a:rPr>
              <a:t>Analysis of resources</a:t>
            </a:r>
          </a:p>
        </p:txBody>
      </p:sp>
    </p:spTree>
    <p:extLst>
      <p:ext uri="{BB962C8B-B14F-4D97-AF65-F5344CB8AC3E}">
        <p14:creationId xmlns:p14="http://schemas.microsoft.com/office/powerpoint/2010/main" val="2322575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C5CC-0757-1ADE-8725-387981A39B8D}"/>
              </a:ext>
            </a:extLst>
          </p:cNvPr>
          <p:cNvSpPr>
            <a:spLocks noGrp="1"/>
          </p:cNvSpPr>
          <p:nvPr>
            <p:ph type="title" idx="4294967295"/>
          </p:nvPr>
        </p:nvSpPr>
        <p:spPr>
          <a:xfrm>
            <a:off x="119336" y="1584325"/>
            <a:ext cx="11881320" cy="2536825"/>
          </a:xfrm>
          <a:prstGeom prst="rect">
            <a:avLst/>
          </a:prstGeom>
        </p:spPr>
        <p:txBody>
          <a:bodyPr vert="horz" lIns="91440" tIns="45720" rIns="91440" bIns="0" rtlCol="0" anchor="ctr">
            <a:normAutofit/>
          </a:bodyPr>
          <a:lstStyle/>
          <a:p>
            <a:pPr lvl="0" algn="ctr"/>
            <a:r>
              <a:rPr lang="en-US" sz="5600" dirty="0">
                <a:solidFill>
                  <a:srgbClr val="454545"/>
                </a:solidFill>
              </a:rPr>
              <a:t>THE NATURE OF RESOURCES</a:t>
            </a:r>
          </a:p>
        </p:txBody>
      </p:sp>
    </p:spTree>
    <p:extLst>
      <p:ext uri="{BB962C8B-B14F-4D97-AF65-F5344CB8AC3E}">
        <p14:creationId xmlns:p14="http://schemas.microsoft.com/office/powerpoint/2010/main" val="51528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35360" y="2060848"/>
            <a:ext cx="11630077" cy="2308324"/>
          </a:xfrm>
          <a:prstGeom prst="rect">
            <a:avLst/>
          </a:prstGeom>
          <a:noFill/>
        </p:spPr>
        <p:txBody>
          <a:bodyPr wrap="square" rtlCol="0">
            <a:spAutoFit/>
          </a:bodyPr>
          <a:lstStyle/>
          <a:p>
            <a:r>
              <a:rPr lang="en-GB" sz="4800" b="1" i="1" dirty="0">
                <a:effectLst>
                  <a:outerShdw blurRad="38100" dist="38100" dir="2700000" algn="tl">
                    <a:srgbClr val="000000">
                      <a:alpha val="43137"/>
                    </a:srgbClr>
                  </a:outerShdw>
                </a:effectLst>
              </a:rPr>
              <a:t>States that the possession of  resources is valuable , difficult to imitate , rare and cannot be substituted </a:t>
            </a:r>
          </a:p>
        </p:txBody>
      </p:sp>
      <p:sp>
        <p:nvSpPr>
          <p:cNvPr id="6" name="Rectangle 5"/>
          <p:cNvSpPr/>
          <p:nvPr/>
        </p:nvSpPr>
        <p:spPr>
          <a:xfrm>
            <a:off x="2207568" y="764704"/>
            <a:ext cx="8802410" cy="923330"/>
          </a:xfrm>
          <a:prstGeom prst="rect">
            <a:avLst/>
          </a:prstGeom>
        </p:spPr>
        <p:txBody>
          <a:bodyPr wrap="none">
            <a:spAutoFit/>
          </a:bodyPr>
          <a:lstStyle/>
          <a:p>
            <a:r>
              <a:rPr lang="en-GB" sz="5400" b="1" dirty="0">
                <a:solidFill>
                  <a:srgbClr val="FF0000"/>
                </a:solidFill>
                <a:effectLst>
                  <a:outerShdw blurRad="38100" dist="38100" dir="2700000" algn="tl">
                    <a:srgbClr val="000000">
                      <a:alpha val="43137"/>
                    </a:srgbClr>
                  </a:outerShdw>
                </a:effectLst>
              </a:rPr>
              <a:t>Resource – based Theory </a:t>
            </a:r>
          </a:p>
        </p:txBody>
      </p:sp>
    </p:spTree>
    <p:extLst>
      <p:ext uri="{BB962C8B-B14F-4D97-AF65-F5344CB8AC3E}">
        <p14:creationId xmlns:p14="http://schemas.microsoft.com/office/powerpoint/2010/main" val="432578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00037" y="1340768"/>
            <a:ext cx="11591925" cy="3817168"/>
          </a:xfrm>
          <a:prstGeom prst="rect">
            <a:avLst/>
          </a:prstGeom>
        </p:spPr>
        <p:txBody>
          <a:bodyPr>
            <a:noAutofit/>
          </a:bodyPr>
          <a:lstStyle/>
          <a:p>
            <a:pPr algn="just"/>
            <a:r>
              <a:rPr lang="en-GB" sz="4800" b="1" u="sng" dirty="0">
                <a:effectLst>
                  <a:outerShdw blurRad="38100" dist="38100" dir="2700000" algn="tl">
                    <a:srgbClr val="000000">
                      <a:alpha val="43137"/>
                    </a:srgbClr>
                  </a:outerShdw>
                </a:effectLst>
              </a:rPr>
              <a:t>RBV</a:t>
            </a:r>
            <a:r>
              <a:rPr lang="en-GB" sz="4800" dirty="0"/>
              <a:t> </a:t>
            </a:r>
            <a:r>
              <a:rPr lang="en-GB" sz="3200" dirty="0"/>
              <a:t>theory prescribes that organisations position themselves strategically based on their resources and capabilities rather than their products and services </a:t>
            </a:r>
            <a:endParaRPr lang="en-GB" sz="2400" dirty="0"/>
          </a:p>
          <a:p>
            <a:pPr marL="514350" indent="-514350" algn="just">
              <a:buFont typeface="+mj-lt"/>
              <a:buAutoNum type="arabicPeriod"/>
            </a:pPr>
            <a:r>
              <a:rPr lang="en-GB" sz="3600" b="1" i="1" dirty="0">
                <a:solidFill>
                  <a:srgbClr val="002060"/>
                </a:solidFill>
                <a:effectLst>
                  <a:outerShdw blurRad="38100" dist="38100" dir="2700000" algn="tl">
                    <a:srgbClr val="000000">
                      <a:alpha val="43137"/>
                    </a:srgbClr>
                  </a:outerShdw>
                </a:effectLst>
              </a:rPr>
              <a:t>Tangible Resources </a:t>
            </a:r>
          </a:p>
          <a:p>
            <a:pPr marL="514350" indent="-514350" algn="just">
              <a:buFont typeface="+mj-lt"/>
              <a:buAutoNum type="arabicPeriod"/>
            </a:pPr>
            <a:r>
              <a:rPr lang="en-GB" sz="3600" b="1" i="1" dirty="0">
                <a:solidFill>
                  <a:srgbClr val="002060"/>
                </a:solidFill>
                <a:effectLst>
                  <a:outerShdw blurRad="38100" dist="38100" dir="2700000" algn="tl">
                    <a:srgbClr val="000000">
                      <a:alpha val="43137"/>
                    </a:srgbClr>
                  </a:outerShdw>
                </a:effectLst>
              </a:rPr>
              <a:t>Intangible Resources </a:t>
            </a:r>
          </a:p>
          <a:p>
            <a:pPr marL="514350" indent="-514350" algn="just">
              <a:buFont typeface="+mj-lt"/>
              <a:buAutoNum type="arabicPeriod"/>
            </a:pPr>
            <a:r>
              <a:rPr lang="en-GB" sz="3600" b="1" i="1" dirty="0">
                <a:solidFill>
                  <a:srgbClr val="002060"/>
                </a:solidFill>
                <a:effectLst>
                  <a:outerShdw blurRad="38100" dist="38100" dir="2700000" algn="tl">
                    <a:srgbClr val="000000">
                      <a:alpha val="43137"/>
                    </a:srgbClr>
                  </a:outerShdw>
                </a:effectLst>
              </a:rPr>
              <a:t>Capabilities </a:t>
            </a:r>
          </a:p>
        </p:txBody>
      </p:sp>
    </p:spTree>
    <p:extLst>
      <p:ext uri="{BB962C8B-B14F-4D97-AF65-F5344CB8AC3E}">
        <p14:creationId xmlns:p14="http://schemas.microsoft.com/office/powerpoint/2010/main" val="2970063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63352" y="4379699"/>
            <a:ext cx="11664950" cy="1152525"/>
          </a:xfrm>
          <a:prstGeom prst="rect">
            <a:avLst/>
          </a:prstGeom>
        </p:spPr>
        <p:txBody>
          <a:bodyPr>
            <a:normAutofit/>
          </a:bodyPr>
          <a:lstStyle/>
          <a:p>
            <a:pPr marL="0" indent="0">
              <a:buNone/>
            </a:pPr>
            <a:r>
              <a:rPr lang="en-GB" b="1" i="1" dirty="0">
                <a:effectLst>
                  <a:outerShdw blurRad="38100" dist="38100" dir="2700000" algn="tl">
                    <a:srgbClr val="000000">
                      <a:alpha val="43137"/>
                    </a:srgbClr>
                  </a:outerShdw>
                </a:effectLst>
              </a:rPr>
              <a:t>Suggest that organisations should look inside the company to find the sources of competitive advantages</a:t>
            </a:r>
          </a:p>
        </p:txBody>
      </p:sp>
      <p:pic>
        <p:nvPicPr>
          <p:cNvPr id="1026" name="Picture 2" descr="Image result for People networ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3712" y="467274"/>
            <a:ext cx="5442192" cy="39124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42E9C6C-F66E-4866-8556-06F86D9B032E}"/>
              </a:ext>
            </a:extLst>
          </p:cNvPr>
          <p:cNvSpPr/>
          <p:nvPr/>
        </p:nvSpPr>
        <p:spPr>
          <a:xfrm>
            <a:off x="263352" y="908720"/>
            <a:ext cx="1999265" cy="584775"/>
          </a:xfrm>
          <a:prstGeom prst="rect">
            <a:avLst/>
          </a:prstGeom>
        </p:spPr>
        <p:txBody>
          <a:bodyPr wrap="none">
            <a:spAutoFit/>
          </a:bodyPr>
          <a:lstStyle/>
          <a:p>
            <a:r>
              <a:rPr lang="en-GB" sz="3200" b="1" u="sng" dirty="0">
                <a:effectLst>
                  <a:outerShdw blurRad="38100" dist="38100" dir="2700000" algn="tl">
                    <a:srgbClr val="000000">
                      <a:alpha val="43137"/>
                    </a:srgbClr>
                  </a:outerShdw>
                </a:effectLst>
              </a:rPr>
              <a:t>RBV</a:t>
            </a:r>
            <a:r>
              <a:rPr lang="en-GB" sz="3200" dirty="0"/>
              <a:t> </a:t>
            </a:r>
            <a:r>
              <a:rPr lang="en-GB" dirty="0"/>
              <a:t>theory : </a:t>
            </a:r>
          </a:p>
        </p:txBody>
      </p:sp>
    </p:spTree>
    <p:extLst>
      <p:ext uri="{BB962C8B-B14F-4D97-AF65-F5344CB8AC3E}">
        <p14:creationId xmlns:p14="http://schemas.microsoft.com/office/powerpoint/2010/main" val="3467065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511824" y="332656"/>
            <a:ext cx="3455988" cy="784225"/>
          </a:xfrm>
          <a:prstGeom prst="rect">
            <a:avLst/>
          </a:prstGeom>
        </p:spPr>
        <p:txBody>
          <a:bodyPr/>
          <a:lstStyle/>
          <a:p>
            <a:r>
              <a:rPr lang="en-GB" b="1" dirty="0">
                <a:solidFill>
                  <a:schemeClr val="tx1"/>
                </a:solidFill>
                <a:effectLst>
                  <a:outerShdw blurRad="38100" dist="38100" dir="2700000" algn="tl">
                    <a:srgbClr val="000000">
                      <a:alpha val="43137"/>
                    </a:srgbClr>
                  </a:outerShdw>
                </a:effectLst>
              </a:rPr>
              <a:t>Resources</a:t>
            </a:r>
          </a:p>
        </p:txBody>
      </p:sp>
      <p:sp>
        <p:nvSpPr>
          <p:cNvPr id="7" name="Content Placeholder 15"/>
          <p:cNvSpPr txBox="1">
            <a:spLocks/>
          </p:cNvSpPr>
          <p:nvPr/>
        </p:nvSpPr>
        <p:spPr>
          <a:xfrm>
            <a:off x="268941" y="1556792"/>
            <a:ext cx="10579587" cy="1440160"/>
          </a:xfrm>
          <a:prstGeom prst="rect">
            <a:avLst/>
          </a:prstGeom>
        </p:spPr>
        <p:txBody>
          <a:bodyPr vert="horz" lIns="91440" tIns="45720" rIns="91440" bIns="45720" rtlCol="0">
            <a:norm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marL="0" indent="0">
              <a:buNone/>
            </a:pPr>
            <a:r>
              <a:rPr lang="en-GB" dirty="0"/>
              <a:t>Resources are the </a:t>
            </a:r>
            <a:r>
              <a:rPr lang="en-GB" b="1" dirty="0"/>
              <a:t>assets</a:t>
            </a:r>
            <a:r>
              <a:rPr lang="en-GB" dirty="0"/>
              <a:t> an organisation has. They represent the </a:t>
            </a:r>
            <a:r>
              <a:rPr lang="en-GB" b="1" dirty="0"/>
              <a:t>inputs into a firm’s production process</a:t>
            </a:r>
            <a:r>
              <a:rPr lang="en-GB" dirty="0"/>
              <a:t>. </a:t>
            </a:r>
            <a:r>
              <a:rPr lang="en-GB" b="1" dirty="0"/>
              <a:t>Internal resources </a:t>
            </a:r>
            <a:r>
              <a:rPr lang="en-GB" dirty="0"/>
              <a:t>come from three categories:</a:t>
            </a:r>
          </a:p>
        </p:txBody>
      </p:sp>
      <p:graphicFrame>
        <p:nvGraphicFramePr>
          <p:cNvPr id="9" name="Table 8"/>
          <p:cNvGraphicFramePr>
            <a:graphicFrameLocks noGrp="1"/>
          </p:cNvGraphicFramePr>
          <p:nvPr>
            <p:extLst>
              <p:ext uri="{D42A27DB-BD31-4B8C-83A1-F6EECF244321}">
                <p14:modId xmlns:p14="http://schemas.microsoft.com/office/powerpoint/2010/main" val="3607373262"/>
              </p:ext>
            </p:extLst>
          </p:nvPr>
        </p:nvGraphicFramePr>
        <p:xfrm>
          <a:off x="479375" y="3212976"/>
          <a:ext cx="10153128" cy="1950720"/>
        </p:xfrm>
        <a:graphic>
          <a:graphicData uri="http://schemas.openxmlformats.org/drawingml/2006/table">
            <a:tbl>
              <a:tblPr firstRow="1" bandRow="1">
                <a:tableStyleId>{5C22544A-7EE6-4342-B048-85BDC9FD1C3A}</a:tableStyleId>
              </a:tblPr>
              <a:tblGrid>
                <a:gridCol w="3384376">
                  <a:extLst>
                    <a:ext uri="{9D8B030D-6E8A-4147-A177-3AD203B41FA5}">
                      <a16:colId xmlns:a16="http://schemas.microsoft.com/office/drawing/2014/main" val="20000"/>
                    </a:ext>
                  </a:extLst>
                </a:gridCol>
                <a:gridCol w="3384376">
                  <a:extLst>
                    <a:ext uri="{9D8B030D-6E8A-4147-A177-3AD203B41FA5}">
                      <a16:colId xmlns:a16="http://schemas.microsoft.com/office/drawing/2014/main" val="20001"/>
                    </a:ext>
                  </a:extLst>
                </a:gridCol>
                <a:gridCol w="3384376">
                  <a:extLst>
                    <a:ext uri="{9D8B030D-6E8A-4147-A177-3AD203B41FA5}">
                      <a16:colId xmlns:a16="http://schemas.microsoft.com/office/drawing/2014/main" val="20002"/>
                    </a:ext>
                  </a:extLst>
                </a:gridCol>
              </a:tblGrid>
              <a:tr h="370840">
                <a:tc>
                  <a:txBody>
                    <a:bodyPr/>
                    <a:lstStyle/>
                    <a:p>
                      <a:pPr algn="ctr"/>
                      <a:r>
                        <a:rPr lang="en-GB" sz="2800" dirty="0">
                          <a:latin typeface="Calibri" pitchFamily="34" charset="0"/>
                          <a:cs typeface="Calibri" pitchFamily="34" charset="0"/>
                        </a:rPr>
                        <a:t>Physical Resources</a:t>
                      </a:r>
                    </a:p>
                  </a:txBody>
                  <a:tcPr/>
                </a:tc>
                <a:tc>
                  <a:txBody>
                    <a:bodyPr/>
                    <a:lstStyle/>
                    <a:p>
                      <a:pPr algn="ctr"/>
                      <a:r>
                        <a:rPr lang="en-GB" sz="2800" dirty="0">
                          <a:latin typeface="Calibri" pitchFamily="34" charset="0"/>
                          <a:cs typeface="Calibri" pitchFamily="34" charset="0"/>
                        </a:rPr>
                        <a:t>Human Resources</a:t>
                      </a:r>
                    </a:p>
                  </a:txBody>
                  <a:tcPr/>
                </a:tc>
                <a:tc>
                  <a:txBody>
                    <a:bodyPr/>
                    <a:lstStyle/>
                    <a:p>
                      <a:pPr algn="ctr"/>
                      <a:r>
                        <a:rPr lang="en-GB" sz="2800" dirty="0">
                          <a:latin typeface="Calibri" pitchFamily="34" charset="0"/>
                          <a:cs typeface="Calibri" pitchFamily="34" charset="0"/>
                        </a:rPr>
                        <a:t>Organisational Resources</a:t>
                      </a:r>
                    </a:p>
                  </a:txBody>
                  <a:tcPr/>
                </a:tc>
                <a:extLst>
                  <a:ext uri="{0D108BD9-81ED-4DB2-BD59-A6C34878D82A}">
                    <a16:rowId xmlns:a16="http://schemas.microsoft.com/office/drawing/2014/main" val="10000"/>
                  </a:ext>
                </a:extLst>
              </a:tr>
              <a:tr h="370840">
                <a:tc>
                  <a:txBody>
                    <a:bodyPr/>
                    <a:lstStyle/>
                    <a:p>
                      <a:pPr algn="ctr"/>
                      <a:r>
                        <a:rPr lang="en-GB" sz="2000" baseline="0" dirty="0">
                          <a:latin typeface="Calibri" pitchFamily="34" charset="0"/>
                          <a:cs typeface="Calibri" pitchFamily="34" charset="0"/>
                        </a:rPr>
                        <a:t>Capital equipment, attractiveness of location, free cash, etc.</a:t>
                      </a:r>
                    </a:p>
                  </a:txBody>
                  <a:tcPr/>
                </a:tc>
                <a:tc>
                  <a:txBody>
                    <a:bodyPr/>
                    <a:lstStyle/>
                    <a:p>
                      <a:pPr algn="ctr"/>
                      <a:r>
                        <a:rPr lang="en-GB" sz="2000" baseline="0" dirty="0">
                          <a:latin typeface="Calibri" pitchFamily="34" charset="0"/>
                          <a:cs typeface="Calibri" pitchFamily="34" charset="0"/>
                        </a:rPr>
                        <a:t>Skills of employees, trust among employees, talented managers, etc.</a:t>
                      </a:r>
                    </a:p>
                  </a:txBody>
                  <a:tcPr/>
                </a:tc>
                <a:tc>
                  <a:txBody>
                    <a:bodyPr/>
                    <a:lstStyle/>
                    <a:p>
                      <a:pPr algn="ctr"/>
                      <a:r>
                        <a:rPr lang="en-GB" sz="2000" dirty="0">
                          <a:latin typeface="Calibri" pitchFamily="34" charset="0"/>
                          <a:cs typeface="Calibri" pitchFamily="34" charset="0"/>
                        </a:rPr>
                        <a:t>Reporting structures, processes</a:t>
                      </a:r>
                      <a:r>
                        <a:rPr lang="en-GB" sz="2000" baseline="0" dirty="0">
                          <a:latin typeface="Calibri" pitchFamily="34" charset="0"/>
                          <a:cs typeface="Calibri" pitchFamily="34" charset="0"/>
                        </a:rPr>
                        <a:t>, culture, etc.</a:t>
                      </a:r>
                      <a:endParaRPr lang="en-GB" sz="2000" dirty="0">
                        <a:latin typeface="Calibri" pitchFamily="34" charset="0"/>
                        <a:cs typeface="Calibri" pitchFamily="34" charset="0"/>
                      </a:endParaRPr>
                    </a:p>
                  </a:txBody>
                  <a:tcPr/>
                </a:tc>
                <a:extLst>
                  <a:ext uri="{0D108BD9-81ED-4DB2-BD59-A6C34878D82A}">
                    <a16:rowId xmlns:a16="http://schemas.microsoft.com/office/drawing/2014/main" val="10001"/>
                  </a:ext>
                </a:extLst>
              </a:tr>
            </a:tbl>
          </a:graphicData>
        </a:graphic>
      </p:graphicFrame>
      <p:sp>
        <p:nvSpPr>
          <p:cNvPr id="10" name="TextBox 9"/>
          <p:cNvSpPr txBox="1"/>
          <p:nvPr/>
        </p:nvSpPr>
        <p:spPr>
          <a:xfrm rot="5400000">
            <a:off x="9958441" y="3644741"/>
            <a:ext cx="3063843" cy="584775"/>
          </a:xfrm>
          <a:prstGeom prst="rect">
            <a:avLst/>
          </a:prstGeom>
          <a:noFill/>
          <a:ln w="57150">
            <a:solidFill>
              <a:schemeClr val="tx2"/>
            </a:solidFill>
          </a:ln>
        </p:spPr>
        <p:txBody>
          <a:bodyPr wrap="square" rtlCol="0">
            <a:spAutoFit/>
          </a:bodyPr>
          <a:lstStyle/>
          <a:p>
            <a:r>
              <a:rPr lang="en-GB" sz="3200" b="1" dirty="0">
                <a:solidFill>
                  <a:schemeClr val="accent1"/>
                </a:solidFill>
              </a:rPr>
              <a:t>What we have</a:t>
            </a:r>
          </a:p>
        </p:txBody>
      </p:sp>
    </p:spTree>
    <p:extLst>
      <p:ext uri="{BB962C8B-B14F-4D97-AF65-F5344CB8AC3E}">
        <p14:creationId xmlns:p14="http://schemas.microsoft.com/office/powerpoint/2010/main" val="2457685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87463" y="952500"/>
            <a:ext cx="10904537" cy="784225"/>
          </a:xfrm>
          <a:prstGeom prst="rect">
            <a:avLst/>
          </a:prstGeom>
        </p:spPr>
        <p:txBody>
          <a:bodyPr/>
          <a:lstStyle/>
          <a:p>
            <a:r>
              <a:rPr lang="en-GB" dirty="0">
                <a:solidFill>
                  <a:schemeClr val="tx1"/>
                </a:solidFill>
                <a:effectLst>
                  <a:outerShdw blurRad="38100" dist="38100" dir="2700000" algn="tl">
                    <a:srgbClr val="000000">
                      <a:alpha val="43137"/>
                    </a:srgbClr>
                  </a:outerShdw>
                </a:effectLst>
              </a:rPr>
              <a:t>Resources can be …</a:t>
            </a:r>
          </a:p>
        </p:txBody>
      </p:sp>
      <p:graphicFrame>
        <p:nvGraphicFramePr>
          <p:cNvPr id="9" name="Table 8"/>
          <p:cNvGraphicFramePr>
            <a:graphicFrameLocks noGrp="1"/>
          </p:cNvGraphicFramePr>
          <p:nvPr>
            <p:extLst>
              <p:ext uri="{D42A27DB-BD31-4B8C-83A1-F6EECF244321}">
                <p14:modId xmlns:p14="http://schemas.microsoft.com/office/powerpoint/2010/main" val="244091656"/>
              </p:ext>
            </p:extLst>
          </p:nvPr>
        </p:nvGraphicFramePr>
        <p:xfrm>
          <a:off x="335360" y="2780928"/>
          <a:ext cx="11521280" cy="1219200"/>
        </p:xfrm>
        <a:graphic>
          <a:graphicData uri="http://schemas.openxmlformats.org/drawingml/2006/table">
            <a:tbl>
              <a:tblPr firstRow="1" bandRow="1">
                <a:tableStyleId>{5C22544A-7EE6-4342-B048-85BDC9FD1C3A}</a:tableStyleId>
              </a:tblPr>
              <a:tblGrid>
                <a:gridCol w="5760640">
                  <a:extLst>
                    <a:ext uri="{9D8B030D-6E8A-4147-A177-3AD203B41FA5}">
                      <a16:colId xmlns:a16="http://schemas.microsoft.com/office/drawing/2014/main" val="20000"/>
                    </a:ext>
                  </a:extLst>
                </a:gridCol>
                <a:gridCol w="5760640">
                  <a:extLst>
                    <a:ext uri="{9D8B030D-6E8A-4147-A177-3AD203B41FA5}">
                      <a16:colId xmlns:a16="http://schemas.microsoft.com/office/drawing/2014/main" val="20001"/>
                    </a:ext>
                  </a:extLst>
                </a:gridCol>
              </a:tblGrid>
              <a:tr h="370840">
                <a:tc>
                  <a:txBody>
                    <a:bodyPr/>
                    <a:lstStyle/>
                    <a:p>
                      <a:pPr algn="ctr"/>
                      <a:r>
                        <a:rPr lang="en-GB" sz="2800" dirty="0">
                          <a:latin typeface="Calibri" pitchFamily="34" charset="0"/>
                          <a:cs typeface="Calibri" pitchFamily="34" charset="0"/>
                        </a:rPr>
                        <a:t>Tangible Resources</a:t>
                      </a:r>
                    </a:p>
                  </a:txBody>
                  <a:tcPr/>
                </a:tc>
                <a:tc>
                  <a:txBody>
                    <a:bodyPr/>
                    <a:lstStyle/>
                    <a:p>
                      <a:pPr algn="ctr"/>
                      <a:r>
                        <a:rPr lang="en-GB" sz="2800" dirty="0">
                          <a:latin typeface="Calibri" pitchFamily="34" charset="0"/>
                          <a:cs typeface="Calibri" pitchFamily="34" charset="0"/>
                        </a:rPr>
                        <a:t>Intangible Resources</a:t>
                      </a:r>
                    </a:p>
                  </a:txBody>
                  <a:tcPr/>
                </a:tc>
                <a:extLst>
                  <a:ext uri="{0D108BD9-81ED-4DB2-BD59-A6C34878D82A}">
                    <a16:rowId xmlns:a16="http://schemas.microsoft.com/office/drawing/2014/main" val="10000"/>
                  </a:ext>
                </a:extLst>
              </a:tr>
              <a:tr h="370840">
                <a:tc>
                  <a:txBody>
                    <a:bodyPr/>
                    <a:lstStyle/>
                    <a:p>
                      <a:pPr algn="ctr"/>
                      <a:r>
                        <a:rPr lang="en-GB" sz="2000" baseline="0" dirty="0">
                          <a:latin typeface="Calibri" pitchFamily="34" charset="0"/>
                          <a:cs typeface="Calibri" pitchFamily="34" charset="0"/>
                        </a:rPr>
                        <a:t>… are the physical assets of an organisation such as plants, labour and finance.</a:t>
                      </a:r>
                    </a:p>
                  </a:txBody>
                  <a:tcPr/>
                </a:tc>
                <a:tc>
                  <a:txBody>
                    <a:bodyPr/>
                    <a:lstStyle/>
                    <a:p>
                      <a:pPr algn="ctr"/>
                      <a:r>
                        <a:rPr lang="en-GB" sz="2000" baseline="0" dirty="0">
                          <a:latin typeface="Calibri" pitchFamily="34" charset="0"/>
                          <a:cs typeface="Calibri" pitchFamily="34" charset="0"/>
                        </a:rPr>
                        <a:t>… are the non-physical assets such as information, knowledge, reputation, goodwill, innovation.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97988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63773" y="265895"/>
            <a:ext cx="11641540" cy="784225"/>
          </a:xfrm>
          <a:prstGeom prst="rect">
            <a:avLst/>
          </a:prstGeom>
        </p:spPr>
        <p:txBody>
          <a:bodyPr/>
          <a:lstStyle/>
          <a:p>
            <a:r>
              <a:rPr lang="en-GB" b="1" dirty="0">
                <a:solidFill>
                  <a:schemeClr val="tx1"/>
                </a:solidFill>
                <a:effectLst>
                  <a:outerShdw blurRad="38100" dist="38100" dir="2700000" algn="tl">
                    <a:srgbClr val="000000">
                      <a:alpha val="43137"/>
                    </a:srgbClr>
                  </a:outerShdw>
                </a:effectLst>
              </a:rPr>
              <a:t>Grant’s Resource-Based Framework</a:t>
            </a:r>
          </a:p>
        </p:txBody>
      </p:sp>
      <p:pic>
        <p:nvPicPr>
          <p:cNvPr id="6" name="Picture 5" descr="Screen Shot 2013-11-22 at 14.05.55.png"/>
          <p:cNvPicPr>
            <a:picLocks noChangeAspect="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2797280" y="1050120"/>
            <a:ext cx="7668852" cy="4566778"/>
          </a:xfrm>
          <a:prstGeom prst="rect">
            <a:avLst/>
          </a:prstGeom>
        </p:spPr>
      </p:pic>
    </p:spTree>
    <p:extLst>
      <p:ext uri="{BB962C8B-B14F-4D97-AF65-F5344CB8AC3E}">
        <p14:creationId xmlns:p14="http://schemas.microsoft.com/office/powerpoint/2010/main" val="470943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CA5893-3C44-41AE-BC4A-684551E745A8}"/>
              </a:ext>
            </a:extLst>
          </p:cNvPr>
          <p:cNvPicPr>
            <a:picLocks noChangeAspect="1"/>
          </p:cNvPicPr>
          <p:nvPr/>
        </p:nvPicPr>
        <p:blipFill>
          <a:blip r:embed="rId2"/>
          <a:stretch>
            <a:fillRect/>
          </a:stretch>
        </p:blipFill>
        <p:spPr>
          <a:xfrm>
            <a:off x="129309" y="94132"/>
            <a:ext cx="5486400" cy="5548199"/>
          </a:xfrm>
          <a:prstGeom prst="rect">
            <a:avLst/>
          </a:prstGeom>
        </p:spPr>
      </p:pic>
      <p:sp>
        <p:nvSpPr>
          <p:cNvPr id="4" name="Rectangle 3">
            <a:extLst>
              <a:ext uri="{FF2B5EF4-FFF2-40B4-BE49-F238E27FC236}">
                <a16:creationId xmlns:a16="http://schemas.microsoft.com/office/drawing/2014/main" id="{A41AC7F7-46C7-4938-BDB9-C2497D2FFEB8}"/>
              </a:ext>
            </a:extLst>
          </p:cNvPr>
          <p:cNvSpPr/>
          <p:nvPr/>
        </p:nvSpPr>
        <p:spPr>
          <a:xfrm>
            <a:off x="5883563" y="344162"/>
            <a:ext cx="6096000" cy="307777"/>
          </a:xfrm>
          <a:prstGeom prst="rect">
            <a:avLst/>
          </a:prstGeom>
        </p:spPr>
        <p:txBody>
          <a:bodyPr>
            <a:spAutoFit/>
          </a:bodyPr>
          <a:lstStyle/>
          <a:p>
            <a:r>
              <a:rPr lang="en-GB" sz="1400" dirty="0">
                <a:hlinkClick r:id="rId3"/>
              </a:rPr>
              <a:t>https://youtube.com/watch?v=c_C_2aoEYW8&amp;si=EnSIkaIECMiOmarE</a:t>
            </a:r>
            <a:r>
              <a:rPr lang="en-GB" sz="1400" dirty="0"/>
              <a:t>  </a:t>
            </a:r>
          </a:p>
        </p:txBody>
      </p:sp>
      <p:sp>
        <p:nvSpPr>
          <p:cNvPr id="5" name="Rectangle 4">
            <a:extLst>
              <a:ext uri="{FF2B5EF4-FFF2-40B4-BE49-F238E27FC236}">
                <a16:creationId xmlns:a16="http://schemas.microsoft.com/office/drawing/2014/main" id="{DFD90FD6-1A4A-45D9-8ECC-39B07036F1E3}"/>
              </a:ext>
            </a:extLst>
          </p:cNvPr>
          <p:cNvSpPr/>
          <p:nvPr/>
        </p:nvSpPr>
        <p:spPr>
          <a:xfrm>
            <a:off x="5883563" y="1018417"/>
            <a:ext cx="5634182" cy="307777"/>
          </a:xfrm>
          <a:prstGeom prst="rect">
            <a:avLst/>
          </a:prstGeom>
        </p:spPr>
        <p:txBody>
          <a:bodyPr wrap="square">
            <a:spAutoFit/>
          </a:bodyPr>
          <a:lstStyle/>
          <a:p>
            <a:r>
              <a:rPr lang="en-GB" sz="1400" dirty="0">
                <a:hlinkClick r:id="rId4"/>
              </a:rPr>
              <a:t>https://youtube.com/watch?v=vSISuofwtWI&amp;si=EnSIkaIECMiOmarE</a:t>
            </a:r>
            <a:r>
              <a:rPr lang="en-GB" sz="1400" dirty="0"/>
              <a:t> </a:t>
            </a:r>
          </a:p>
        </p:txBody>
      </p:sp>
      <p:sp>
        <p:nvSpPr>
          <p:cNvPr id="2" name="Rectangle 1">
            <a:extLst>
              <a:ext uri="{FF2B5EF4-FFF2-40B4-BE49-F238E27FC236}">
                <a16:creationId xmlns:a16="http://schemas.microsoft.com/office/drawing/2014/main" id="{90B63F0A-9174-4A43-B58F-819FB01DD768}"/>
              </a:ext>
            </a:extLst>
          </p:cNvPr>
          <p:cNvSpPr/>
          <p:nvPr/>
        </p:nvSpPr>
        <p:spPr>
          <a:xfrm>
            <a:off x="5966691" y="5054708"/>
            <a:ext cx="6096000" cy="230832"/>
          </a:xfrm>
          <a:prstGeom prst="rect">
            <a:avLst/>
          </a:prstGeom>
        </p:spPr>
        <p:txBody>
          <a:bodyPr>
            <a:spAutoFit/>
          </a:bodyPr>
          <a:lstStyle/>
          <a:p>
            <a:pPr algn="ctr"/>
            <a:r>
              <a:rPr lang="en-GB" sz="900" dirty="0">
                <a:hlinkClick r:id="rId5"/>
              </a:rPr>
              <a:t>https://www.youtube.com/watch?v=X2cnBi_MULA&amp;ab_channel=WaltonCollegeSupplyChainManagement</a:t>
            </a:r>
            <a:r>
              <a:rPr lang="en-GB" sz="900" dirty="0"/>
              <a:t> </a:t>
            </a:r>
          </a:p>
        </p:txBody>
      </p:sp>
      <p:sp>
        <p:nvSpPr>
          <p:cNvPr id="6" name="TextBox 5">
            <a:extLst>
              <a:ext uri="{FF2B5EF4-FFF2-40B4-BE49-F238E27FC236}">
                <a16:creationId xmlns:a16="http://schemas.microsoft.com/office/drawing/2014/main" id="{C3B0F462-9869-4886-90F0-8E5D9CCB83B6}"/>
              </a:ext>
            </a:extLst>
          </p:cNvPr>
          <p:cNvSpPr txBox="1"/>
          <p:nvPr/>
        </p:nvSpPr>
        <p:spPr>
          <a:xfrm>
            <a:off x="8109526" y="4488872"/>
            <a:ext cx="1382494" cy="369332"/>
          </a:xfrm>
          <a:prstGeom prst="rect">
            <a:avLst/>
          </a:prstGeom>
          <a:noFill/>
        </p:spPr>
        <p:txBody>
          <a:bodyPr wrap="none" rtlCol="0">
            <a:spAutoFit/>
          </a:bodyPr>
          <a:lstStyle/>
          <a:p>
            <a:r>
              <a:rPr lang="en-GB" dirty="0"/>
              <a:t>Strategic Fit</a:t>
            </a:r>
          </a:p>
        </p:txBody>
      </p:sp>
      <p:sp>
        <p:nvSpPr>
          <p:cNvPr id="7" name="TextBox 6">
            <a:extLst>
              <a:ext uri="{FF2B5EF4-FFF2-40B4-BE49-F238E27FC236}">
                <a16:creationId xmlns:a16="http://schemas.microsoft.com/office/drawing/2014/main" id="{F0C3984B-0E55-45B7-97A4-55062C4363A8}"/>
              </a:ext>
            </a:extLst>
          </p:cNvPr>
          <p:cNvSpPr txBox="1"/>
          <p:nvPr/>
        </p:nvSpPr>
        <p:spPr>
          <a:xfrm>
            <a:off x="2955637" y="5285540"/>
            <a:ext cx="2297424" cy="369332"/>
          </a:xfrm>
          <a:prstGeom prst="rect">
            <a:avLst/>
          </a:prstGeom>
          <a:noFill/>
        </p:spPr>
        <p:txBody>
          <a:bodyPr wrap="none" rtlCol="0">
            <a:spAutoFit/>
          </a:bodyPr>
          <a:lstStyle/>
          <a:p>
            <a:r>
              <a:rPr lang="en-GB" dirty="0"/>
              <a:t>( Grant, 1991, p.119 )</a:t>
            </a:r>
          </a:p>
        </p:txBody>
      </p:sp>
    </p:spTree>
    <p:extLst>
      <p:ext uri="{BB962C8B-B14F-4D97-AF65-F5344CB8AC3E}">
        <p14:creationId xmlns:p14="http://schemas.microsoft.com/office/powerpoint/2010/main" val="2983857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DE8B4777-B832-42A1-ABFE-15FC50F4B2B6}"/>
              </a:ext>
            </a:extLst>
          </p:cNvPr>
          <p:cNvGraphicFramePr/>
          <p:nvPr>
            <p:extLst>
              <p:ext uri="{D42A27DB-BD31-4B8C-83A1-F6EECF244321}">
                <p14:modId xmlns:p14="http://schemas.microsoft.com/office/powerpoint/2010/main" val="3259616248"/>
              </p:ext>
            </p:extLst>
          </p:nvPr>
        </p:nvGraphicFramePr>
        <p:xfrm>
          <a:off x="4202545" y="222923"/>
          <a:ext cx="7352146"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val 3">
            <a:extLst>
              <a:ext uri="{FF2B5EF4-FFF2-40B4-BE49-F238E27FC236}">
                <a16:creationId xmlns:a16="http://schemas.microsoft.com/office/drawing/2014/main" id="{76B69E1F-7B67-4086-8BD8-A014DB7C4772}"/>
              </a:ext>
            </a:extLst>
          </p:cNvPr>
          <p:cNvSpPr/>
          <p:nvPr/>
        </p:nvSpPr>
        <p:spPr>
          <a:xfrm>
            <a:off x="7112000" y="2027383"/>
            <a:ext cx="1708727" cy="172720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dirty="0">
                <a:ln w="0"/>
                <a:solidFill>
                  <a:schemeClr val="tx1"/>
                </a:solidFill>
                <a:effectLst>
                  <a:outerShdw blurRad="38100" dist="19050" dir="2700000" algn="tl" rotWithShape="0">
                    <a:schemeClr val="dk1">
                      <a:alpha val="40000"/>
                    </a:schemeClr>
                  </a:outerShdw>
                </a:effectLst>
              </a:rPr>
              <a:t>Resources </a:t>
            </a:r>
          </a:p>
        </p:txBody>
      </p:sp>
      <p:sp>
        <p:nvSpPr>
          <p:cNvPr id="5" name="TextBox 4">
            <a:extLst>
              <a:ext uri="{FF2B5EF4-FFF2-40B4-BE49-F238E27FC236}">
                <a16:creationId xmlns:a16="http://schemas.microsoft.com/office/drawing/2014/main" id="{0425832E-C871-499B-BBEA-00A598E1187C}"/>
              </a:ext>
            </a:extLst>
          </p:cNvPr>
          <p:cNvSpPr txBox="1"/>
          <p:nvPr/>
        </p:nvSpPr>
        <p:spPr>
          <a:xfrm>
            <a:off x="415636" y="2747590"/>
            <a:ext cx="4821382" cy="369332"/>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rPr>
              <a:t>Six major categorise of resources in firm : </a:t>
            </a:r>
          </a:p>
        </p:txBody>
      </p:sp>
    </p:spTree>
    <p:extLst>
      <p:ext uri="{BB962C8B-B14F-4D97-AF65-F5344CB8AC3E}">
        <p14:creationId xmlns:p14="http://schemas.microsoft.com/office/powerpoint/2010/main" val="3468364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65175"/>
            <a:ext cx="10902950" cy="784225"/>
          </a:xfrm>
          <a:prstGeom prst="rect">
            <a:avLst/>
          </a:prstGeom>
        </p:spPr>
        <p:txBody>
          <a:bodyPr/>
          <a:lstStyle/>
          <a:p>
            <a:r>
              <a:rPr lang="en-GB" dirty="0">
                <a:solidFill>
                  <a:schemeClr val="tx1"/>
                </a:solidFill>
                <a:effectLst>
                  <a:outerShdw blurRad="38100" dist="38100" dir="2700000" algn="tl">
                    <a:srgbClr val="000000">
                      <a:alpha val="43137"/>
                    </a:srgbClr>
                  </a:outerShdw>
                </a:effectLst>
              </a:rPr>
              <a:t>Capabilities</a:t>
            </a:r>
          </a:p>
        </p:txBody>
      </p:sp>
      <p:sp>
        <p:nvSpPr>
          <p:cNvPr id="7" name="Content Placeholder 15"/>
          <p:cNvSpPr txBox="1">
            <a:spLocks/>
          </p:cNvSpPr>
          <p:nvPr/>
        </p:nvSpPr>
        <p:spPr>
          <a:xfrm>
            <a:off x="386048" y="3007798"/>
            <a:ext cx="11419904" cy="2232248"/>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marL="0" indent="0">
              <a:buNone/>
            </a:pPr>
            <a:r>
              <a:rPr lang="en-GB" altLang="en-US" dirty="0"/>
              <a:t>Sometimes referred to as competences, capabilities are the </a:t>
            </a:r>
            <a:r>
              <a:rPr lang="en-GB" altLang="en-US" b="1" dirty="0"/>
              <a:t>ways resources are used or deployed</a:t>
            </a:r>
            <a:r>
              <a:rPr lang="en-GB" altLang="en-US" dirty="0"/>
              <a:t>. </a:t>
            </a:r>
          </a:p>
          <a:p>
            <a:pPr marL="0" indent="0">
              <a:buNone/>
            </a:pPr>
            <a:r>
              <a:rPr lang="en-GB" altLang="en-US" dirty="0"/>
              <a:t>Capabilities represent an organisation’s capacity (skill) to integrate individual resources to achieve a desired objective.</a:t>
            </a:r>
          </a:p>
        </p:txBody>
      </p:sp>
      <p:sp>
        <p:nvSpPr>
          <p:cNvPr id="8" name="TextBox 7"/>
          <p:cNvSpPr txBox="1"/>
          <p:nvPr/>
        </p:nvSpPr>
        <p:spPr>
          <a:xfrm rot="1995920">
            <a:off x="7763591" y="1175701"/>
            <a:ext cx="4212666" cy="707886"/>
          </a:xfrm>
          <a:prstGeom prst="rect">
            <a:avLst/>
          </a:prstGeom>
          <a:noFill/>
          <a:ln w="57150">
            <a:solidFill>
              <a:schemeClr val="tx2"/>
            </a:solidFill>
          </a:ln>
        </p:spPr>
        <p:txBody>
          <a:bodyPr wrap="square" rtlCol="0">
            <a:spAutoFit/>
          </a:bodyPr>
          <a:lstStyle/>
          <a:p>
            <a:r>
              <a:rPr lang="en-GB" sz="4000" b="1" dirty="0">
                <a:solidFill>
                  <a:schemeClr val="accent1"/>
                </a:solidFill>
              </a:rPr>
              <a:t>What we do well</a:t>
            </a:r>
          </a:p>
        </p:txBody>
      </p:sp>
    </p:spTree>
    <p:extLst>
      <p:ext uri="{BB962C8B-B14F-4D97-AF65-F5344CB8AC3E}">
        <p14:creationId xmlns:p14="http://schemas.microsoft.com/office/powerpoint/2010/main" val="3402642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00339" y="272443"/>
            <a:ext cx="10902950" cy="784225"/>
          </a:xfrm>
          <a:prstGeom prst="rect">
            <a:avLst/>
          </a:prstGeom>
        </p:spPr>
        <p:txBody>
          <a:bodyPr/>
          <a:lstStyle/>
          <a:p>
            <a:r>
              <a:rPr lang="en-GB" b="1" dirty="0">
                <a:solidFill>
                  <a:schemeClr val="tx1"/>
                </a:solidFill>
                <a:effectLst>
                  <a:outerShdw blurRad="38100" dist="38100" dir="2700000" algn="tl">
                    <a:srgbClr val="000000">
                      <a:alpha val="43137"/>
                    </a:srgbClr>
                  </a:outerShdw>
                </a:effectLst>
              </a:rPr>
              <a:t>Resources Vs Capabilities</a:t>
            </a:r>
          </a:p>
        </p:txBody>
      </p:sp>
      <p:sp>
        <p:nvSpPr>
          <p:cNvPr id="7" name="Content Placeholder 15"/>
          <p:cNvSpPr txBox="1">
            <a:spLocks/>
          </p:cNvSpPr>
          <p:nvPr/>
        </p:nvSpPr>
        <p:spPr>
          <a:xfrm>
            <a:off x="268941" y="1556792"/>
            <a:ext cx="11558331" cy="1296144"/>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marL="0" indent="0">
              <a:buNone/>
            </a:pPr>
            <a:r>
              <a:rPr lang="en-GB" altLang="en-US" dirty="0"/>
              <a:t>Capabilities (sometimes referred to as competences) are the </a:t>
            </a:r>
            <a:r>
              <a:rPr lang="en-GB" altLang="en-US" b="1" dirty="0"/>
              <a:t>ways resources are used or deployed</a:t>
            </a:r>
            <a:r>
              <a:rPr lang="en-GB" altLang="en-US" dirty="0"/>
              <a:t>, that is ‘what we do well’. ‘Capabilities’ refers to an organisation’s skill.</a:t>
            </a:r>
            <a:endParaRPr lang="en-GB" dirty="0"/>
          </a:p>
        </p:txBody>
      </p:sp>
      <p:graphicFrame>
        <p:nvGraphicFramePr>
          <p:cNvPr id="9" name="Table 8"/>
          <p:cNvGraphicFramePr>
            <a:graphicFrameLocks noGrp="1"/>
          </p:cNvGraphicFramePr>
          <p:nvPr>
            <p:extLst>
              <p:ext uri="{D42A27DB-BD31-4B8C-83A1-F6EECF244321}">
                <p14:modId xmlns:p14="http://schemas.microsoft.com/office/powerpoint/2010/main" val="1298062498"/>
              </p:ext>
            </p:extLst>
          </p:nvPr>
        </p:nvGraphicFramePr>
        <p:xfrm>
          <a:off x="268941" y="3068960"/>
          <a:ext cx="11731714" cy="2230120"/>
        </p:xfrm>
        <a:graphic>
          <a:graphicData uri="http://schemas.openxmlformats.org/drawingml/2006/table">
            <a:tbl>
              <a:tblPr firstRow="1" bandRow="1">
                <a:tableStyleId>{5C22544A-7EE6-4342-B048-85BDC9FD1C3A}</a:tableStyleId>
              </a:tblPr>
              <a:tblGrid>
                <a:gridCol w="5269794">
                  <a:extLst>
                    <a:ext uri="{9D8B030D-6E8A-4147-A177-3AD203B41FA5}">
                      <a16:colId xmlns:a16="http://schemas.microsoft.com/office/drawing/2014/main" val="20000"/>
                    </a:ext>
                  </a:extLst>
                </a:gridCol>
                <a:gridCol w="1245846">
                  <a:extLst>
                    <a:ext uri="{9D8B030D-6E8A-4147-A177-3AD203B41FA5}">
                      <a16:colId xmlns:a16="http://schemas.microsoft.com/office/drawing/2014/main" val="20001"/>
                    </a:ext>
                  </a:extLst>
                </a:gridCol>
                <a:gridCol w="5216074">
                  <a:extLst>
                    <a:ext uri="{9D8B030D-6E8A-4147-A177-3AD203B41FA5}">
                      <a16:colId xmlns:a16="http://schemas.microsoft.com/office/drawing/2014/main" val="20002"/>
                    </a:ext>
                  </a:extLst>
                </a:gridCol>
              </a:tblGrid>
              <a:tr h="370840">
                <a:tc>
                  <a:txBody>
                    <a:bodyPr/>
                    <a:lstStyle/>
                    <a:p>
                      <a:pPr algn="ctr"/>
                      <a:r>
                        <a:rPr lang="en-GB" sz="2800" dirty="0">
                          <a:latin typeface="Calibri" pitchFamily="34" charset="0"/>
                          <a:cs typeface="Calibri" pitchFamily="34" charset="0"/>
                        </a:rPr>
                        <a:t>Resources</a:t>
                      </a:r>
                    </a:p>
                    <a:p>
                      <a:pPr algn="ctr"/>
                      <a:r>
                        <a:rPr lang="en-GB" sz="2000" dirty="0">
                          <a:latin typeface="Calibri" pitchFamily="34" charset="0"/>
                          <a:cs typeface="Calibri" pitchFamily="34" charset="0"/>
                        </a:rPr>
                        <a:t>(What</a:t>
                      </a:r>
                      <a:r>
                        <a:rPr lang="en-GB" sz="2000" baseline="0" dirty="0">
                          <a:latin typeface="Calibri" pitchFamily="34" charset="0"/>
                          <a:cs typeface="Calibri" pitchFamily="34" charset="0"/>
                        </a:rPr>
                        <a:t> we have)</a:t>
                      </a:r>
                      <a:endParaRPr lang="en-GB" sz="2000" dirty="0">
                        <a:latin typeface="Calibri" pitchFamily="34" charset="0"/>
                        <a:cs typeface="Calibri" pitchFamily="34" charset="0"/>
                      </a:endParaRPr>
                    </a:p>
                  </a:txBody>
                  <a:tcPr marL="0" marR="0"/>
                </a:tc>
                <a:tc>
                  <a:txBody>
                    <a:bodyPr/>
                    <a:lstStyle/>
                    <a:p>
                      <a:pPr algn="ctr"/>
                      <a:endParaRPr lang="en-GB" sz="2800" dirty="0">
                        <a:latin typeface="Calibri" pitchFamily="34" charset="0"/>
                        <a:cs typeface="Calibri" pitchFamily="34" charset="0"/>
                      </a:endParaRPr>
                    </a:p>
                  </a:txBody>
                  <a:tcPr marL="0" marR="0"/>
                </a:tc>
                <a:tc>
                  <a:txBody>
                    <a:bodyPr/>
                    <a:lstStyle/>
                    <a:p>
                      <a:pPr algn="ctr"/>
                      <a:r>
                        <a:rPr lang="en-GB" sz="2800" dirty="0">
                          <a:latin typeface="Calibri" pitchFamily="34" charset="0"/>
                          <a:cs typeface="Calibri" pitchFamily="34" charset="0"/>
                        </a:rPr>
                        <a:t>Capabilities</a:t>
                      </a:r>
                    </a:p>
                    <a:p>
                      <a:pPr algn="ctr"/>
                      <a:r>
                        <a:rPr lang="en-GB" sz="2000" dirty="0">
                          <a:latin typeface="Calibri" pitchFamily="34" charset="0"/>
                          <a:cs typeface="Calibri" pitchFamily="34" charset="0"/>
                        </a:rPr>
                        <a:t>(What we do well)</a:t>
                      </a:r>
                    </a:p>
                  </a:txBody>
                  <a:tcPr marL="0" marR="0"/>
                </a:tc>
                <a:extLst>
                  <a:ext uri="{0D108BD9-81ED-4DB2-BD59-A6C34878D82A}">
                    <a16:rowId xmlns:a16="http://schemas.microsoft.com/office/drawing/2014/main" val="10000"/>
                  </a:ext>
                </a:extLst>
              </a:tr>
              <a:tr h="370840">
                <a:tc>
                  <a:txBody>
                    <a:bodyPr/>
                    <a:lstStyle/>
                    <a:p>
                      <a:pPr algn="ctr"/>
                      <a:r>
                        <a:rPr lang="en-GB" sz="1400" baseline="0" dirty="0">
                          <a:latin typeface="Calibri" pitchFamily="34" charset="0"/>
                          <a:cs typeface="Calibri" pitchFamily="34" charset="0"/>
                        </a:rPr>
                        <a:t>Machines, buildings, raw materials, patents, databases, computer systems</a:t>
                      </a:r>
                    </a:p>
                  </a:txBody>
                  <a:tcPr marL="0" marR="0"/>
                </a:tc>
                <a:tc>
                  <a:txBody>
                    <a:bodyPr/>
                    <a:lstStyle/>
                    <a:p>
                      <a:pPr algn="ctr"/>
                      <a:r>
                        <a:rPr lang="en-GB" sz="1400" baseline="0" dirty="0">
                          <a:latin typeface="Calibri" pitchFamily="34" charset="0"/>
                          <a:cs typeface="Calibri" pitchFamily="34" charset="0"/>
                        </a:rPr>
                        <a:t>Physical</a:t>
                      </a:r>
                    </a:p>
                  </a:txBody>
                  <a:tcPr marL="0" marR="0"/>
                </a:tc>
                <a:tc>
                  <a:txBody>
                    <a:bodyPr/>
                    <a:lstStyle/>
                    <a:p>
                      <a:pPr algn="ctr"/>
                      <a:r>
                        <a:rPr lang="en-GB" sz="1400" dirty="0">
                          <a:latin typeface="Calibri" pitchFamily="34" charset="0"/>
                          <a:cs typeface="Calibri" pitchFamily="34" charset="0"/>
                        </a:rPr>
                        <a:t>Ways of achieving utilisation on plant,</a:t>
                      </a:r>
                      <a:r>
                        <a:rPr lang="en-GB" sz="1400" baseline="0" dirty="0">
                          <a:latin typeface="Calibri" pitchFamily="34" charset="0"/>
                          <a:cs typeface="Calibri" pitchFamily="34" charset="0"/>
                        </a:rPr>
                        <a:t> efficiency, productivity, flexibility, marketing</a:t>
                      </a:r>
                      <a:endParaRPr lang="en-GB" sz="1400" dirty="0">
                        <a:latin typeface="Calibri" pitchFamily="34" charset="0"/>
                        <a:cs typeface="Calibri" pitchFamily="34" charset="0"/>
                      </a:endParaRPr>
                    </a:p>
                  </a:txBody>
                  <a:tcPr marL="0" marR="0"/>
                </a:tc>
                <a:extLst>
                  <a:ext uri="{0D108BD9-81ED-4DB2-BD59-A6C34878D82A}">
                    <a16:rowId xmlns:a16="http://schemas.microsoft.com/office/drawing/2014/main" val="10001"/>
                  </a:ext>
                </a:extLst>
              </a:tr>
              <a:tr h="370840">
                <a:tc>
                  <a:txBody>
                    <a:bodyPr/>
                    <a:lstStyle/>
                    <a:p>
                      <a:pPr algn="ctr"/>
                      <a:r>
                        <a:rPr lang="en-GB" sz="1400" baseline="0" dirty="0">
                          <a:latin typeface="Calibri" pitchFamily="34" charset="0"/>
                          <a:cs typeface="Calibri" pitchFamily="34" charset="0"/>
                        </a:rPr>
                        <a:t>Balance sheet, cash flow, supplier of funds</a:t>
                      </a:r>
                    </a:p>
                  </a:txBody>
                  <a:tcPr marL="0" marR="0"/>
                </a:tc>
                <a:tc>
                  <a:txBody>
                    <a:bodyPr/>
                    <a:lstStyle/>
                    <a:p>
                      <a:pPr algn="ctr"/>
                      <a:r>
                        <a:rPr lang="en-GB" sz="1400" baseline="0" dirty="0">
                          <a:latin typeface="Calibri" pitchFamily="34" charset="0"/>
                          <a:cs typeface="Calibri" pitchFamily="34" charset="0"/>
                        </a:rPr>
                        <a:t>Financial</a:t>
                      </a:r>
                    </a:p>
                  </a:txBody>
                  <a:tcPr marL="0" marR="0"/>
                </a:tc>
                <a:tc>
                  <a:txBody>
                    <a:bodyPr/>
                    <a:lstStyle/>
                    <a:p>
                      <a:pPr algn="ctr"/>
                      <a:r>
                        <a:rPr lang="en-GB" sz="1400" dirty="0">
                          <a:latin typeface="Calibri" pitchFamily="34" charset="0"/>
                          <a:cs typeface="Calibri" pitchFamily="34" charset="0"/>
                        </a:rPr>
                        <a:t>Ability to</a:t>
                      </a:r>
                      <a:r>
                        <a:rPr lang="en-GB" sz="1400" baseline="0" dirty="0">
                          <a:latin typeface="Calibri" pitchFamily="34" charset="0"/>
                          <a:cs typeface="Calibri" pitchFamily="34" charset="0"/>
                        </a:rPr>
                        <a:t> raise funds and manage cash flows, debtors, creditors, etc.</a:t>
                      </a:r>
                      <a:endParaRPr lang="en-GB" sz="1400" dirty="0">
                        <a:latin typeface="Calibri" pitchFamily="34" charset="0"/>
                        <a:cs typeface="Calibri" pitchFamily="34" charset="0"/>
                      </a:endParaRPr>
                    </a:p>
                  </a:txBody>
                  <a:tcPr marL="0" marR="0"/>
                </a:tc>
                <a:extLst>
                  <a:ext uri="{0D108BD9-81ED-4DB2-BD59-A6C34878D82A}">
                    <a16:rowId xmlns:a16="http://schemas.microsoft.com/office/drawing/2014/main" val="10002"/>
                  </a:ext>
                </a:extLst>
              </a:tr>
              <a:tr h="370840">
                <a:tc>
                  <a:txBody>
                    <a:bodyPr/>
                    <a:lstStyle/>
                    <a:p>
                      <a:pPr algn="ctr"/>
                      <a:r>
                        <a:rPr lang="en-GB" sz="1400" baseline="0" dirty="0">
                          <a:latin typeface="Calibri" pitchFamily="34" charset="0"/>
                          <a:cs typeface="Calibri" pitchFamily="34" charset="0"/>
                        </a:rPr>
                        <a:t>Managers, employees, partners, suppliers, customers</a:t>
                      </a:r>
                    </a:p>
                  </a:txBody>
                  <a:tcPr marL="0" marR="0"/>
                </a:tc>
                <a:tc>
                  <a:txBody>
                    <a:bodyPr/>
                    <a:lstStyle/>
                    <a:p>
                      <a:pPr algn="ctr"/>
                      <a:r>
                        <a:rPr lang="en-GB" sz="1400" baseline="0" dirty="0">
                          <a:latin typeface="Calibri" pitchFamily="34" charset="0"/>
                          <a:cs typeface="Calibri" pitchFamily="34" charset="0"/>
                        </a:rPr>
                        <a:t>Human</a:t>
                      </a:r>
                    </a:p>
                  </a:txBody>
                  <a:tcPr marL="0" marR="0"/>
                </a:tc>
                <a:tc>
                  <a:txBody>
                    <a:bodyPr/>
                    <a:lstStyle/>
                    <a:p>
                      <a:pPr algn="ctr"/>
                      <a:r>
                        <a:rPr lang="en-GB" sz="1400" dirty="0">
                          <a:latin typeface="Calibri" pitchFamily="34" charset="0"/>
                          <a:cs typeface="Calibri" pitchFamily="34" charset="0"/>
                        </a:rPr>
                        <a:t>How people gain and use experience,</a:t>
                      </a:r>
                      <a:r>
                        <a:rPr lang="en-GB" sz="1400" baseline="0" dirty="0">
                          <a:latin typeface="Calibri" pitchFamily="34" charset="0"/>
                          <a:cs typeface="Calibri" pitchFamily="34" charset="0"/>
                        </a:rPr>
                        <a:t> skills, knowledge, build relationships, motivate others and innovate</a:t>
                      </a:r>
                      <a:endParaRPr lang="en-GB" sz="1400" dirty="0">
                        <a:latin typeface="Calibri" pitchFamily="34" charset="0"/>
                        <a:cs typeface="Calibri" pitchFamily="34" charset="0"/>
                      </a:endParaRPr>
                    </a:p>
                  </a:txBody>
                  <a:tcPr marL="0" marR="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55784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C5CC-0757-1ADE-8725-387981A39B8D}"/>
              </a:ext>
            </a:extLst>
          </p:cNvPr>
          <p:cNvSpPr>
            <a:spLocks noGrp="1"/>
          </p:cNvSpPr>
          <p:nvPr>
            <p:ph type="title" idx="4294967295"/>
          </p:nvPr>
        </p:nvSpPr>
        <p:spPr>
          <a:xfrm>
            <a:off x="803471" y="1774209"/>
            <a:ext cx="10585058" cy="2299174"/>
          </a:xfrm>
          <a:prstGeom prst="rect">
            <a:avLst/>
          </a:prstGeom>
        </p:spPr>
        <p:txBody>
          <a:bodyPr vert="horz" lIns="91440" tIns="45720" rIns="91440" bIns="0" rtlCol="0" anchor="ctr">
            <a:normAutofit/>
          </a:bodyPr>
          <a:lstStyle/>
          <a:p>
            <a:pPr lvl="0" algn="ctr"/>
            <a:r>
              <a:rPr lang="en-US" b="1" dirty="0">
                <a:effectLst>
                  <a:outerShdw blurRad="38100" dist="38100" dir="2700000" algn="tl">
                    <a:srgbClr val="000000">
                      <a:alpha val="43137"/>
                    </a:srgbClr>
                  </a:outerShdw>
                </a:effectLst>
              </a:rPr>
              <a:t>APPLICATION OF RBV IN SUSTAINABLE COMPETITIVE ADVANTAGE</a:t>
            </a:r>
          </a:p>
        </p:txBody>
      </p:sp>
    </p:spTree>
    <p:extLst>
      <p:ext uri="{BB962C8B-B14F-4D97-AF65-F5344CB8AC3E}">
        <p14:creationId xmlns:p14="http://schemas.microsoft.com/office/powerpoint/2010/main" val="3318709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7368" y="4095127"/>
            <a:ext cx="11449272" cy="1384995"/>
          </a:xfrm>
          <a:prstGeom prst="rect">
            <a:avLst/>
          </a:prstGeom>
        </p:spPr>
        <p:txBody>
          <a:bodyPr wrap="square">
            <a:spAutoFit/>
          </a:bodyPr>
          <a:lstStyle/>
          <a:p>
            <a:pPr algn="just"/>
            <a:r>
              <a:rPr lang="en-US" sz="2800" dirty="0">
                <a:solidFill>
                  <a:srgbClr val="011010"/>
                </a:solidFill>
                <a:latin typeface="ClearSans"/>
              </a:rPr>
              <a:t>A </a:t>
            </a:r>
            <a:r>
              <a:rPr lang="en-US" sz="2800" b="1" dirty="0">
                <a:solidFill>
                  <a:srgbClr val="011010"/>
                </a:solidFill>
                <a:latin typeface="ClearSans"/>
              </a:rPr>
              <a:t>competitive advantage</a:t>
            </a:r>
            <a:r>
              <a:rPr lang="en-US" sz="2800" dirty="0">
                <a:solidFill>
                  <a:srgbClr val="011010"/>
                </a:solidFill>
                <a:latin typeface="ClearSans"/>
              </a:rPr>
              <a:t> is an advantage over competitors gained by offering consumers greater value, either by means of lower prices or by providing greater benefits and service that justifies higher prices.</a:t>
            </a:r>
            <a:endParaRPr lang="en-GB" sz="2800" dirty="0"/>
          </a:p>
        </p:txBody>
      </p:sp>
      <p:pic>
        <p:nvPicPr>
          <p:cNvPr id="2050" name="Picture 2" descr="Image result for competitive advant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3015" y="180351"/>
            <a:ext cx="4095750" cy="3914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518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20713"/>
            <a:ext cx="10902950" cy="784225"/>
          </a:xfrm>
          <a:prstGeom prst="rect">
            <a:avLst/>
          </a:prstGeom>
        </p:spPr>
        <p:txBody>
          <a:bodyPr/>
          <a:lstStyle/>
          <a:p>
            <a:r>
              <a:rPr lang="en-GB" dirty="0">
                <a:solidFill>
                  <a:schemeClr val="tx1"/>
                </a:solidFill>
                <a:effectLst>
                  <a:outerShdw blurRad="38100" dist="38100" dir="2700000" algn="tl">
                    <a:srgbClr val="000000">
                      <a:alpha val="43137"/>
                    </a:srgbClr>
                  </a:outerShdw>
                </a:effectLst>
              </a:rPr>
              <a:t>Core-Competences</a:t>
            </a:r>
          </a:p>
        </p:txBody>
      </p:sp>
      <p:sp>
        <p:nvSpPr>
          <p:cNvPr id="7" name="Content Placeholder 15"/>
          <p:cNvSpPr txBox="1">
            <a:spLocks/>
          </p:cNvSpPr>
          <p:nvPr/>
        </p:nvSpPr>
        <p:spPr>
          <a:xfrm>
            <a:off x="230142" y="2097111"/>
            <a:ext cx="11731715" cy="3168352"/>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marL="0" indent="0">
              <a:buNone/>
            </a:pPr>
            <a:r>
              <a:rPr lang="en-GB" altLang="en-US" dirty="0"/>
              <a:t>A core competence emerges from the </a:t>
            </a:r>
            <a:r>
              <a:rPr lang="en-GB" altLang="en-US" b="1" dirty="0"/>
              <a:t>combination of resources &amp; capabilities </a:t>
            </a:r>
            <a:r>
              <a:rPr lang="en-GB" altLang="en-US" dirty="0"/>
              <a:t>that results in a </a:t>
            </a:r>
            <a:r>
              <a:rPr lang="en-GB" altLang="en-US" b="1" dirty="0"/>
              <a:t>competitive advantage</a:t>
            </a:r>
            <a:r>
              <a:rPr lang="en-GB" altLang="en-US" dirty="0"/>
              <a:t>.</a:t>
            </a:r>
            <a:br>
              <a:rPr lang="en-GB" altLang="en-US" dirty="0"/>
            </a:br>
            <a:endParaRPr lang="en-US" dirty="0"/>
          </a:p>
          <a:p>
            <a:pPr marL="0" indent="0">
              <a:buNone/>
            </a:pPr>
            <a:r>
              <a:rPr lang="en-US" dirty="0"/>
              <a:t>“Core competencies are ‘the collective learning in the </a:t>
            </a:r>
            <a:r>
              <a:rPr lang="en-GB" dirty="0"/>
              <a:t>organisation</a:t>
            </a:r>
            <a:r>
              <a:rPr lang="en-US" dirty="0"/>
              <a:t>’, especially how to co-ordinate diverse production skills and integrate multiple streams of technologies.” </a:t>
            </a:r>
            <a:r>
              <a:rPr lang="en-US" sz="1800" dirty="0"/>
              <a:t>(</a:t>
            </a:r>
            <a:r>
              <a:rPr lang="en-US" sz="1800" dirty="0" err="1"/>
              <a:t>Prahalad</a:t>
            </a:r>
            <a:r>
              <a:rPr lang="en-US" sz="1800" dirty="0"/>
              <a:t> and Hamel 1990:82)</a:t>
            </a:r>
            <a:endParaRPr lang="en-GB" sz="1800" dirty="0"/>
          </a:p>
        </p:txBody>
      </p:sp>
    </p:spTree>
    <p:extLst>
      <p:ext uri="{BB962C8B-B14F-4D97-AF65-F5344CB8AC3E}">
        <p14:creationId xmlns:p14="http://schemas.microsoft.com/office/powerpoint/2010/main" val="3388483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663" b="663"/>
          <a:stretch/>
        </p:blipFill>
        <p:spPr>
          <a:xfrm>
            <a:off x="3910083" y="1343593"/>
            <a:ext cx="5659717" cy="3910250"/>
          </a:xfrm>
          <a:prstGeom prst="rect">
            <a:avLst/>
          </a:prstGeom>
        </p:spPr>
      </p:pic>
      <p:sp>
        <p:nvSpPr>
          <p:cNvPr id="2" name="Title 1"/>
          <p:cNvSpPr>
            <a:spLocks noGrp="1"/>
          </p:cNvSpPr>
          <p:nvPr>
            <p:ph type="title" idx="4294967295"/>
          </p:nvPr>
        </p:nvSpPr>
        <p:spPr>
          <a:xfrm>
            <a:off x="232011" y="220663"/>
            <a:ext cx="11825785" cy="1007636"/>
          </a:xfrm>
          <a:prstGeom prst="rect">
            <a:avLst/>
          </a:prstGeom>
        </p:spPr>
        <p:txBody>
          <a:bodyPr/>
          <a:lstStyle/>
          <a:p>
            <a:r>
              <a:rPr lang="en-GB" b="1" dirty="0">
                <a:solidFill>
                  <a:schemeClr val="tx1"/>
                </a:solidFill>
                <a:effectLst>
                  <a:outerShdw blurRad="38100" dist="38100" dir="2700000" algn="tl">
                    <a:srgbClr val="000000">
                      <a:alpha val="43137"/>
                    </a:srgbClr>
                  </a:outerShdw>
                </a:effectLst>
              </a:rPr>
              <a:t>Discovering Core Competences</a:t>
            </a:r>
          </a:p>
        </p:txBody>
      </p:sp>
    </p:spTree>
    <p:extLst>
      <p:ext uri="{BB962C8B-B14F-4D97-AF65-F5344CB8AC3E}">
        <p14:creationId xmlns:p14="http://schemas.microsoft.com/office/powerpoint/2010/main" val="28435186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7FF740-71E8-44D7-93AD-24349CFB09A2}"/>
              </a:ext>
            </a:extLst>
          </p:cNvPr>
          <p:cNvSpPr/>
          <p:nvPr/>
        </p:nvSpPr>
        <p:spPr>
          <a:xfrm>
            <a:off x="2346036" y="5147071"/>
            <a:ext cx="7499927" cy="369332"/>
          </a:xfrm>
          <a:prstGeom prst="rect">
            <a:avLst/>
          </a:prstGeom>
        </p:spPr>
        <p:txBody>
          <a:bodyPr wrap="square">
            <a:spAutoFit/>
          </a:bodyPr>
          <a:lstStyle/>
          <a:p>
            <a:r>
              <a:rPr lang="en-GB" dirty="0">
                <a:hlinkClick r:id="rId3"/>
              </a:rPr>
              <a:t>https://youtube.com/watch?v=Abl6b71H2Mc&amp;si=EnSIkaIECMiOmarE</a:t>
            </a:r>
            <a:r>
              <a:rPr lang="en-GB" dirty="0"/>
              <a:t> </a:t>
            </a:r>
          </a:p>
        </p:txBody>
      </p:sp>
      <p:pic>
        <p:nvPicPr>
          <p:cNvPr id="3" name="Online Media 2" title="The Explainer: Finding Your Company&amp;#39;s Core Competencies">
            <a:hlinkClick r:id="" action="ppaction://media"/>
            <a:extLst>
              <a:ext uri="{FF2B5EF4-FFF2-40B4-BE49-F238E27FC236}">
                <a16:creationId xmlns:a16="http://schemas.microsoft.com/office/drawing/2014/main" id="{4074FBE9-B869-4076-8955-43F131D2B449}"/>
              </a:ext>
            </a:extLst>
          </p:cNvPr>
          <p:cNvPicPr>
            <a:picLocks noRot="1" noChangeAspect="1"/>
          </p:cNvPicPr>
          <p:nvPr>
            <a:videoFile r:link="rId1"/>
          </p:nvPr>
        </p:nvPicPr>
        <p:blipFill>
          <a:blip r:embed="rId4"/>
          <a:stretch>
            <a:fillRect/>
          </a:stretch>
        </p:blipFill>
        <p:spPr>
          <a:xfrm>
            <a:off x="73891" y="41563"/>
            <a:ext cx="12044218" cy="6774873"/>
          </a:xfrm>
          <a:prstGeom prst="rect">
            <a:avLst/>
          </a:prstGeom>
        </p:spPr>
      </p:pic>
    </p:spTree>
    <p:extLst>
      <p:ext uri="{BB962C8B-B14F-4D97-AF65-F5344CB8AC3E}">
        <p14:creationId xmlns:p14="http://schemas.microsoft.com/office/powerpoint/2010/main" val="19287813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ore competencies">
            <a:hlinkClick r:id="" action="ppaction://media"/>
            <a:extLst>
              <a:ext uri="{FF2B5EF4-FFF2-40B4-BE49-F238E27FC236}">
                <a16:creationId xmlns:a16="http://schemas.microsoft.com/office/drawing/2014/main" id="{C9AEB0DD-A79D-4DED-AA7A-33D058E335B4}"/>
              </a:ext>
            </a:extLst>
          </p:cNvPr>
          <p:cNvPicPr>
            <a:picLocks noRot="1" noChangeAspect="1"/>
          </p:cNvPicPr>
          <p:nvPr>
            <a:videoFile r:link="rId1"/>
          </p:nvPr>
        </p:nvPicPr>
        <p:blipFill>
          <a:blip r:embed="rId3"/>
          <a:stretch>
            <a:fillRect/>
          </a:stretch>
        </p:blipFill>
        <p:spPr>
          <a:xfrm>
            <a:off x="283248" y="83127"/>
            <a:ext cx="11625503" cy="6539345"/>
          </a:xfrm>
          <a:prstGeom prst="rect">
            <a:avLst/>
          </a:prstGeom>
        </p:spPr>
      </p:pic>
    </p:spTree>
    <p:extLst>
      <p:ext uri="{BB962C8B-B14F-4D97-AF65-F5344CB8AC3E}">
        <p14:creationId xmlns:p14="http://schemas.microsoft.com/office/powerpoint/2010/main" val="3236480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uilding on core competencies: The Burberry story">
            <a:hlinkClick r:id="" action="ppaction://media"/>
            <a:extLst>
              <a:ext uri="{FF2B5EF4-FFF2-40B4-BE49-F238E27FC236}">
                <a16:creationId xmlns:a16="http://schemas.microsoft.com/office/drawing/2014/main" id="{17802C43-65E8-4501-9A26-7D2E6030FF32}"/>
              </a:ext>
            </a:extLst>
          </p:cNvPr>
          <p:cNvPicPr>
            <a:picLocks noRot="1" noChangeAspect="1"/>
          </p:cNvPicPr>
          <p:nvPr>
            <a:videoFile r:link="rId1"/>
          </p:nvPr>
        </p:nvPicPr>
        <p:blipFill>
          <a:blip r:embed="rId3"/>
          <a:stretch>
            <a:fillRect/>
          </a:stretch>
        </p:blipFill>
        <p:spPr>
          <a:xfrm>
            <a:off x="987156" y="574903"/>
            <a:ext cx="9043535" cy="5086988"/>
          </a:xfrm>
          <a:prstGeom prst="rect">
            <a:avLst/>
          </a:prstGeom>
        </p:spPr>
      </p:pic>
      <p:sp>
        <p:nvSpPr>
          <p:cNvPr id="3" name="Rectangle 2">
            <a:extLst>
              <a:ext uri="{FF2B5EF4-FFF2-40B4-BE49-F238E27FC236}">
                <a16:creationId xmlns:a16="http://schemas.microsoft.com/office/drawing/2014/main" id="{EB9330D8-DA9E-446A-A257-9F99254FBF7B}"/>
              </a:ext>
            </a:extLst>
          </p:cNvPr>
          <p:cNvSpPr/>
          <p:nvPr/>
        </p:nvSpPr>
        <p:spPr>
          <a:xfrm>
            <a:off x="3141387" y="205571"/>
            <a:ext cx="5004062" cy="369332"/>
          </a:xfrm>
          <a:prstGeom prst="rect">
            <a:avLst/>
          </a:prstGeom>
        </p:spPr>
        <p:txBody>
          <a:bodyPr wrap="none">
            <a:spAutoFit/>
          </a:bodyPr>
          <a:lstStyle/>
          <a:p>
            <a:r>
              <a:rPr lang="en-US" b="1" dirty="0">
                <a:solidFill>
                  <a:srgbClr val="0F0F0F"/>
                </a:solidFill>
                <a:latin typeface="YouTube Sans"/>
              </a:rPr>
              <a:t>Building on core competencies: The Burberry story</a:t>
            </a:r>
            <a:endParaRPr lang="en-US" b="1" i="0" dirty="0">
              <a:solidFill>
                <a:srgbClr val="0F0F0F"/>
              </a:solidFill>
              <a:effectLst/>
              <a:latin typeface="YouTube Sans"/>
            </a:endParaRPr>
          </a:p>
        </p:txBody>
      </p:sp>
    </p:spTree>
    <p:extLst>
      <p:ext uri="{BB962C8B-B14F-4D97-AF65-F5344CB8AC3E}">
        <p14:creationId xmlns:p14="http://schemas.microsoft.com/office/powerpoint/2010/main" val="1994544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1E4349-E9C0-4789-B659-E65EF57853F1}"/>
              </a:ext>
            </a:extLst>
          </p:cNvPr>
          <p:cNvSpPr>
            <a:spLocks noGrp="1"/>
          </p:cNvSpPr>
          <p:nvPr>
            <p:ph idx="4294967295"/>
          </p:nvPr>
        </p:nvSpPr>
        <p:spPr>
          <a:xfrm>
            <a:off x="839416" y="765175"/>
            <a:ext cx="10801200" cy="1439863"/>
          </a:xfrm>
          <a:prstGeom prst="rect">
            <a:avLst/>
          </a:prstGeom>
          <a:solidFill>
            <a:schemeClr val="bg1"/>
          </a:solidFill>
        </p:spPr>
        <p:txBody>
          <a:bodyPr/>
          <a:lstStyle/>
          <a:p>
            <a:pPr algn="just"/>
            <a:r>
              <a:rPr lang="en-GB" sz="3600" b="1" i="1" dirty="0"/>
              <a:t>A Core competence is something </a:t>
            </a:r>
            <a:r>
              <a:rPr lang="en-GB" sz="3600" b="1" i="1" dirty="0">
                <a:solidFill>
                  <a:srgbClr val="FF0000"/>
                </a:solidFill>
              </a:rPr>
              <a:t>unique</a:t>
            </a:r>
            <a:r>
              <a:rPr lang="en-GB" sz="3600" b="1" i="1" dirty="0"/>
              <a:t> that a business has or can do </a:t>
            </a:r>
            <a:r>
              <a:rPr lang="en-GB" sz="3600" b="1" i="1" dirty="0">
                <a:solidFill>
                  <a:srgbClr val="FF0000"/>
                </a:solidFill>
              </a:rPr>
              <a:t>Strategically well. </a:t>
            </a:r>
          </a:p>
        </p:txBody>
      </p:sp>
      <p:pic>
        <p:nvPicPr>
          <p:cNvPr id="10242" name="Picture 2" descr="Related image">
            <a:extLst>
              <a:ext uri="{FF2B5EF4-FFF2-40B4-BE49-F238E27FC236}">
                <a16:creationId xmlns:a16="http://schemas.microsoft.com/office/drawing/2014/main" id="{324D896B-A754-4C43-BD59-E80C9CA9B0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6969" y="2034441"/>
            <a:ext cx="6418234" cy="360190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Connector: Elbow 4">
            <a:extLst>
              <a:ext uri="{FF2B5EF4-FFF2-40B4-BE49-F238E27FC236}">
                <a16:creationId xmlns:a16="http://schemas.microsoft.com/office/drawing/2014/main" id="{4D7BD1A5-0E17-4141-ABA0-737C665C540F}"/>
              </a:ext>
            </a:extLst>
          </p:cNvPr>
          <p:cNvCxnSpPr>
            <a:cxnSpLocks/>
          </p:cNvCxnSpPr>
          <p:nvPr/>
        </p:nvCxnSpPr>
        <p:spPr bwMode="auto">
          <a:xfrm>
            <a:off x="1081391" y="1700808"/>
            <a:ext cx="3358425" cy="3186197"/>
          </a:xfrm>
          <a:prstGeom prst="bentConnector3">
            <a:avLst>
              <a:gd name="adj1" fmla="val -9942"/>
            </a:avLst>
          </a:prstGeom>
          <a:solidFill>
            <a:schemeClr val="accent1"/>
          </a:solidFill>
          <a:ln w="76200" cap="flat" cmpd="sng" algn="ctr">
            <a:solidFill>
              <a:srgbClr val="7030A0"/>
            </a:solidFill>
            <a:prstDash val="solid"/>
            <a:round/>
            <a:headEnd type="none" w="med" len="med"/>
            <a:tailEnd type="triangle"/>
          </a:ln>
          <a:effectLst/>
        </p:spPr>
      </p:cxnSp>
    </p:spTree>
    <p:extLst>
      <p:ext uri="{BB962C8B-B14F-4D97-AF65-F5344CB8AC3E}">
        <p14:creationId xmlns:p14="http://schemas.microsoft.com/office/powerpoint/2010/main" val="271832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0242"/>
                                        </p:tgtEl>
                                        <p:attrNameLst>
                                          <p:attrName>style.visibility</p:attrName>
                                        </p:attrNameLst>
                                      </p:cBhvr>
                                      <p:to>
                                        <p:strVal val="visible"/>
                                      </p:to>
                                    </p:set>
                                    <p:animEffect transition="in" filter="wipe(down)">
                                      <p:cBhvr>
                                        <p:cTn id="25" dur="580">
                                          <p:stCondLst>
                                            <p:cond delay="0"/>
                                          </p:stCondLst>
                                        </p:cTn>
                                        <p:tgtEl>
                                          <p:spTgt spid="10242"/>
                                        </p:tgtEl>
                                      </p:cBhvr>
                                    </p:animEffect>
                                    <p:anim calcmode="lin" valueType="num">
                                      <p:cBhvr>
                                        <p:cTn id="26" dur="1822" tmFilter="0,0; 0.14,0.36; 0.43,0.73; 0.71,0.91; 1.0,1.0">
                                          <p:stCondLst>
                                            <p:cond delay="0"/>
                                          </p:stCondLst>
                                        </p:cTn>
                                        <p:tgtEl>
                                          <p:spTgt spid="1024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024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024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024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0242"/>
                                        </p:tgtEl>
                                        <p:attrNameLst>
                                          <p:attrName>ppt_y</p:attrName>
                                        </p:attrNameLst>
                                      </p:cBhvr>
                                      <p:tavLst>
                                        <p:tav tm="0" fmla="#ppt_y-sin(pi*$)/81">
                                          <p:val>
                                            <p:fltVal val="0"/>
                                          </p:val>
                                        </p:tav>
                                        <p:tav tm="100000">
                                          <p:val>
                                            <p:fltVal val="1"/>
                                          </p:val>
                                        </p:tav>
                                      </p:tavLst>
                                    </p:anim>
                                    <p:animScale>
                                      <p:cBhvr>
                                        <p:cTn id="31" dur="26">
                                          <p:stCondLst>
                                            <p:cond delay="650"/>
                                          </p:stCondLst>
                                        </p:cTn>
                                        <p:tgtEl>
                                          <p:spTgt spid="10242"/>
                                        </p:tgtEl>
                                      </p:cBhvr>
                                      <p:to x="100000" y="60000"/>
                                    </p:animScale>
                                    <p:animScale>
                                      <p:cBhvr>
                                        <p:cTn id="32" dur="166" decel="50000">
                                          <p:stCondLst>
                                            <p:cond delay="676"/>
                                          </p:stCondLst>
                                        </p:cTn>
                                        <p:tgtEl>
                                          <p:spTgt spid="10242"/>
                                        </p:tgtEl>
                                      </p:cBhvr>
                                      <p:to x="100000" y="100000"/>
                                    </p:animScale>
                                    <p:animScale>
                                      <p:cBhvr>
                                        <p:cTn id="33" dur="26">
                                          <p:stCondLst>
                                            <p:cond delay="1312"/>
                                          </p:stCondLst>
                                        </p:cTn>
                                        <p:tgtEl>
                                          <p:spTgt spid="10242"/>
                                        </p:tgtEl>
                                      </p:cBhvr>
                                      <p:to x="100000" y="80000"/>
                                    </p:animScale>
                                    <p:animScale>
                                      <p:cBhvr>
                                        <p:cTn id="34" dur="166" decel="50000">
                                          <p:stCondLst>
                                            <p:cond delay="1338"/>
                                          </p:stCondLst>
                                        </p:cTn>
                                        <p:tgtEl>
                                          <p:spTgt spid="10242"/>
                                        </p:tgtEl>
                                      </p:cBhvr>
                                      <p:to x="100000" y="100000"/>
                                    </p:animScale>
                                    <p:animScale>
                                      <p:cBhvr>
                                        <p:cTn id="35" dur="26">
                                          <p:stCondLst>
                                            <p:cond delay="1642"/>
                                          </p:stCondLst>
                                        </p:cTn>
                                        <p:tgtEl>
                                          <p:spTgt spid="10242"/>
                                        </p:tgtEl>
                                      </p:cBhvr>
                                      <p:to x="100000" y="90000"/>
                                    </p:animScale>
                                    <p:animScale>
                                      <p:cBhvr>
                                        <p:cTn id="36" dur="166" decel="50000">
                                          <p:stCondLst>
                                            <p:cond delay="1668"/>
                                          </p:stCondLst>
                                        </p:cTn>
                                        <p:tgtEl>
                                          <p:spTgt spid="10242"/>
                                        </p:tgtEl>
                                      </p:cBhvr>
                                      <p:to x="100000" y="100000"/>
                                    </p:animScale>
                                    <p:animScale>
                                      <p:cBhvr>
                                        <p:cTn id="37" dur="26">
                                          <p:stCondLst>
                                            <p:cond delay="1808"/>
                                          </p:stCondLst>
                                        </p:cTn>
                                        <p:tgtEl>
                                          <p:spTgt spid="10242"/>
                                        </p:tgtEl>
                                      </p:cBhvr>
                                      <p:to x="100000" y="95000"/>
                                    </p:animScale>
                                    <p:animScale>
                                      <p:cBhvr>
                                        <p:cTn id="38" dur="166" decel="50000">
                                          <p:stCondLst>
                                            <p:cond delay="1834"/>
                                          </p:stCondLst>
                                        </p:cTn>
                                        <p:tgtEl>
                                          <p:spTgt spid="1024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23411" y="380225"/>
            <a:ext cx="11017224" cy="848073"/>
          </a:xfrm>
          <a:prstGeom prst="rect">
            <a:avLst/>
          </a:prstGeom>
          <a:solidFill>
            <a:srgbClr val="FFC000"/>
          </a:solidFill>
        </p:spPr>
        <p:txBody>
          <a:bodyPr/>
          <a:lstStyle/>
          <a:p>
            <a:r>
              <a:rPr lang="en-GB" sz="3600" b="1" dirty="0">
                <a:solidFill>
                  <a:schemeClr val="tx1"/>
                </a:solidFill>
                <a:effectLst>
                  <a:outerShdw blurRad="38100" dist="38100" dir="2700000" algn="tl">
                    <a:srgbClr val="000000">
                      <a:alpha val="43137"/>
                    </a:srgbClr>
                  </a:outerShdw>
                </a:effectLst>
              </a:rPr>
              <a:t>Core Competencies: Key Questions to Managers</a:t>
            </a:r>
          </a:p>
        </p:txBody>
      </p:sp>
      <p:sp>
        <p:nvSpPr>
          <p:cNvPr id="3" name="Content Placeholder 2"/>
          <p:cNvSpPr>
            <a:spLocks noGrp="1"/>
          </p:cNvSpPr>
          <p:nvPr>
            <p:ph idx="4294967295"/>
          </p:nvPr>
        </p:nvSpPr>
        <p:spPr>
          <a:xfrm>
            <a:off x="452521" y="2151391"/>
            <a:ext cx="11424592" cy="2656794"/>
          </a:xfrm>
          <a:prstGeom prst="rect">
            <a:avLst/>
          </a:prstGeom>
          <a:solidFill>
            <a:schemeClr val="bg1"/>
          </a:solidFill>
        </p:spPr>
        <p:txBody>
          <a:bodyPr>
            <a:normAutofit fontScale="92500" lnSpcReduction="10000"/>
          </a:bodyPr>
          <a:lstStyle/>
          <a:p>
            <a:pPr>
              <a:lnSpc>
                <a:spcPct val="150000"/>
              </a:lnSpc>
            </a:pPr>
            <a:r>
              <a:rPr lang="en-GB" sz="2400" b="1" dirty="0"/>
              <a:t>How do we assemble </a:t>
            </a:r>
            <a:r>
              <a:rPr lang="en-GB" sz="2400" dirty="0"/>
              <a:t>bundles of </a:t>
            </a:r>
            <a:r>
              <a:rPr lang="en-GB" sz="2400" b="1" dirty="0"/>
              <a:t>resources</a:t>
            </a:r>
            <a:r>
              <a:rPr lang="en-GB" sz="2400" dirty="0"/>
              <a:t>, </a:t>
            </a:r>
            <a:r>
              <a:rPr lang="en-GB" sz="2400" b="1" dirty="0"/>
              <a:t>capabilities </a:t>
            </a:r>
            <a:r>
              <a:rPr lang="en-GB" sz="2400" dirty="0"/>
              <a:t>and </a:t>
            </a:r>
            <a:r>
              <a:rPr lang="en-GB" sz="2400" b="1" dirty="0"/>
              <a:t>core competencies </a:t>
            </a:r>
            <a:r>
              <a:rPr lang="en-GB" sz="2400" dirty="0"/>
              <a:t>to create </a:t>
            </a:r>
            <a:r>
              <a:rPr lang="en-GB" sz="2400" b="1" dirty="0"/>
              <a:t>VALUE</a:t>
            </a:r>
            <a:r>
              <a:rPr lang="en-GB" sz="2400" dirty="0"/>
              <a:t> for customers?</a:t>
            </a:r>
          </a:p>
          <a:p>
            <a:pPr>
              <a:lnSpc>
                <a:spcPct val="150000"/>
              </a:lnSpc>
            </a:pPr>
            <a:r>
              <a:rPr lang="en-GB" sz="2400" dirty="0"/>
              <a:t>Will </a:t>
            </a:r>
            <a:r>
              <a:rPr lang="en-GB" sz="2400" b="1" dirty="0"/>
              <a:t>environmental changes</a:t>
            </a:r>
            <a:r>
              <a:rPr lang="en-GB" sz="2400" dirty="0"/>
              <a:t> make our core competencies obsolete?</a:t>
            </a:r>
          </a:p>
          <a:p>
            <a:pPr>
              <a:lnSpc>
                <a:spcPct val="150000"/>
              </a:lnSpc>
            </a:pPr>
            <a:r>
              <a:rPr lang="en-GB" sz="2400" dirty="0"/>
              <a:t>Are </a:t>
            </a:r>
            <a:r>
              <a:rPr lang="en-GB" sz="2400" b="1" dirty="0"/>
              <a:t>substitutes </a:t>
            </a:r>
            <a:r>
              <a:rPr lang="en-GB" sz="2400" dirty="0"/>
              <a:t>available for our core competencies?</a:t>
            </a:r>
          </a:p>
          <a:p>
            <a:pPr>
              <a:lnSpc>
                <a:spcPct val="150000"/>
              </a:lnSpc>
            </a:pPr>
            <a:r>
              <a:rPr lang="en-GB" sz="2400" dirty="0"/>
              <a:t>Are our core competencies easily </a:t>
            </a:r>
            <a:r>
              <a:rPr lang="en-GB" sz="2400" b="1" dirty="0"/>
              <a:t>imitated</a:t>
            </a:r>
            <a:r>
              <a:rPr lang="en-GB" sz="2400" dirty="0"/>
              <a:t>?</a:t>
            </a:r>
          </a:p>
          <a:p>
            <a:pPr>
              <a:lnSpc>
                <a:spcPct val="150000"/>
              </a:lnSpc>
            </a:pPr>
            <a:endParaRPr lang="en-GB" sz="800" dirty="0"/>
          </a:p>
        </p:txBody>
      </p:sp>
    </p:spTree>
    <p:extLst>
      <p:ext uri="{BB962C8B-B14F-4D97-AF65-F5344CB8AC3E}">
        <p14:creationId xmlns:p14="http://schemas.microsoft.com/office/powerpoint/2010/main" val="12463078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632620" y="111836"/>
            <a:ext cx="9361487" cy="785813"/>
          </a:xfrm>
          <a:prstGeom prst="rect">
            <a:avLst/>
          </a:prstGeom>
        </p:spPr>
        <p:txBody>
          <a:bodyPr/>
          <a:lstStyle/>
          <a:p>
            <a:pPr algn="ctr"/>
            <a:r>
              <a:rPr lang="en-GB" dirty="0">
                <a:solidFill>
                  <a:srgbClr val="002060"/>
                </a:solidFill>
              </a:rPr>
              <a:t>Sustainable Competitive Advantage</a:t>
            </a:r>
          </a:p>
        </p:txBody>
      </p:sp>
      <p:pic>
        <p:nvPicPr>
          <p:cNvPr id="6" name="Content Placeholder 5"/>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4138850" y="897649"/>
            <a:ext cx="6168008" cy="4631886"/>
          </a:xfrm>
          <a:prstGeom prst="rect">
            <a:avLst/>
          </a:prstGeom>
        </p:spPr>
      </p:pic>
      <p:sp>
        <p:nvSpPr>
          <p:cNvPr id="7" name="Content Placeholder 2"/>
          <p:cNvSpPr txBox="1">
            <a:spLocks/>
          </p:cNvSpPr>
          <p:nvPr/>
        </p:nvSpPr>
        <p:spPr>
          <a:xfrm rot="16200000">
            <a:off x="-1138827" y="2852936"/>
            <a:ext cx="4752529" cy="1152128"/>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marL="0" indent="0" algn="ctr">
              <a:buNone/>
            </a:pPr>
            <a:r>
              <a:rPr lang="en-GB" sz="3200" b="1" dirty="0"/>
              <a:t>Successful exploitation of resources and capabilities</a:t>
            </a:r>
          </a:p>
        </p:txBody>
      </p:sp>
    </p:spTree>
    <p:extLst>
      <p:ext uri="{BB962C8B-B14F-4D97-AF65-F5344CB8AC3E}">
        <p14:creationId xmlns:p14="http://schemas.microsoft.com/office/powerpoint/2010/main" val="6929386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2014" y="224193"/>
            <a:ext cx="11614244" cy="784225"/>
          </a:xfrm>
          <a:prstGeom prst="rect">
            <a:avLst/>
          </a:prstGeom>
        </p:spPr>
        <p:txBody>
          <a:bodyPr>
            <a:normAutofit/>
          </a:bodyPr>
          <a:lstStyle/>
          <a:p>
            <a:pPr algn="ctr"/>
            <a:r>
              <a:rPr lang="en-GB" b="1" spc="-150" dirty="0">
                <a:solidFill>
                  <a:srgbClr val="002060"/>
                </a:solidFill>
                <a:effectLst>
                  <a:outerShdw blurRad="38100" dist="38100" dir="2700000" algn="tl">
                    <a:srgbClr val="000000">
                      <a:alpha val="43137"/>
                    </a:srgbClr>
                  </a:outerShdw>
                </a:effectLst>
              </a:rPr>
              <a:t>From Core Competencies to Core Inflexibilities</a:t>
            </a:r>
          </a:p>
        </p:txBody>
      </p:sp>
      <p:pic>
        <p:nvPicPr>
          <p:cNvPr id="8" name="Content Placeholder 7"/>
          <p:cNvPicPr>
            <a:picLocks noGrp="1" noChangeAspect="1"/>
          </p:cNvPicPr>
          <p:nvPr>
            <p:ph idx="4294967295"/>
          </p:nvPr>
        </p:nvPicPr>
        <p:blipFill>
          <a:blip r:embed="rId3" cstate="print">
            <a:extLst>
              <a:ext uri="{28A0092B-C50C-407E-A947-70E740481C1C}">
                <a14:useLocalDpi xmlns:a14="http://schemas.microsoft.com/office/drawing/2010/main" val="0"/>
              </a:ext>
            </a:extLst>
          </a:blip>
          <a:stretch>
            <a:fillRect/>
          </a:stretch>
        </p:blipFill>
        <p:spPr>
          <a:xfrm>
            <a:off x="7847632" y="1542290"/>
            <a:ext cx="3773419" cy="3773419"/>
          </a:xfrm>
          <a:prstGeom prst="rect">
            <a:avLst/>
          </a:prstGeom>
        </p:spPr>
      </p:pic>
      <p:sp>
        <p:nvSpPr>
          <p:cNvPr id="9" name="Content Placeholder 2"/>
          <p:cNvSpPr txBox="1">
            <a:spLocks/>
          </p:cNvSpPr>
          <p:nvPr/>
        </p:nvSpPr>
        <p:spPr>
          <a:xfrm>
            <a:off x="570949" y="2713868"/>
            <a:ext cx="5143376" cy="1152128"/>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marL="0" indent="0" algn="ctr">
              <a:buNone/>
            </a:pPr>
            <a:r>
              <a:rPr lang="en-GB" sz="3200" b="1" dirty="0"/>
              <a:t>Unsuccessful exploitation of resources and capabilities</a:t>
            </a:r>
          </a:p>
        </p:txBody>
      </p:sp>
    </p:spTree>
    <p:extLst>
      <p:ext uri="{BB962C8B-B14F-4D97-AF65-F5344CB8AC3E}">
        <p14:creationId xmlns:p14="http://schemas.microsoft.com/office/powerpoint/2010/main" val="20270054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6037C-1308-387E-F7B6-128377A06B47}"/>
              </a:ext>
            </a:extLst>
          </p:cNvPr>
          <p:cNvSpPr>
            <a:spLocks noGrp="1"/>
          </p:cNvSpPr>
          <p:nvPr>
            <p:ph type="title" idx="4294967295"/>
          </p:nvPr>
        </p:nvSpPr>
        <p:spPr>
          <a:xfrm>
            <a:off x="0" y="2132856"/>
            <a:ext cx="3863752" cy="1210419"/>
          </a:xfrm>
          <a:prstGeom prst="rect">
            <a:avLst/>
          </a:prstGeom>
        </p:spPr>
        <p:txBody>
          <a:bodyPr vert="horz" lIns="91440" tIns="45720" rIns="91440" bIns="0" rtlCol="0" anchor="b">
            <a:normAutofit/>
          </a:bodyPr>
          <a:lstStyle/>
          <a:p>
            <a:r>
              <a:rPr lang="en-US" sz="3600" dirty="0"/>
              <a:t>10 Minute Comfort Break</a:t>
            </a:r>
          </a:p>
        </p:txBody>
      </p:sp>
      <p:pic>
        <p:nvPicPr>
          <p:cNvPr id="7" name="videoplayback">
            <a:hlinkClick r:id="" action="ppaction://media"/>
            <a:extLst>
              <a:ext uri="{FF2B5EF4-FFF2-40B4-BE49-F238E27FC236}">
                <a16:creationId xmlns:a16="http://schemas.microsoft.com/office/drawing/2014/main" id="{281BD876-0BD7-07A6-0F0B-3D2DC40048A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22671" y="976902"/>
            <a:ext cx="6680282" cy="3757658"/>
          </a:xfrm>
          <a:prstGeom prst="rect">
            <a:avLst/>
          </a:prstGeom>
        </p:spPr>
      </p:pic>
    </p:spTree>
    <p:extLst>
      <p:ext uri="{BB962C8B-B14F-4D97-AF65-F5344CB8AC3E}">
        <p14:creationId xmlns:p14="http://schemas.microsoft.com/office/powerpoint/2010/main" val="90551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20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7073">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C5CC-0757-1ADE-8725-387981A39B8D}"/>
              </a:ext>
            </a:extLst>
          </p:cNvPr>
          <p:cNvSpPr>
            <a:spLocks noGrp="1"/>
          </p:cNvSpPr>
          <p:nvPr>
            <p:ph type="title" idx="4294967295"/>
          </p:nvPr>
        </p:nvSpPr>
        <p:spPr>
          <a:xfrm>
            <a:off x="335360" y="1584325"/>
            <a:ext cx="11665296" cy="2536825"/>
          </a:xfrm>
          <a:prstGeom prst="rect">
            <a:avLst/>
          </a:prstGeom>
        </p:spPr>
        <p:txBody>
          <a:bodyPr vert="horz" lIns="91440" tIns="45720" rIns="91440" bIns="0" rtlCol="0" anchor="ctr">
            <a:normAutofit/>
          </a:bodyPr>
          <a:lstStyle/>
          <a:p>
            <a:pPr lvl="0" algn="ctr"/>
            <a:r>
              <a:rPr lang="en-US" sz="5600" dirty="0">
                <a:solidFill>
                  <a:srgbClr val="454545"/>
                </a:solidFill>
              </a:rPr>
              <a:t>THE VRIN/VRIO FRAMEWORK</a:t>
            </a:r>
          </a:p>
        </p:txBody>
      </p:sp>
      <p:sp>
        <p:nvSpPr>
          <p:cNvPr id="3" name="Rectangle 2">
            <a:extLst>
              <a:ext uri="{FF2B5EF4-FFF2-40B4-BE49-F238E27FC236}">
                <a16:creationId xmlns:a16="http://schemas.microsoft.com/office/drawing/2014/main" id="{29758486-ADC4-4D8B-AE28-BD7AF5512A2D}"/>
              </a:ext>
            </a:extLst>
          </p:cNvPr>
          <p:cNvSpPr/>
          <p:nvPr/>
        </p:nvSpPr>
        <p:spPr>
          <a:xfrm>
            <a:off x="191344" y="4049418"/>
            <a:ext cx="11809312" cy="369332"/>
          </a:xfrm>
          <a:prstGeom prst="rect">
            <a:avLst/>
          </a:prstGeom>
        </p:spPr>
        <p:txBody>
          <a:bodyPr wrap="square">
            <a:spAutoFit/>
          </a:bodyPr>
          <a:lstStyle/>
          <a:p>
            <a:pPr algn="ctr"/>
            <a:r>
              <a:rPr lang="en-GB" dirty="0">
                <a:hlinkClick r:id="rId2"/>
              </a:rPr>
              <a:t>https://www.youtube.com/watch?v=I-5gaT7AVUM&amp;ab_channel=TimRogmans</a:t>
            </a:r>
            <a:r>
              <a:rPr lang="en-GB" dirty="0"/>
              <a:t> </a:t>
            </a:r>
          </a:p>
        </p:txBody>
      </p:sp>
    </p:spTree>
    <p:extLst>
      <p:ext uri="{BB962C8B-B14F-4D97-AF65-F5344CB8AC3E}">
        <p14:creationId xmlns:p14="http://schemas.microsoft.com/office/powerpoint/2010/main" val="61592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9930" y="69904"/>
            <a:ext cx="6086626" cy="784225"/>
          </a:xfrm>
          <a:prstGeom prst="rect">
            <a:avLst/>
          </a:prstGeom>
        </p:spPr>
        <p:txBody>
          <a:bodyPr/>
          <a:lstStyle/>
          <a:p>
            <a:r>
              <a:rPr lang="en-GB" b="1" dirty="0">
                <a:solidFill>
                  <a:schemeClr val="tx1"/>
                </a:solidFill>
                <a:effectLst>
                  <a:outerShdw blurRad="38100" dist="38100" dir="2700000" algn="tl">
                    <a:srgbClr val="000000">
                      <a:alpha val="43137"/>
                    </a:srgbClr>
                  </a:outerShdw>
                </a:effectLst>
              </a:rPr>
              <a:t>The </a:t>
            </a:r>
            <a:r>
              <a:rPr lang="en-GB" b="1" u="sng" dirty="0">
                <a:solidFill>
                  <a:srgbClr val="FF0000"/>
                </a:solidFill>
                <a:effectLst>
                  <a:outerShdw blurRad="38100" dist="38100" dir="2700000" algn="tl">
                    <a:srgbClr val="000000">
                      <a:alpha val="43137"/>
                    </a:srgbClr>
                  </a:outerShdw>
                </a:effectLst>
              </a:rPr>
              <a:t>VRIN</a:t>
            </a:r>
            <a:r>
              <a:rPr lang="en-GB" b="1" dirty="0">
                <a:solidFill>
                  <a:schemeClr val="tx1"/>
                </a:solidFill>
                <a:effectLst>
                  <a:outerShdw blurRad="38100" dist="38100" dir="2700000" algn="tl">
                    <a:srgbClr val="000000">
                      <a:alpha val="43137"/>
                    </a:srgbClr>
                  </a:outerShdw>
                </a:effectLst>
              </a:rPr>
              <a:t> Framework</a:t>
            </a:r>
          </a:p>
        </p:txBody>
      </p:sp>
      <p:sp>
        <p:nvSpPr>
          <p:cNvPr id="8" name="Content Placeholder 2"/>
          <p:cNvSpPr>
            <a:spLocks noGrp="1"/>
          </p:cNvSpPr>
          <p:nvPr>
            <p:ph idx="4294967295"/>
          </p:nvPr>
        </p:nvSpPr>
        <p:spPr>
          <a:xfrm>
            <a:off x="7993983" y="2287378"/>
            <a:ext cx="3887337" cy="2079906"/>
          </a:xfrm>
          <a:prstGeom prst="rect">
            <a:avLst/>
          </a:prstGeom>
          <a:solidFill>
            <a:schemeClr val="bg1"/>
          </a:solidFill>
        </p:spPr>
        <p:txBody>
          <a:bodyPr>
            <a:noAutofit/>
          </a:bodyPr>
          <a:lstStyle/>
          <a:p>
            <a:pPr marL="0" indent="0">
              <a:buNone/>
            </a:pPr>
            <a:r>
              <a:rPr lang="en-GB" sz="1600" dirty="0"/>
              <a:t>The VRIN framework was first presented by Barney in 1991. In 1995 Barney published a revised version, known as the VRIO framework, to capture the organisational readiness required to exploit the full competitive potential of its resources and capabilities.</a:t>
            </a:r>
          </a:p>
        </p:txBody>
      </p:sp>
      <p:graphicFrame>
        <p:nvGraphicFramePr>
          <p:cNvPr id="6" name="Diagram 5"/>
          <p:cNvGraphicFramePr/>
          <p:nvPr>
            <p:extLst>
              <p:ext uri="{D42A27DB-BD31-4B8C-83A1-F6EECF244321}">
                <p14:modId xmlns:p14="http://schemas.microsoft.com/office/powerpoint/2010/main" val="3351750194"/>
              </p:ext>
            </p:extLst>
          </p:nvPr>
        </p:nvGraphicFramePr>
        <p:xfrm>
          <a:off x="310680" y="1360239"/>
          <a:ext cx="6840760" cy="3760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34298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B9A323C5-D84F-4994-911D-7C7CA0DC5E5E}"/>
              </a:ext>
            </a:extLst>
          </p:cNvPr>
          <p:cNvSpPr>
            <a:spLocks noChangeArrowheads="1"/>
          </p:cNvSpPr>
          <p:nvPr/>
        </p:nvSpPr>
        <p:spPr bwMode="auto">
          <a:xfrm>
            <a:off x="2426150" y="598590"/>
            <a:ext cx="7489825" cy="708025"/>
          </a:xfrm>
          <a:prstGeom prst="rect">
            <a:avLst/>
          </a:prstGeom>
          <a:noFill/>
          <a:ln w="9525">
            <a:noFill/>
            <a:miter lim="800000"/>
            <a:headEnd/>
            <a:tailEnd/>
          </a:ln>
        </p:spPr>
        <p:txBody>
          <a:bodyPr>
            <a:spAutoFit/>
          </a:bodyPr>
          <a:lstStyle/>
          <a:p>
            <a:pPr algn="ctr">
              <a:defRPr/>
            </a:pPr>
            <a:r>
              <a:rPr lang="en-GB" altLang="en-US" sz="4000" b="1" dirty="0">
                <a:solidFill>
                  <a:srgbClr val="007FA3"/>
                </a:solidFill>
                <a:effectLst>
                  <a:outerShdw blurRad="38100" dist="38100" dir="2700000" algn="tl">
                    <a:srgbClr val="000000">
                      <a:alpha val="43137"/>
                    </a:srgbClr>
                  </a:outerShdw>
                </a:effectLst>
                <a:latin typeface="+mj-lt"/>
              </a:rPr>
              <a:t>VRIO Reflective Questions</a:t>
            </a:r>
          </a:p>
        </p:txBody>
      </p:sp>
      <p:pic>
        <p:nvPicPr>
          <p:cNvPr id="14339" name="Picture 4" descr="Y:\08VOL4\Graphics\Powerpoint\PE_UK\PE528-JOHNSON\Final files\GIF\ch04\M04NF002.gif">
            <a:extLst>
              <a:ext uri="{FF2B5EF4-FFF2-40B4-BE49-F238E27FC236}">
                <a16:creationId xmlns:a16="http://schemas.microsoft.com/office/drawing/2014/main" id="{A0CD6981-2FB4-44C5-879C-E6AE1D9ACB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64" y="1844824"/>
            <a:ext cx="11363560" cy="3528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61041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49712" y="279471"/>
            <a:ext cx="10902950" cy="784225"/>
          </a:xfrm>
          <a:prstGeom prst="rect">
            <a:avLst/>
          </a:prstGeom>
        </p:spPr>
        <p:txBody>
          <a:bodyPr/>
          <a:lstStyle/>
          <a:p>
            <a:r>
              <a:rPr lang="en-GB" b="1" dirty="0">
                <a:effectLst>
                  <a:outerShdw blurRad="38100" dist="38100" dir="2700000" algn="tl">
                    <a:srgbClr val="000000">
                      <a:alpha val="43137"/>
                    </a:srgbClr>
                  </a:outerShdw>
                </a:effectLst>
              </a:rPr>
              <a:t>The VRIN Framework</a:t>
            </a:r>
          </a:p>
        </p:txBody>
      </p:sp>
      <p:sp>
        <p:nvSpPr>
          <p:cNvPr id="3" name="Content Placeholder 2"/>
          <p:cNvSpPr>
            <a:spLocks noGrp="1"/>
          </p:cNvSpPr>
          <p:nvPr>
            <p:ph idx="4294967295"/>
          </p:nvPr>
        </p:nvSpPr>
        <p:spPr>
          <a:xfrm>
            <a:off x="5807968" y="3068960"/>
            <a:ext cx="4895850" cy="1800225"/>
          </a:xfrm>
          <a:prstGeom prst="rect">
            <a:avLst/>
          </a:prstGeom>
        </p:spPr>
        <p:txBody>
          <a:bodyPr>
            <a:normAutofit fontScale="92500" lnSpcReduction="10000"/>
          </a:bodyPr>
          <a:lstStyle/>
          <a:p>
            <a:pPr marL="0" indent="0">
              <a:buNone/>
            </a:pPr>
            <a:r>
              <a:rPr lang="en-GB" sz="2000" dirty="0"/>
              <a:t>Organisational resources and capabilities can only be a source of sustainable competitive advantages when they are valuable, i.e. they </a:t>
            </a:r>
            <a:r>
              <a:rPr lang="en-GB" sz="2000" b="1" dirty="0"/>
              <a:t>enable a firm to formulate strategies that improve its effectiveness and efficiencies</a:t>
            </a:r>
            <a:r>
              <a:rPr lang="en-GB" sz="2000" dirty="0"/>
              <a:t>.</a:t>
            </a:r>
          </a:p>
        </p:txBody>
      </p:sp>
      <p:graphicFrame>
        <p:nvGraphicFramePr>
          <p:cNvPr id="9" name="Diagram 8" descr="Organisational resources and capabilities can only be a source of sustainable competitive advantages when they are valuable, i.e. they enable a firm to formulate strategies that improve its effectiveness and efficiencies.&#10;"/>
          <p:cNvGraphicFramePr/>
          <p:nvPr>
            <p:extLst>
              <p:ext uri="{D42A27DB-BD31-4B8C-83A1-F6EECF244321}">
                <p14:modId xmlns:p14="http://schemas.microsoft.com/office/powerpoint/2010/main" val="3910681188"/>
              </p:ext>
            </p:extLst>
          </p:nvPr>
        </p:nvGraphicFramePr>
        <p:xfrm>
          <a:off x="392809" y="1268413"/>
          <a:ext cx="7272808" cy="4408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3139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1B8A0C-1C04-46CF-B818-D7EB9BEEF1BC}"/>
              </a:ext>
            </a:extLst>
          </p:cNvPr>
          <p:cNvSpPr>
            <a:spLocks noChangeArrowheads="1"/>
          </p:cNvSpPr>
          <p:nvPr/>
        </p:nvSpPr>
        <p:spPr bwMode="auto">
          <a:xfrm>
            <a:off x="2351089" y="211139"/>
            <a:ext cx="7489825" cy="708025"/>
          </a:xfrm>
          <a:prstGeom prst="rect">
            <a:avLst/>
          </a:prstGeom>
          <a:noFill/>
          <a:ln w="9525">
            <a:noFill/>
            <a:miter lim="800000"/>
            <a:headEnd/>
            <a:tailEnd/>
          </a:ln>
        </p:spPr>
        <p:txBody>
          <a:bodyPr>
            <a:spAutoFit/>
          </a:bodyPr>
          <a:lstStyle/>
          <a:p>
            <a:pPr algn="ctr">
              <a:defRPr/>
            </a:pPr>
            <a:r>
              <a:rPr lang="en-GB" altLang="en-US" sz="4000" b="1" dirty="0">
                <a:solidFill>
                  <a:srgbClr val="007FA3"/>
                </a:solidFill>
                <a:latin typeface="+mj-lt"/>
              </a:rPr>
              <a:t>VRIO (Value)</a:t>
            </a:r>
          </a:p>
        </p:txBody>
      </p:sp>
      <p:sp>
        <p:nvSpPr>
          <p:cNvPr id="15363" name="Content Placeholder 2">
            <a:extLst>
              <a:ext uri="{FF2B5EF4-FFF2-40B4-BE49-F238E27FC236}">
                <a16:creationId xmlns:a16="http://schemas.microsoft.com/office/drawing/2014/main" id="{45107BBF-2591-48A4-A621-FF88991784B0}"/>
              </a:ext>
            </a:extLst>
          </p:cNvPr>
          <p:cNvSpPr>
            <a:spLocks noGrp="1"/>
          </p:cNvSpPr>
          <p:nvPr>
            <p:ph idx="4294967295"/>
          </p:nvPr>
        </p:nvSpPr>
        <p:spPr>
          <a:xfrm>
            <a:off x="451987" y="1381813"/>
            <a:ext cx="11664950" cy="3940175"/>
          </a:xfrm>
          <a:prstGeom prst="rect">
            <a:avLst/>
          </a:prstGeom>
          <a:solidFill>
            <a:schemeClr val="bg1"/>
          </a:solidFill>
        </p:spPr>
        <p:txBody>
          <a:bodyPr rtlCol="0">
            <a:normAutofit/>
          </a:bodyPr>
          <a:lstStyle/>
          <a:p>
            <a:pPr marL="0" indent="0" eaLnBrk="1" fontAlgn="auto" hangingPunct="1">
              <a:lnSpc>
                <a:spcPct val="90000"/>
              </a:lnSpc>
              <a:spcAft>
                <a:spcPts val="0"/>
              </a:spcAft>
              <a:buNone/>
              <a:tabLst>
                <a:tab pos="284163" algn="l"/>
              </a:tabLst>
              <a:defRPr/>
            </a:pPr>
            <a:r>
              <a:rPr lang="en-GB" altLang="en-US" sz="3200" b="1" i="1" dirty="0"/>
              <a:t>V – Value of resources and capabilities</a:t>
            </a:r>
          </a:p>
          <a:p>
            <a:pPr marL="0" indent="0" eaLnBrk="1" fontAlgn="auto" hangingPunct="1">
              <a:lnSpc>
                <a:spcPct val="90000"/>
              </a:lnSpc>
              <a:spcAft>
                <a:spcPts val="0"/>
              </a:spcAft>
              <a:buNone/>
              <a:tabLst>
                <a:tab pos="284163" algn="l"/>
              </a:tabLst>
              <a:defRPr/>
            </a:pPr>
            <a:endParaRPr lang="en-GB" altLang="en-US" sz="3200" b="1" i="1" dirty="0"/>
          </a:p>
          <a:p>
            <a:pPr marL="0" indent="0" eaLnBrk="1" fontAlgn="auto" hangingPunct="1">
              <a:lnSpc>
                <a:spcPct val="90000"/>
              </a:lnSpc>
              <a:spcAft>
                <a:spcPts val="0"/>
              </a:spcAft>
              <a:buNone/>
              <a:tabLst>
                <a:tab pos="284163" algn="l"/>
              </a:tabLst>
              <a:defRPr/>
            </a:pPr>
            <a:r>
              <a:rPr lang="en-GB" altLang="en-US" sz="2800" dirty="0"/>
              <a:t>Strategic capabilities are of value when they: </a:t>
            </a:r>
          </a:p>
          <a:p>
            <a:pPr marL="0" indent="0" eaLnBrk="1" fontAlgn="auto" hangingPunct="1">
              <a:lnSpc>
                <a:spcPct val="90000"/>
              </a:lnSpc>
              <a:spcAft>
                <a:spcPts val="0"/>
              </a:spcAft>
              <a:buNone/>
              <a:tabLst>
                <a:tab pos="284163" algn="l"/>
              </a:tabLst>
              <a:defRPr/>
            </a:pPr>
            <a:endParaRPr lang="en-GB" altLang="en-US" sz="2800" dirty="0"/>
          </a:p>
          <a:p>
            <a:pPr marL="76200" indent="-76200" eaLnBrk="1" fontAlgn="auto" hangingPunct="1">
              <a:lnSpc>
                <a:spcPct val="90000"/>
              </a:lnSpc>
              <a:spcAft>
                <a:spcPts val="0"/>
              </a:spcAft>
              <a:tabLst>
                <a:tab pos="284163" algn="l"/>
              </a:tabLst>
              <a:defRPr/>
            </a:pPr>
            <a:r>
              <a:rPr lang="en-GB" altLang="en-US" sz="2800" dirty="0"/>
              <a:t>	take</a:t>
            </a:r>
            <a:r>
              <a:rPr lang="en-GB" altLang="en-US" sz="2800" b="1" i="1" dirty="0"/>
              <a:t> </a:t>
            </a:r>
            <a:r>
              <a:rPr lang="en-GB" altLang="en-US" sz="2800" dirty="0"/>
              <a:t>advantage of </a:t>
            </a:r>
            <a:r>
              <a:rPr lang="en-GB" altLang="en-US" sz="2800" b="1" i="1" dirty="0"/>
              <a:t>opportunities </a:t>
            </a:r>
            <a:r>
              <a:rPr lang="en-GB" altLang="en-US" sz="2800" dirty="0"/>
              <a:t>and neutralise</a:t>
            </a:r>
            <a:r>
              <a:rPr lang="en-GB" altLang="en-US" sz="2800" b="1" i="1" dirty="0"/>
              <a:t> threats;</a:t>
            </a:r>
          </a:p>
          <a:p>
            <a:pPr marL="76200" indent="-76200" eaLnBrk="1" fontAlgn="auto" hangingPunct="1">
              <a:lnSpc>
                <a:spcPct val="90000"/>
              </a:lnSpc>
              <a:spcAft>
                <a:spcPts val="0"/>
              </a:spcAft>
              <a:tabLst>
                <a:tab pos="284163" algn="l"/>
              </a:tabLst>
              <a:defRPr/>
            </a:pPr>
            <a:r>
              <a:rPr lang="en-GB" altLang="en-US" sz="2800" dirty="0"/>
              <a:t>	provide </a:t>
            </a:r>
            <a:r>
              <a:rPr lang="en-GB" altLang="en-US" sz="2800" b="1" i="1" dirty="0"/>
              <a:t>value to customers;</a:t>
            </a:r>
          </a:p>
          <a:p>
            <a:pPr marL="76200" indent="-76200" eaLnBrk="1" fontAlgn="auto" hangingPunct="1">
              <a:lnSpc>
                <a:spcPct val="90000"/>
              </a:lnSpc>
              <a:spcAft>
                <a:spcPts val="0"/>
              </a:spcAft>
              <a:tabLst>
                <a:tab pos="284163" algn="l"/>
              </a:tabLst>
              <a:defRPr/>
            </a:pPr>
            <a:r>
              <a:rPr lang="en-GB" altLang="en-US" sz="2800" dirty="0"/>
              <a:t>	are provided at a </a:t>
            </a:r>
            <a:r>
              <a:rPr lang="en-GB" altLang="en-US" sz="2800" b="1" i="1" dirty="0"/>
              <a:t>cost</a:t>
            </a:r>
            <a:r>
              <a:rPr lang="en-GB" altLang="en-US" sz="2800" dirty="0"/>
              <a:t> that still allows an organisation to make an acceptable return.</a:t>
            </a:r>
          </a:p>
        </p:txBody>
      </p:sp>
    </p:spTree>
    <p:extLst>
      <p:ext uri="{BB962C8B-B14F-4D97-AF65-F5344CB8AC3E}">
        <p14:creationId xmlns:p14="http://schemas.microsoft.com/office/powerpoint/2010/main" val="1803204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141043" y="347710"/>
            <a:ext cx="7559675" cy="784225"/>
          </a:xfrm>
          <a:prstGeom prst="rect">
            <a:avLst/>
          </a:prstGeom>
        </p:spPr>
        <p:txBody>
          <a:bodyPr/>
          <a:lstStyle/>
          <a:p>
            <a:r>
              <a:rPr lang="en-GB" b="1" dirty="0">
                <a:solidFill>
                  <a:schemeClr val="tx1"/>
                </a:solidFill>
                <a:effectLst>
                  <a:outerShdw blurRad="38100" dist="38100" dir="2700000" algn="tl">
                    <a:srgbClr val="000000">
                      <a:alpha val="43137"/>
                    </a:srgbClr>
                  </a:outerShdw>
                </a:effectLst>
              </a:rPr>
              <a:t>The VRIN Framework</a:t>
            </a:r>
          </a:p>
        </p:txBody>
      </p:sp>
      <p:sp>
        <p:nvSpPr>
          <p:cNvPr id="3" name="Content Placeholder 2"/>
          <p:cNvSpPr>
            <a:spLocks noGrp="1"/>
          </p:cNvSpPr>
          <p:nvPr>
            <p:ph idx="4294967295"/>
          </p:nvPr>
        </p:nvSpPr>
        <p:spPr>
          <a:xfrm>
            <a:off x="7296150" y="3573463"/>
            <a:ext cx="4895850" cy="1368425"/>
          </a:xfrm>
          <a:prstGeom prst="rect">
            <a:avLst/>
          </a:prstGeom>
        </p:spPr>
        <p:txBody>
          <a:bodyPr>
            <a:normAutofit fontScale="92500" lnSpcReduction="10000"/>
          </a:bodyPr>
          <a:lstStyle/>
          <a:p>
            <a:pPr marL="0" indent="0">
              <a:buNone/>
            </a:pPr>
            <a:r>
              <a:rPr lang="en-GB" sz="2400" dirty="0"/>
              <a:t>If valuable, resources and </a:t>
            </a:r>
            <a:r>
              <a:rPr lang="en-GB" sz="2400" b="1" dirty="0"/>
              <a:t>capabilities must not be available to a large number of competitors </a:t>
            </a:r>
            <a:r>
              <a:rPr lang="en-GB" sz="2400" dirty="0"/>
              <a:t>or potential competitors.</a:t>
            </a:r>
          </a:p>
        </p:txBody>
      </p:sp>
      <p:graphicFrame>
        <p:nvGraphicFramePr>
          <p:cNvPr id="7" name="Diagram 6"/>
          <p:cNvGraphicFramePr/>
          <p:nvPr>
            <p:extLst>
              <p:ext uri="{D42A27DB-BD31-4B8C-83A1-F6EECF244321}">
                <p14:modId xmlns:p14="http://schemas.microsoft.com/office/powerpoint/2010/main" val="3140740171"/>
              </p:ext>
            </p:extLst>
          </p:nvPr>
        </p:nvGraphicFramePr>
        <p:xfrm>
          <a:off x="491282" y="876300"/>
          <a:ext cx="792088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7438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1">
            <a:extLst>
              <a:ext uri="{FF2B5EF4-FFF2-40B4-BE49-F238E27FC236}">
                <a16:creationId xmlns:a16="http://schemas.microsoft.com/office/drawing/2014/main" id="{020D2DF5-05AC-4425-926E-AEFF5E4EA84C}"/>
              </a:ext>
            </a:extLst>
          </p:cNvPr>
          <p:cNvSpPr>
            <a:spLocks noChangeArrowheads="1"/>
          </p:cNvSpPr>
          <p:nvPr/>
        </p:nvSpPr>
        <p:spPr bwMode="auto">
          <a:xfrm>
            <a:off x="2351089" y="211139"/>
            <a:ext cx="7489825" cy="708025"/>
          </a:xfrm>
          <a:prstGeom prst="rect">
            <a:avLst/>
          </a:prstGeom>
          <a:noFill/>
          <a:ln w="9525">
            <a:noFill/>
            <a:miter lim="800000"/>
            <a:headEnd/>
            <a:tailEnd/>
          </a:ln>
        </p:spPr>
        <p:txBody>
          <a:bodyPr>
            <a:spAutoFit/>
          </a:bodyPr>
          <a:lstStyle/>
          <a:p>
            <a:pPr algn="ctr">
              <a:defRPr/>
            </a:pPr>
            <a:r>
              <a:rPr lang="en-GB" altLang="en-US" sz="4000" b="1" dirty="0">
                <a:solidFill>
                  <a:srgbClr val="007FA3"/>
                </a:solidFill>
                <a:latin typeface="+mj-lt"/>
              </a:rPr>
              <a:t>VRIO (Rarity)</a:t>
            </a:r>
          </a:p>
        </p:txBody>
      </p:sp>
      <p:sp>
        <p:nvSpPr>
          <p:cNvPr id="34819" name="Content Placeholder 2">
            <a:extLst>
              <a:ext uri="{FF2B5EF4-FFF2-40B4-BE49-F238E27FC236}">
                <a16:creationId xmlns:a16="http://schemas.microsoft.com/office/drawing/2014/main" id="{50E24ED1-47FB-445C-87D9-AD40F1E03FD4}"/>
              </a:ext>
            </a:extLst>
          </p:cNvPr>
          <p:cNvSpPr>
            <a:spLocks noGrp="1"/>
          </p:cNvSpPr>
          <p:nvPr>
            <p:ph idx="4294967295"/>
          </p:nvPr>
        </p:nvSpPr>
        <p:spPr>
          <a:xfrm>
            <a:off x="600075" y="1484312"/>
            <a:ext cx="11591925" cy="3889375"/>
          </a:xfrm>
          <a:prstGeom prst="rect">
            <a:avLst/>
          </a:prstGeom>
          <a:solidFill>
            <a:schemeClr val="bg1"/>
          </a:solidFill>
        </p:spPr>
        <p:txBody>
          <a:bodyPr rtlCol="0">
            <a:normAutofit fontScale="85000" lnSpcReduction="10000"/>
          </a:bodyPr>
          <a:lstStyle/>
          <a:p>
            <a:pPr eaLnBrk="1" fontAlgn="auto" hangingPunct="1">
              <a:lnSpc>
                <a:spcPts val="3600"/>
              </a:lnSpc>
              <a:spcAft>
                <a:spcPts val="0"/>
              </a:spcAft>
              <a:buNone/>
              <a:defRPr/>
            </a:pPr>
            <a:r>
              <a:rPr lang="en-GB" altLang="en-US" sz="3200" b="1" i="1" dirty="0"/>
              <a:t>R – Rarity</a:t>
            </a:r>
          </a:p>
          <a:p>
            <a:pPr marL="280988" indent="-280988" algn="just" eaLnBrk="1" fontAlgn="auto" hangingPunct="1">
              <a:lnSpc>
                <a:spcPts val="3600"/>
              </a:lnSpc>
              <a:spcAft>
                <a:spcPts val="0"/>
              </a:spcAft>
              <a:defRPr/>
            </a:pPr>
            <a:r>
              <a:rPr lang="en-GB" altLang="en-US" sz="2400" b="1" i="1" dirty="0"/>
              <a:t>Rare capabilities are those possessed uniquely by one organisation</a:t>
            </a:r>
            <a:r>
              <a:rPr lang="en-GB" altLang="en-US" sz="2400" dirty="0"/>
              <a:t> or only by a few others. (e.g. a company may have patented products, have supremely talented people or a powerful brand.)</a:t>
            </a:r>
          </a:p>
          <a:p>
            <a:pPr marL="280988" indent="-280988" algn="just" eaLnBrk="1" fontAlgn="auto" hangingPunct="1">
              <a:lnSpc>
                <a:spcPts val="3600"/>
              </a:lnSpc>
              <a:spcAft>
                <a:spcPts val="0"/>
              </a:spcAft>
              <a:defRPr/>
            </a:pPr>
            <a:endParaRPr lang="en-GB" altLang="en-US" sz="2400" dirty="0"/>
          </a:p>
          <a:p>
            <a:pPr marL="280988" indent="-280988" algn="just" eaLnBrk="1" fontAlgn="auto" hangingPunct="1">
              <a:lnSpc>
                <a:spcPts val="3600"/>
              </a:lnSpc>
              <a:spcAft>
                <a:spcPts val="0"/>
              </a:spcAft>
              <a:defRPr/>
            </a:pPr>
            <a:r>
              <a:rPr lang="en-GB" altLang="en-US" sz="2400" b="1" i="1" dirty="0"/>
              <a:t>Rarity could be temporary</a:t>
            </a:r>
            <a:r>
              <a:rPr lang="en-GB" altLang="en-US" sz="2400" dirty="0"/>
              <a:t>.</a:t>
            </a:r>
          </a:p>
          <a:p>
            <a:pPr marL="280988" indent="-280988" algn="just" eaLnBrk="1" fontAlgn="auto" hangingPunct="1">
              <a:lnSpc>
                <a:spcPts val="3600"/>
              </a:lnSpc>
              <a:spcAft>
                <a:spcPts val="0"/>
              </a:spcAft>
              <a:buNone/>
              <a:defRPr/>
            </a:pPr>
            <a:r>
              <a:rPr lang="en-GB" altLang="en-US" sz="2400" dirty="0"/>
              <a:t>	(e.g. Patents expire, key individuals can leave or brands can be de-valued by adverse publicity.)</a:t>
            </a:r>
          </a:p>
        </p:txBody>
      </p:sp>
    </p:spTree>
    <p:extLst>
      <p:ext uri="{BB962C8B-B14F-4D97-AF65-F5344CB8AC3E}">
        <p14:creationId xmlns:p14="http://schemas.microsoft.com/office/powerpoint/2010/main" val="9052120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03938" y="158100"/>
            <a:ext cx="10902950" cy="784225"/>
          </a:xfrm>
          <a:prstGeom prst="rect">
            <a:avLst/>
          </a:prstGeom>
        </p:spPr>
        <p:txBody>
          <a:bodyPr/>
          <a:lstStyle/>
          <a:p>
            <a:pPr algn="l"/>
            <a:r>
              <a:rPr lang="en-GB" b="1" dirty="0">
                <a:effectLst>
                  <a:outerShdw blurRad="38100" dist="38100" dir="2700000" algn="tl">
                    <a:srgbClr val="000000">
                      <a:alpha val="43137"/>
                    </a:srgbClr>
                  </a:outerShdw>
                </a:effectLst>
              </a:rPr>
              <a:t>The VRIN Framework</a:t>
            </a:r>
          </a:p>
        </p:txBody>
      </p:sp>
      <p:sp>
        <p:nvSpPr>
          <p:cNvPr id="3" name="Content Placeholder 2"/>
          <p:cNvSpPr>
            <a:spLocks noGrp="1"/>
          </p:cNvSpPr>
          <p:nvPr>
            <p:ph idx="4294967295"/>
          </p:nvPr>
        </p:nvSpPr>
        <p:spPr>
          <a:xfrm>
            <a:off x="6760997" y="1135987"/>
            <a:ext cx="5040312" cy="1416144"/>
          </a:xfrm>
          <a:prstGeom prst="rect">
            <a:avLst/>
          </a:prstGeom>
        </p:spPr>
        <p:txBody>
          <a:bodyPr>
            <a:noAutofit/>
          </a:bodyPr>
          <a:lstStyle/>
          <a:p>
            <a:pPr marL="0" indent="0">
              <a:buNone/>
            </a:pPr>
            <a:r>
              <a:rPr lang="en-US" sz="2000" dirty="0"/>
              <a:t>If valuable and rare, then for the achievement of sustainable competitive advantage, </a:t>
            </a:r>
            <a:r>
              <a:rPr lang="en-US" sz="2000" b="1" dirty="0"/>
              <a:t>it should not be easy to copy or imitate resources and capabilities</a:t>
            </a:r>
            <a:r>
              <a:rPr lang="en-GB" sz="2000" dirty="0"/>
              <a:t>.</a:t>
            </a:r>
            <a:endParaRPr lang="en-US" sz="2000" dirty="0"/>
          </a:p>
        </p:txBody>
      </p:sp>
      <p:graphicFrame>
        <p:nvGraphicFramePr>
          <p:cNvPr id="8" name="Diagram 7"/>
          <p:cNvGraphicFramePr/>
          <p:nvPr>
            <p:extLst>
              <p:ext uri="{D42A27DB-BD31-4B8C-83A1-F6EECF244321}">
                <p14:modId xmlns:p14="http://schemas.microsoft.com/office/powerpoint/2010/main" val="3563147917"/>
              </p:ext>
            </p:extLst>
          </p:nvPr>
        </p:nvGraphicFramePr>
        <p:xfrm>
          <a:off x="503938" y="1268413"/>
          <a:ext cx="792088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96758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1">
            <a:extLst>
              <a:ext uri="{FF2B5EF4-FFF2-40B4-BE49-F238E27FC236}">
                <a16:creationId xmlns:a16="http://schemas.microsoft.com/office/drawing/2014/main" id="{CAD02C0F-7EAE-4EA8-AEF7-E22F80CC3792}"/>
              </a:ext>
            </a:extLst>
          </p:cNvPr>
          <p:cNvSpPr>
            <a:spLocks noChangeArrowheads="1"/>
          </p:cNvSpPr>
          <p:nvPr/>
        </p:nvSpPr>
        <p:spPr bwMode="auto">
          <a:xfrm>
            <a:off x="2351087" y="188640"/>
            <a:ext cx="7489825" cy="708025"/>
          </a:xfrm>
          <a:prstGeom prst="rect">
            <a:avLst/>
          </a:prstGeom>
          <a:noFill/>
          <a:ln w="9525">
            <a:noFill/>
            <a:miter lim="800000"/>
            <a:headEnd/>
            <a:tailEnd/>
          </a:ln>
        </p:spPr>
        <p:txBody>
          <a:bodyPr>
            <a:spAutoFit/>
          </a:bodyPr>
          <a:lstStyle/>
          <a:p>
            <a:pPr algn="ctr">
              <a:defRPr/>
            </a:pPr>
            <a:r>
              <a:rPr lang="en-GB" altLang="en-US" sz="4000" b="1" dirty="0">
                <a:solidFill>
                  <a:srgbClr val="007FA3"/>
                </a:solidFill>
                <a:latin typeface="+mj-lt"/>
              </a:rPr>
              <a:t>VRIO (Inimitability)</a:t>
            </a:r>
          </a:p>
        </p:txBody>
      </p:sp>
      <p:sp>
        <p:nvSpPr>
          <p:cNvPr id="17410" name="Content Placeholder 2">
            <a:extLst>
              <a:ext uri="{FF2B5EF4-FFF2-40B4-BE49-F238E27FC236}">
                <a16:creationId xmlns:a16="http://schemas.microsoft.com/office/drawing/2014/main" id="{2CCF46CA-2488-48EF-B6D3-E4A6E27BA3D8}"/>
              </a:ext>
            </a:extLst>
          </p:cNvPr>
          <p:cNvSpPr>
            <a:spLocks noGrp="1"/>
          </p:cNvSpPr>
          <p:nvPr>
            <p:ph idx="4294967295"/>
          </p:nvPr>
        </p:nvSpPr>
        <p:spPr>
          <a:xfrm>
            <a:off x="493738" y="1520825"/>
            <a:ext cx="11041558" cy="3816350"/>
          </a:xfrm>
          <a:prstGeom prst="rect">
            <a:avLst/>
          </a:prstGeom>
          <a:solidFill>
            <a:schemeClr val="bg1"/>
          </a:solidFill>
        </p:spPr>
        <p:txBody>
          <a:bodyPr/>
          <a:lstStyle/>
          <a:p>
            <a:pPr marL="19050" indent="-19050" eaLnBrk="1" hangingPunct="1">
              <a:lnSpc>
                <a:spcPts val="3600"/>
              </a:lnSpc>
              <a:buNone/>
              <a:tabLst>
                <a:tab pos="301625" algn="l"/>
              </a:tabLst>
              <a:defRPr/>
            </a:pPr>
            <a:r>
              <a:rPr lang="en-GB" altLang="en-US" sz="2800" b="1" i="1" dirty="0"/>
              <a:t>I – Inimitability</a:t>
            </a:r>
          </a:p>
          <a:p>
            <a:pPr marL="19050" indent="-19050" eaLnBrk="1" hangingPunct="1">
              <a:lnSpc>
                <a:spcPts val="3400"/>
              </a:lnSpc>
              <a:buNone/>
              <a:tabLst>
                <a:tab pos="301625" algn="l"/>
              </a:tabLst>
              <a:defRPr/>
            </a:pPr>
            <a:r>
              <a:rPr lang="en-GB" altLang="en-US" sz="2000" dirty="0"/>
              <a:t>Inimitable capabilities are those that competitors find </a:t>
            </a:r>
            <a:r>
              <a:rPr lang="en-GB" altLang="en-US" sz="2000" b="1" i="1" dirty="0"/>
              <a:t>difficult and costly to imitate, to obtain or to substitute.</a:t>
            </a:r>
          </a:p>
          <a:p>
            <a:pPr marL="304800" indent="-304800" eaLnBrk="1" hangingPunct="1">
              <a:lnSpc>
                <a:spcPts val="3400"/>
              </a:lnSpc>
              <a:buFont typeface="Arial" charset="0"/>
              <a:buChar char="•"/>
              <a:defRPr/>
            </a:pPr>
            <a:r>
              <a:rPr lang="en-GB" altLang="en-US" sz="2000" dirty="0"/>
              <a:t>Competitive advantage can be built on unique resources (a key individual or IT system) but these may not always be sustainable (key people leave or others acquire the same systems).</a:t>
            </a:r>
          </a:p>
          <a:p>
            <a:pPr marL="9525" indent="133350" eaLnBrk="1" hangingPunct="1">
              <a:lnSpc>
                <a:spcPts val="3400"/>
              </a:lnSpc>
              <a:buFont typeface="Arial" charset="0"/>
              <a:buChar char="•"/>
              <a:tabLst>
                <a:tab pos="301625" algn="l"/>
              </a:tabLst>
              <a:defRPr/>
            </a:pPr>
            <a:r>
              <a:rPr lang="en-GB" altLang="en-US" sz="2000" dirty="0"/>
              <a:t>	Sustainable advantage is more often found in competences (the way resources are managed, developed and deployed) and the way competences are linked together and integrated.</a:t>
            </a:r>
          </a:p>
        </p:txBody>
      </p:sp>
    </p:spTree>
    <p:extLst>
      <p:ext uri="{BB962C8B-B14F-4D97-AF65-F5344CB8AC3E}">
        <p14:creationId xmlns:p14="http://schemas.microsoft.com/office/powerpoint/2010/main" val="15403000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93014" y="395477"/>
            <a:ext cx="10902950" cy="784225"/>
          </a:xfrm>
          <a:prstGeom prst="rect">
            <a:avLst/>
          </a:prstGeom>
        </p:spPr>
        <p:txBody>
          <a:bodyPr/>
          <a:lstStyle/>
          <a:p>
            <a:pPr algn="l"/>
            <a:r>
              <a:rPr lang="en-GB" b="1" dirty="0">
                <a:effectLst>
                  <a:outerShdw blurRad="38100" dist="38100" dir="2700000" algn="tl">
                    <a:srgbClr val="000000">
                      <a:alpha val="43137"/>
                    </a:srgbClr>
                  </a:outerShdw>
                </a:effectLst>
              </a:rPr>
              <a:t>The VRIN Framework</a:t>
            </a:r>
          </a:p>
        </p:txBody>
      </p:sp>
      <p:sp>
        <p:nvSpPr>
          <p:cNvPr id="3" name="Content Placeholder 2"/>
          <p:cNvSpPr>
            <a:spLocks noGrp="1"/>
          </p:cNvSpPr>
          <p:nvPr>
            <p:ph idx="4294967295"/>
          </p:nvPr>
        </p:nvSpPr>
        <p:spPr>
          <a:xfrm>
            <a:off x="6779121" y="2021361"/>
            <a:ext cx="4897437" cy="2352745"/>
          </a:xfrm>
          <a:prstGeom prst="rect">
            <a:avLst/>
          </a:prstGeom>
        </p:spPr>
        <p:txBody>
          <a:bodyPr>
            <a:noAutofit/>
          </a:bodyPr>
          <a:lstStyle/>
          <a:p>
            <a:pPr marL="0" indent="0" algn="just">
              <a:buNone/>
            </a:pPr>
            <a:r>
              <a:rPr lang="en-GB" sz="2400" dirty="0"/>
              <a:t>Even when a resource is valuable, rare and cannot be easily copied or imitated, a firm may not be able to gain advantages if there are viable </a:t>
            </a:r>
            <a:r>
              <a:rPr lang="en-GB" sz="2400" b="1" dirty="0"/>
              <a:t>substitutes or strategic equivalents</a:t>
            </a:r>
            <a:r>
              <a:rPr lang="en-GB" sz="2400" dirty="0"/>
              <a:t>.</a:t>
            </a:r>
            <a:endParaRPr lang="en-US" sz="2400" dirty="0"/>
          </a:p>
        </p:txBody>
      </p:sp>
      <p:graphicFrame>
        <p:nvGraphicFramePr>
          <p:cNvPr id="7" name="Diagram 6"/>
          <p:cNvGraphicFramePr/>
          <p:nvPr>
            <p:extLst>
              <p:ext uri="{D42A27DB-BD31-4B8C-83A1-F6EECF244321}">
                <p14:modId xmlns:p14="http://schemas.microsoft.com/office/powerpoint/2010/main" val="3466676478"/>
              </p:ext>
            </p:extLst>
          </p:nvPr>
        </p:nvGraphicFramePr>
        <p:xfrm>
          <a:off x="515442" y="1473477"/>
          <a:ext cx="792088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7363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08770" y="361358"/>
            <a:ext cx="10902950" cy="784225"/>
          </a:xfrm>
          <a:prstGeom prst="rect">
            <a:avLst/>
          </a:prstGeom>
        </p:spPr>
        <p:txBody>
          <a:bodyPr/>
          <a:lstStyle/>
          <a:p>
            <a:pPr algn="l"/>
            <a:r>
              <a:rPr lang="en-GB" b="1" dirty="0">
                <a:effectLst>
                  <a:outerShdw blurRad="38100" dist="38100" dir="2700000" algn="tl">
                    <a:srgbClr val="000000">
                      <a:alpha val="43137"/>
                    </a:srgbClr>
                  </a:outerShdw>
                </a:effectLst>
              </a:rPr>
              <a:t>The VRIO Framework</a:t>
            </a:r>
          </a:p>
        </p:txBody>
      </p:sp>
      <p:sp>
        <p:nvSpPr>
          <p:cNvPr id="3" name="Content Placeholder 2"/>
          <p:cNvSpPr>
            <a:spLocks noGrp="1"/>
          </p:cNvSpPr>
          <p:nvPr>
            <p:ph idx="4294967295"/>
          </p:nvPr>
        </p:nvSpPr>
        <p:spPr>
          <a:xfrm>
            <a:off x="5807968" y="1553369"/>
            <a:ext cx="5832648" cy="2019647"/>
          </a:xfrm>
          <a:prstGeom prst="rect">
            <a:avLst/>
          </a:prstGeom>
        </p:spPr>
        <p:txBody>
          <a:bodyPr>
            <a:noAutofit/>
          </a:bodyPr>
          <a:lstStyle/>
          <a:p>
            <a:pPr marL="0" indent="0" algn="just">
              <a:buNone/>
            </a:pPr>
            <a:r>
              <a:rPr lang="en-GB" sz="2400" dirty="0"/>
              <a:t>Even when a resource is valuable, rare and cannot be easily copied or imitated, a firm may not be able to gain advantages unless it is able to exploit the full potential of its resources and capabilities.</a:t>
            </a:r>
            <a:endParaRPr lang="en-US" sz="2400" dirty="0"/>
          </a:p>
        </p:txBody>
      </p:sp>
      <p:graphicFrame>
        <p:nvGraphicFramePr>
          <p:cNvPr id="7" name="Diagram 6"/>
          <p:cNvGraphicFramePr/>
          <p:nvPr>
            <p:extLst>
              <p:ext uri="{D42A27DB-BD31-4B8C-83A1-F6EECF244321}">
                <p14:modId xmlns:p14="http://schemas.microsoft.com/office/powerpoint/2010/main" val="641754840"/>
              </p:ext>
            </p:extLst>
          </p:nvPr>
        </p:nvGraphicFramePr>
        <p:xfrm>
          <a:off x="331198" y="1240631"/>
          <a:ext cx="792088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60907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a:extLst>
              <a:ext uri="{FF2B5EF4-FFF2-40B4-BE49-F238E27FC236}">
                <a16:creationId xmlns:a16="http://schemas.microsoft.com/office/drawing/2014/main" id="{DBDA0F0C-899D-4DC3-A594-A47DA3FB3A23}"/>
              </a:ext>
            </a:extLst>
          </p:cNvPr>
          <p:cNvSpPr>
            <a:spLocks noGrp="1"/>
          </p:cNvSpPr>
          <p:nvPr>
            <p:ph idx="4294967295"/>
          </p:nvPr>
        </p:nvSpPr>
        <p:spPr>
          <a:xfrm>
            <a:off x="407368" y="2420888"/>
            <a:ext cx="11330607" cy="2341563"/>
          </a:xfrm>
          <a:prstGeom prst="rect">
            <a:avLst/>
          </a:prstGeom>
          <a:solidFill>
            <a:schemeClr val="bg1"/>
          </a:solidFill>
        </p:spPr>
        <p:txBody>
          <a:bodyPr>
            <a:normAutofit fontScale="92500" lnSpcReduction="20000"/>
          </a:bodyPr>
          <a:lstStyle/>
          <a:p>
            <a:pPr eaLnBrk="1" hangingPunct="1">
              <a:buFont typeface="Arial" panose="020B0604020202020204" pitchFamily="34" charset="0"/>
              <a:buNone/>
            </a:pPr>
            <a:r>
              <a:rPr lang="en-GB" altLang="en-US" sz="3600" b="1" i="1" dirty="0"/>
              <a:t>O – Organisational support</a:t>
            </a:r>
          </a:p>
          <a:p>
            <a:pPr eaLnBrk="1" hangingPunct="1">
              <a:buFont typeface="Arial" panose="020B0604020202020204" pitchFamily="34" charset="0"/>
              <a:buNone/>
            </a:pPr>
            <a:endParaRPr lang="en-GB" altLang="en-US" sz="3600" b="1" i="1" dirty="0"/>
          </a:p>
          <a:p>
            <a:pPr eaLnBrk="1" hangingPunct="1">
              <a:buFont typeface="Arial" panose="020B0604020202020204" pitchFamily="34" charset="0"/>
              <a:buNone/>
            </a:pPr>
            <a:r>
              <a:rPr lang="en-GB" altLang="en-US" dirty="0"/>
              <a:t>	The organisation must be properly organised to support the valuable, rare and inimitable capabilities that it has. This includes appropriate processes and systems.</a:t>
            </a:r>
            <a:endParaRPr lang="en-GB" altLang="en-US" b="1" dirty="0"/>
          </a:p>
        </p:txBody>
      </p:sp>
      <p:sp>
        <p:nvSpPr>
          <p:cNvPr id="4" name="Rectangle 1">
            <a:extLst>
              <a:ext uri="{FF2B5EF4-FFF2-40B4-BE49-F238E27FC236}">
                <a16:creationId xmlns:a16="http://schemas.microsoft.com/office/drawing/2014/main" id="{C963AB38-B2F2-69C7-04C7-BB27613DE7B5}"/>
              </a:ext>
            </a:extLst>
          </p:cNvPr>
          <p:cNvSpPr>
            <a:spLocks noGrp="1" noChangeArrowheads="1"/>
          </p:cNvSpPr>
          <p:nvPr>
            <p:ph type="title" idx="4294967295"/>
          </p:nvPr>
        </p:nvSpPr>
        <p:spPr bwMode="auto">
          <a:xfrm>
            <a:off x="0" y="804863"/>
            <a:ext cx="10144125" cy="646112"/>
          </a:xfrm>
          <a:prstGeom prst="rect">
            <a:avLst/>
          </a:prstGeom>
          <a:noFill/>
          <a:ln w="9525">
            <a:noFill/>
            <a:miter lim="800000"/>
            <a:headEnd/>
            <a:tailEnd/>
          </a:ln>
        </p:spPr>
        <p:txBody>
          <a:bodyPr wrap="square">
            <a:spAutoFit/>
          </a:bodyPr>
          <a:lstStyle/>
          <a:p>
            <a:pPr algn="ctr">
              <a:defRPr/>
            </a:pPr>
            <a:r>
              <a:rPr lang="en-GB" altLang="en-US" sz="4000" b="1" dirty="0">
                <a:solidFill>
                  <a:srgbClr val="007FA3"/>
                </a:solidFill>
                <a:latin typeface="+mj-lt"/>
              </a:rPr>
              <a:t>VRIO (ORGANISATIONAL SUPPORT)</a:t>
            </a:r>
          </a:p>
        </p:txBody>
      </p:sp>
    </p:spTree>
    <p:extLst>
      <p:ext uri="{BB962C8B-B14F-4D97-AF65-F5344CB8AC3E}">
        <p14:creationId xmlns:p14="http://schemas.microsoft.com/office/powerpoint/2010/main" val="28173450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95813" y="106788"/>
            <a:ext cx="9289306" cy="853238"/>
          </a:xfrm>
          <a:prstGeom prst="rect">
            <a:avLst/>
          </a:prstGeom>
        </p:spPr>
        <p:txBody>
          <a:bodyPr/>
          <a:lstStyle/>
          <a:p>
            <a:r>
              <a:rPr lang="en-GB" sz="2000" b="1" dirty="0">
                <a:solidFill>
                  <a:srgbClr val="FF0000"/>
                </a:solidFill>
                <a:effectLst>
                  <a:outerShdw blurRad="38100" dist="38100" dir="2700000" algn="tl">
                    <a:srgbClr val="000000">
                      <a:alpha val="43137"/>
                    </a:srgbClr>
                  </a:outerShdw>
                </a:effectLst>
              </a:rPr>
              <a:t>Outcome from Combinations of the Four Criteria for </a:t>
            </a:r>
            <a:br>
              <a:rPr lang="en-GB" sz="2000" b="1" dirty="0">
                <a:solidFill>
                  <a:srgbClr val="FF0000"/>
                </a:solidFill>
                <a:effectLst>
                  <a:outerShdw blurRad="38100" dist="38100" dir="2700000" algn="tl">
                    <a:srgbClr val="000000">
                      <a:alpha val="43137"/>
                    </a:srgbClr>
                  </a:outerShdw>
                </a:effectLst>
              </a:rPr>
            </a:br>
            <a:r>
              <a:rPr lang="en-GB" sz="2000" b="1" dirty="0">
                <a:solidFill>
                  <a:srgbClr val="FF0000"/>
                </a:solidFill>
                <a:effectLst>
                  <a:outerShdw blurRad="38100" dist="38100" dir="2700000" algn="tl">
                    <a:srgbClr val="000000">
                      <a:alpha val="43137"/>
                    </a:srgbClr>
                  </a:outerShdw>
                </a:effectLst>
              </a:rPr>
              <a:t>Sustainable Competitive Advantage</a:t>
            </a:r>
          </a:p>
        </p:txBody>
      </p:sp>
      <p:pic>
        <p:nvPicPr>
          <p:cNvPr id="1026" name="Picture 2">
            <a:extLst>
              <a:ext uri="{FF2B5EF4-FFF2-40B4-BE49-F238E27FC236}">
                <a16:creationId xmlns:a16="http://schemas.microsoft.com/office/drawing/2014/main" id="{95965DC1-BD18-E3D8-34DD-8B101467E6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807" b="15943"/>
          <a:stretch/>
        </p:blipFill>
        <p:spPr bwMode="auto">
          <a:xfrm>
            <a:off x="583878" y="1232756"/>
            <a:ext cx="10668000"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76234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5858A109-A771-4A3E-BA24-F9EC44A87E90}"/>
              </a:ext>
            </a:extLst>
          </p:cNvPr>
          <p:cNvSpPr>
            <a:spLocks noGrp="1"/>
          </p:cNvSpPr>
          <p:nvPr>
            <p:ph type="title" idx="4294967295"/>
          </p:nvPr>
        </p:nvSpPr>
        <p:spPr>
          <a:xfrm>
            <a:off x="544560" y="241409"/>
            <a:ext cx="4581872" cy="647700"/>
          </a:xfrm>
          <a:prstGeom prst="rect">
            <a:avLst/>
          </a:prstGeom>
        </p:spPr>
        <p:txBody>
          <a:bodyPr/>
          <a:lstStyle/>
          <a:p>
            <a:pPr algn="l" eaLnBrk="1" hangingPunct="1"/>
            <a:r>
              <a:rPr lang="en-GB" altLang="en-US" sz="3600" b="1" dirty="0">
                <a:solidFill>
                  <a:schemeClr val="tx1"/>
                </a:solidFill>
                <a:effectLst>
                  <a:outerShdw blurRad="38100" dist="38100" dir="2700000" algn="tl">
                    <a:srgbClr val="000000">
                      <a:alpha val="43137"/>
                    </a:srgbClr>
                  </a:outerShdw>
                </a:effectLst>
              </a:rPr>
              <a:t>VRIO analysis</a:t>
            </a:r>
          </a:p>
        </p:txBody>
      </p:sp>
      <p:sp>
        <p:nvSpPr>
          <p:cNvPr id="21507" name="Content Placeholder 2">
            <a:extLst>
              <a:ext uri="{FF2B5EF4-FFF2-40B4-BE49-F238E27FC236}">
                <a16:creationId xmlns:a16="http://schemas.microsoft.com/office/drawing/2014/main" id="{36700CA0-E5AB-4AFF-906C-78A28AD72A28}"/>
              </a:ext>
            </a:extLst>
          </p:cNvPr>
          <p:cNvSpPr>
            <a:spLocks noGrp="1"/>
          </p:cNvSpPr>
          <p:nvPr>
            <p:ph idx="4294967295"/>
          </p:nvPr>
        </p:nvSpPr>
        <p:spPr>
          <a:xfrm>
            <a:off x="544560" y="1474882"/>
            <a:ext cx="11041558" cy="3384550"/>
          </a:xfrm>
          <a:prstGeom prst="rect">
            <a:avLst/>
          </a:prstGeom>
          <a:solidFill>
            <a:schemeClr val="bg1"/>
          </a:solidFill>
        </p:spPr>
        <p:txBody>
          <a:bodyPr>
            <a:normAutofit fontScale="92500" lnSpcReduction="10000"/>
          </a:bodyPr>
          <a:lstStyle/>
          <a:p>
            <a:pPr marL="0" indent="0" eaLnBrk="1" hangingPunct="1">
              <a:buNone/>
              <a:defRPr/>
            </a:pPr>
            <a:r>
              <a:rPr lang="en-GB" altLang="en-US" sz="3000" dirty="0"/>
              <a:t>A VRIO analysis helps to evaluate if, how and to what extent an organisation or company has resources and capabilities that are :</a:t>
            </a:r>
          </a:p>
          <a:p>
            <a:pPr marL="0" indent="0" eaLnBrk="1" hangingPunct="1">
              <a:buNone/>
              <a:defRPr/>
            </a:pPr>
            <a:endParaRPr lang="en-GB" altLang="en-US" dirty="0"/>
          </a:p>
          <a:p>
            <a:pPr eaLnBrk="1" hangingPunct="1">
              <a:buFont typeface="Arial" charset="0"/>
              <a:buNone/>
              <a:defRPr/>
            </a:pPr>
            <a:r>
              <a:rPr lang="en-GB" altLang="en-US" sz="2800" b="1" dirty="0"/>
              <a:t>(i) valuable;</a:t>
            </a:r>
          </a:p>
          <a:p>
            <a:pPr eaLnBrk="1" hangingPunct="1">
              <a:buFont typeface="Arial" charset="0"/>
              <a:buNone/>
              <a:defRPr/>
            </a:pPr>
            <a:r>
              <a:rPr lang="en-GB" altLang="en-US" sz="2800" b="1" dirty="0"/>
              <a:t>(ii) rare;</a:t>
            </a:r>
          </a:p>
          <a:p>
            <a:pPr eaLnBrk="1" hangingPunct="1">
              <a:buFont typeface="Arial" charset="0"/>
              <a:buNone/>
              <a:defRPr/>
            </a:pPr>
            <a:r>
              <a:rPr lang="en-GB" altLang="en-US" sz="2800" b="1" dirty="0"/>
              <a:t>(iii) inimitable;</a:t>
            </a:r>
          </a:p>
          <a:p>
            <a:pPr eaLnBrk="1" hangingPunct="1">
              <a:buFont typeface="Arial" charset="0"/>
              <a:buNone/>
              <a:defRPr/>
            </a:pPr>
            <a:r>
              <a:rPr lang="en-GB" altLang="en-US" sz="2800" b="1" dirty="0"/>
              <a:t>(iv) supported by the organisation</a:t>
            </a:r>
            <a:r>
              <a:rPr lang="en-GB" altLang="en-US" sz="2800" dirty="0"/>
              <a:t>. </a:t>
            </a:r>
          </a:p>
        </p:txBody>
      </p:sp>
    </p:spTree>
    <p:extLst>
      <p:ext uri="{BB962C8B-B14F-4D97-AF65-F5344CB8AC3E}">
        <p14:creationId xmlns:p14="http://schemas.microsoft.com/office/powerpoint/2010/main" val="32984504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Competitive Advantage (VRI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7379" y="526765"/>
            <a:ext cx="8025564" cy="5093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01713" y="381210"/>
            <a:ext cx="3096345" cy="2246769"/>
          </a:xfrm>
          <a:prstGeom prst="rect">
            <a:avLst/>
          </a:prstGeom>
          <a:noFill/>
        </p:spPr>
        <p:txBody>
          <a:bodyPr wrap="square" rtlCol="0">
            <a:spAutoFit/>
          </a:bodyPr>
          <a:lstStyle/>
          <a:p>
            <a:r>
              <a:rPr lang="en-GB" sz="2800" b="1" dirty="0">
                <a:effectLst>
                  <a:outerShdw blurRad="38100" dist="38100" dir="2700000" algn="tl">
                    <a:srgbClr val="000000">
                      <a:alpha val="43137"/>
                    </a:srgbClr>
                  </a:outerShdw>
                </a:effectLst>
              </a:rPr>
              <a:t>More Yes …</a:t>
            </a:r>
          </a:p>
          <a:p>
            <a:endParaRPr lang="en-GB" sz="2800" b="1" dirty="0">
              <a:effectLst>
                <a:outerShdw blurRad="38100" dist="38100" dir="2700000" algn="tl">
                  <a:srgbClr val="000000">
                    <a:alpha val="43137"/>
                  </a:srgbClr>
                </a:outerShdw>
              </a:effectLst>
            </a:endParaRPr>
          </a:p>
          <a:p>
            <a:r>
              <a:rPr lang="en-GB" sz="2800" b="1" dirty="0">
                <a:effectLst>
                  <a:outerShdw blurRad="38100" dist="38100" dir="2700000" algn="tl">
                    <a:srgbClr val="000000">
                      <a:alpha val="43137"/>
                    </a:srgbClr>
                  </a:outerShdw>
                </a:effectLst>
              </a:rPr>
              <a:t>More sustainable competitive  advantages </a:t>
            </a:r>
          </a:p>
        </p:txBody>
      </p:sp>
      <p:sp>
        <p:nvSpPr>
          <p:cNvPr id="5" name="TextBox 4"/>
          <p:cNvSpPr txBox="1"/>
          <p:nvPr/>
        </p:nvSpPr>
        <p:spPr>
          <a:xfrm>
            <a:off x="481051" y="2801380"/>
            <a:ext cx="3057247" cy="2308324"/>
          </a:xfrm>
          <a:prstGeom prst="rect">
            <a:avLst/>
          </a:prstGeom>
          <a:noFill/>
        </p:spPr>
        <p:txBody>
          <a:bodyPr wrap="none" rtlCol="0">
            <a:spAutoFit/>
          </a:bodyPr>
          <a:lstStyle/>
          <a:p>
            <a:r>
              <a:rPr lang="en-GB" dirty="0"/>
              <a:t>If the answers are: </a:t>
            </a:r>
          </a:p>
          <a:p>
            <a:endParaRPr lang="en-GB" dirty="0"/>
          </a:p>
          <a:p>
            <a:r>
              <a:rPr lang="en-GB" dirty="0"/>
              <a:t>V-No</a:t>
            </a:r>
          </a:p>
          <a:p>
            <a:r>
              <a:rPr lang="en-GB" dirty="0"/>
              <a:t>R-No</a:t>
            </a:r>
          </a:p>
          <a:p>
            <a:r>
              <a:rPr lang="en-GB" dirty="0"/>
              <a:t>I-No</a:t>
            </a:r>
          </a:p>
          <a:p>
            <a:r>
              <a:rPr lang="en-GB" dirty="0"/>
              <a:t>O-No</a:t>
            </a:r>
          </a:p>
          <a:p>
            <a:endParaRPr lang="en-GB" dirty="0"/>
          </a:p>
          <a:p>
            <a:r>
              <a:rPr lang="en-GB" dirty="0"/>
              <a:t>Competitive Disadvantages </a:t>
            </a:r>
          </a:p>
        </p:txBody>
      </p:sp>
    </p:spTree>
    <p:extLst>
      <p:ext uri="{BB962C8B-B14F-4D97-AF65-F5344CB8AC3E}">
        <p14:creationId xmlns:p14="http://schemas.microsoft.com/office/powerpoint/2010/main" val="38078667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720" b="1"/>
          <a:stretch/>
        </p:blipFill>
        <p:spPr>
          <a:xfrm>
            <a:off x="1703512" y="1340768"/>
            <a:ext cx="9436372" cy="4113070"/>
          </a:xfrm>
          <a:prstGeom prst="rect">
            <a:avLst/>
          </a:prstGeom>
        </p:spPr>
      </p:pic>
      <p:sp>
        <p:nvSpPr>
          <p:cNvPr id="5" name="TextBox 4"/>
          <p:cNvSpPr txBox="1"/>
          <p:nvPr/>
        </p:nvSpPr>
        <p:spPr>
          <a:xfrm>
            <a:off x="7536160" y="476672"/>
            <a:ext cx="3456384" cy="646331"/>
          </a:xfrm>
          <a:prstGeom prst="rect">
            <a:avLst/>
          </a:prstGeom>
          <a:noFill/>
        </p:spPr>
        <p:txBody>
          <a:bodyPr wrap="square" rtlCol="0">
            <a:spAutoFit/>
          </a:bodyPr>
          <a:lstStyle/>
          <a:p>
            <a:r>
              <a:rPr lang="en-GB" sz="3600" dirty="0"/>
              <a:t>More likely </a:t>
            </a:r>
          </a:p>
        </p:txBody>
      </p:sp>
    </p:spTree>
    <p:extLst>
      <p:ext uri="{BB962C8B-B14F-4D97-AF65-F5344CB8AC3E}">
        <p14:creationId xmlns:p14="http://schemas.microsoft.com/office/powerpoint/2010/main" val="31304665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635"/>
          <a:stretch/>
        </p:blipFill>
        <p:spPr>
          <a:xfrm>
            <a:off x="1153739" y="1067099"/>
            <a:ext cx="9884522" cy="4332138"/>
          </a:xfrm>
          <a:prstGeom prst="rect">
            <a:avLst/>
          </a:prstGeom>
        </p:spPr>
      </p:pic>
      <p:sp>
        <p:nvSpPr>
          <p:cNvPr id="5" name="TextBox 4"/>
          <p:cNvSpPr txBox="1"/>
          <p:nvPr/>
        </p:nvSpPr>
        <p:spPr>
          <a:xfrm>
            <a:off x="8544272" y="260648"/>
            <a:ext cx="2448272" cy="646331"/>
          </a:xfrm>
          <a:prstGeom prst="rect">
            <a:avLst/>
          </a:prstGeom>
          <a:noFill/>
        </p:spPr>
        <p:txBody>
          <a:bodyPr wrap="square" rtlCol="0">
            <a:spAutoFit/>
          </a:bodyPr>
          <a:lstStyle/>
          <a:p>
            <a:r>
              <a:rPr lang="en-GB" sz="3600" dirty="0"/>
              <a:t>More likely </a:t>
            </a:r>
          </a:p>
        </p:txBody>
      </p:sp>
    </p:spTree>
    <p:extLst>
      <p:ext uri="{BB962C8B-B14F-4D97-AF65-F5344CB8AC3E}">
        <p14:creationId xmlns:p14="http://schemas.microsoft.com/office/powerpoint/2010/main" val="17647526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652"/>
          <a:stretch/>
        </p:blipFill>
        <p:spPr>
          <a:xfrm>
            <a:off x="1343472" y="1196752"/>
            <a:ext cx="9892803" cy="4288182"/>
          </a:xfrm>
          <a:prstGeom prst="rect">
            <a:avLst/>
          </a:prstGeom>
        </p:spPr>
      </p:pic>
      <p:sp>
        <p:nvSpPr>
          <p:cNvPr id="5" name="TextBox 4"/>
          <p:cNvSpPr txBox="1"/>
          <p:nvPr/>
        </p:nvSpPr>
        <p:spPr>
          <a:xfrm>
            <a:off x="8688288" y="476672"/>
            <a:ext cx="2304256" cy="461665"/>
          </a:xfrm>
          <a:prstGeom prst="rect">
            <a:avLst/>
          </a:prstGeom>
          <a:noFill/>
        </p:spPr>
        <p:txBody>
          <a:bodyPr wrap="square" rtlCol="0">
            <a:spAutoFit/>
          </a:bodyPr>
          <a:lstStyle/>
          <a:p>
            <a:r>
              <a:rPr lang="en-GB" sz="2400" dirty="0"/>
              <a:t>More likely </a:t>
            </a:r>
          </a:p>
        </p:txBody>
      </p:sp>
    </p:spTree>
    <p:extLst>
      <p:ext uri="{BB962C8B-B14F-4D97-AF65-F5344CB8AC3E}">
        <p14:creationId xmlns:p14="http://schemas.microsoft.com/office/powerpoint/2010/main" val="41432348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31504" y="1340768"/>
            <a:ext cx="9254256" cy="4043816"/>
          </a:xfrm>
          <a:prstGeom prst="rect">
            <a:avLst/>
          </a:prstGeom>
        </p:spPr>
      </p:pic>
      <p:sp>
        <p:nvSpPr>
          <p:cNvPr id="5" name="TextBox 4"/>
          <p:cNvSpPr txBox="1"/>
          <p:nvPr/>
        </p:nvSpPr>
        <p:spPr>
          <a:xfrm>
            <a:off x="9192344" y="692696"/>
            <a:ext cx="1800200" cy="461665"/>
          </a:xfrm>
          <a:prstGeom prst="rect">
            <a:avLst/>
          </a:prstGeom>
          <a:noFill/>
        </p:spPr>
        <p:txBody>
          <a:bodyPr wrap="square" rtlCol="0">
            <a:spAutoFit/>
          </a:bodyPr>
          <a:lstStyle/>
          <a:p>
            <a:r>
              <a:rPr lang="en-GB" sz="2400" dirty="0"/>
              <a:t>More likely </a:t>
            </a:r>
          </a:p>
        </p:txBody>
      </p:sp>
    </p:spTree>
    <p:extLst>
      <p:ext uri="{BB962C8B-B14F-4D97-AF65-F5344CB8AC3E}">
        <p14:creationId xmlns:p14="http://schemas.microsoft.com/office/powerpoint/2010/main" val="10353052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C5CC-0757-1ADE-8725-387981A39B8D}"/>
              </a:ext>
            </a:extLst>
          </p:cNvPr>
          <p:cNvSpPr>
            <a:spLocks noGrp="1"/>
          </p:cNvSpPr>
          <p:nvPr>
            <p:ph type="title" idx="4294967295"/>
          </p:nvPr>
        </p:nvSpPr>
        <p:spPr>
          <a:xfrm>
            <a:off x="0" y="1584325"/>
            <a:ext cx="12072664" cy="2536825"/>
          </a:xfrm>
          <a:prstGeom prst="rect">
            <a:avLst/>
          </a:prstGeom>
        </p:spPr>
        <p:txBody>
          <a:bodyPr vert="horz" lIns="91440" tIns="45720" rIns="91440" bIns="0" rtlCol="0" anchor="ctr">
            <a:normAutofit/>
          </a:bodyPr>
          <a:lstStyle/>
          <a:p>
            <a:pPr lvl="0" algn="ctr"/>
            <a:r>
              <a:rPr lang="en-US" b="1" dirty="0">
                <a:solidFill>
                  <a:srgbClr val="454545"/>
                </a:solidFill>
                <a:effectLst>
                  <a:outerShdw blurRad="38100" dist="38100" dir="2700000" algn="tl">
                    <a:srgbClr val="000000">
                      <a:alpha val="43137"/>
                    </a:srgbClr>
                  </a:outerShdw>
                </a:effectLst>
              </a:rPr>
              <a:t>MINI CASES ON STRATEGIES BASED ON RBV</a:t>
            </a:r>
          </a:p>
        </p:txBody>
      </p:sp>
    </p:spTree>
    <p:extLst>
      <p:ext uri="{BB962C8B-B14F-4D97-AF65-F5344CB8AC3E}">
        <p14:creationId xmlns:p14="http://schemas.microsoft.com/office/powerpoint/2010/main" val="282881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502400" y="476250"/>
            <a:ext cx="5689600" cy="785813"/>
          </a:xfrm>
          <a:prstGeom prst="rect">
            <a:avLst/>
          </a:prstGeom>
        </p:spPr>
        <p:txBody>
          <a:bodyPr>
            <a:normAutofit fontScale="90000"/>
          </a:bodyPr>
          <a:lstStyle/>
          <a:p>
            <a:r>
              <a:rPr lang="en-GB" dirty="0">
                <a:solidFill>
                  <a:schemeClr val="tx1"/>
                </a:solidFill>
                <a:effectLst>
                  <a:outerShdw blurRad="38100" dist="38100" dir="2700000" algn="tl">
                    <a:srgbClr val="000000">
                      <a:alpha val="43137"/>
                    </a:srgbClr>
                  </a:outerShdw>
                </a:effectLst>
              </a:rPr>
              <a:t>Capabilities – Case Study</a:t>
            </a:r>
          </a:p>
        </p:txBody>
      </p:sp>
      <p:sp>
        <p:nvSpPr>
          <p:cNvPr id="7" name="Content Placeholder 15"/>
          <p:cNvSpPr txBox="1">
            <a:spLocks/>
          </p:cNvSpPr>
          <p:nvPr/>
        </p:nvSpPr>
        <p:spPr>
          <a:xfrm>
            <a:off x="4943872" y="1279245"/>
            <a:ext cx="5976664" cy="3350933"/>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endParaRPr lang="en-GB" altLang="en-US" sz="3600" dirty="0"/>
          </a:p>
          <a:p>
            <a:r>
              <a:rPr lang="en-GB" altLang="en-US" sz="3600" dirty="0"/>
              <a:t>Product Design</a:t>
            </a:r>
          </a:p>
          <a:p>
            <a:r>
              <a:rPr lang="en-GB" altLang="en-US" sz="3600" dirty="0"/>
              <a:t>Supply chain management</a:t>
            </a:r>
          </a:p>
          <a:p>
            <a:r>
              <a:rPr lang="en-GB" altLang="en-US" sz="3600" dirty="0"/>
              <a:t>Ecosystem creation</a:t>
            </a:r>
          </a:p>
          <a:p>
            <a:r>
              <a:rPr lang="en-GB" altLang="en-US" sz="3600" dirty="0"/>
              <a:t>Marketing</a:t>
            </a:r>
          </a:p>
        </p:txBody>
      </p:sp>
      <p:pic>
        <p:nvPicPr>
          <p:cNvPr id="3" name="Picture 2">
            <a:extLst>
              <a:ext uri="{FF2B5EF4-FFF2-40B4-BE49-F238E27FC236}">
                <a16:creationId xmlns:a16="http://schemas.microsoft.com/office/drawing/2014/main" id="{EE8853B8-BFFB-42CD-86E4-44B5A7D4632F}"/>
              </a:ext>
            </a:extLst>
          </p:cNvPr>
          <p:cNvPicPr>
            <a:picLocks noChangeAspect="1"/>
          </p:cNvPicPr>
          <p:nvPr/>
        </p:nvPicPr>
        <p:blipFill>
          <a:blip r:embed="rId2"/>
          <a:stretch>
            <a:fillRect/>
          </a:stretch>
        </p:blipFill>
        <p:spPr>
          <a:xfrm>
            <a:off x="551384" y="1854815"/>
            <a:ext cx="3170195" cy="3450635"/>
          </a:xfrm>
          <a:prstGeom prst="rect">
            <a:avLst/>
          </a:prstGeom>
        </p:spPr>
      </p:pic>
    </p:spTree>
    <p:extLst>
      <p:ext uri="{BB962C8B-B14F-4D97-AF65-F5344CB8AC3E}">
        <p14:creationId xmlns:p14="http://schemas.microsoft.com/office/powerpoint/2010/main" val="293690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89050" y="484188"/>
            <a:ext cx="10902950" cy="784225"/>
          </a:xfrm>
          <a:prstGeom prst="rect">
            <a:avLst/>
          </a:prstGeom>
        </p:spPr>
        <p:txBody>
          <a:bodyPr/>
          <a:lstStyle/>
          <a:p>
            <a:r>
              <a:rPr lang="en-GB" dirty="0">
                <a:solidFill>
                  <a:schemeClr val="tx1"/>
                </a:solidFill>
                <a:effectLst>
                  <a:outerShdw blurRad="38100" dist="38100" dir="2700000" algn="tl">
                    <a:srgbClr val="000000">
                      <a:alpha val="43137"/>
                    </a:srgbClr>
                  </a:outerShdw>
                </a:effectLst>
              </a:rPr>
              <a:t>Leveraging Capabilities – 3M</a:t>
            </a:r>
          </a:p>
        </p:txBody>
      </p:sp>
      <p:sp>
        <p:nvSpPr>
          <p:cNvPr id="7" name="Content Placeholder 15"/>
          <p:cNvSpPr txBox="1">
            <a:spLocks/>
          </p:cNvSpPr>
          <p:nvPr/>
        </p:nvSpPr>
        <p:spPr>
          <a:xfrm>
            <a:off x="4223792" y="1709101"/>
            <a:ext cx="7661317" cy="4002044"/>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a:buFont typeface="Wingdings" panose="05000000000000000000" pitchFamily="2" charset="2"/>
              <a:buChar char="v"/>
            </a:pPr>
            <a:r>
              <a:rPr lang="en-GB" altLang="en-US" dirty="0"/>
              <a:t>Manufacturing capabilities to successfully exploit other markets:</a:t>
            </a:r>
          </a:p>
          <a:p>
            <a:pPr marL="0" indent="0">
              <a:buNone/>
            </a:pPr>
            <a:endParaRPr lang="en-GB" altLang="en-US" dirty="0"/>
          </a:p>
          <a:p>
            <a:pPr lvl="1"/>
            <a:r>
              <a:rPr lang="en-GB" altLang="en-US" sz="3200" b="1" dirty="0">
                <a:effectLst>
                  <a:outerShdw blurRad="38100" dist="38100" dir="2700000" algn="tl">
                    <a:srgbClr val="000000">
                      <a:alpha val="43137"/>
                    </a:srgbClr>
                  </a:outerShdw>
                </a:effectLst>
              </a:rPr>
              <a:t>Home</a:t>
            </a:r>
          </a:p>
          <a:p>
            <a:pPr lvl="1"/>
            <a:r>
              <a:rPr lang="en-GB" altLang="en-US" sz="3200" b="1" dirty="0">
                <a:effectLst>
                  <a:outerShdw blurRad="38100" dist="38100" dir="2700000" algn="tl">
                    <a:srgbClr val="000000">
                      <a:alpha val="43137"/>
                    </a:srgbClr>
                  </a:outerShdw>
                </a:effectLst>
              </a:rPr>
              <a:t>Office</a:t>
            </a:r>
          </a:p>
          <a:p>
            <a:pPr lvl="1"/>
            <a:r>
              <a:rPr lang="en-GB" altLang="en-US" sz="3200" b="1" dirty="0">
                <a:effectLst>
                  <a:outerShdw blurRad="38100" dist="38100" dir="2700000" algn="tl">
                    <a:srgbClr val="000000">
                      <a:alpha val="43137"/>
                    </a:srgbClr>
                  </a:outerShdw>
                </a:effectLst>
              </a:rPr>
              <a:t>Industry</a:t>
            </a:r>
          </a:p>
          <a:p>
            <a:pPr lvl="1"/>
            <a:r>
              <a:rPr lang="en-GB" altLang="en-US" sz="3200" b="1" dirty="0">
                <a:effectLst>
                  <a:outerShdw blurRad="38100" dist="38100" dir="2700000" algn="tl">
                    <a:srgbClr val="000000">
                      <a:alpha val="43137"/>
                    </a:srgbClr>
                  </a:outerShdw>
                </a:effectLst>
              </a:rPr>
              <a:t>Healthcare</a:t>
            </a:r>
          </a:p>
        </p:txBody>
      </p:sp>
      <p:pic>
        <p:nvPicPr>
          <p:cNvPr id="3" name="Picture 2">
            <a:extLst>
              <a:ext uri="{FF2B5EF4-FFF2-40B4-BE49-F238E27FC236}">
                <a16:creationId xmlns:a16="http://schemas.microsoft.com/office/drawing/2014/main" id="{0D00267B-9B44-4536-A16C-ED4286625EE6}"/>
              </a:ext>
            </a:extLst>
          </p:cNvPr>
          <p:cNvPicPr>
            <a:picLocks noChangeAspect="1"/>
          </p:cNvPicPr>
          <p:nvPr/>
        </p:nvPicPr>
        <p:blipFill>
          <a:blip r:embed="rId3"/>
          <a:stretch>
            <a:fillRect/>
          </a:stretch>
        </p:blipFill>
        <p:spPr>
          <a:xfrm>
            <a:off x="335360" y="1844704"/>
            <a:ext cx="3776735" cy="3730838"/>
          </a:xfrm>
          <a:prstGeom prst="rect">
            <a:avLst/>
          </a:prstGeom>
        </p:spPr>
      </p:pic>
    </p:spTree>
    <p:extLst>
      <p:ext uri="{BB962C8B-B14F-4D97-AF65-F5344CB8AC3E}">
        <p14:creationId xmlns:p14="http://schemas.microsoft.com/office/powerpoint/2010/main" val="12685110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89050" y="484188"/>
            <a:ext cx="10902950" cy="784225"/>
          </a:xfrm>
          <a:prstGeom prst="rect">
            <a:avLst/>
          </a:prstGeom>
        </p:spPr>
        <p:txBody>
          <a:bodyPr/>
          <a:lstStyle/>
          <a:p>
            <a:r>
              <a:rPr lang="en-GB" dirty="0">
                <a:solidFill>
                  <a:schemeClr val="tx1"/>
                </a:solidFill>
              </a:rPr>
              <a:t>Leveraging Capabilities – </a:t>
            </a:r>
            <a:r>
              <a:rPr lang="en-GB" dirty="0" err="1">
                <a:solidFill>
                  <a:schemeClr val="tx1"/>
                </a:solidFill>
              </a:rPr>
              <a:t>Tencent</a:t>
            </a:r>
            <a:endParaRPr lang="en-GB" dirty="0">
              <a:solidFill>
                <a:schemeClr val="tx1"/>
              </a:solidFill>
            </a:endParaRPr>
          </a:p>
        </p:txBody>
      </p:sp>
      <p:pic>
        <p:nvPicPr>
          <p:cNvPr id="6" name="Content Placeholder 5"/>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498763" y="1653321"/>
            <a:ext cx="3800475" cy="3695700"/>
          </a:xfrm>
          <a:prstGeom prst="rect">
            <a:avLst/>
          </a:prstGeom>
        </p:spPr>
      </p:pic>
      <p:sp>
        <p:nvSpPr>
          <p:cNvPr id="7" name="Content Placeholder 15"/>
          <p:cNvSpPr txBox="1">
            <a:spLocks/>
          </p:cNvSpPr>
          <p:nvPr/>
        </p:nvSpPr>
        <p:spPr>
          <a:xfrm>
            <a:off x="4139594" y="2288650"/>
            <a:ext cx="7911752" cy="2646717"/>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r>
              <a:rPr lang="en-GB" altLang="en-US" dirty="0"/>
              <a:t>Data evaluation and research to successfully exploit other markets:</a:t>
            </a:r>
          </a:p>
          <a:p>
            <a:pPr marL="0" indent="0">
              <a:buNone/>
            </a:pPr>
            <a:endParaRPr lang="en-GB" altLang="en-US" dirty="0"/>
          </a:p>
          <a:p>
            <a:pPr lvl="1"/>
            <a:r>
              <a:rPr lang="en-GB" altLang="en-US" dirty="0"/>
              <a:t>Artificial Intelligence by teaching machines how to communicate with humans</a:t>
            </a:r>
          </a:p>
        </p:txBody>
      </p:sp>
    </p:spTree>
    <p:extLst>
      <p:ext uri="{BB962C8B-B14F-4D97-AF65-F5344CB8AC3E}">
        <p14:creationId xmlns:p14="http://schemas.microsoft.com/office/powerpoint/2010/main" val="6198226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519936" y="332656"/>
            <a:ext cx="5976937" cy="1433512"/>
          </a:xfrm>
          <a:prstGeom prst="rect">
            <a:avLst/>
          </a:prstGeom>
        </p:spPr>
        <p:txBody>
          <a:bodyPr/>
          <a:lstStyle/>
          <a:p>
            <a:r>
              <a:rPr lang="en-GB" dirty="0">
                <a:solidFill>
                  <a:schemeClr val="tx1"/>
                </a:solidFill>
                <a:effectLst>
                  <a:outerShdw blurRad="38100" dist="38100" dir="2700000" algn="tl">
                    <a:srgbClr val="000000">
                      <a:alpha val="43137"/>
                    </a:srgbClr>
                  </a:outerShdw>
                </a:effectLst>
              </a:rPr>
              <a:t>Leveraging Capabilities – Tata</a:t>
            </a:r>
          </a:p>
        </p:txBody>
      </p:sp>
      <p:sp>
        <p:nvSpPr>
          <p:cNvPr id="7" name="Content Placeholder 15"/>
          <p:cNvSpPr txBox="1">
            <a:spLocks/>
          </p:cNvSpPr>
          <p:nvPr/>
        </p:nvSpPr>
        <p:spPr>
          <a:xfrm>
            <a:off x="5519936" y="2369155"/>
            <a:ext cx="6480720" cy="2736304"/>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r>
              <a:rPr lang="en-GB" altLang="en-US" dirty="0"/>
              <a:t>Management of related and unrelated businesses to successfully exploit other markets:</a:t>
            </a:r>
          </a:p>
          <a:p>
            <a:pPr lvl="1"/>
            <a:r>
              <a:rPr lang="en-GB" altLang="en-US" dirty="0"/>
              <a:t>The Tata Group consists of more than 100 operating companies spread across 6 continents</a:t>
            </a:r>
          </a:p>
        </p:txBody>
      </p:sp>
      <p:pic>
        <p:nvPicPr>
          <p:cNvPr id="3" name="Picture 2">
            <a:extLst>
              <a:ext uri="{FF2B5EF4-FFF2-40B4-BE49-F238E27FC236}">
                <a16:creationId xmlns:a16="http://schemas.microsoft.com/office/drawing/2014/main" id="{C731B788-53DD-4E93-B5A3-FE52B2A27DEE}"/>
              </a:ext>
            </a:extLst>
          </p:cNvPr>
          <p:cNvPicPr>
            <a:picLocks noChangeAspect="1"/>
          </p:cNvPicPr>
          <p:nvPr/>
        </p:nvPicPr>
        <p:blipFill>
          <a:blip r:embed="rId2"/>
          <a:stretch>
            <a:fillRect/>
          </a:stretch>
        </p:blipFill>
        <p:spPr>
          <a:xfrm>
            <a:off x="300527" y="136907"/>
            <a:ext cx="4465494" cy="4968552"/>
          </a:xfrm>
          <a:prstGeom prst="rect">
            <a:avLst/>
          </a:prstGeom>
        </p:spPr>
      </p:pic>
    </p:spTree>
    <p:extLst>
      <p:ext uri="{BB962C8B-B14F-4D97-AF65-F5344CB8AC3E}">
        <p14:creationId xmlns:p14="http://schemas.microsoft.com/office/powerpoint/2010/main" val="16023977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6391" y="211233"/>
            <a:ext cx="6480175" cy="784225"/>
          </a:xfrm>
          <a:prstGeom prst="rect">
            <a:avLst/>
          </a:prstGeom>
        </p:spPr>
        <p:txBody>
          <a:bodyPr>
            <a:normAutofit fontScale="90000"/>
          </a:bodyPr>
          <a:lstStyle/>
          <a:p>
            <a:r>
              <a:rPr lang="en-GB" dirty="0">
                <a:solidFill>
                  <a:schemeClr val="tx1"/>
                </a:solidFill>
                <a:effectLst>
                  <a:outerShdw blurRad="38100" dist="38100" dir="2700000" algn="tl">
                    <a:srgbClr val="000000">
                      <a:alpha val="43137"/>
                    </a:srgbClr>
                  </a:outerShdw>
                </a:effectLst>
              </a:rPr>
              <a:t>Competencies at Whirlpool</a:t>
            </a:r>
          </a:p>
        </p:txBody>
      </p:sp>
      <p:pic>
        <p:nvPicPr>
          <p:cNvPr id="8" name="Content Placeholder 7"/>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t="461" b="461"/>
          <a:stretch/>
        </p:blipFill>
        <p:spPr>
          <a:xfrm>
            <a:off x="727894" y="2416068"/>
            <a:ext cx="2343150" cy="3141662"/>
          </a:xfrm>
          <a:prstGeom prst="rect">
            <a:avLst/>
          </a:prstGeom>
        </p:spPr>
      </p:pic>
      <p:sp>
        <p:nvSpPr>
          <p:cNvPr id="7" name="Content Placeholder 15"/>
          <p:cNvSpPr txBox="1">
            <a:spLocks/>
          </p:cNvSpPr>
          <p:nvPr/>
        </p:nvSpPr>
        <p:spPr>
          <a:xfrm>
            <a:off x="5396391" y="1262595"/>
            <a:ext cx="6192688" cy="4464496"/>
          </a:xfrm>
          <a:prstGeom prst="rect">
            <a:avLst/>
          </a:prstGeom>
        </p:spPr>
        <p:txBody>
          <a:bodyPr vert="horz" lIns="91440" tIns="45720" rIns="91440" bIns="45720" rtlCol="0">
            <a:noAutofit/>
          </a:bodyPr>
          <a:lstStyle>
            <a:lvl1pPr marL="288000" indent="-288000" algn="l" defTabSz="914400" rtl="0" eaLnBrk="1" latinLnBrk="0" hangingPunct="1">
              <a:spcBef>
                <a:spcPts val="2000"/>
              </a:spcBef>
              <a:buClr>
                <a:schemeClr val="accent1"/>
              </a:buClr>
              <a:buSzPct val="75000"/>
              <a:buFont typeface="Wingdings" pitchFamily="2" charset="2"/>
              <a:buChar char="n"/>
              <a:defRPr lang="en-GB" sz="2800" kern="1200">
                <a:solidFill>
                  <a:schemeClr val="tx1"/>
                </a:solidFill>
                <a:latin typeface="Calibri" pitchFamily="34" charset="0"/>
                <a:ea typeface="+mn-ea"/>
                <a:cs typeface="Calibri" pitchFamily="34" charset="0"/>
              </a:defRPr>
            </a:lvl1pPr>
            <a:lvl2pPr marL="576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2pPr>
            <a:lvl3pPr marL="864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3pPr>
            <a:lvl4pPr marL="1152000" indent="-288000" algn="l" defTabSz="914400" rtl="0" eaLnBrk="1" latinLnBrk="0" hangingPunct="1">
              <a:spcBef>
                <a:spcPts val="600"/>
              </a:spcBef>
              <a:buClr>
                <a:schemeClr val="accent1">
                  <a:lumMod val="60000"/>
                  <a:lumOff val="40000"/>
                </a:schemeClr>
              </a:buClr>
              <a:buSzPct val="75000"/>
              <a:buFont typeface="Wingdings" pitchFamily="2" charset="2"/>
              <a:buChar char="n"/>
              <a:defRPr lang="en-GB" sz="2400" kern="1200">
                <a:solidFill>
                  <a:schemeClr val="tx1"/>
                </a:solidFill>
                <a:latin typeface="Calibri" pitchFamily="34" charset="0"/>
                <a:ea typeface="+mn-ea"/>
                <a:cs typeface="Calibri" pitchFamily="34" charset="0"/>
              </a:defRPr>
            </a:lvl4pPr>
            <a:lvl5pPr marL="1440000" indent="-288000" algn="l" defTabSz="914400" rtl="0" eaLnBrk="1" latinLnBrk="0" hangingPunct="1">
              <a:spcBef>
                <a:spcPts val="600"/>
              </a:spcBef>
              <a:buClr>
                <a:schemeClr val="accent1"/>
              </a:buClr>
              <a:buSzPct val="75000"/>
              <a:buFont typeface="Wingdings" pitchFamily="2" charset="2"/>
              <a:buChar char="n"/>
              <a:defRPr lang="en-GB" sz="2400" kern="1200">
                <a:solidFill>
                  <a:schemeClr val="tx1"/>
                </a:solidFill>
                <a:latin typeface="Calibri" pitchFamily="34" charset="0"/>
                <a:ea typeface="+mn-ea"/>
                <a:cs typeface="Calibri" pitchFamily="34" charset="0"/>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pPr marL="0" indent="0">
              <a:buNone/>
            </a:pPr>
            <a:r>
              <a:rPr lang="en-US" dirty="0"/>
              <a:t>“Executing our strategy requires </a:t>
            </a:r>
            <a:r>
              <a:rPr lang="en-US" dirty="0">
                <a:solidFill>
                  <a:srgbClr val="C00000"/>
                </a:solidFill>
              </a:rPr>
              <a:t>a unique toolkit of competencies </a:t>
            </a:r>
            <a:r>
              <a:rPr lang="en-US" dirty="0"/>
              <a:t>that we continue to build for our people globally. The starting point of building </a:t>
            </a:r>
            <a:r>
              <a:rPr lang="en-US" dirty="0">
                <a:solidFill>
                  <a:srgbClr val="C00000"/>
                </a:solidFill>
              </a:rPr>
              <a:t>new competencies</a:t>
            </a:r>
            <a:r>
              <a:rPr lang="en-US" dirty="0"/>
              <a:t> is what we call ‘Customer Excellence’ – our ability to proactively understand and anticipate the needs of customers” </a:t>
            </a:r>
            <a:br>
              <a:rPr lang="en-US" dirty="0"/>
            </a:br>
            <a:br>
              <a:rPr lang="en-US" sz="1600" dirty="0"/>
            </a:br>
            <a:r>
              <a:rPr lang="en-US" sz="1600" dirty="0"/>
              <a:t>Dave Swift, President of Whirlpool North America, </a:t>
            </a:r>
            <a:br>
              <a:rPr lang="en-US" sz="1600" dirty="0"/>
            </a:br>
            <a:r>
              <a:rPr lang="en-US" sz="1600" dirty="0"/>
              <a:t>Whirlpool Corporation, 2005 Annual Report</a:t>
            </a:r>
            <a:endParaRPr lang="en-US"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921" y="484188"/>
            <a:ext cx="2880320" cy="1556815"/>
          </a:xfrm>
          <a:prstGeom prst="rect">
            <a:avLst/>
          </a:prstGeom>
        </p:spPr>
      </p:pic>
    </p:spTree>
    <p:extLst>
      <p:ext uri="{BB962C8B-B14F-4D97-AF65-F5344CB8AC3E}">
        <p14:creationId xmlns:p14="http://schemas.microsoft.com/office/powerpoint/2010/main" val="21551356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73723" y="292455"/>
            <a:ext cx="9329737" cy="784225"/>
          </a:xfrm>
          <a:prstGeom prst="rect">
            <a:avLst/>
          </a:prstGeom>
        </p:spPr>
        <p:txBody>
          <a:bodyPr>
            <a:normAutofit fontScale="90000"/>
          </a:bodyPr>
          <a:lstStyle/>
          <a:p>
            <a:r>
              <a:rPr lang="en-GB" sz="4400" b="1" dirty="0">
                <a:solidFill>
                  <a:srgbClr val="002060"/>
                </a:solidFill>
                <a:effectLst>
                  <a:outerShdw blurRad="38100" dist="38100" dir="2700000" algn="tl">
                    <a:srgbClr val="000000">
                      <a:alpha val="43137"/>
                    </a:srgbClr>
                  </a:outerShdw>
                </a:effectLst>
              </a:rPr>
              <a:t>Criticisms of the RBV Approach (1/2)</a:t>
            </a:r>
          </a:p>
        </p:txBody>
      </p:sp>
      <p:sp>
        <p:nvSpPr>
          <p:cNvPr id="3" name="Content Placeholder 2"/>
          <p:cNvSpPr>
            <a:spLocks noGrp="1"/>
          </p:cNvSpPr>
          <p:nvPr>
            <p:ph idx="4294967295"/>
          </p:nvPr>
        </p:nvSpPr>
        <p:spPr>
          <a:xfrm>
            <a:off x="175502" y="1762026"/>
            <a:ext cx="11840996" cy="3485182"/>
          </a:xfrm>
          <a:prstGeom prst="rect">
            <a:avLst/>
          </a:prstGeom>
        </p:spPr>
        <p:txBody>
          <a:bodyPr>
            <a:normAutofit fontScale="92500" lnSpcReduction="10000"/>
          </a:bodyPr>
          <a:lstStyle/>
          <a:p>
            <a:r>
              <a:rPr lang="en-GB" sz="2400" dirty="0"/>
              <a:t>The RBV draws attention towards identifying and exploiting organisational strengths in the form of resources and capabilities. However:</a:t>
            </a:r>
          </a:p>
          <a:p>
            <a:endParaRPr lang="en-GB" sz="2400" dirty="0"/>
          </a:p>
          <a:p>
            <a:pPr lvl="1"/>
            <a:r>
              <a:rPr lang="en-GB" sz="2400" dirty="0"/>
              <a:t>The definition potentially suffers from being too narrow</a:t>
            </a:r>
          </a:p>
          <a:p>
            <a:pPr lvl="1"/>
            <a:r>
              <a:rPr lang="en-GB" sz="2400" dirty="0"/>
              <a:t>It is not clear at what hierarchical level competencies are found</a:t>
            </a:r>
          </a:p>
          <a:p>
            <a:pPr lvl="1"/>
            <a:endParaRPr lang="en-GB" sz="2400" dirty="0"/>
          </a:p>
          <a:p>
            <a:r>
              <a:rPr lang="en-US" sz="2400" dirty="0"/>
              <a:t>There is </a:t>
            </a:r>
            <a:r>
              <a:rPr lang="en-US" sz="2400" b="1" dirty="0"/>
              <a:t>no</a:t>
            </a:r>
            <a:r>
              <a:rPr lang="en-US" sz="2400" dirty="0"/>
              <a:t> consideration of the </a:t>
            </a:r>
            <a:r>
              <a:rPr lang="en-US" sz="2400" b="1" dirty="0"/>
              <a:t>human element </a:t>
            </a:r>
            <a:r>
              <a:rPr lang="en-US" sz="2400" dirty="0"/>
              <a:t>in resource development.</a:t>
            </a:r>
          </a:p>
          <a:p>
            <a:r>
              <a:rPr lang="en-US" sz="2400" dirty="0"/>
              <a:t>The RBV remains a </a:t>
            </a:r>
            <a:r>
              <a:rPr lang="en-US" sz="2400" b="1" dirty="0"/>
              <a:t>list of factors to consider </a:t>
            </a:r>
            <a:r>
              <a:rPr lang="en-US" sz="2400" dirty="0"/>
              <a:t>– there is </a:t>
            </a:r>
            <a:r>
              <a:rPr lang="en-US" sz="2400" b="1" dirty="0"/>
              <a:t>no ‘rule to riches’</a:t>
            </a:r>
            <a:r>
              <a:rPr lang="en-US" sz="2400" dirty="0"/>
              <a:t>, but then the RBV by definition is not about generic industry solutions.</a:t>
            </a:r>
          </a:p>
          <a:p>
            <a:endParaRPr lang="en-GB" sz="1800" dirty="0"/>
          </a:p>
        </p:txBody>
      </p:sp>
    </p:spTree>
    <p:extLst>
      <p:ext uri="{BB962C8B-B14F-4D97-AF65-F5344CB8AC3E}">
        <p14:creationId xmlns:p14="http://schemas.microsoft.com/office/powerpoint/2010/main" val="21878212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67121" y="272473"/>
            <a:ext cx="11101464" cy="784225"/>
          </a:xfrm>
          <a:prstGeom prst="rect">
            <a:avLst/>
          </a:prstGeom>
        </p:spPr>
        <p:txBody>
          <a:bodyPr/>
          <a:lstStyle/>
          <a:p>
            <a:pPr algn="l"/>
            <a:r>
              <a:rPr lang="en-GB" b="1" dirty="0">
                <a:solidFill>
                  <a:srgbClr val="002060"/>
                </a:solidFill>
                <a:effectLst>
                  <a:outerShdw blurRad="38100" dist="38100" dir="2700000" algn="tl">
                    <a:srgbClr val="000000">
                      <a:alpha val="43137"/>
                    </a:srgbClr>
                  </a:outerShdw>
                </a:effectLst>
              </a:rPr>
              <a:t>Criticisms of the RBV Approach (2/2)</a:t>
            </a:r>
          </a:p>
        </p:txBody>
      </p:sp>
      <p:sp>
        <p:nvSpPr>
          <p:cNvPr id="3" name="Content Placeholder 2"/>
          <p:cNvSpPr>
            <a:spLocks noGrp="1"/>
          </p:cNvSpPr>
          <p:nvPr>
            <p:ph idx="4294967295"/>
          </p:nvPr>
        </p:nvSpPr>
        <p:spPr>
          <a:xfrm>
            <a:off x="111872" y="2006775"/>
            <a:ext cx="11826875" cy="2448619"/>
          </a:xfrm>
          <a:prstGeom prst="rect">
            <a:avLst/>
          </a:prstGeom>
        </p:spPr>
        <p:txBody>
          <a:bodyPr>
            <a:normAutofit fontScale="85000" lnSpcReduction="10000"/>
          </a:bodyPr>
          <a:lstStyle/>
          <a:p>
            <a:pPr>
              <a:lnSpc>
                <a:spcPct val="150000"/>
              </a:lnSpc>
            </a:pPr>
            <a:r>
              <a:rPr lang="en-US" sz="2400" dirty="0"/>
              <a:t>There is </a:t>
            </a:r>
            <a:r>
              <a:rPr lang="en-US" sz="2400" b="1" dirty="0"/>
              <a:t>no analysis about the development of resources </a:t>
            </a:r>
            <a:r>
              <a:rPr lang="en-US" sz="2400" dirty="0"/>
              <a:t>above and beyond the concept of innovation.</a:t>
            </a:r>
          </a:p>
          <a:p>
            <a:pPr>
              <a:lnSpc>
                <a:spcPct val="150000"/>
              </a:lnSpc>
            </a:pPr>
            <a:r>
              <a:rPr lang="en-US" sz="2400" dirty="0"/>
              <a:t>The</a:t>
            </a:r>
            <a:r>
              <a:rPr lang="en-US" sz="2400" spc="-29" dirty="0"/>
              <a:t>r</a:t>
            </a:r>
            <a:r>
              <a:rPr lang="en-US" sz="2400" dirty="0"/>
              <a:t>e</a:t>
            </a:r>
            <a:r>
              <a:rPr lang="en-US" sz="2400" spc="-58" dirty="0"/>
              <a:t> </a:t>
            </a:r>
            <a:r>
              <a:rPr lang="en-US" sz="2400" dirty="0"/>
              <a:t>is</a:t>
            </a:r>
            <a:r>
              <a:rPr lang="en-US" sz="2400" spc="-15" dirty="0"/>
              <a:t> </a:t>
            </a:r>
            <a:r>
              <a:rPr lang="en-US" sz="2400" b="1" dirty="0"/>
              <a:t>no</a:t>
            </a:r>
            <a:r>
              <a:rPr lang="en-US" sz="2400" b="1" spc="-26" dirty="0"/>
              <a:t> </a:t>
            </a:r>
            <a:r>
              <a:rPr lang="en-US" sz="2400" b="1" dirty="0"/>
              <a:t>emp</a:t>
            </a:r>
            <a:r>
              <a:rPr lang="en-US" sz="2400" b="1" spc="-9" dirty="0"/>
              <a:t>h</a:t>
            </a:r>
            <a:r>
              <a:rPr lang="en-US" sz="2400" b="1" dirty="0"/>
              <a:t>asis</a:t>
            </a:r>
            <a:r>
              <a:rPr lang="en-US" sz="2400" b="1" spc="-75" dirty="0"/>
              <a:t> </a:t>
            </a:r>
            <a:r>
              <a:rPr lang="en-US" sz="2400" b="1" dirty="0"/>
              <a:t>upon</a:t>
            </a:r>
            <a:r>
              <a:rPr lang="en-US" sz="2400" b="1" spc="-52" dirty="0"/>
              <a:t> </a:t>
            </a:r>
            <a:r>
              <a:rPr lang="en-US" sz="2400" b="1" dirty="0"/>
              <a:t>the</a:t>
            </a:r>
            <a:r>
              <a:rPr lang="en-US" sz="2400" b="1" spc="-33" dirty="0"/>
              <a:t> </a:t>
            </a:r>
            <a:r>
              <a:rPr lang="en-US" sz="2400" b="1" spc="9" dirty="0"/>
              <a:t>e</a:t>
            </a:r>
            <a:r>
              <a:rPr lang="en-US" sz="2400" b="1" dirty="0"/>
              <a:t>me</a:t>
            </a:r>
            <a:r>
              <a:rPr lang="en-US" sz="2400" b="1" spc="-25" dirty="0"/>
              <a:t>r</a:t>
            </a:r>
            <a:r>
              <a:rPr lang="en-US" sz="2400" b="1" spc="-19" dirty="0"/>
              <a:t>g</a:t>
            </a:r>
            <a:r>
              <a:rPr lang="en-US" sz="2400" b="1" dirty="0"/>
              <a:t>e</a:t>
            </a:r>
            <a:r>
              <a:rPr lang="en-US" sz="2400" b="1" spc="-19" dirty="0"/>
              <a:t>n</a:t>
            </a:r>
            <a:r>
              <a:rPr lang="en-US" sz="2400" b="1" dirty="0"/>
              <a:t>t</a:t>
            </a:r>
            <a:r>
              <a:rPr lang="en-US" sz="2400" b="1" spc="-80" dirty="0"/>
              <a:t> </a:t>
            </a:r>
            <a:r>
              <a:rPr lang="en-US" sz="2400" b="1" dirty="0"/>
              <a:t>app</a:t>
            </a:r>
            <a:r>
              <a:rPr lang="en-US" sz="2400" b="1" spc="-34" dirty="0"/>
              <a:t>r</a:t>
            </a:r>
            <a:r>
              <a:rPr lang="en-US" sz="2400" b="1" dirty="0"/>
              <a:t>o</a:t>
            </a:r>
            <a:r>
              <a:rPr lang="en-US" sz="2400" b="1" spc="4" dirty="0"/>
              <a:t>a</a:t>
            </a:r>
            <a:r>
              <a:rPr lang="en-US" sz="2400" b="1" dirty="0"/>
              <a:t>ch</a:t>
            </a:r>
            <a:r>
              <a:rPr lang="en-US" sz="2400" b="1" spc="-90" dirty="0"/>
              <a:t> </a:t>
            </a:r>
            <a:r>
              <a:rPr lang="en-US" sz="2400" b="1" spc="-19" dirty="0"/>
              <a:t>t</a:t>
            </a:r>
            <a:r>
              <a:rPr lang="en-US" sz="2400" b="1" dirty="0"/>
              <a:t>o  </a:t>
            </a:r>
            <a:r>
              <a:rPr lang="en-US" sz="2400" b="1" spc="-29" dirty="0"/>
              <a:t>r</a:t>
            </a:r>
            <a:r>
              <a:rPr lang="en-US" sz="2400" b="1" dirty="0"/>
              <a:t>esou</a:t>
            </a:r>
            <a:r>
              <a:rPr lang="en-US" sz="2400" b="1" spc="-29" dirty="0"/>
              <a:t>r</a:t>
            </a:r>
            <a:r>
              <a:rPr lang="en-US" sz="2400" b="1" dirty="0"/>
              <a:t>ce</a:t>
            </a:r>
            <a:r>
              <a:rPr lang="en-US" sz="2400" b="1" spc="-80" dirty="0"/>
              <a:t> </a:t>
            </a:r>
            <a:r>
              <a:rPr lang="en-US" sz="2400" b="1" dirty="0"/>
              <a:t>de</a:t>
            </a:r>
            <a:r>
              <a:rPr lang="en-US" sz="2400" b="1" spc="-25" dirty="0"/>
              <a:t>v</a:t>
            </a:r>
            <a:r>
              <a:rPr lang="en-US" sz="2400" b="1" dirty="0"/>
              <a:t>el</a:t>
            </a:r>
            <a:r>
              <a:rPr lang="en-US" sz="2400" b="1" spc="9" dirty="0"/>
              <a:t>o</a:t>
            </a:r>
            <a:r>
              <a:rPr lang="en-US" sz="2400" b="1" dirty="0"/>
              <a:t>pme</a:t>
            </a:r>
            <a:r>
              <a:rPr lang="en-US" sz="2400" b="1" spc="-25" dirty="0"/>
              <a:t>n</a:t>
            </a:r>
            <a:r>
              <a:rPr lang="en-US" sz="2400" b="1" dirty="0"/>
              <a:t>t</a:t>
            </a:r>
            <a:r>
              <a:rPr lang="en-US" sz="2400" dirty="0"/>
              <a:t>.</a:t>
            </a:r>
            <a:r>
              <a:rPr lang="en-US" sz="2400" spc="-126" dirty="0"/>
              <a:t> </a:t>
            </a:r>
            <a:r>
              <a:rPr lang="en-US" sz="2400" dirty="0"/>
              <a:t>Th</a:t>
            </a:r>
            <a:r>
              <a:rPr lang="en-US" sz="2400" spc="-25" dirty="0"/>
              <a:t>a</a:t>
            </a:r>
            <a:r>
              <a:rPr lang="en-US" sz="2400" dirty="0"/>
              <a:t>t</a:t>
            </a:r>
            <a:r>
              <a:rPr lang="en-US" sz="2400" spc="-37" dirty="0"/>
              <a:t> </a:t>
            </a:r>
            <a:r>
              <a:rPr lang="en-US" sz="2400" spc="4" dirty="0"/>
              <a:t>e</a:t>
            </a:r>
            <a:r>
              <a:rPr lang="en-US" sz="2400" dirty="0"/>
              <a:t>ach</a:t>
            </a:r>
            <a:r>
              <a:rPr lang="en-US" sz="2400" spc="-38" dirty="0"/>
              <a:t> </a:t>
            </a:r>
            <a:r>
              <a:rPr lang="en-US" sz="2400" dirty="0"/>
              <a:t>el</a:t>
            </a:r>
            <a:r>
              <a:rPr lang="en-US" sz="2400" spc="14" dirty="0"/>
              <a:t>e</a:t>
            </a:r>
            <a:r>
              <a:rPr lang="en-US" sz="2400" dirty="0"/>
              <a:t>me</a:t>
            </a:r>
            <a:r>
              <a:rPr lang="en-US" sz="2400" spc="-25" dirty="0"/>
              <a:t>n</a:t>
            </a:r>
            <a:r>
              <a:rPr lang="en-US" sz="2400" dirty="0"/>
              <a:t>t</a:t>
            </a:r>
            <a:r>
              <a:rPr lang="en-US" sz="2400" spc="-66" dirty="0"/>
              <a:t> </a:t>
            </a:r>
            <a:r>
              <a:rPr lang="en-US" sz="2400" dirty="0"/>
              <a:t>ne</a:t>
            </a:r>
            <a:r>
              <a:rPr lang="en-US" sz="2400" spc="4" dirty="0"/>
              <a:t>e</a:t>
            </a:r>
            <a:r>
              <a:rPr lang="en-US" sz="2400" dirty="0"/>
              <a:t>ds</a:t>
            </a:r>
            <a:r>
              <a:rPr lang="en-US" sz="2400" spc="-60" dirty="0"/>
              <a:t> </a:t>
            </a:r>
            <a:r>
              <a:rPr lang="en-US" sz="2400" dirty="0"/>
              <a:t>m</a:t>
            </a:r>
            <a:r>
              <a:rPr lang="en-US" sz="2400" spc="4" dirty="0"/>
              <a:t>e</a:t>
            </a:r>
            <a:r>
              <a:rPr lang="en-US" sz="2400" spc="-29" dirty="0"/>
              <a:t>r</a:t>
            </a:r>
            <a:r>
              <a:rPr lang="en-US" sz="2400" dirty="0"/>
              <a:t>e  d</a:t>
            </a:r>
            <a:r>
              <a:rPr lang="en-US" sz="2400" spc="-19" dirty="0"/>
              <a:t>e</a:t>
            </a:r>
            <a:r>
              <a:rPr lang="en-US" sz="2400" dirty="0"/>
              <a:t>finition</a:t>
            </a:r>
            <a:r>
              <a:rPr lang="en-US" sz="2400" spc="-98" dirty="0"/>
              <a:t> </a:t>
            </a:r>
            <a:r>
              <a:rPr lang="en-US" sz="2400" spc="4" dirty="0"/>
              <a:t>a</a:t>
            </a:r>
            <a:r>
              <a:rPr lang="en-US" sz="2400" dirty="0"/>
              <a:t>nd</a:t>
            </a:r>
            <a:r>
              <a:rPr lang="en-US" sz="2400" spc="-38" dirty="0"/>
              <a:t> </a:t>
            </a:r>
            <a:r>
              <a:rPr lang="en-US" sz="2400" dirty="0"/>
              <a:t>then</a:t>
            </a:r>
            <a:r>
              <a:rPr lang="en-US" sz="2400" spc="-41" dirty="0"/>
              <a:t> </a:t>
            </a:r>
            <a:r>
              <a:rPr lang="en-US" sz="2400" dirty="0"/>
              <a:t>it </a:t>
            </a:r>
            <a:r>
              <a:rPr lang="en-US" sz="2400" spc="9" dirty="0"/>
              <a:t>w</a:t>
            </a:r>
            <a:r>
              <a:rPr lang="en-US" sz="2400" dirty="0"/>
              <a:t>ill</a:t>
            </a:r>
            <a:r>
              <a:rPr lang="en-US" sz="2400" spc="-17" dirty="0"/>
              <a:t> </a:t>
            </a:r>
            <a:r>
              <a:rPr lang="en-US" sz="2400" spc="-9" dirty="0"/>
              <a:t>h</a:t>
            </a:r>
            <a:r>
              <a:rPr lang="en-US" sz="2400" dirty="0"/>
              <a:t>appen</a:t>
            </a:r>
            <a:r>
              <a:rPr lang="en-US" sz="2400" spc="-56" dirty="0"/>
              <a:t> </a:t>
            </a:r>
            <a:r>
              <a:rPr lang="en-US" sz="2400" dirty="0"/>
              <a:t>au</a:t>
            </a:r>
            <a:r>
              <a:rPr lang="en-US" sz="2400" spc="-19" dirty="0"/>
              <a:t>t</a:t>
            </a:r>
            <a:r>
              <a:rPr lang="en-US" sz="2400" dirty="0"/>
              <a:t>om</a:t>
            </a:r>
            <a:r>
              <a:rPr lang="en-US" sz="2400" spc="-19" dirty="0"/>
              <a:t>a</a:t>
            </a:r>
            <a:r>
              <a:rPr lang="en-US" sz="2400" dirty="0"/>
              <a:t>ti</a:t>
            </a:r>
            <a:r>
              <a:rPr lang="en-US" sz="2400" spc="-14" dirty="0"/>
              <a:t>c</a:t>
            </a:r>
            <a:r>
              <a:rPr lang="en-US" sz="2400" dirty="0"/>
              <a:t>al</a:t>
            </a:r>
            <a:r>
              <a:rPr lang="en-US" sz="2400" spc="9" dirty="0"/>
              <a:t>l</a:t>
            </a:r>
            <a:r>
              <a:rPr lang="en-US" sz="2400" dirty="0"/>
              <a:t>y</a:t>
            </a:r>
            <a:r>
              <a:rPr lang="en-US" sz="2400" spc="-108" dirty="0"/>
              <a:t> </a:t>
            </a:r>
            <a:r>
              <a:rPr lang="en-US" sz="2400" dirty="0"/>
              <a:t>is</a:t>
            </a:r>
            <a:r>
              <a:rPr lang="en-US" sz="2400" spc="-15" dirty="0"/>
              <a:t> </a:t>
            </a:r>
            <a:r>
              <a:rPr lang="en-US" sz="2400" dirty="0"/>
              <a:t>a</a:t>
            </a:r>
            <a:r>
              <a:rPr lang="en-US" sz="2400" spc="-11" dirty="0"/>
              <a:t> </a:t>
            </a:r>
            <a:r>
              <a:rPr lang="en-US" sz="2400" dirty="0"/>
              <a:t>g</a:t>
            </a:r>
            <a:r>
              <a:rPr lang="en-US" sz="2400" spc="-25" dirty="0"/>
              <a:t>r</a:t>
            </a:r>
            <a:r>
              <a:rPr lang="en-US" sz="2400" dirty="0"/>
              <a:t>oss o</a:t>
            </a:r>
            <a:r>
              <a:rPr lang="en-US" sz="2400" spc="-29" dirty="0"/>
              <a:t>v</a:t>
            </a:r>
            <a:r>
              <a:rPr lang="en-US" sz="2400" dirty="0"/>
              <a:t>e</a:t>
            </a:r>
            <a:r>
              <a:rPr lang="en-US" sz="2400" spc="-34" dirty="0"/>
              <a:t>r</a:t>
            </a:r>
            <a:r>
              <a:rPr lang="en-US" sz="2400" dirty="0"/>
              <a:t>simpli</a:t>
            </a:r>
            <a:r>
              <a:rPr lang="en-US" sz="2400" spc="-4" dirty="0"/>
              <a:t>f</a:t>
            </a:r>
            <a:r>
              <a:rPr lang="en-US" sz="2400" dirty="0"/>
              <a:t>i</a:t>
            </a:r>
            <a:r>
              <a:rPr lang="en-US" sz="2400" spc="-19" dirty="0"/>
              <a:t>ca</a:t>
            </a:r>
            <a:r>
              <a:rPr lang="en-US" sz="2400" dirty="0"/>
              <a:t>ti</a:t>
            </a:r>
            <a:r>
              <a:rPr lang="en-US" sz="2400" spc="9" dirty="0"/>
              <a:t>o</a:t>
            </a:r>
            <a:r>
              <a:rPr lang="en-US" sz="2400" dirty="0"/>
              <a:t>n</a:t>
            </a:r>
            <a:r>
              <a:rPr lang="en-GB" sz="2400" dirty="0"/>
              <a:t>.</a:t>
            </a:r>
          </a:p>
          <a:p>
            <a:pPr>
              <a:lnSpc>
                <a:spcPct val="150000"/>
              </a:lnSpc>
            </a:pPr>
            <a:r>
              <a:rPr lang="en-US" sz="2400" dirty="0"/>
              <a:t>In many cases, the </a:t>
            </a:r>
            <a:r>
              <a:rPr lang="en-US" sz="2400" b="1" dirty="0"/>
              <a:t>success</a:t>
            </a:r>
            <a:r>
              <a:rPr lang="en-US" sz="2400" dirty="0"/>
              <a:t> of an </a:t>
            </a:r>
            <a:r>
              <a:rPr lang="en-GB" sz="2400" dirty="0"/>
              <a:t>organisation</a:t>
            </a:r>
            <a:r>
              <a:rPr lang="en-US" sz="2400" dirty="0"/>
              <a:t> </a:t>
            </a:r>
            <a:r>
              <a:rPr lang="en-US" sz="2400" b="1" dirty="0"/>
              <a:t>cannot be determined ex ante</a:t>
            </a:r>
            <a:r>
              <a:rPr lang="en-US" sz="2400" dirty="0"/>
              <a:t>.</a:t>
            </a:r>
          </a:p>
        </p:txBody>
      </p:sp>
    </p:spTree>
    <p:extLst>
      <p:ext uri="{BB962C8B-B14F-4D97-AF65-F5344CB8AC3E}">
        <p14:creationId xmlns:p14="http://schemas.microsoft.com/office/powerpoint/2010/main" val="22942459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FCEFF6C-3FE3-43B0-8592-D79CB820DE9F}"/>
              </a:ext>
            </a:extLst>
          </p:cNvPr>
          <p:cNvSpPr/>
          <p:nvPr/>
        </p:nvSpPr>
        <p:spPr>
          <a:xfrm>
            <a:off x="3898652" y="2766770"/>
            <a:ext cx="5282280" cy="369332"/>
          </a:xfrm>
          <a:prstGeom prst="rect">
            <a:avLst/>
          </a:prstGeom>
        </p:spPr>
        <p:txBody>
          <a:bodyPr wrap="none">
            <a:spAutoFit/>
          </a:bodyPr>
          <a:lstStyle/>
          <a:p>
            <a:r>
              <a:rPr lang="en-GB" dirty="0">
                <a:hlinkClick r:id="rId2"/>
              </a:rPr>
              <a:t>https://www.youtube.com/watch?v=RMlbCpcpSt8</a:t>
            </a:r>
            <a:r>
              <a:rPr lang="en-GB" dirty="0"/>
              <a:t> </a:t>
            </a:r>
          </a:p>
        </p:txBody>
      </p:sp>
      <p:sp>
        <p:nvSpPr>
          <p:cNvPr id="5" name="TextBox 4">
            <a:extLst>
              <a:ext uri="{FF2B5EF4-FFF2-40B4-BE49-F238E27FC236}">
                <a16:creationId xmlns:a16="http://schemas.microsoft.com/office/drawing/2014/main" id="{98018CA2-ABB9-45EB-8DA4-7BD76D4A3D99}"/>
              </a:ext>
            </a:extLst>
          </p:cNvPr>
          <p:cNvSpPr txBox="1"/>
          <p:nvPr/>
        </p:nvSpPr>
        <p:spPr>
          <a:xfrm flipH="1">
            <a:off x="3316113" y="1797927"/>
            <a:ext cx="5548560" cy="923330"/>
          </a:xfrm>
          <a:prstGeom prst="rect">
            <a:avLst/>
          </a:prstGeom>
          <a:noFill/>
        </p:spPr>
        <p:txBody>
          <a:bodyPr wrap="square" rtlCol="0">
            <a:spAutoFit/>
          </a:bodyPr>
          <a:lstStyle/>
          <a:p>
            <a:pPr algn="ctr"/>
            <a:r>
              <a:rPr lang="en-GB" sz="5400" b="1" dirty="0"/>
              <a:t>VRIO</a:t>
            </a:r>
            <a:r>
              <a:rPr lang="en-GB" sz="5400" b="1" dirty="0">
                <a:effectLst>
                  <a:outerShdw blurRad="38100" dist="38100" dir="2700000" algn="tl">
                    <a:srgbClr val="000000">
                      <a:alpha val="43137"/>
                    </a:srgbClr>
                  </a:outerShdw>
                </a:effectLst>
              </a:rPr>
              <a:t> </a:t>
            </a:r>
            <a:r>
              <a:rPr lang="en-GB" sz="5400" b="1" dirty="0"/>
              <a:t>explained</a:t>
            </a:r>
          </a:p>
        </p:txBody>
      </p:sp>
      <p:sp>
        <p:nvSpPr>
          <p:cNvPr id="6" name="TextBox 5">
            <a:extLst>
              <a:ext uri="{FF2B5EF4-FFF2-40B4-BE49-F238E27FC236}">
                <a16:creationId xmlns:a16="http://schemas.microsoft.com/office/drawing/2014/main" id="{10811E3D-7AF4-4D76-B8D9-F5BC6C27A2D5}"/>
              </a:ext>
            </a:extLst>
          </p:cNvPr>
          <p:cNvSpPr txBox="1"/>
          <p:nvPr/>
        </p:nvSpPr>
        <p:spPr>
          <a:xfrm flipH="1">
            <a:off x="149733" y="4213320"/>
            <a:ext cx="11881320" cy="923330"/>
          </a:xfrm>
          <a:prstGeom prst="rect">
            <a:avLst/>
          </a:prstGeom>
          <a:noFill/>
        </p:spPr>
        <p:txBody>
          <a:bodyPr wrap="square" rtlCol="0">
            <a:spAutoFit/>
          </a:bodyPr>
          <a:lstStyle/>
          <a:p>
            <a:pPr algn="ctr"/>
            <a:r>
              <a:rPr lang="en-GB" sz="5400" b="1" dirty="0"/>
              <a:t>VRIO in practice</a:t>
            </a:r>
          </a:p>
        </p:txBody>
      </p:sp>
      <p:sp>
        <p:nvSpPr>
          <p:cNvPr id="2" name="Rectangle 1">
            <a:extLst>
              <a:ext uri="{FF2B5EF4-FFF2-40B4-BE49-F238E27FC236}">
                <a16:creationId xmlns:a16="http://schemas.microsoft.com/office/drawing/2014/main" id="{C42BAE58-53E1-4F02-87A6-639BEDE47171}"/>
              </a:ext>
            </a:extLst>
          </p:cNvPr>
          <p:cNvSpPr/>
          <p:nvPr/>
        </p:nvSpPr>
        <p:spPr>
          <a:xfrm>
            <a:off x="155340" y="5182163"/>
            <a:ext cx="11881320" cy="369332"/>
          </a:xfrm>
          <a:prstGeom prst="rect">
            <a:avLst/>
          </a:prstGeom>
        </p:spPr>
        <p:txBody>
          <a:bodyPr wrap="square">
            <a:spAutoFit/>
          </a:bodyPr>
          <a:lstStyle/>
          <a:p>
            <a:pPr algn="ctr"/>
            <a:r>
              <a:rPr lang="en-GB" dirty="0">
                <a:hlinkClick r:id="rId3"/>
              </a:rPr>
              <a:t>https://www.youtube.com/watch?v=H2SyZljQT5s</a:t>
            </a:r>
            <a:r>
              <a:rPr lang="en-GB" dirty="0"/>
              <a:t> </a:t>
            </a:r>
          </a:p>
        </p:txBody>
      </p:sp>
      <p:sp>
        <p:nvSpPr>
          <p:cNvPr id="3" name="Rectangle 2">
            <a:extLst>
              <a:ext uri="{FF2B5EF4-FFF2-40B4-BE49-F238E27FC236}">
                <a16:creationId xmlns:a16="http://schemas.microsoft.com/office/drawing/2014/main" id="{1FFD382E-72BE-461F-216B-33524B93463E}"/>
              </a:ext>
            </a:extLst>
          </p:cNvPr>
          <p:cNvSpPr/>
          <p:nvPr/>
        </p:nvSpPr>
        <p:spPr>
          <a:xfrm>
            <a:off x="4091520" y="3505434"/>
            <a:ext cx="4896544" cy="338554"/>
          </a:xfrm>
          <a:prstGeom prst="rect">
            <a:avLst/>
          </a:prstGeom>
        </p:spPr>
        <p:txBody>
          <a:bodyPr wrap="square">
            <a:spAutoFit/>
          </a:bodyPr>
          <a:lstStyle/>
          <a:p>
            <a:r>
              <a:rPr lang="en-GB" sz="1600" dirty="0">
                <a:hlinkClick r:id="rId4"/>
              </a:rPr>
              <a:t>https://www.youtube.com/watch?v=RaGu_Iir6x4</a:t>
            </a:r>
            <a:endParaRPr lang="en-GB" sz="1600" dirty="0"/>
          </a:p>
        </p:txBody>
      </p:sp>
      <p:sp>
        <p:nvSpPr>
          <p:cNvPr id="7" name="Rectangle: Rounded Corners 6">
            <a:extLst>
              <a:ext uri="{FF2B5EF4-FFF2-40B4-BE49-F238E27FC236}">
                <a16:creationId xmlns:a16="http://schemas.microsoft.com/office/drawing/2014/main" id="{86D9090C-7989-F8C3-F9F2-5DC55007FF44}"/>
              </a:ext>
            </a:extLst>
          </p:cNvPr>
          <p:cNvSpPr/>
          <p:nvPr/>
        </p:nvSpPr>
        <p:spPr bwMode="auto">
          <a:xfrm>
            <a:off x="2253344" y="481479"/>
            <a:ext cx="7920880" cy="1033150"/>
          </a:xfrm>
          <a:prstGeom prst="roundRect">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5400" b="1" i="0" u="none" strike="noStrike" normalizeH="0" baseline="0" dirty="0">
                <a:ln w="0"/>
                <a:solidFill>
                  <a:schemeClr val="accent1"/>
                </a:solidFill>
                <a:effectLst>
                  <a:outerShdw blurRad="38100" dist="25400" dir="5400000" algn="ctr" rotWithShape="0">
                    <a:srgbClr val="6E747A">
                      <a:alpha val="43000"/>
                    </a:srgbClr>
                  </a:outerShdw>
                </a:effectLst>
                <a:latin typeface="Arial" charset="0"/>
                <a:ea typeface="ＭＳ Ｐゴシック" pitchFamily="1" charset="-128"/>
              </a:rPr>
              <a:t>EXPLAINER VIDEOS</a:t>
            </a:r>
          </a:p>
        </p:txBody>
      </p:sp>
    </p:spTree>
    <p:extLst>
      <p:ext uri="{BB962C8B-B14F-4D97-AF65-F5344CB8AC3E}">
        <p14:creationId xmlns:p14="http://schemas.microsoft.com/office/powerpoint/2010/main" val="299806675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D0684-1A2F-428B-9AB3-C7BEEAC97D09}"/>
              </a:ext>
            </a:extLst>
          </p:cNvPr>
          <p:cNvSpPr>
            <a:spLocks noGrp="1"/>
          </p:cNvSpPr>
          <p:nvPr>
            <p:ph idx="1"/>
          </p:nvPr>
        </p:nvSpPr>
        <p:spPr>
          <a:xfrm>
            <a:off x="167449" y="1913012"/>
            <a:ext cx="7632848" cy="3031976"/>
          </a:xfrm>
        </p:spPr>
        <p:txBody>
          <a:bodyPr/>
          <a:lstStyle/>
          <a:p>
            <a:pPr algn="just">
              <a:lnSpc>
                <a:spcPct val="200000"/>
              </a:lnSpc>
            </a:pPr>
            <a:r>
              <a:rPr lang="en-US" sz="2000" dirty="0"/>
              <a:t>Critical success factor is a management term for an element that is necessary for an organization or project to achieve its mission. To achieve their goals they need to be aware of each key success factor and the variations between the keys and the different roles key result area.</a:t>
            </a:r>
            <a:endParaRPr lang="en-GB" sz="2000" dirty="0"/>
          </a:p>
        </p:txBody>
      </p:sp>
      <p:pic>
        <p:nvPicPr>
          <p:cNvPr id="1026" name="Picture 2" descr="Critical success factor - Wikipedia">
            <a:extLst>
              <a:ext uri="{FF2B5EF4-FFF2-40B4-BE49-F238E27FC236}">
                <a16:creationId xmlns:a16="http://schemas.microsoft.com/office/drawing/2014/main" id="{85722D9A-45FC-4635-9F47-FF8BB7F4EA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0216" y="1124744"/>
            <a:ext cx="3984335" cy="417135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78A2CBD3-E519-4791-85F5-B5E447CF73B3}"/>
              </a:ext>
            </a:extLst>
          </p:cNvPr>
          <p:cNvSpPr>
            <a:spLocks noGrp="1"/>
          </p:cNvSpPr>
          <p:nvPr>
            <p:ph type="title"/>
          </p:nvPr>
        </p:nvSpPr>
        <p:spPr>
          <a:xfrm>
            <a:off x="1127448" y="295229"/>
            <a:ext cx="10363200" cy="847253"/>
          </a:xfrm>
          <a:ln w="3175">
            <a:noFill/>
          </a:ln>
        </p:spPr>
        <p:txBody>
          <a:bodyPr>
            <a:normAutofit/>
          </a:bodyPr>
          <a:lstStyle/>
          <a:p>
            <a:pPr>
              <a:defRPr/>
            </a:pPr>
            <a:r>
              <a:rPr lang="en-GB" sz="4000" b="1" dirty="0">
                <a:solidFill>
                  <a:schemeClr val="tx1"/>
                </a:solidFill>
              </a:rPr>
              <a:t>Critical Success Factors (CSF)</a:t>
            </a:r>
            <a:endParaRPr lang="en-US" sz="4000" b="1" dirty="0">
              <a:solidFill>
                <a:schemeClr val="tx1"/>
              </a:solidFill>
              <a:latin typeface="Arial" pitchFamily="34" charset="0"/>
            </a:endParaRPr>
          </a:p>
        </p:txBody>
      </p:sp>
    </p:spTree>
    <p:extLst>
      <p:ext uri="{BB962C8B-B14F-4D97-AF65-F5344CB8AC3E}">
        <p14:creationId xmlns:p14="http://schemas.microsoft.com/office/powerpoint/2010/main" val="6169835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54581"/>
            <a:ext cx="10363200" cy="847253"/>
          </a:xfrm>
          <a:ln w="3175">
            <a:noFill/>
          </a:ln>
        </p:spPr>
        <p:txBody>
          <a:bodyPr>
            <a:normAutofit/>
          </a:bodyPr>
          <a:lstStyle/>
          <a:p>
            <a:pPr>
              <a:defRPr/>
            </a:pPr>
            <a:r>
              <a:rPr lang="en-GB" sz="4000" b="1" dirty="0">
                <a:solidFill>
                  <a:schemeClr val="tx1"/>
                </a:solidFill>
              </a:rPr>
              <a:t>Critical Success Factors (CSF)</a:t>
            </a:r>
            <a:endParaRPr lang="en-US" sz="4000" b="1" dirty="0">
              <a:solidFill>
                <a:schemeClr val="tx1"/>
              </a:solidFill>
              <a:latin typeface="Arial" pitchFamily="34" charset="0"/>
            </a:endParaRPr>
          </a:p>
        </p:txBody>
      </p:sp>
      <p:sp>
        <p:nvSpPr>
          <p:cNvPr id="3" name="Content Placeholder 2"/>
          <p:cNvSpPr>
            <a:spLocks noGrp="1"/>
          </p:cNvSpPr>
          <p:nvPr>
            <p:ph idx="1"/>
          </p:nvPr>
        </p:nvSpPr>
        <p:spPr>
          <a:xfrm>
            <a:off x="407368" y="1166019"/>
            <a:ext cx="11593288" cy="3055070"/>
          </a:xfrm>
          <a:ln w="44450">
            <a:noFill/>
          </a:ln>
        </p:spPr>
        <p:txBody>
          <a:bodyPr>
            <a:noAutofit/>
          </a:bodyPr>
          <a:lstStyle/>
          <a:p>
            <a:pPr algn="just">
              <a:lnSpc>
                <a:spcPct val="150000"/>
              </a:lnSpc>
              <a:buClr>
                <a:srgbClr val="C00000"/>
              </a:buClr>
            </a:pPr>
            <a:r>
              <a:rPr lang="en-GB" sz="2400" dirty="0"/>
              <a:t>Component factors required by an organisation  to flourish in its market</a:t>
            </a:r>
          </a:p>
          <a:p>
            <a:pPr algn="just">
              <a:lnSpc>
                <a:spcPct val="150000"/>
              </a:lnSpc>
              <a:buClr>
                <a:srgbClr val="C00000"/>
              </a:buClr>
            </a:pPr>
            <a:r>
              <a:rPr lang="en-GB" sz="2400" dirty="0"/>
              <a:t>They are elements which allow firms to outperform the competition and  sets the firm apart from its competitors</a:t>
            </a:r>
          </a:p>
          <a:p>
            <a:pPr algn="just">
              <a:lnSpc>
                <a:spcPct val="150000"/>
              </a:lnSpc>
              <a:buClr>
                <a:srgbClr val="C00000"/>
              </a:buClr>
            </a:pPr>
            <a:r>
              <a:rPr lang="en-GB" sz="2400" dirty="0"/>
              <a:t>It is the minimum a company needs to survive... if there are no CSF’s then nobody will buy your product</a:t>
            </a:r>
          </a:p>
        </p:txBody>
      </p:sp>
      <p:sp>
        <p:nvSpPr>
          <p:cNvPr id="5" name="Rounded Rectangle 4"/>
          <p:cNvSpPr/>
          <p:nvPr/>
        </p:nvSpPr>
        <p:spPr>
          <a:xfrm>
            <a:off x="191344" y="4660709"/>
            <a:ext cx="11741207" cy="9956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correct configuration of resources and processes to meet the demand of the market</a:t>
            </a:r>
          </a:p>
        </p:txBody>
      </p:sp>
    </p:spTree>
    <p:extLst>
      <p:ext uri="{BB962C8B-B14F-4D97-AF65-F5344CB8AC3E}">
        <p14:creationId xmlns:p14="http://schemas.microsoft.com/office/powerpoint/2010/main" val="2694337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grpId="0" nodeType="click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wipe(down)">
                                      <p:cBhvr>
                                        <p:cTn id="57" dur="580">
                                          <p:stCondLst>
                                            <p:cond delay="0"/>
                                          </p:stCondLst>
                                        </p:cTn>
                                        <p:tgtEl>
                                          <p:spTgt spid="5"/>
                                        </p:tgtEl>
                                      </p:cBhvr>
                                    </p:animEffect>
                                    <p:anim calcmode="lin" valueType="num">
                                      <p:cBhvr>
                                        <p:cTn id="5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3" dur="26">
                                          <p:stCondLst>
                                            <p:cond delay="650"/>
                                          </p:stCondLst>
                                        </p:cTn>
                                        <p:tgtEl>
                                          <p:spTgt spid="5"/>
                                        </p:tgtEl>
                                      </p:cBhvr>
                                      <p:to x="100000" y="60000"/>
                                    </p:animScale>
                                    <p:animScale>
                                      <p:cBhvr>
                                        <p:cTn id="64" dur="166" decel="50000">
                                          <p:stCondLst>
                                            <p:cond delay="676"/>
                                          </p:stCondLst>
                                        </p:cTn>
                                        <p:tgtEl>
                                          <p:spTgt spid="5"/>
                                        </p:tgtEl>
                                      </p:cBhvr>
                                      <p:to x="100000" y="100000"/>
                                    </p:animScale>
                                    <p:animScale>
                                      <p:cBhvr>
                                        <p:cTn id="65" dur="26">
                                          <p:stCondLst>
                                            <p:cond delay="1312"/>
                                          </p:stCondLst>
                                        </p:cTn>
                                        <p:tgtEl>
                                          <p:spTgt spid="5"/>
                                        </p:tgtEl>
                                      </p:cBhvr>
                                      <p:to x="100000" y="80000"/>
                                    </p:animScale>
                                    <p:animScale>
                                      <p:cBhvr>
                                        <p:cTn id="66" dur="166" decel="50000">
                                          <p:stCondLst>
                                            <p:cond delay="1338"/>
                                          </p:stCondLst>
                                        </p:cTn>
                                        <p:tgtEl>
                                          <p:spTgt spid="5"/>
                                        </p:tgtEl>
                                      </p:cBhvr>
                                      <p:to x="100000" y="100000"/>
                                    </p:animScale>
                                    <p:animScale>
                                      <p:cBhvr>
                                        <p:cTn id="67" dur="26">
                                          <p:stCondLst>
                                            <p:cond delay="1642"/>
                                          </p:stCondLst>
                                        </p:cTn>
                                        <p:tgtEl>
                                          <p:spTgt spid="5"/>
                                        </p:tgtEl>
                                      </p:cBhvr>
                                      <p:to x="100000" y="90000"/>
                                    </p:animScale>
                                    <p:animScale>
                                      <p:cBhvr>
                                        <p:cTn id="68" dur="166" decel="50000">
                                          <p:stCondLst>
                                            <p:cond delay="1668"/>
                                          </p:stCondLst>
                                        </p:cTn>
                                        <p:tgtEl>
                                          <p:spTgt spid="5"/>
                                        </p:tgtEl>
                                      </p:cBhvr>
                                      <p:to x="100000" y="100000"/>
                                    </p:animScale>
                                    <p:animScale>
                                      <p:cBhvr>
                                        <p:cTn id="69" dur="26">
                                          <p:stCondLst>
                                            <p:cond delay="1808"/>
                                          </p:stCondLst>
                                        </p:cTn>
                                        <p:tgtEl>
                                          <p:spTgt spid="5"/>
                                        </p:tgtEl>
                                      </p:cBhvr>
                                      <p:to x="100000" y="95000"/>
                                    </p:animScale>
                                    <p:animScale>
                                      <p:cBhvr>
                                        <p:cTn id="7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ritical Success Factors - ACCA Strategic Business Leader (SBL) Paper">
            <a:hlinkClick r:id="" action="ppaction://media"/>
            <a:extLst>
              <a:ext uri="{FF2B5EF4-FFF2-40B4-BE49-F238E27FC236}">
                <a16:creationId xmlns:a16="http://schemas.microsoft.com/office/drawing/2014/main" id="{9A1545A8-66C7-419F-99BD-0F5F1C1A53DC}"/>
              </a:ext>
            </a:extLst>
          </p:cNvPr>
          <p:cNvPicPr>
            <a:picLocks noRot="1" noChangeAspect="1"/>
          </p:cNvPicPr>
          <p:nvPr>
            <a:videoFile r:link="rId1"/>
          </p:nvPr>
        </p:nvPicPr>
        <p:blipFill>
          <a:blip r:embed="rId3"/>
          <a:stretch>
            <a:fillRect/>
          </a:stretch>
        </p:blipFill>
        <p:spPr>
          <a:xfrm>
            <a:off x="221694" y="183960"/>
            <a:ext cx="9561062" cy="5378097"/>
          </a:xfrm>
          <a:prstGeom prst="rect">
            <a:avLst/>
          </a:prstGeom>
        </p:spPr>
      </p:pic>
      <p:sp>
        <p:nvSpPr>
          <p:cNvPr id="5" name="Title 1">
            <a:extLst>
              <a:ext uri="{FF2B5EF4-FFF2-40B4-BE49-F238E27FC236}">
                <a16:creationId xmlns:a16="http://schemas.microsoft.com/office/drawing/2014/main" id="{2A75E227-696A-4D40-B61F-D430EFC7D08D}"/>
              </a:ext>
            </a:extLst>
          </p:cNvPr>
          <p:cNvSpPr>
            <a:spLocks noGrp="1"/>
          </p:cNvSpPr>
          <p:nvPr>
            <p:ph type="title"/>
          </p:nvPr>
        </p:nvSpPr>
        <p:spPr>
          <a:xfrm rot="5400000">
            <a:off x="8574831" y="2813594"/>
            <a:ext cx="5106615" cy="847253"/>
          </a:xfrm>
          <a:ln w="3175">
            <a:noFill/>
          </a:ln>
        </p:spPr>
        <p:txBody>
          <a:bodyPr>
            <a:normAutofit/>
          </a:bodyPr>
          <a:lstStyle/>
          <a:p>
            <a:pPr>
              <a:defRPr/>
            </a:pPr>
            <a:r>
              <a:rPr lang="en-GB" sz="2400" b="1" dirty="0">
                <a:solidFill>
                  <a:schemeClr val="tx1"/>
                </a:solidFill>
              </a:rPr>
              <a:t>Critical Success Factors (CSF)</a:t>
            </a:r>
            <a:endParaRPr lang="en-US" sz="2400" b="1" dirty="0">
              <a:solidFill>
                <a:schemeClr val="tx1"/>
              </a:solidFill>
              <a:latin typeface="Arial" pitchFamily="34" charset="0"/>
            </a:endParaRPr>
          </a:p>
        </p:txBody>
      </p:sp>
    </p:spTree>
    <p:extLst>
      <p:ext uri="{BB962C8B-B14F-4D97-AF65-F5344CB8AC3E}">
        <p14:creationId xmlns:p14="http://schemas.microsoft.com/office/powerpoint/2010/main" val="388243614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146E3-2BE4-453C-99C3-93F05EEA4BD5}"/>
              </a:ext>
            </a:extLst>
          </p:cNvPr>
          <p:cNvSpPr>
            <a:spLocks noGrp="1"/>
          </p:cNvSpPr>
          <p:nvPr>
            <p:ph type="title"/>
          </p:nvPr>
        </p:nvSpPr>
        <p:spPr>
          <a:xfrm>
            <a:off x="914400" y="609600"/>
            <a:ext cx="10363200" cy="587152"/>
          </a:xfrm>
        </p:spPr>
        <p:txBody>
          <a:bodyPr/>
          <a:lstStyle/>
          <a:p>
            <a:r>
              <a:rPr lang="en-GB" sz="3600" b="1" dirty="0">
                <a:solidFill>
                  <a:schemeClr val="tx1"/>
                </a:solidFill>
              </a:rPr>
              <a:t>Critical Success Factors (CSF)</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C619DD7-E374-43FE-A05D-1CB915E410A4}"/>
              </a:ext>
            </a:extLst>
          </p:cNvPr>
          <p:cNvSpPr>
            <a:spLocks noGrp="1"/>
          </p:cNvSpPr>
          <p:nvPr>
            <p:ph idx="1"/>
          </p:nvPr>
        </p:nvSpPr>
        <p:spPr>
          <a:xfrm>
            <a:off x="299356" y="1664804"/>
            <a:ext cx="11305256" cy="1296144"/>
          </a:xfrm>
        </p:spPr>
        <p:txBody>
          <a:bodyPr/>
          <a:lstStyle/>
          <a:p>
            <a:pPr algn="just"/>
            <a:r>
              <a:rPr lang="en-GB" sz="2800" dirty="0"/>
              <a:t>Those areas that the company must do well in order to succeed . Usually there are only few areas (i.e.3-4) and the company must have capabilities in these areas.</a:t>
            </a:r>
          </a:p>
          <a:p>
            <a:pPr marL="0" indent="0" algn="just">
              <a:buNone/>
            </a:pPr>
            <a:endParaRPr lang="en-GB" sz="2800" dirty="0"/>
          </a:p>
          <a:p>
            <a:pPr algn="just"/>
            <a:endParaRPr lang="en-GB" sz="2800" dirty="0"/>
          </a:p>
        </p:txBody>
      </p:sp>
      <p:sp>
        <p:nvSpPr>
          <p:cNvPr id="4" name="Content Placeholder 2">
            <a:extLst>
              <a:ext uri="{FF2B5EF4-FFF2-40B4-BE49-F238E27FC236}">
                <a16:creationId xmlns:a16="http://schemas.microsoft.com/office/drawing/2014/main" id="{12E01D37-81C4-4DFB-B8A1-5442D4750228}"/>
              </a:ext>
            </a:extLst>
          </p:cNvPr>
          <p:cNvSpPr txBox="1">
            <a:spLocks/>
          </p:cNvSpPr>
          <p:nvPr/>
        </p:nvSpPr>
        <p:spPr>
          <a:xfrm>
            <a:off x="299356" y="3429000"/>
            <a:ext cx="11377264" cy="1224136"/>
          </a:xfrm>
          <a:prstGeom prst="rect">
            <a:avLst/>
          </a:prstGeom>
        </p:spPr>
        <p:txBody>
          <a:bodyPr/>
          <a:lstStyle>
            <a:lvl1pPr marL="257175" indent="-257175" algn="l" rtl="0" eaLnBrk="0" fontAlgn="base" hangingPunct="0">
              <a:spcBef>
                <a:spcPct val="20000"/>
              </a:spcBef>
              <a:spcAft>
                <a:spcPct val="0"/>
              </a:spcAft>
              <a:buChar char="•"/>
              <a:defRPr sz="2400">
                <a:solidFill>
                  <a:schemeClr val="tx1"/>
                </a:solidFill>
                <a:latin typeface="+mn-lt"/>
                <a:ea typeface="MS PGothic" pitchFamily="34" charset="-128"/>
                <a:cs typeface="+mn-cs"/>
              </a:defRPr>
            </a:lvl1pPr>
            <a:lvl2pPr marL="557213" indent="-214313" algn="l" rtl="0" eaLnBrk="0" fontAlgn="base" hangingPunct="0">
              <a:spcBef>
                <a:spcPct val="20000"/>
              </a:spcBef>
              <a:spcAft>
                <a:spcPct val="0"/>
              </a:spcAft>
              <a:buChar char="–"/>
              <a:defRPr sz="2100">
                <a:solidFill>
                  <a:schemeClr val="tx1"/>
                </a:solidFill>
                <a:latin typeface="+mn-lt"/>
                <a:ea typeface="MS PGothic"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itchFamily="34" charset="-128"/>
              </a:defRPr>
            </a:lvl5pPr>
            <a:lvl6pPr marL="1885950" indent="-171450" algn="l" rtl="0" eaLnBrk="1" fontAlgn="base" hangingPunct="1">
              <a:spcBef>
                <a:spcPct val="20000"/>
              </a:spcBef>
              <a:spcAft>
                <a:spcPct val="0"/>
              </a:spcAft>
              <a:buChar char="»"/>
              <a:defRPr sz="1500">
                <a:solidFill>
                  <a:schemeClr val="tx1"/>
                </a:solidFill>
                <a:latin typeface="+mn-lt"/>
                <a:ea typeface="+mn-ea"/>
              </a:defRPr>
            </a:lvl6pPr>
            <a:lvl7pPr marL="2228850" indent="-171450" algn="l" rtl="0" eaLnBrk="1" fontAlgn="base" hangingPunct="1">
              <a:spcBef>
                <a:spcPct val="20000"/>
              </a:spcBef>
              <a:spcAft>
                <a:spcPct val="0"/>
              </a:spcAft>
              <a:buChar char="»"/>
              <a:defRPr sz="1500">
                <a:solidFill>
                  <a:schemeClr val="tx1"/>
                </a:solidFill>
                <a:latin typeface="+mn-lt"/>
                <a:ea typeface="+mn-ea"/>
              </a:defRPr>
            </a:lvl7pPr>
            <a:lvl8pPr marL="2571750" indent="-171450" algn="l" rtl="0" eaLnBrk="1" fontAlgn="base" hangingPunct="1">
              <a:spcBef>
                <a:spcPct val="20000"/>
              </a:spcBef>
              <a:spcAft>
                <a:spcPct val="0"/>
              </a:spcAft>
              <a:buChar char="»"/>
              <a:defRPr sz="1500">
                <a:solidFill>
                  <a:schemeClr val="tx1"/>
                </a:solidFill>
                <a:latin typeface="+mn-lt"/>
                <a:ea typeface="+mn-ea"/>
              </a:defRPr>
            </a:lvl8pPr>
            <a:lvl9pPr marL="2914650" indent="-171450" algn="l" rtl="0" eaLnBrk="1" fontAlgn="base" hangingPunct="1">
              <a:spcBef>
                <a:spcPct val="20000"/>
              </a:spcBef>
              <a:spcAft>
                <a:spcPct val="0"/>
              </a:spcAft>
              <a:buChar char="»"/>
              <a:defRPr sz="1500">
                <a:solidFill>
                  <a:schemeClr val="tx1"/>
                </a:solidFill>
                <a:latin typeface="+mn-lt"/>
                <a:ea typeface="+mn-ea"/>
              </a:defRPr>
            </a:lvl9pPr>
          </a:lstStyle>
          <a:p>
            <a:pPr algn="just"/>
            <a:r>
              <a:rPr lang="en-GB" sz="2000" kern="0" dirty="0"/>
              <a:t>Key Performance Indicator (KPIs) used </a:t>
            </a:r>
            <a:r>
              <a:rPr lang="en-GB" sz="1800" kern="0" dirty="0"/>
              <a:t>to</a:t>
            </a:r>
            <a:r>
              <a:rPr lang="en-GB" sz="2000" kern="0" dirty="0"/>
              <a:t> measure attainment of CSfs and KPIs need to be SMART ( Specific Measurable Achievable Realistic and Timely) </a:t>
            </a:r>
          </a:p>
        </p:txBody>
      </p:sp>
      <p:sp>
        <p:nvSpPr>
          <p:cNvPr id="5" name="Rectangle 4">
            <a:extLst>
              <a:ext uri="{FF2B5EF4-FFF2-40B4-BE49-F238E27FC236}">
                <a16:creationId xmlns:a16="http://schemas.microsoft.com/office/drawing/2014/main" id="{86F19CE5-E3A1-4DD0-813C-70BA1FB9C444}"/>
              </a:ext>
            </a:extLst>
          </p:cNvPr>
          <p:cNvSpPr/>
          <p:nvPr/>
        </p:nvSpPr>
        <p:spPr>
          <a:xfrm>
            <a:off x="695400" y="5121188"/>
            <a:ext cx="11305256" cy="523220"/>
          </a:xfrm>
          <a:prstGeom prst="rect">
            <a:avLst/>
          </a:prstGeom>
        </p:spPr>
        <p:txBody>
          <a:bodyPr wrap="square">
            <a:spAutoFit/>
          </a:bodyPr>
          <a:lstStyle/>
          <a:p>
            <a:pPr algn="ctr"/>
            <a:r>
              <a:rPr lang="en-GB" sz="2800" i="1" dirty="0">
                <a:effectLst>
                  <a:outerShdw blurRad="38100" dist="38100" dir="2700000" algn="tl">
                    <a:srgbClr val="000000">
                      <a:alpha val="43137"/>
                    </a:srgbClr>
                  </a:outerShdw>
                </a:effectLst>
              </a:rPr>
              <a:t>For example: Air Line : Safely …. Number of accidents for example.    </a:t>
            </a:r>
          </a:p>
        </p:txBody>
      </p:sp>
    </p:spTree>
    <p:extLst>
      <p:ext uri="{BB962C8B-B14F-4D97-AF65-F5344CB8AC3E}">
        <p14:creationId xmlns:p14="http://schemas.microsoft.com/office/powerpoint/2010/main" val="21222648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Sell Logos">
            <a:extLst>
              <a:ext uri="{FF2B5EF4-FFF2-40B4-BE49-F238E27FC236}">
                <a16:creationId xmlns:a16="http://schemas.microsoft.com/office/drawing/2014/main" id="{5E16D516-868D-494E-97D4-47A1D95CBC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1609" y="2011237"/>
            <a:ext cx="1587500" cy="1190625"/>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title="Critical Success Factor(CSF) &amp;amp; Key Performance Indicator(KPI)">
            <a:hlinkClick r:id="" action="ppaction://media"/>
            <a:extLst>
              <a:ext uri="{FF2B5EF4-FFF2-40B4-BE49-F238E27FC236}">
                <a16:creationId xmlns:a16="http://schemas.microsoft.com/office/drawing/2014/main" id="{73ED2DC9-010C-4D6C-ABEC-E009086E0B6D}"/>
              </a:ext>
            </a:extLst>
          </p:cNvPr>
          <p:cNvPicPr>
            <a:picLocks noRot="1" noChangeAspect="1"/>
          </p:cNvPicPr>
          <p:nvPr>
            <a:videoFile r:link="rId1"/>
          </p:nvPr>
        </p:nvPicPr>
        <p:blipFill>
          <a:blip r:embed="rId4"/>
          <a:stretch>
            <a:fillRect/>
          </a:stretch>
        </p:blipFill>
        <p:spPr>
          <a:xfrm>
            <a:off x="2484118" y="47737"/>
            <a:ext cx="9601066" cy="5400600"/>
          </a:xfrm>
          <a:prstGeom prst="rect">
            <a:avLst/>
          </a:prstGeom>
        </p:spPr>
      </p:pic>
      <p:sp>
        <p:nvSpPr>
          <p:cNvPr id="2" name="TextBox 1">
            <a:extLst>
              <a:ext uri="{FF2B5EF4-FFF2-40B4-BE49-F238E27FC236}">
                <a16:creationId xmlns:a16="http://schemas.microsoft.com/office/drawing/2014/main" id="{8994A70A-3290-4988-BE28-FC3BD40C335B}"/>
              </a:ext>
            </a:extLst>
          </p:cNvPr>
          <p:cNvSpPr txBox="1"/>
          <p:nvPr/>
        </p:nvSpPr>
        <p:spPr>
          <a:xfrm>
            <a:off x="156325" y="62497"/>
            <a:ext cx="2110865" cy="461665"/>
          </a:xfrm>
          <a:prstGeom prst="rect">
            <a:avLst/>
          </a:prstGeom>
          <a:noFill/>
        </p:spPr>
        <p:txBody>
          <a:bodyPr wrap="square" rtlCol="0">
            <a:spAutoFit/>
          </a:bodyPr>
          <a:lstStyle/>
          <a:p>
            <a:r>
              <a:rPr lang="en-GB" sz="2400" b="1" dirty="0">
                <a:effectLst>
                  <a:outerShdw blurRad="38100" dist="38100" dir="2700000" algn="tl">
                    <a:srgbClr val="000000">
                      <a:alpha val="43137"/>
                    </a:srgbClr>
                  </a:outerShdw>
                </a:effectLst>
              </a:rPr>
              <a:t>An Example: </a:t>
            </a:r>
          </a:p>
        </p:txBody>
      </p:sp>
      <p:pic>
        <p:nvPicPr>
          <p:cNvPr id="2050" name="Picture 2" descr="How to type the Apple logo  and icon">
            <a:extLst>
              <a:ext uri="{FF2B5EF4-FFF2-40B4-BE49-F238E27FC236}">
                <a16:creationId xmlns:a16="http://schemas.microsoft.com/office/drawing/2014/main" id="{8D062E30-49E1-484B-B139-52056597871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6816" y="684047"/>
            <a:ext cx="817335" cy="9530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le:Mercedes-Logo.svg - Wikimedia Commons">
            <a:extLst>
              <a:ext uri="{FF2B5EF4-FFF2-40B4-BE49-F238E27FC236}">
                <a16:creationId xmlns:a16="http://schemas.microsoft.com/office/drawing/2014/main" id="{BCC3AB9D-7A2D-449A-BACB-CE250CDAC45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50355" y="802301"/>
            <a:ext cx="817335" cy="9705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ile:BMW.svg - Wikipedia">
            <a:extLst>
              <a:ext uri="{FF2B5EF4-FFF2-40B4-BE49-F238E27FC236}">
                <a16:creationId xmlns:a16="http://schemas.microsoft.com/office/drawing/2014/main" id="{35D6E77A-2850-4AC1-92B5-837765A2CD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816" y="2133099"/>
            <a:ext cx="953006" cy="95300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Robert Bosch | Solutions Implemented | References Portfolio">
            <a:extLst>
              <a:ext uri="{FF2B5EF4-FFF2-40B4-BE49-F238E27FC236}">
                <a16:creationId xmlns:a16="http://schemas.microsoft.com/office/drawing/2014/main" id="{346A31ED-A2DD-4922-8159-D015E9BADA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132" y="4722393"/>
            <a:ext cx="2381250" cy="119062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File:Tesla logo.png - Wikipedia">
            <a:extLst>
              <a:ext uri="{FF2B5EF4-FFF2-40B4-BE49-F238E27FC236}">
                <a16:creationId xmlns:a16="http://schemas.microsoft.com/office/drawing/2014/main" id="{48C2C0E0-A303-43A5-B973-ABAA24D97219}"/>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38890" y="3201862"/>
            <a:ext cx="1628800" cy="16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40289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0A930DBD-A5E3-4C26-80EB-89B72D55F96D}"/>
              </a:ext>
            </a:extLst>
          </p:cNvPr>
          <p:cNvSpPr>
            <a:spLocks noGrp="1"/>
          </p:cNvSpPr>
          <p:nvPr>
            <p:ph type="title" idx="4294967295"/>
          </p:nvPr>
        </p:nvSpPr>
        <p:spPr>
          <a:xfrm>
            <a:off x="464024" y="0"/>
            <a:ext cx="11727976" cy="641350"/>
          </a:xfrm>
          <a:prstGeom prst="rect">
            <a:avLst/>
          </a:prstGeom>
        </p:spPr>
        <p:txBody>
          <a:bodyPr/>
          <a:lstStyle/>
          <a:p>
            <a:pPr algn="l" eaLnBrk="1" hangingPunct="1"/>
            <a:r>
              <a:rPr lang="en-GB" altLang="en-US" b="1" dirty="0">
                <a:solidFill>
                  <a:schemeClr val="tx1"/>
                </a:solidFill>
                <a:effectLst>
                  <a:outerShdw blurRad="38100" dist="38100" dir="2700000" algn="tl">
                    <a:srgbClr val="000000">
                      <a:alpha val="43137"/>
                    </a:srgbClr>
                  </a:outerShdw>
                </a:effectLst>
              </a:rPr>
              <a:t>Summary (1 of 3)</a:t>
            </a:r>
          </a:p>
        </p:txBody>
      </p:sp>
      <p:sp>
        <p:nvSpPr>
          <p:cNvPr id="2" name="Content Placeholder 2">
            <a:extLst>
              <a:ext uri="{FF2B5EF4-FFF2-40B4-BE49-F238E27FC236}">
                <a16:creationId xmlns:a16="http://schemas.microsoft.com/office/drawing/2014/main" id="{C2C5B56F-3519-CE42-34D3-AFAB4F88241A}"/>
              </a:ext>
            </a:extLst>
          </p:cNvPr>
          <p:cNvSpPr>
            <a:spLocks noGrp="1"/>
          </p:cNvSpPr>
          <p:nvPr>
            <p:ph idx="4294967295"/>
          </p:nvPr>
        </p:nvSpPr>
        <p:spPr>
          <a:xfrm>
            <a:off x="160361" y="3429000"/>
            <a:ext cx="11634716" cy="1843844"/>
          </a:xfrm>
          <a:prstGeom prst="rect">
            <a:avLst/>
          </a:prstGeom>
          <a:solidFill>
            <a:schemeClr val="bg1"/>
          </a:solidFill>
        </p:spPr>
        <p:txBody>
          <a:bodyPr rtlCol="0">
            <a:normAutofit/>
          </a:bodyPr>
          <a:lstStyle/>
          <a:p>
            <a:pPr marL="0" indent="0" eaLnBrk="1" fontAlgn="auto" hangingPunct="1">
              <a:spcAft>
                <a:spcPts val="0"/>
              </a:spcAft>
              <a:buClr>
                <a:srgbClr val="0070C0"/>
              </a:buClr>
              <a:buNone/>
              <a:defRPr/>
            </a:pPr>
            <a:r>
              <a:rPr lang="en-IN" altLang="en-US" sz="1800" b="1" i="1" dirty="0"/>
              <a:t>Ways of diagnosing organisational resources and capabilities include:</a:t>
            </a:r>
          </a:p>
          <a:p>
            <a:pPr marL="314325" indent="-314325" eaLnBrk="1" fontAlgn="auto" hangingPunct="1">
              <a:spcAft>
                <a:spcPts val="0"/>
              </a:spcAft>
              <a:buClr>
                <a:schemeClr val="tx1"/>
              </a:buClr>
              <a:defRPr/>
            </a:pPr>
            <a:r>
              <a:rPr lang="en-GB" sz="1800" b="1" i="1" dirty="0"/>
              <a:t>VRIO analysis</a:t>
            </a:r>
            <a:r>
              <a:rPr lang="en-GB" sz="1800" b="1" dirty="0"/>
              <a:t> </a:t>
            </a:r>
            <a:r>
              <a:rPr lang="en-GB" sz="1800" dirty="0"/>
              <a:t>of resources and capabilities to evaluate if they contribute to competitive advantage.</a:t>
            </a:r>
          </a:p>
          <a:p>
            <a:pPr marL="304800" indent="-304800" eaLnBrk="1" fontAlgn="auto" hangingPunct="1">
              <a:spcAft>
                <a:spcPts val="0"/>
              </a:spcAft>
              <a:defRPr/>
            </a:pPr>
            <a:r>
              <a:rPr lang="en-GB" sz="1800" dirty="0"/>
              <a:t>Analysing an organisation’s </a:t>
            </a:r>
            <a:r>
              <a:rPr lang="en-GB" sz="1800" b="1" i="1" dirty="0"/>
              <a:t>value chain</a:t>
            </a:r>
            <a:r>
              <a:rPr lang="en-GB" sz="1800" b="1" dirty="0"/>
              <a:t> and </a:t>
            </a:r>
            <a:r>
              <a:rPr lang="en-GB" sz="1800" b="1" i="1" dirty="0"/>
              <a:t>value system</a:t>
            </a:r>
            <a:r>
              <a:rPr lang="en-GB" sz="1800" b="1" dirty="0"/>
              <a:t> </a:t>
            </a:r>
            <a:r>
              <a:rPr lang="en-GB" sz="1800" dirty="0"/>
              <a:t>to understand how value to a customer is created and can be developed.</a:t>
            </a:r>
          </a:p>
          <a:p>
            <a:pPr marL="304800" indent="-304800" eaLnBrk="1" fontAlgn="auto" hangingPunct="1">
              <a:spcAft>
                <a:spcPts val="0"/>
              </a:spcAft>
              <a:defRPr/>
            </a:pPr>
            <a:r>
              <a:rPr lang="en-GB" sz="1800" b="1" i="1" dirty="0"/>
              <a:t>Activity systems mapping</a:t>
            </a:r>
            <a:r>
              <a:rPr lang="en-GB" sz="1800" b="1" dirty="0"/>
              <a:t> </a:t>
            </a:r>
            <a:r>
              <a:rPr lang="en-GB" sz="1800" dirty="0"/>
              <a:t>to identify more detailed activities which underpin resources and capabilities.</a:t>
            </a:r>
          </a:p>
        </p:txBody>
      </p:sp>
      <p:sp>
        <p:nvSpPr>
          <p:cNvPr id="44035" name="Content Placeholder 2">
            <a:extLst>
              <a:ext uri="{FF2B5EF4-FFF2-40B4-BE49-F238E27FC236}">
                <a16:creationId xmlns:a16="http://schemas.microsoft.com/office/drawing/2014/main" id="{44D3B81A-D168-4EA2-BCBE-E0E9118257F9}"/>
              </a:ext>
            </a:extLst>
          </p:cNvPr>
          <p:cNvSpPr>
            <a:spLocks/>
          </p:cNvSpPr>
          <p:nvPr/>
        </p:nvSpPr>
        <p:spPr bwMode="auto">
          <a:xfrm>
            <a:off x="238836" y="935870"/>
            <a:ext cx="11477767" cy="1551194"/>
          </a:xfrm>
          <a:prstGeom prst="rect">
            <a:avLst/>
          </a:prstGeom>
          <a:solidFill>
            <a:schemeClr val="bg1"/>
          </a:solidFill>
          <a:ln>
            <a:noFill/>
          </a:ln>
        </p:spPr>
        <p:txBody>
          <a:bodyPr wrap="square">
            <a:spAutoFit/>
          </a:bodyPr>
          <a:lstStyle/>
          <a:p>
            <a:pPr marL="295275" indent="-295275">
              <a:spcBef>
                <a:spcPct val="20000"/>
              </a:spcBef>
              <a:buClr>
                <a:schemeClr val="tx1"/>
              </a:buClr>
              <a:buFont typeface="Arial" charset="0"/>
              <a:buChar char="•"/>
              <a:defRPr/>
            </a:pPr>
            <a:r>
              <a:rPr lang="en-GB" altLang="en-US" dirty="0">
                <a:latin typeface="+mj-lt"/>
              </a:rPr>
              <a:t>To be able to compete at all in a market an organisation needs </a:t>
            </a:r>
            <a:r>
              <a:rPr lang="en-GB" altLang="en-US" b="1" i="1" dirty="0">
                <a:latin typeface="+mj-lt"/>
              </a:rPr>
              <a:t>threshold resources and capabilities</a:t>
            </a:r>
            <a:r>
              <a:rPr lang="en-GB" altLang="en-US" dirty="0">
                <a:latin typeface="+mj-lt"/>
              </a:rPr>
              <a:t>, but to achieve sustained competitive advantage they also need to be </a:t>
            </a:r>
            <a:r>
              <a:rPr lang="en-GB" altLang="en-US" b="1" i="1" dirty="0">
                <a:latin typeface="+mj-lt"/>
              </a:rPr>
              <a:t>unique and distinctive. </a:t>
            </a:r>
          </a:p>
          <a:p>
            <a:pPr>
              <a:spcBef>
                <a:spcPct val="20000"/>
              </a:spcBef>
              <a:buClr>
                <a:schemeClr val="tx1"/>
              </a:buClr>
              <a:defRPr/>
            </a:pPr>
            <a:endParaRPr lang="en-GB" altLang="en-US" sz="1600" dirty="0">
              <a:latin typeface="+mj-lt"/>
            </a:endParaRPr>
          </a:p>
          <a:p>
            <a:pPr marL="295275" indent="-295275">
              <a:spcBef>
                <a:spcPct val="20000"/>
              </a:spcBef>
              <a:buClr>
                <a:schemeClr val="tx1"/>
              </a:buClr>
              <a:buFont typeface="Arial" charset="0"/>
              <a:buChar char="•"/>
              <a:defRPr/>
            </a:pPr>
            <a:r>
              <a:rPr lang="en-GB" altLang="en-US" dirty="0">
                <a:latin typeface="+mj-lt"/>
              </a:rPr>
              <a:t>To be distinctive and provide for sustainable competitive advantage, resources and capabilities need to fulfil the </a:t>
            </a:r>
            <a:r>
              <a:rPr lang="en-GB" altLang="en-US" b="1" i="1" dirty="0">
                <a:latin typeface="+mj-lt"/>
              </a:rPr>
              <a:t>VRIO criteria </a:t>
            </a:r>
            <a:r>
              <a:rPr lang="en-GB" altLang="en-US" dirty="0">
                <a:latin typeface="+mj-lt"/>
              </a:rPr>
              <a:t>of being </a:t>
            </a:r>
            <a:r>
              <a:rPr lang="en-GB" altLang="en-US" b="1" i="1" dirty="0">
                <a:latin typeface="+mj-lt"/>
              </a:rPr>
              <a:t>Valuable, Rare, Inimitable and supported by the Organisation.</a:t>
            </a:r>
          </a:p>
        </p:txBody>
      </p:sp>
    </p:spTree>
    <p:extLst>
      <p:ext uri="{BB962C8B-B14F-4D97-AF65-F5344CB8AC3E}">
        <p14:creationId xmlns:p14="http://schemas.microsoft.com/office/powerpoint/2010/main" val="26850832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F96549C6-F721-4D52-A778-395BA0C3E7FD}"/>
              </a:ext>
            </a:extLst>
          </p:cNvPr>
          <p:cNvSpPr>
            <a:spLocks noGrp="1"/>
          </p:cNvSpPr>
          <p:nvPr>
            <p:ph type="title" idx="4294967295"/>
          </p:nvPr>
        </p:nvSpPr>
        <p:spPr>
          <a:xfrm>
            <a:off x="250209" y="226462"/>
            <a:ext cx="8229600" cy="641350"/>
          </a:xfrm>
          <a:prstGeom prst="rect">
            <a:avLst/>
          </a:prstGeom>
        </p:spPr>
        <p:txBody>
          <a:bodyPr/>
          <a:lstStyle/>
          <a:p>
            <a:pPr algn="l" eaLnBrk="1" hangingPunct="1"/>
            <a:r>
              <a:rPr lang="en-GB" altLang="en-US" b="1" dirty="0">
                <a:solidFill>
                  <a:schemeClr val="tx1"/>
                </a:solidFill>
                <a:effectLst>
                  <a:outerShdw blurRad="38100" dist="38100" dir="2700000" algn="tl">
                    <a:srgbClr val="000000">
                      <a:alpha val="43137"/>
                    </a:srgbClr>
                  </a:outerShdw>
                </a:effectLst>
              </a:rPr>
              <a:t>Summary (2 of 3)</a:t>
            </a:r>
          </a:p>
        </p:txBody>
      </p:sp>
      <p:sp>
        <p:nvSpPr>
          <p:cNvPr id="44035" name="Content Placeholder 2">
            <a:extLst>
              <a:ext uri="{FF2B5EF4-FFF2-40B4-BE49-F238E27FC236}">
                <a16:creationId xmlns:a16="http://schemas.microsoft.com/office/drawing/2014/main" id="{5C6404A1-135E-48E8-9E27-A37EC18E8E1C}"/>
              </a:ext>
            </a:extLst>
          </p:cNvPr>
          <p:cNvSpPr>
            <a:spLocks noGrp="1"/>
          </p:cNvSpPr>
          <p:nvPr>
            <p:ph idx="4294967295"/>
          </p:nvPr>
        </p:nvSpPr>
        <p:spPr>
          <a:xfrm>
            <a:off x="136477" y="1261936"/>
            <a:ext cx="11416352" cy="1638213"/>
          </a:xfrm>
          <a:prstGeom prst="rect">
            <a:avLst/>
          </a:prstGeom>
          <a:solidFill>
            <a:schemeClr val="bg1"/>
          </a:solidFill>
        </p:spPr>
        <p:txBody>
          <a:bodyPr/>
          <a:lstStyle/>
          <a:p>
            <a:pPr marL="304800" indent="-304800" eaLnBrk="1" fontAlgn="auto" hangingPunct="1">
              <a:spcAft>
                <a:spcPts val="0"/>
              </a:spcAft>
              <a:defRPr/>
            </a:pPr>
            <a:r>
              <a:rPr lang="en-GB" sz="1800" b="1" i="1" dirty="0"/>
              <a:t>SWOT analysis</a:t>
            </a:r>
            <a:r>
              <a:rPr lang="en-GB" sz="1800" b="1" dirty="0"/>
              <a:t> </a:t>
            </a:r>
            <a:r>
              <a:rPr lang="en-GB" sz="1800" dirty="0"/>
              <a:t>drawing together an understanding of the strengths, weaknesses, opportunities and threats an organisation faces.</a:t>
            </a:r>
          </a:p>
          <a:p>
            <a:pPr marL="304800" indent="-304800" eaLnBrk="1" fontAlgn="auto" hangingPunct="1">
              <a:spcAft>
                <a:spcPts val="0"/>
              </a:spcAft>
              <a:defRPr/>
            </a:pPr>
            <a:r>
              <a:rPr lang="en-GB" sz="1800" b="1" i="1" dirty="0"/>
              <a:t>Benchmarking</a:t>
            </a:r>
            <a:r>
              <a:rPr lang="en-GB" sz="1800" dirty="0"/>
              <a:t> to understand the relative performance of organisations.</a:t>
            </a:r>
            <a:endParaRPr lang="en-GB" altLang="en-US" sz="1800" dirty="0"/>
          </a:p>
          <a:p>
            <a:pPr marL="304800" indent="-304800" eaLnBrk="1" hangingPunct="1">
              <a:buFont typeface="Arial" charset="0"/>
              <a:buChar char="•"/>
              <a:defRPr/>
            </a:pPr>
            <a:r>
              <a:rPr lang="en-GB" altLang="en-US" sz="1800" dirty="0"/>
              <a:t>Managers need to adapt and change resources and capabilities if the environmental changes and this can be done based on </a:t>
            </a:r>
            <a:r>
              <a:rPr lang="en-GB" altLang="en-US" sz="1800" b="1" i="1" dirty="0"/>
              <a:t>dynamic capabilities.</a:t>
            </a:r>
          </a:p>
        </p:txBody>
      </p:sp>
      <p:sp>
        <p:nvSpPr>
          <p:cNvPr id="2" name="Content Placeholder 2">
            <a:extLst>
              <a:ext uri="{FF2B5EF4-FFF2-40B4-BE49-F238E27FC236}">
                <a16:creationId xmlns:a16="http://schemas.microsoft.com/office/drawing/2014/main" id="{28C0723A-89DE-B0B9-5F15-BD1C695C1412}"/>
              </a:ext>
            </a:extLst>
          </p:cNvPr>
          <p:cNvSpPr txBox="1">
            <a:spLocks/>
          </p:cNvSpPr>
          <p:nvPr/>
        </p:nvSpPr>
        <p:spPr>
          <a:xfrm>
            <a:off x="75063" y="3294273"/>
            <a:ext cx="11737074" cy="1868562"/>
          </a:xfrm>
          <a:prstGeom prst="rect">
            <a:avLst/>
          </a:prstGeom>
          <a:solidFill>
            <a:schemeClr val="bg1"/>
          </a:solidFill>
        </p:spPr>
        <p:txBody>
          <a:bodyPr>
            <a:normAutofit fontScale="92500" lnSpcReduction="10000"/>
          </a:bodyPr>
          <a:lstStyle>
            <a:lvl1pPr marL="257175" indent="-257175" algn="l" rtl="0" eaLnBrk="0" fontAlgn="base" hangingPunct="0">
              <a:spcBef>
                <a:spcPct val="20000"/>
              </a:spcBef>
              <a:spcAft>
                <a:spcPct val="0"/>
              </a:spcAft>
              <a:buChar char="•"/>
              <a:defRPr sz="2400">
                <a:solidFill>
                  <a:schemeClr val="tx1"/>
                </a:solidFill>
                <a:latin typeface="+mn-lt"/>
                <a:ea typeface="MS PGothic" pitchFamily="34" charset="-128"/>
                <a:cs typeface="+mn-cs"/>
              </a:defRPr>
            </a:lvl1pPr>
            <a:lvl2pPr marL="557213" indent="-214313" algn="l" rtl="0" eaLnBrk="0" fontAlgn="base" hangingPunct="0">
              <a:spcBef>
                <a:spcPct val="20000"/>
              </a:spcBef>
              <a:spcAft>
                <a:spcPct val="0"/>
              </a:spcAft>
              <a:buChar char="–"/>
              <a:defRPr sz="2100">
                <a:solidFill>
                  <a:schemeClr val="tx1"/>
                </a:solidFill>
                <a:latin typeface="+mn-lt"/>
                <a:ea typeface="MS PGothic"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itchFamily="34" charset="-128"/>
              </a:defRPr>
            </a:lvl5pPr>
            <a:lvl6pPr marL="1885950" indent="-171450" algn="l" rtl="0" eaLnBrk="1" fontAlgn="base" hangingPunct="1">
              <a:spcBef>
                <a:spcPct val="20000"/>
              </a:spcBef>
              <a:spcAft>
                <a:spcPct val="0"/>
              </a:spcAft>
              <a:buChar char="»"/>
              <a:defRPr sz="1500">
                <a:solidFill>
                  <a:schemeClr val="tx1"/>
                </a:solidFill>
                <a:latin typeface="+mn-lt"/>
                <a:ea typeface="+mn-ea"/>
              </a:defRPr>
            </a:lvl6pPr>
            <a:lvl7pPr marL="2228850" indent="-171450" algn="l" rtl="0" eaLnBrk="1" fontAlgn="base" hangingPunct="1">
              <a:spcBef>
                <a:spcPct val="20000"/>
              </a:spcBef>
              <a:spcAft>
                <a:spcPct val="0"/>
              </a:spcAft>
              <a:buChar char="»"/>
              <a:defRPr sz="1500">
                <a:solidFill>
                  <a:schemeClr val="tx1"/>
                </a:solidFill>
                <a:latin typeface="+mn-lt"/>
                <a:ea typeface="+mn-ea"/>
              </a:defRPr>
            </a:lvl7pPr>
            <a:lvl8pPr marL="2571750" indent="-171450" algn="l" rtl="0" eaLnBrk="1" fontAlgn="base" hangingPunct="1">
              <a:spcBef>
                <a:spcPct val="20000"/>
              </a:spcBef>
              <a:spcAft>
                <a:spcPct val="0"/>
              </a:spcAft>
              <a:buChar char="»"/>
              <a:defRPr sz="1500">
                <a:solidFill>
                  <a:schemeClr val="tx1"/>
                </a:solidFill>
                <a:latin typeface="+mn-lt"/>
                <a:ea typeface="+mn-ea"/>
              </a:defRPr>
            </a:lvl8pPr>
            <a:lvl9pPr marL="2914650" indent="-171450" algn="l" rtl="0" eaLnBrk="1" fontAlgn="base" hangingPunct="1">
              <a:spcBef>
                <a:spcPct val="20000"/>
              </a:spcBef>
              <a:spcAft>
                <a:spcPct val="0"/>
              </a:spcAft>
              <a:buChar char="»"/>
              <a:defRPr sz="1500">
                <a:solidFill>
                  <a:schemeClr val="tx1"/>
                </a:solidFill>
                <a:latin typeface="+mn-lt"/>
                <a:ea typeface="+mn-ea"/>
              </a:defRPr>
            </a:lvl9pPr>
          </a:lstStyle>
          <a:p>
            <a:pPr marL="288000" lvl="1">
              <a:lnSpc>
                <a:spcPct val="110000"/>
              </a:lnSpc>
              <a:spcBef>
                <a:spcPts val="2000"/>
              </a:spcBef>
              <a:buClr>
                <a:schemeClr val="accent1"/>
              </a:buClr>
            </a:pPr>
            <a:r>
              <a:rPr lang="en-US" sz="2000" kern="0" dirty="0"/>
              <a:t>“The resources and capabilities of a firm are the central considerations in formulating its strategy: they are the primary constants upon which a firm can establish its identity and frame its strategy, and they are the primary sources of the firm’s profitability” (Grant 1991:133)</a:t>
            </a:r>
          </a:p>
          <a:p>
            <a:pPr marL="288000" lvl="1">
              <a:lnSpc>
                <a:spcPct val="110000"/>
              </a:lnSpc>
              <a:spcBef>
                <a:spcPts val="2000"/>
              </a:spcBef>
              <a:buClr>
                <a:schemeClr val="accent1"/>
              </a:buClr>
            </a:pPr>
            <a:r>
              <a:rPr lang="en-GB" sz="2000" kern="0" dirty="0"/>
              <a:t>The most </a:t>
            </a:r>
            <a:r>
              <a:rPr lang="en-GB" sz="2000" b="1" kern="0" dirty="0"/>
              <a:t>effective organisations </a:t>
            </a:r>
            <a:r>
              <a:rPr lang="en-GB" sz="2000" kern="0" dirty="0"/>
              <a:t>recognise the need to </a:t>
            </a:r>
            <a:r>
              <a:rPr lang="en-GB" sz="2000" b="1" kern="0" dirty="0"/>
              <a:t>match core competencies with opportunities</a:t>
            </a:r>
            <a:r>
              <a:rPr lang="en-GB" sz="2000" kern="0" dirty="0"/>
              <a:t>. They are rewarded with strategic competitiveness and above-average returns.</a:t>
            </a:r>
          </a:p>
        </p:txBody>
      </p:sp>
    </p:spTree>
    <p:extLst>
      <p:ext uri="{BB962C8B-B14F-4D97-AF65-F5344CB8AC3E}">
        <p14:creationId xmlns:p14="http://schemas.microsoft.com/office/powerpoint/2010/main" val="2890750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27688" y="170289"/>
            <a:ext cx="10902950" cy="784225"/>
          </a:xfrm>
          <a:prstGeom prst="rect">
            <a:avLst/>
          </a:prstGeom>
        </p:spPr>
        <p:txBody>
          <a:bodyPr/>
          <a:lstStyle/>
          <a:p>
            <a:pPr algn="l"/>
            <a:r>
              <a:rPr lang="en-GB" b="1" dirty="0">
                <a:solidFill>
                  <a:schemeClr val="tx1"/>
                </a:solidFill>
                <a:effectLst>
                  <a:outerShdw blurRad="38100" dist="38100" dir="2700000" algn="tl">
                    <a:srgbClr val="000000">
                      <a:alpha val="43137"/>
                    </a:srgbClr>
                  </a:outerShdw>
                </a:effectLst>
              </a:rPr>
              <a:t>Summary (3 of 5)</a:t>
            </a:r>
          </a:p>
        </p:txBody>
      </p:sp>
      <p:sp>
        <p:nvSpPr>
          <p:cNvPr id="3" name="Content Placeholder 2"/>
          <p:cNvSpPr>
            <a:spLocks noGrp="1"/>
          </p:cNvSpPr>
          <p:nvPr>
            <p:ph idx="4294967295"/>
          </p:nvPr>
        </p:nvSpPr>
        <p:spPr>
          <a:xfrm>
            <a:off x="327688" y="1789352"/>
            <a:ext cx="11372850" cy="3437742"/>
          </a:xfrm>
          <a:prstGeom prst="rect">
            <a:avLst/>
          </a:prstGeom>
          <a:solidFill>
            <a:schemeClr val="bg1"/>
          </a:solidFill>
        </p:spPr>
        <p:txBody>
          <a:bodyPr>
            <a:normAutofit/>
          </a:bodyPr>
          <a:lstStyle/>
          <a:p>
            <a:pPr marL="288000" lvl="1">
              <a:spcBef>
                <a:spcPts val="2000"/>
              </a:spcBef>
              <a:buClr>
                <a:schemeClr val="accent1"/>
              </a:buClr>
            </a:pPr>
            <a:r>
              <a:rPr lang="en-GB" sz="2400" dirty="0"/>
              <a:t>Competitive advantage is temporary. </a:t>
            </a:r>
            <a:r>
              <a:rPr lang="en-GB" sz="2400" b="1" dirty="0"/>
              <a:t>Over time rivals use their own unique resources, capabilities and core competencies </a:t>
            </a:r>
            <a:r>
              <a:rPr lang="en-GB" sz="2400" dirty="0"/>
              <a:t>to form different value-creating propositions.</a:t>
            </a:r>
          </a:p>
          <a:p>
            <a:pPr marL="288000" lvl="1">
              <a:spcBef>
                <a:spcPts val="2000"/>
              </a:spcBef>
              <a:buClr>
                <a:schemeClr val="accent1"/>
              </a:buClr>
            </a:pPr>
            <a:r>
              <a:rPr lang="en-US" sz="2400" b="1" dirty="0"/>
              <a:t>Capabilities</a:t>
            </a:r>
            <a:r>
              <a:rPr lang="en-US" sz="2400" dirty="0"/>
              <a:t> </a:t>
            </a:r>
            <a:r>
              <a:rPr lang="en-US" sz="2400" b="1" dirty="0"/>
              <a:t>are</a:t>
            </a:r>
            <a:r>
              <a:rPr lang="en-US" sz="2400" dirty="0"/>
              <a:t> a more likely </a:t>
            </a:r>
            <a:r>
              <a:rPr lang="en-US" sz="2400" b="1" dirty="0"/>
              <a:t>source of core competence</a:t>
            </a:r>
            <a:r>
              <a:rPr lang="en-US" sz="2400" dirty="0"/>
              <a:t> than are individual resources.</a:t>
            </a:r>
          </a:p>
          <a:p>
            <a:pPr marL="288000" lvl="1">
              <a:spcBef>
                <a:spcPts val="2000"/>
              </a:spcBef>
              <a:buClr>
                <a:schemeClr val="accent1"/>
              </a:buClr>
            </a:pPr>
            <a:r>
              <a:rPr lang="en-US" sz="2400" dirty="0"/>
              <a:t>Only when a capability is </a:t>
            </a:r>
            <a:r>
              <a:rPr lang="en-US" sz="2400" b="1" dirty="0"/>
              <a:t>valuable</a:t>
            </a:r>
            <a:r>
              <a:rPr lang="en-US" sz="2400" dirty="0"/>
              <a:t>, </a:t>
            </a:r>
            <a:r>
              <a:rPr lang="en-US" sz="2400" b="1" dirty="0"/>
              <a:t>rare</a:t>
            </a:r>
            <a:r>
              <a:rPr lang="en-US" sz="2400" dirty="0"/>
              <a:t>, </a:t>
            </a:r>
            <a:r>
              <a:rPr lang="en-US" sz="2400" b="1" dirty="0"/>
              <a:t>costly to imitate </a:t>
            </a:r>
            <a:r>
              <a:rPr lang="en-US" sz="2400" dirty="0"/>
              <a:t>and </a:t>
            </a:r>
            <a:r>
              <a:rPr lang="en-US" sz="2400" b="1" dirty="0"/>
              <a:t>non-substitutable</a:t>
            </a:r>
            <a:r>
              <a:rPr lang="en-US" sz="2400" dirty="0"/>
              <a:t> is it a core competence and a source of competitive advantage.</a:t>
            </a:r>
          </a:p>
        </p:txBody>
      </p:sp>
    </p:spTree>
    <p:extLst>
      <p:ext uri="{BB962C8B-B14F-4D97-AF65-F5344CB8AC3E}">
        <p14:creationId xmlns:p14="http://schemas.microsoft.com/office/powerpoint/2010/main" val="327849652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44525" y="122522"/>
            <a:ext cx="10902950" cy="784225"/>
          </a:xfrm>
          <a:prstGeom prst="rect">
            <a:avLst/>
          </a:prstGeom>
        </p:spPr>
        <p:txBody>
          <a:bodyPr/>
          <a:lstStyle/>
          <a:p>
            <a:pPr algn="l"/>
            <a:r>
              <a:rPr lang="en-GB" dirty="0">
                <a:solidFill>
                  <a:schemeClr val="tx1"/>
                </a:solidFill>
              </a:rPr>
              <a:t>Key Readings</a:t>
            </a:r>
          </a:p>
        </p:txBody>
      </p:sp>
      <p:sp>
        <p:nvSpPr>
          <p:cNvPr id="3" name="Content Placeholder 2"/>
          <p:cNvSpPr>
            <a:spLocks noGrp="1"/>
          </p:cNvSpPr>
          <p:nvPr>
            <p:ph idx="4294967295"/>
          </p:nvPr>
        </p:nvSpPr>
        <p:spPr>
          <a:xfrm>
            <a:off x="334371" y="1169679"/>
            <a:ext cx="11290063" cy="4248482"/>
          </a:xfrm>
          <a:prstGeom prst="rect">
            <a:avLst/>
          </a:prstGeom>
          <a:solidFill>
            <a:schemeClr val="bg1"/>
          </a:solidFill>
        </p:spPr>
        <p:txBody>
          <a:bodyPr>
            <a:noAutofit/>
          </a:bodyPr>
          <a:lstStyle/>
          <a:p>
            <a:r>
              <a:rPr lang="en-GB" sz="1800" dirty="0"/>
              <a:t>Barney, J. B. (1991) ‘Firm resources and sustained competitive advantage’ </a:t>
            </a:r>
            <a:r>
              <a:rPr lang="en-GB" sz="1800" i="1" dirty="0"/>
              <a:t>Journal of Management</a:t>
            </a:r>
            <a:r>
              <a:rPr lang="en-GB" sz="1800" dirty="0"/>
              <a:t>, 17(1): 99-120</a:t>
            </a:r>
          </a:p>
          <a:p>
            <a:r>
              <a:rPr lang="en-GB" sz="1800" dirty="0"/>
              <a:t>Barney, J. B. (1995) ‘</a:t>
            </a:r>
            <a:r>
              <a:rPr lang="en-GB" sz="1800" i="1" dirty="0"/>
              <a:t>Looking Inside for Competitive Advantage</a:t>
            </a:r>
            <a:r>
              <a:rPr lang="en-GB" sz="1800" dirty="0"/>
              <a:t>’, </a:t>
            </a:r>
            <a:r>
              <a:rPr lang="en-GB" sz="1800" i="1" dirty="0"/>
              <a:t>Academy of Management Executive</a:t>
            </a:r>
            <a:r>
              <a:rPr lang="en-GB" sz="1800" dirty="0"/>
              <a:t> 9(4): 49-61</a:t>
            </a:r>
          </a:p>
          <a:p>
            <a:r>
              <a:rPr lang="en-US" sz="1800" dirty="0"/>
              <a:t>Grant, R. (1991) ‘The Resource-Based Theory of Competitive Advantage’ </a:t>
            </a:r>
            <a:r>
              <a:rPr lang="en-US" sz="1800" i="1" dirty="0"/>
              <a:t>California Management Review</a:t>
            </a:r>
            <a:r>
              <a:rPr lang="en-US" sz="1800" dirty="0"/>
              <a:t> 33(3): 114-135</a:t>
            </a:r>
          </a:p>
          <a:p>
            <a:r>
              <a:rPr lang="en-GB" sz="1800" dirty="0" err="1"/>
              <a:t>Hitt</a:t>
            </a:r>
            <a:r>
              <a:rPr lang="en-GB" sz="1800" dirty="0"/>
              <a:t> M. A. (2017) </a:t>
            </a:r>
            <a:r>
              <a:rPr lang="en-GB" sz="1800" i="1" dirty="0"/>
              <a:t>Strategic Management: Competitiveness &amp; Globalisation: Concepts and Cases</a:t>
            </a:r>
            <a:r>
              <a:rPr lang="en-GB" sz="1800" dirty="0"/>
              <a:t> 12</a:t>
            </a:r>
            <a:r>
              <a:rPr lang="en-GB" sz="1800" baseline="30000" dirty="0"/>
              <a:t>th</a:t>
            </a:r>
            <a:r>
              <a:rPr lang="en-GB" sz="1800" dirty="0"/>
              <a:t> Ed., Boston, MA: Cengage, Chapter 3</a:t>
            </a:r>
          </a:p>
          <a:p>
            <a:r>
              <a:rPr lang="en-US" sz="1800" dirty="0"/>
              <a:t>Johnson, G., Whittington, R., Scholes, K., Angwin, D. and </a:t>
            </a:r>
            <a:r>
              <a:rPr lang="en-US" sz="1800" dirty="0" err="1"/>
              <a:t>Regner</a:t>
            </a:r>
            <a:r>
              <a:rPr lang="en-US" sz="1800" dirty="0"/>
              <a:t>, P. (2017) Exploring Strategy Text and Cases. 11</a:t>
            </a:r>
            <a:r>
              <a:rPr lang="en-US" sz="1800" baseline="30000" dirty="0"/>
              <a:t>th</a:t>
            </a:r>
            <a:r>
              <a:rPr lang="en-US" sz="1800" dirty="0"/>
              <a:t> ed. UK: Pearson Education Ltd. Chapter 4: pp.96-131</a:t>
            </a:r>
          </a:p>
          <a:p>
            <a:r>
              <a:rPr lang="en-US" sz="1800" dirty="0"/>
              <a:t>Prahalad, C. K. and Hamel, G. (1990) ‘The Core Competence of the Corporation’ </a:t>
            </a:r>
            <a:r>
              <a:rPr lang="en-US" sz="1800" i="1" dirty="0"/>
              <a:t>Harvard Business Review </a:t>
            </a:r>
            <a:r>
              <a:rPr lang="en-US" sz="1800" dirty="0"/>
              <a:t> May-June 11-24</a:t>
            </a:r>
          </a:p>
        </p:txBody>
      </p:sp>
    </p:spTree>
    <p:extLst>
      <p:ext uri="{BB962C8B-B14F-4D97-AF65-F5344CB8AC3E}">
        <p14:creationId xmlns:p14="http://schemas.microsoft.com/office/powerpoint/2010/main" val="223352302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143266814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purl.org/dc/elements/1.1/"/>
    <ds:schemaRef ds:uri="211f9404-bca0-4bcf-9c1d-965ccb6f8d2d"/>
    <ds:schemaRef ds:uri="http://schemas.openxmlformats.org/package/2006/metadata/core-properties"/>
    <ds:schemaRef ds:uri="http://schemas.microsoft.com/office/2006/documentManagement/types"/>
    <ds:schemaRef ds:uri="http://schemas.microsoft.com/office/infopath/2007/PartnerControls"/>
    <ds:schemaRef ds:uri="303dbf9b-b85b-46a0-94f1-894078c07ecd"/>
    <ds:schemaRef ds:uri="http://purl.org/dc/dcmitype/"/>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2151</TotalTime>
  <Words>3725</Words>
  <Application>Microsoft Office PowerPoint</Application>
  <PresentationFormat>Widescreen</PresentationFormat>
  <Paragraphs>354</Paragraphs>
  <Slides>71</Slides>
  <Notes>20</Notes>
  <HiddenSlides>0</HiddenSlides>
  <MMClips>7</MMClips>
  <ScaleCrop>false</ScaleCrop>
  <HeadingPairs>
    <vt:vector size="6" baseType="variant">
      <vt:variant>
        <vt:lpstr>Fonts Used</vt:lpstr>
      </vt:variant>
      <vt:variant>
        <vt:i4>11</vt:i4>
      </vt:variant>
      <vt:variant>
        <vt:lpstr>Theme</vt:lpstr>
      </vt:variant>
      <vt:variant>
        <vt:i4>21</vt:i4>
      </vt:variant>
      <vt:variant>
        <vt:lpstr>Slide Titles</vt:lpstr>
      </vt:variant>
      <vt:variant>
        <vt:i4>71</vt:i4>
      </vt:variant>
    </vt:vector>
  </HeadingPairs>
  <TitlesOfParts>
    <vt:vector size="103" baseType="lpstr">
      <vt:lpstr>ＭＳ Ｐゴシック</vt:lpstr>
      <vt:lpstr>ＭＳ Ｐゴシック</vt:lpstr>
      <vt:lpstr>Arial</vt:lpstr>
      <vt:lpstr>Bradley Hand ITC</vt:lpstr>
      <vt:lpstr>Calibri</vt:lpstr>
      <vt:lpstr>Calibri Light</vt:lpstr>
      <vt:lpstr>ClearSans</vt:lpstr>
      <vt:lpstr>Helvetica Neue</vt:lpstr>
      <vt:lpstr>Myriad Pro</vt:lpstr>
      <vt:lpstr>Wingdings</vt:lpstr>
      <vt:lpstr>YouTube Sans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20140311PresentationUWTSDTemplate</vt:lpstr>
      <vt:lpstr>PowerPoint Presentation</vt:lpstr>
      <vt:lpstr>PowerPoint Presentation</vt:lpstr>
      <vt:lpstr>PowerPoint Presentation</vt:lpstr>
      <vt:lpstr>A Resource-Based View of Strategy</vt:lpstr>
      <vt:lpstr>Emergence and Development of the RBV – Some Key Authors</vt:lpstr>
      <vt:lpstr>Emergence and Development of the RBV – Some Key Authors</vt:lpstr>
      <vt:lpstr>Emergence and Development of the RBV – Some Key Authors</vt:lpstr>
      <vt:lpstr>Emergence and Development of the RBV – Some Key Authors</vt:lpstr>
      <vt:lpstr>Emergence and Development of the RBV – Some Key Authors</vt:lpstr>
      <vt:lpstr>Resource-Based Theories</vt:lpstr>
      <vt:lpstr>THE NATURE OF RESOURCES</vt:lpstr>
      <vt:lpstr>PowerPoint Presentation</vt:lpstr>
      <vt:lpstr>PowerPoint Presentation</vt:lpstr>
      <vt:lpstr>PowerPoint Presentation</vt:lpstr>
      <vt:lpstr>Resources</vt:lpstr>
      <vt:lpstr>Resources can be …</vt:lpstr>
      <vt:lpstr>Grant’s Resource-Based Framework</vt:lpstr>
      <vt:lpstr>PowerPoint Presentation</vt:lpstr>
      <vt:lpstr>PowerPoint Presentation</vt:lpstr>
      <vt:lpstr>Capabilities</vt:lpstr>
      <vt:lpstr>Resources Vs Capabilities</vt:lpstr>
      <vt:lpstr>APPLICATION OF RBV IN SUSTAINABLE COMPETITIVE ADVANTAGE</vt:lpstr>
      <vt:lpstr>PowerPoint Presentation</vt:lpstr>
      <vt:lpstr>Core-Competences</vt:lpstr>
      <vt:lpstr>Discovering Core Competences</vt:lpstr>
      <vt:lpstr>PowerPoint Presentation</vt:lpstr>
      <vt:lpstr>PowerPoint Presentation</vt:lpstr>
      <vt:lpstr>PowerPoint Presentation</vt:lpstr>
      <vt:lpstr>PowerPoint Presentation</vt:lpstr>
      <vt:lpstr>Core Competencies: Key Questions to Managers</vt:lpstr>
      <vt:lpstr>Sustainable Competitive Advantage</vt:lpstr>
      <vt:lpstr>From Core Competencies to Core Inflexibilities</vt:lpstr>
      <vt:lpstr>10 Minute Comfort Break</vt:lpstr>
      <vt:lpstr>THE VRIN/VRIO FRAMEWORK</vt:lpstr>
      <vt:lpstr>The VRIN Framework</vt:lpstr>
      <vt:lpstr>PowerPoint Presentation</vt:lpstr>
      <vt:lpstr>The VRIN Framework</vt:lpstr>
      <vt:lpstr>PowerPoint Presentation</vt:lpstr>
      <vt:lpstr>The VRIN Framework</vt:lpstr>
      <vt:lpstr>PowerPoint Presentation</vt:lpstr>
      <vt:lpstr>The VRIN Framework</vt:lpstr>
      <vt:lpstr>PowerPoint Presentation</vt:lpstr>
      <vt:lpstr>The VRIN Framework</vt:lpstr>
      <vt:lpstr>The VRIO Framework</vt:lpstr>
      <vt:lpstr>VRIO (ORGANISATIONAL SUPPORT)</vt:lpstr>
      <vt:lpstr>Outcome from Combinations of the Four Criteria for  Sustainable Competitive Advantage</vt:lpstr>
      <vt:lpstr>VRIO analysis</vt:lpstr>
      <vt:lpstr>PowerPoint Presentation</vt:lpstr>
      <vt:lpstr>PowerPoint Presentation</vt:lpstr>
      <vt:lpstr>PowerPoint Presentation</vt:lpstr>
      <vt:lpstr>PowerPoint Presentation</vt:lpstr>
      <vt:lpstr>PowerPoint Presentation</vt:lpstr>
      <vt:lpstr>MINI CASES ON STRATEGIES BASED ON RBV</vt:lpstr>
      <vt:lpstr>Capabilities – Case Study</vt:lpstr>
      <vt:lpstr>Leveraging Capabilities – 3M</vt:lpstr>
      <vt:lpstr>Leveraging Capabilities – Tencent</vt:lpstr>
      <vt:lpstr>Leveraging Capabilities – Tata</vt:lpstr>
      <vt:lpstr>Competencies at Whirlpool</vt:lpstr>
      <vt:lpstr>Criticisms of the RBV Approach (1/2)</vt:lpstr>
      <vt:lpstr>Criticisms of the RBV Approach (2/2)</vt:lpstr>
      <vt:lpstr>PowerPoint Presentation</vt:lpstr>
      <vt:lpstr>Critical Success Factors (CSF)</vt:lpstr>
      <vt:lpstr>Critical Success Factors (CSF)</vt:lpstr>
      <vt:lpstr>Critical Success Factors (CSF)</vt:lpstr>
      <vt:lpstr>Critical Success Factors (CSF)</vt:lpstr>
      <vt:lpstr>PowerPoint Presentation</vt:lpstr>
      <vt:lpstr>Summary (1 of 3)</vt:lpstr>
      <vt:lpstr>Summary (2 of 3)</vt:lpstr>
      <vt:lpstr>Summary (3 of 5)</vt:lpstr>
      <vt:lpstr>Key Readings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Navid Nasirpourosgoei</cp:lastModifiedBy>
  <cp:revision>112</cp:revision>
  <dcterms:created xsi:type="dcterms:W3CDTF">2021-03-09T15:35:42Z</dcterms:created>
  <dcterms:modified xsi:type="dcterms:W3CDTF">2023-02-07T21:49:33Z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