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4.xml" ContentType="application/vnd.openxmlformats-officedocument.theme+xml"/>
  <Override PartName="/ppt/slideLayouts/slideLayout6.xml" ContentType="application/vnd.openxmlformats-officedocument.presentationml.slideLayout+xml"/>
  <Override PartName="/ppt/theme/theme5.xml" ContentType="application/vnd.openxmlformats-officedocument.theme+xml"/>
  <Override PartName="/ppt/slideLayouts/slideLayout7.xml" ContentType="application/vnd.openxmlformats-officedocument.presentationml.slideLayout+xml"/>
  <Override PartName="/ppt/theme/theme6.xml" ContentType="application/vnd.openxmlformats-officedocument.theme+xml"/>
  <Override PartName="/ppt/slideLayouts/slideLayout8.xml" ContentType="application/vnd.openxmlformats-officedocument.presentationml.slideLayout+xml"/>
  <Override PartName="/ppt/theme/theme7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8.xml" ContentType="application/vnd.openxmlformats-officedocument.theme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9.xml" ContentType="application/vnd.openxmlformats-officedocument.theme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10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11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12.xml" ContentType="application/vnd.openxmlformats-officedocument.theme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13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4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15.xml" ContentType="application/vnd.openxmlformats-officedocument.theme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16.xml" ContentType="application/vnd.openxmlformats-officedocument.theme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theme/theme17.xml" ContentType="application/vnd.openxmlformats-officedocument.theme+xml"/>
  <Override PartName="/ppt/theme/theme18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6" r:id="rId9"/>
    <p:sldMasterId id="2147483762" r:id="rId10"/>
    <p:sldMasterId id="2147483712" r:id="rId11"/>
    <p:sldMasterId id="2147483714" r:id="rId12"/>
    <p:sldMasterId id="2147483716" r:id="rId13"/>
    <p:sldMasterId id="2147483720" r:id="rId14"/>
    <p:sldMasterId id="2147483658" r:id="rId15"/>
    <p:sldMasterId id="2147483659" r:id="rId16"/>
    <p:sldMasterId id="2147483769" r:id="rId17"/>
    <p:sldMasterId id="2147483666" r:id="rId18"/>
    <p:sldMasterId id="2147483761" r:id="rId19"/>
    <p:sldMasterId id="2147483749" r:id="rId20"/>
  </p:sldMasterIdLst>
  <p:notesMasterIdLst>
    <p:notesMasterId r:id="rId53"/>
  </p:notesMasterIdLst>
  <p:sldIdLst>
    <p:sldId id="264" r:id="rId21"/>
    <p:sldId id="521" r:id="rId22"/>
    <p:sldId id="553" r:id="rId23"/>
    <p:sldId id="260" r:id="rId24"/>
    <p:sldId id="528" r:id="rId25"/>
    <p:sldId id="573" r:id="rId26"/>
    <p:sldId id="571" r:id="rId27"/>
    <p:sldId id="585" r:id="rId28"/>
    <p:sldId id="575" r:id="rId29"/>
    <p:sldId id="574" r:id="rId30"/>
    <p:sldId id="583" r:id="rId31"/>
    <p:sldId id="524" r:id="rId32"/>
    <p:sldId id="523" r:id="rId33"/>
    <p:sldId id="539" r:id="rId34"/>
    <p:sldId id="540" r:id="rId35"/>
    <p:sldId id="259" r:id="rId36"/>
    <p:sldId id="542" r:id="rId37"/>
    <p:sldId id="586" r:id="rId38"/>
    <p:sldId id="535" r:id="rId39"/>
    <p:sldId id="532" r:id="rId40"/>
    <p:sldId id="533" r:id="rId41"/>
    <p:sldId id="545" r:id="rId42"/>
    <p:sldId id="257" r:id="rId43"/>
    <p:sldId id="584" r:id="rId44"/>
    <p:sldId id="563" r:id="rId45"/>
    <p:sldId id="566" r:id="rId46"/>
    <p:sldId id="582" r:id="rId47"/>
    <p:sldId id="581" r:id="rId48"/>
    <p:sldId id="567" r:id="rId49"/>
    <p:sldId id="568" r:id="rId50"/>
    <p:sldId id="569" r:id="rId51"/>
    <p:sldId id="538" r:id="rId5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4CC5404-7A19-0163-C8AE-1FA5FF6FB79F}" v="497" dt="2023-10-20T15:27:32.270"/>
    <p1510:client id="{1C19EFD2-B34E-4012-9D1A-F72BD57A373A}" v="2010" dt="2023-10-18T13:48:59.990"/>
    <p1510:client id="{25E36705-69BD-6F71-B112-4F2B19466D70}" v="37" dt="2023-10-20T16:27:41.060"/>
    <p1510:client id="{5D0AF241-08BD-B876-4519-5FA47AC9C2C6}" v="1" dt="2023-10-19T08:00:41.422"/>
    <p1510:client id="{61FD05A6-12FD-241F-F447-6896A9C987F4}" v="5" dt="2023-10-23T15:25:26.172"/>
    <p1510:client id="{6CFCA8EC-E2AC-0BD2-0A43-C0E18FD24C37}" v="158" dt="2023-10-22T21:39:55.040"/>
    <p1510:client id="{7E8487F4-BA47-D234-65F2-B0CC15B2BC65}" v="13" dt="2023-10-19T09:54:25.221"/>
    <p1510:client id="{82BA6BCA-F54E-BED0-2FDC-675FA510D408}" v="247" dt="2023-10-19T08:50:20.318"/>
    <p1510:client id="{8DEBB11C-2D50-31FA-0C70-79BCEFD6A866}" v="92" dt="2023-10-23T14:52:26.100"/>
    <p1510:client id="{AA2A6390-56DE-4852-AB74-62FA00A85779}" v="209" dt="2023-10-23T14:24:00.500"/>
    <p1510:client id="{D065F1B0-B20D-F656-B17D-1381ADEAE10D}" v="17" dt="2023-10-23T11:56:57.334"/>
    <p1510:client id="{E77ECA53-CCF4-4244-BF2E-3E020144609C}" v="4" dt="2023-10-23T13:05:01.39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7551" autoAdjust="0"/>
  </p:normalViewPr>
  <p:slideViewPr>
    <p:cSldViewPr snapToGrid="0">
      <p:cViewPr varScale="1">
        <p:scale>
          <a:sx n="88" d="100"/>
          <a:sy n="88" d="100"/>
        </p:scale>
        <p:origin x="1434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6.xml"/><Relationship Id="rId39" Type="http://schemas.openxmlformats.org/officeDocument/2006/relationships/slide" Target="slides/slide19.xml"/><Relationship Id="rId21" Type="http://schemas.openxmlformats.org/officeDocument/2006/relationships/slide" Target="slides/slide1.xml"/><Relationship Id="rId34" Type="http://schemas.openxmlformats.org/officeDocument/2006/relationships/slide" Target="slides/slide14.xml"/><Relationship Id="rId42" Type="http://schemas.openxmlformats.org/officeDocument/2006/relationships/slide" Target="slides/slide22.xml"/><Relationship Id="rId47" Type="http://schemas.openxmlformats.org/officeDocument/2006/relationships/slide" Target="slides/slide27.xml"/><Relationship Id="rId50" Type="http://schemas.openxmlformats.org/officeDocument/2006/relationships/slide" Target="slides/slide30.xml"/><Relationship Id="rId55" Type="http://schemas.openxmlformats.org/officeDocument/2006/relationships/viewProps" Target="viewProp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9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4.xml"/><Relationship Id="rId32" Type="http://schemas.openxmlformats.org/officeDocument/2006/relationships/slide" Target="slides/slide12.xml"/><Relationship Id="rId37" Type="http://schemas.openxmlformats.org/officeDocument/2006/relationships/slide" Target="slides/slide17.xml"/><Relationship Id="rId40" Type="http://schemas.openxmlformats.org/officeDocument/2006/relationships/slide" Target="slides/slide20.xml"/><Relationship Id="rId45" Type="http://schemas.openxmlformats.org/officeDocument/2006/relationships/slide" Target="slides/slide25.xml"/><Relationship Id="rId53" Type="http://schemas.openxmlformats.org/officeDocument/2006/relationships/notesMaster" Target="notesMasters/notesMaster1.xml"/><Relationship Id="rId58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9" Type="http://schemas.openxmlformats.org/officeDocument/2006/relationships/slideMaster" Target="slideMasters/slideMaster16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" Target="slides/slide2.xml"/><Relationship Id="rId27" Type="http://schemas.openxmlformats.org/officeDocument/2006/relationships/slide" Target="slides/slide7.xml"/><Relationship Id="rId30" Type="http://schemas.openxmlformats.org/officeDocument/2006/relationships/slide" Target="slides/slide10.xml"/><Relationship Id="rId35" Type="http://schemas.openxmlformats.org/officeDocument/2006/relationships/slide" Target="slides/slide15.xml"/><Relationship Id="rId43" Type="http://schemas.openxmlformats.org/officeDocument/2006/relationships/slide" Target="slides/slide23.xml"/><Relationship Id="rId48" Type="http://schemas.openxmlformats.org/officeDocument/2006/relationships/slide" Target="slides/slide28.xml"/><Relationship Id="rId56" Type="http://schemas.openxmlformats.org/officeDocument/2006/relationships/theme" Target="theme/theme1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31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5.xml"/><Relationship Id="rId33" Type="http://schemas.openxmlformats.org/officeDocument/2006/relationships/slide" Target="slides/slide13.xml"/><Relationship Id="rId38" Type="http://schemas.openxmlformats.org/officeDocument/2006/relationships/slide" Target="slides/slide18.xml"/><Relationship Id="rId46" Type="http://schemas.openxmlformats.org/officeDocument/2006/relationships/slide" Target="slides/slide26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21.xml"/><Relationship Id="rId54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3.xml"/><Relationship Id="rId28" Type="http://schemas.openxmlformats.org/officeDocument/2006/relationships/slide" Target="slides/slide8.xml"/><Relationship Id="rId36" Type="http://schemas.openxmlformats.org/officeDocument/2006/relationships/slide" Target="slides/slide16.xml"/><Relationship Id="rId49" Type="http://schemas.openxmlformats.org/officeDocument/2006/relationships/slide" Target="slides/slide29.xml"/><Relationship Id="rId57" Type="http://schemas.openxmlformats.org/officeDocument/2006/relationships/tableStyles" Target="tableStyles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11.xml"/><Relationship Id="rId44" Type="http://schemas.openxmlformats.org/officeDocument/2006/relationships/slide" Target="slides/slide24.xml"/><Relationship Id="rId52" Type="http://schemas.openxmlformats.org/officeDocument/2006/relationships/slide" Target="slides/slide32.xml"/></Relationships>
</file>

<file path=ppt/diagrams/_rels/data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legislation.gov.uk/asc/2021/4/contents" TargetMode="External"/><Relationship Id="rId1" Type="http://schemas.openxmlformats.org/officeDocument/2006/relationships/hyperlink" Target="https://gov.wales/curriculum-for-wales" TargetMode="External"/></Relationships>
</file>

<file path=ppt/diagrams/_rels/drawing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legislation.gov.uk/asc/2021/4/contents" TargetMode="External"/><Relationship Id="rId1" Type="http://schemas.openxmlformats.org/officeDocument/2006/relationships/hyperlink" Target="https://gov.wales/curriculum-for-wales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4DE3FA0-2A9D-4A20-9A7C-410E78EA253C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8D641DBE-8C5F-4601-B914-239B198F7622}">
      <dgm:prSet phldrT="[Text]" phldr="0" custT="1"/>
      <dgm:spPr/>
      <dgm:t>
        <a:bodyPr/>
        <a:lstStyle/>
        <a:p>
          <a:pPr algn="ctr"/>
          <a:r>
            <a:rPr lang="en-GB" sz="2000">
              <a:latin typeface="Calibri Light" panose="020F0302020204030204"/>
            </a:rPr>
            <a:t>Safeguarding</a:t>
          </a:r>
          <a:endParaRPr lang="en-GB" sz="2000"/>
        </a:p>
      </dgm:t>
    </dgm:pt>
    <dgm:pt modelId="{299570A0-DF83-42AE-81D6-9A79F8D31E46}" type="parTrans" cxnId="{34251F39-3383-4597-889B-4276A10A7C16}">
      <dgm:prSet/>
      <dgm:spPr/>
      <dgm:t>
        <a:bodyPr/>
        <a:lstStyle/>
        <a:p>
          <a:pPr algn="ctr"/>
          <a:endParaRPr lang="en-GB" sz="3200"/>
        </a:p>
      </dgm:t>
    </dgm:pt>
    <dgm:pt modelId="{D38AFFF2-50F3-4B01-A7CF-4F8BFF37E240}" type="sibTrans" cxnId="{34251F39-3383-4597-889B-4276A10A7C16}">
      <dgm:prSet/>
      <dgm:spPr/>
      <dgm:t>
        <a:bodyPr/>
        <a:lstStyle/>
        <a:p>
          <a:pPr algn="ctr"/>
          <a:endParaRPr lang="en-GB" sz="3200"/>
        </a:p>
      </dgm:t>
    </dgm:pt>
    <dgm:pt modelId="{99EB06AF-43C5-4EC0-86DA-91A626F3620E}">
      <dgm:prSet phldr="0" custT="1"/>
      <dgm:spPr/>
      <dgm:t>
        <a:bodyPr/>
        <a:lstStyle/>
        <a:p>
          <a:pPr algn="ctr" rtl="0"/>
          <a:r>
            <a:rPr lang="cy-GB" sz="2000" err="1">
              <a:latin typeface="Calibri Light" panose="020F0302020204030204"/>
            </a:rPr>
            <a:t>Learning</a:t>
          </a:r>
          <a:r>
            <a:rPr lang="cy-GB" sz="2000">
              <a:latin typeface="Calibri Light" panose="020F0302020204030204"/>
            </a:rPr>
            <a:t> </a:t>
          </a:r>
          <a:r>
            <a:rPr lang="cy-GB" sz="2000" err="1">
              <a:latin typeface="Calibri Light" panose="020F0302020204030204"/>
            </a:rPr>
            <a:t>through</a:t>
          </a:r>
          <a:r>
            <a:rPr lang="cy-GB" sz="2000">
              <a:latin typeface="Calibri Light" panose="020F0302020204030204"/>
            </a:rPr>
            <a:t> </a:t>
          </a:r>
          <a:r>
            <a:rPr lang="cy-GB" sz="2000" err="1">
              <a:latin typeface="Calibri Light" panose="020F0302020204030204"/>
            </a:rPr>
            <a:t>play</a:t>
          </a:r>
          <a:r>
            <a:rPr lang="cy-GB" sz="2000">
              <a:latin typeface="Calibri Light" panose="020F0302020204030204"/>
            </a:rPr>
            <a:t>/</a:t>
          </a:r>
          <a:r>
            <a:rPr lang="cy-GB" sz="2000" err="1">
              <a:latin typeface="Calibri Light" panose="020F0302020204030204"/>
            </a:rPr>
            <a:t>enquiry</a:t>
          </a:r>
          <a:endParaRPr lang="en-GB" sz="2000">
            <a:latin typeface="Calibri Light" panose="020F0302020204030204"/>
          </a:endParaRPr>
        </a:p>
      </dgm:t>
    </dgm:pt>
    <dgm:pt modelId="{22766D72-3F76-4F3C-8EFC-A7F9B7AEE2AF}" type="parTrans" cxnId="{3004367B-773E-4316-A6FA-EA9620FD7055}">
      <dgm:prSet/>
      <dgm:spPr/>
      <dgm:t>
        <a:bodyPr/>
        <a:lstStyle/>
        <a:p>
          <a:pPr algn="ctr"/>
          <a:endParaRPr lang="en-GB" sz="3200"/>
        </a:p>
      </dgm:t>
    </dgm:pt>
    <dgm:pt modelId="{57CA6F0A-85AE-46C6-AB7D-81B853E26E41}" type="sibTrans" cxnId="{3004367B-773E-4316-A6FA-EA9620FD7055}">
      <dgm:prSet/>
      <dgm:spPr/>
      <dgm:t>
        <a:bodyPr/>
        <a:lstStyle/>
        <a:p>
          <a:pPr algn="ctr"/>
          <a:endParaRPr lang="en-GB" sz="3200"/>
        </a:p>
      </dgm:t>
    </dgm:pt>
    <dgm:pt modelId="{4F8D8C44-AEC7-4E74-ADBB-19CDF8752FA7}">
      <dgm:prSet phldr="0" custT="1"/>
      <dgm:spPr/>
      <dgm:t>
        <a:bodyPr/>
        <a:lstStyle/>
        <a:p>
          <a:pPr algn="ctr"/>
          <a:r>
            <a:rPr lang="en-GB" sz="2000">
              <a:latin typeface="Calibri Light" panose="020F0302020204030204"/>
            </a:rPr>
            <a:t>Phases</a:t>
          </a:r>
        </a:p>
      </dgm:t>
    </dgm:pt>
    <dgm:pt modelId="{37AF9E88-5939-4E70-A6FC-5C8BD4260DB4}" type="parTrans" cxnId="{A7C2515C-5317-4039-8F31-3BB1EB8114C4}">
      <dgm:prSet/>
      <dgm:spPr/>
      <dgm:t>
        <a:bodyPr/>
        <a:lstStyle/>
        <a:p>
          <a:pPr algn="ctr"/>
          <a:endParaRPr lang="en-GB" sz="3200"/>
        </a:p>
      </dgm:t>
    </dgm:pt>
    <dgm:pt modelId="{5ABC699E-3674-4DE7-89E3-BF0D1660DA4A}" type="sibTrans" cxnId="{A7C2515C-5317-4039-8F31-3BB1EB8114C4}">
      <dgm:prSet/>
      <dgm:spPr/>
      <dgm:t>
        <a:bodyPr/>
        <a:lstStyle/>
        <a:p>
          <a:pPr algn="ctr"/>
          <a:endParaRPr lang="en-GB" sz="3200"/>
        </a:p>
      </dgm:t>
    </dgm:pt>
    <dgm:pt modelId="{AFE2343D-DC09-43C5-BA37-D3D2662E09B1}">
      <dgm:prSet phldr="0" custT="1"/>
      <dgm:spPr/>
      <dgm:t>
        <a:bodyPr/>
        <a:lstStyle/>
        <a:p>
          <a:pPr algn="ctr"/>
          <a:r>
            <a:rPr lang="en-GB" sz="2000">
              <a:latin typeface="Calibri Light" panose="020F0302020204030204"/>
            </a:rPr>
            <a:t>Structure of the day</a:t>
          </a:r>
        </a:p>
      </dgm:t>
    </dgm:pt>
    <dgm:pt modelId="{3DA82C92-E9CE-4C74-B6E9-A3F609516947}" type="parTrans" cxnId="{18B633E8-7F0B-48E2-BC6D-F4E9FF44F6FA}">
      <dgm:prSet/>
      <dgm:spPr/>
      <dgm:t>
        <a:bodyPr/>
        <a:lstStyle/>
        <a:p>
          <a:pPr algn="ctr"/>
          <a:endParaRPr lang="en-GB" sz="3200"/>
        </a:p>
      </dgm:t>
    </dgm:pt>
    <dgm:pt modelId="{BAEF105A-1495-473E-AF35-6AB47FBC3F43}" type="sibTrans" cxnId="{18B633E8-7F0B-48E2-BC6D-F4E9FF44F6FA}">
      <dgm:prSet/>
      <dgm:spPr/>
      <dgm:t>
        <a:bodyPr/>
        <a:lstStyle/>
        <a:p>
          <a:pPr algn="ctr"/>
          <a:endParaRPr lang="en-GB" sz="3200"/>
        </a:p>
      </dgm:t>
    </dgm:pt>
    <dgm:pt modelId="{19962447-ED2A-4AF1-8B17-510FC262D8FE}">
      <dgm:prSet phldr="0" custT="1"/>
      <dgm:spPr/>
      <dgm:t>
        <a:bodyPr/>
        <a:lstStyle/>
        <a:p>
          <a:pPr algn="ctr"/>
          <a:r>
            <a:rPr lang="en-GB" sz="2000">
              <a:latin typeface="Calibri Light" panose="020F0302020204030204"/>
            </a:rPr>
            <a:t>Learning theories</a:t>
          </a:r>
        </a:p>
      </dgm:t>
    </dgm:pt>
    <dgm:pt modelId="{24E5EF39-E682-4AE1-AE6B-15E856BAAA1C}" type="parTrans" cxnId="{11501093-157F-4B67-A97C-135146BADBB6}">
      <dgm:prSet/>
      <dgm:spPr/>
      <dgm:t>
        <a:bodyPr/>
        <a:lstStyle/>
        <a:p>
          <a:pPr algn="ctr"/>
          <a:endParaRPr lang="en-GB" sz="3200"/>
        </a:p>
      </dgm:t>
    </dgm:pt>
    <dgm:pt modelId="{E792C397-4675-4F25-8BE1-B8BF910F8073}" type="sibTrans" cxnId="{11501093-157F-4B67-A97C-135146BADBB6}">
      <dgm:prSet/>
      <dgm:spPr/>
      <dgm:t>
        <a:bodyPr/>
        <a:lstStyle/>
        <a:p>
          <a:pPr algn="ctr"/>
          <a:endParaRPr lang="en-GB" sz="3200"/>
        </a:p>
      </dgm:t>
    </dgm:pt>
    <dgm:pt modelId="{B836CAE9-E7DE-4884-88F4-9C68F1298269}">
      <dgm:prSet phldr="0" custT="1"/>
      <dgm:spPr/>
      <dgm:t>
        <a:bodyPr/>
        <a:lstStyle/>
        <a:p>
          <a:pPr algn="ctr" rtl="0"/>
          <a:r>
            <a:rPr lang="en-GB" sz="2000">
              <a:latin typeface="Calibri Light" panose="020F0302020204030204"/>
            </a:rPr>
            <a:t>Curriculum   for Wales</a:t>
          </a:r>
        </a:p>
      </dgm:t>
    </dgm:pt>
    <dgm:pt modelId="{B9A2DB48-B0BA-45CE-9065-D79211319005}" type="parTrans" cxnId="{3B13B8FE-A0B3-457A-A9A3-8A69D7AAD197}">
      <dgm:prSet/>
      <dgm:spPr/>
      <dgm:t>
        <a:bodyPr/>
        <a:lstStyle/>
        <a:p>
          <a:pPr algn="ctr"/>
          <a:endParaRPr lang="en-GB" sz="3200"/>
        </a:p>
      </dgm:t>
    </dgm:pt>
    <dgm:pt modelId="{11850620-FA8B-4D6C-8D64-4CB4F8B0320D}" type="sibTrans" cxnId="{3B13B8FE-A0B3-457A-A9A3-8A69D7AAD197}">
      <dgm:prSet/>
      <dgm:spPr/>
      <dgm:t>
        <a:bodyPr/>
        <a:lstStyle/>
        <a:p>
          <a:pPr algn="ctr"/>
          <a:endParaRPr lang="en-GB" sz="3200"/>
        </a:p>
      </dgm:t>
    </dgm:pt>
    <dgm:pt modelId="{4B2CFC59-CD47-4C0E-BEAE-58C20CE6F8CE}">
      <dgm:prSet custT="1"/>
      <dgm:spPr/>
      <dgm:t>
        <a:bodyPr/>
        <a:lstStyle/>
        <a:p>
          <a:pPr algn="ctr"/>
          <a:r>
            <a:rPr lang="cy-GB" sz="2000" err="1"/>
            <a:t>Class</a:t>
          </a:r>
          <a:r>
            <a:rPr lang="cy-GB" sz="2000"/>
            <a:t> set </a:t>
          </a:r>
          <a:r>
            <a:rPr lang="cy-GB" sz="2000" err="1"/>
            <a:t>up</a:t>
          </a:r>
          <a:r>
            <a:rPr lang="cy-GB" sz="2000"/>
            <a:t> – </a:t>
          </a:r>
          <a:r>
            <a:rPr lang="cy-GB" sz="2000" err="1"/>
            <a:t>age</a:t>
          </a:r>
          <a:r>
            <a:rPr lang="cy-GB" sz="2000"/>
            <a:t> </a:t>
          </a:r>
          <a:r>
            <a:rPr lang="cy-GB" sz="2000" err="1"/>
            <a:t>splits</a:t>
          </a:r>
          <a:endParaRPr lang="en-GB" sz="2000"/>
        </a:p>
      </dgm:t>
    </dgm:pt>
    <dgm:pt modelId="{680CF924-D73A-4FA0-9347-EF4A2B0AFDAF}" type="parTrans" cxnId="{77E4D06E-49B0-4D2A-BCBF-591E5B3F033F}">
      <dgm:prSet/>
      <dgm:spPr/>
      <dgm:t>
        <a:bodyPr/>
        <a:lstStyle/>
        <a:p>
          <a:pPr algn="ctr"/>
          <a:endParaRPr lang="en-GB" sz="3200"/>
        </a:p>
      </dgm:t>
    </dgm:pt>
    <dgm:pt modelId="{5E14FA16-9760-4182-BE67-054A21A8409E}" type="sibTrans" cxnId="{77E4D06E-49B0-4D2A-BCBF-591E5B3F033F}">
      <dgm:prSet/>
      <dgm:spPr/>
      <dgm:t>
        <a:bodyPr/>
        <a:lstStyle/>
        <a:p>
          <a:pPr algn="ctr"/>
          <a:endParaRPr lang="en-GB" sz="3200"/>
        </a:p>
      </dgm:t>
    </dgm:pt>
    <dgm:pt modelId="{3B34A949-4491-4876-8BA1-61E40E4BB810}">
      <dgm:prSet custT="1"/>
      <dgm:spPr/>
      <dgm:t>
        <a:bodyPr/>
        <a:lstStyle/>
        <a:p>
          <a:pPr algn="ctr"/>
          <a:r>
            <a:rPr lang="cy-GB" sz="2000" err="1"/>
            <a:t>People</a:t>
          </a:r>
          <a:r>
            <a:rPr lang="cy-GB" sz="2000"/>
            <a:t> </a:t>
          </a:r>
          <a:r>
            <a:rPr lang="cy-GB" sz="2000" err="1"/>
            <a:t>in</a:t>
          </a:r>
          <a:r>
            <a:rPr lang="cy-GB" sz="2000"/>
            <a:t> the </a:t>
          </a:r>
          <a:r>
            <a:rPr lang="cy-GB" sz="2000" err="1"/>
            <a:t>school</a:t>
          </a:r>
          <a:endParaRPr lang="en-GB" sz="2000"/>
        </a:p>
      </dgm:t>
    </dgm:pt>
    <dgm:pt modelId="{F0BA382C-1508-4177-AB3F-E3C2F7FB5555}" type="parTrans" cxnId="{1E2099C8-4AAB-4810-A949-6F554EF3A431}">
      <dgm:prSet/>
      <dgm:spPr/>
      <dgm:t>
        <a:bodyPr/>
        <a:lstStyle/>
        <a:p>
          <a:pPr algn="ctr"/>
          <a:endParaRPr lang="en-GB" sz="3200"/>
        </a:p>
      </dgm:t>
    </dgm:pt>
    <dgm:pt modelId="{D97DCB0B-7307-4E4E-A604-2DB946F2992C}" type="sibTrans" cxnId="{1E2099C8-4AAB-4810-A949-6F554EF3A431}">
      <dgm:prSet/>
      <dgm:spPr/>
      <dgm:t>
        <a:bodyPr/>
        <a:lstStyle/>
        <a:p>
          <a:pPr algn="ctr"/>
          <a:endParaRPr lang="en-GB" sz="3200"/>
        </a:p>
      </dgm:t>
    </dgm:pt>
    <dgm:pt modelId="{FCBB5322-D50C-4AFC-84DB-39C8200185D1}">
      <dgm:prSet custT="1"/>
      <dgm:spPr/>
      <dgm:t>
        <a:bodyPr/>
        <a:lstStyle/>
        <a:p>
          <a:r>
            <a:rPr lang="cy-GB" sz="2000"/>
            <a:t>ALN </a:t>
          </a:r>
          <a:r>
            <a:rPr lang="cy-GB" sz="2000" err="1"/>
            <a:t>Provision</a:t>
          </a:r>
          <a:endParaRPr lang="en-GB" sz="2000"/>
        </a:p>
      </dgm:t>
    </dgm:pt>
    <dgm:pt modelId="{B130AAC6-3561-496D-89C5-EDAF44261E09}" type="parTrans" cxnId="{206A88CD-217E-4CDE-99F8-BF2A87CB0F0D}">
      <dgm:prSet/>
      <dgm:spPr/>
      <dgm:t>
        <a:bodyPr/>
        <a:lstStyle/>
        <a:p>
          <a:endParaRPr lang="en-GB"/>
        </a:p>
      </dgm:t>
    </dgm:pt>
    <dgm:pt modelId="{11D79D45-6F96-4AC2-8FF7-271B2A9E6830}" type="sibTrans" cxnId="{206A88CD-217E-4CDE-99F8-BF2A87CB0F0D}">
      <dgm:prSet/>
      <dgm:spPr/>
      <dgm:t>
        <a:bodyPr/>
        <a:lstStyle/>
        <a:p>
          <a:endParaRPr lang="en-GB"/>
        </a:p>
      </dgm:t>
    </dgm:pt>
    <dgm:pt modelId="{618D29FB-CA3B-44DB-B1FF-1B2EB6CA0CC9}" type="pres">
      <dgm:prSet presAssocID="{D4DE3FA0-2A9D-4A20-9A7C-410E78EA253C}" presName="diagram" presStyleCnt="0">
        <dgm:presLayoutVars>
          <dgm:dir/>
          <dgm:resizeHandles val="exact"/>
        </dgm:presLayoutVars>
      </dgm:prSet>
      <dgm:spPr/>
    </dgm:pt>
    <dgm:pt modelId="{300E8D7F-6665-4C4B-8197-16B4BD18D385}" type="pres">
      <dgm:prSet presAssocID="{99EB06AF-43C5-4EC0-86DA-91A626F3620E}" presName="node" presStyleLbl="node1" presStyleIdx="0" presStyleCnt="9">
        <dgm:presLayoutVars>
          <dgm:bulletEnabled val="1"/>
        </dgm:presLayoutVars>
      </dgm:prSet>
      <dgm:spPr/>
    </dgm:pt>
    <dgm:pt modelId="{AFA8D81F-4438-48EC-B31D-B3022561A346}" type="pres">
      <dgm:prSet presAssocID="{57CA6F0A-85AE-46C6-AB7D-81B853E26E41}" presName="sibTrans" presStyleCnt="0"/>
      <dgm:spPr/>
    </dgm:pt>
    <dgm:pt modelId="{B2BE2320-6CAA-4994-8B54-CE89C2B8E558}" type="pres">
      <dgm:prSet presAssocID="{4F8D8C44-AEC7-4E74-ADBB-19CDF8752FA7}" presName="node" presStyleLbl="node1" presStyleIdx="1" presStyleCnt="9">
        <dgm:presLayoutVars>
          <dgm:bulletEnabled val="1"/>
        </dgm:presLayoutVars>
      </dgm:prSet>
      <dgm:spPr/>
    </dgm:pt>
    <dgm:pt modelId="{3EB36361-43D0-4A7D-9AEF-40F4CBF99BAD}" type="pres">
      <dgm:prSet presAssocID="{5ABC699E-3674-4DE7-89E3-BF0D1660DA4A}" presName="sibTrans" presStyleCnt="0"/>
      <dgm:spPr/>
    </dgm:pt>
    <dgm:pt modelId="{E16735A7-BE48-4962-8912-FE8BB0C79B5F}" type="pres">
      <dgm:prSet presAssocID="{3B34A949-4491-4876-8BA1-61E40E4BB810}" presName="node" presStyleLbl="node1" presStyleIdx="2" presStyleCnt="9">
        <dgm:presLayoutVars>
          <dgm:bulletEnabled val="1"/>
        </dgm:presLayoutVars>
      </dgm:prSet>
      <dgm:spPr/>
    </dgm:pt>
    <dgm:pt modelId="{4A16D828-D2EE-47F0-8080-E02C1F6A52DA}" type="pres">
      <dgm:prSet presAssocID="{D97DCB0B-7307-4E4E-A604-2DB946F2992C}" presName="sibTrans" presStyleCnt="0"/>
      <dgm:spPr/>
    </dgm:pt>
    <dgm:pt modelId="{25831394-1E17-4922-A799-626616A305A2}" type="pres">
      <dgm:prSet presAssocID="{AFE2343D-DC09-43C5-BA37-D3D2662E09B1}" presName="node" presStyleLbl="node1" presStyleIdx="3" presStyleCnt="9">
        <dgm:presLayoutVars>
          <dgm:bulletEnabled val="1"/>
        </dgm:presLayoutVars>
      </dgm:prSet>
      <dgm:spPr/>
    </dgm:pt>
    <dgm:pt modelId="{8DF336A9-D6EC-4ACD-8BE1-8CE049717051}" type="pres">
      <dgm:prSet presAssocID="{BAEF105A-1495-473E-AF35-6AB47FBC3F43}" presName="sibTrans" presStyleCnt="0"/>
      <dgm:spPr/>
    </dgm:pt>
    <dgm:pt modelId="{1F8E565E-FF3F-47E3-89A3-3DF2ED2F5BD6}" type="pres">
      <dgm:prSet presAssocID="{19962447-ED2A-4AF1-8B17-510FC262D8FE}" presName="node" presStyleLbl="node1" presStyleIdx="4" presStyleCnt="9">
        <dgm:presLayoutVars>
          <dgm:bulletEnabled val="1"/>
        </dgm:presLayoutVars>
      </dgm:prSet>
      <dgm:spPr/>
    </dgm:pt>
    <dgm:pt modelId="{40104DA6-22BB-44D5-B83A-CC6D330EBCD3}" type="pres">
      <dgm:prSet presAssocID="{E792C397-4675-4F25-8BE1-B8BF910F8073}" presName="sibTrans" presStyleCnt="0"/>
      <dgm:spPr/>
    </dgm:pt>
    <dgm:pt modelId="{3C821DA1-8C5E-4C42-B1DA-36F30F7C2312}" type="pres">
      <dgm:prSet presAssocID="{B836CAE9-E7DE-4884-88F4-9C68F1298269}" presName="node" presStyleLbl="node1" presStyleIdx="5" presStyleCnt="9">
        <dgm:presLayoutVars>
          <dgm:bulletEnabled val="1"/>
        </dgm:presLayoutVars>
      </dgm:prSet>
      <dgm:spPr/>
    </dgm:pt>
    <dgm:pt modelId="{D8E53842-5BEC-42A8-AEAD-44D4748DA8D0}" type="pres">
      <dgm:prSet presAssocID="{11850620-FA8B-4D6C-8D64-4CB4F8B0320D}" presName="sibTrans" presStyleCnt="0"/>
      <dgm:spPr/>
    </dgm:pt>
    <dgm:pt modelId="{E64FF6BB-6557-4F92-AB10-AC0639AA7472}" type="pres">
      <dgm:prSet presAssocID="{4B2CFC59-CD47-4C0E-BEAE-58C20CE6F8CE}" presName="node" presStyleLbl="node1" presStyleIdx="6" presStyleCnt="9">
        <dgm:presLayoutVars>
          <dgm:bulletEnabled val="1"/>
        </dgm:presLayoutVars>
      </dgm:prSet>
      <dgm:spPr/>
    </dgm:pt>
    <dgm:pt modelId="{0097D0B0-E8E6-4029-988E-AD1E6B5AF8CA}" type="pres">
      <dgm:prSet presAssocID="{5E14FA16-9760-4182-BE67-054A21A8409E}" presName="sibTrans" presStyleCnt="0"/>
      <dgm:spPr/>
    </dgm:pt>
    <dgm:pt modelId="{39A0E86D-9331-45E8-AD7E-E7FD5CA3F34F}" type="pres">
      <dgm:prSet presAssocID="{8D641DBE-8C5F-4601-B914-239B198F7622}" presName="node" presStyleLbl="node1" presStyleIdx="7" presStyleCnt="9" custLinFactNeighborY="1752">
        <dgm:presLayoutVars>
          <dgm:bulletEnabled val="1"/>
        </dgm:presLayoutVars>
      </dgm:prSet>
      <dgm:spPr/>
    </dgm:pt>
    <dgm:pt modelId="{35597A20-2204-47B3-B229-5CA71A5832F0}" type="pres">
      <dgm:prSet presAssocID="{D38AFFF2-50F3-4B01-A7CF-4F8BFF37E240}" presName="sibTrans" presStyleCnt="0"/>
      <dgm:spPr/>
    </dgm:pt>
    <dgm:pt modelId="{5BABA659-3A57-465D-B00B-67FA05DA088D}" type="pres">
      <dgm:prSet presAssocID="{FCBB5322-D50C-4AFC-84DB-39C8200185D1}" presName="node" presStyleLbl="node1" presStyleIdx="8" presStyleCnt="9" custLinFactNeighborY="127">
        <dgm:presLayoutVars>
          <dgm:bulletEnabled val="1"/>
        </dgm:presLayoutVars>
      </dgm:prSet>
      <dgm:spPr/>
    </dgm:pt>
  </dgm:ptLst>
  <dgm:cxnLst>
    <dgm:cxn modelId="{F88C5019-B092-49F7-AA50-57A008D1A6D7}" type="presOf" srcId="{4F8D8C44-AEC7-4E74-ADBB-19CDF8752FA7}" destId="{B2BE2320-6CAA-4994-8B54-CE89C2B8E558}" srcOrd="0" destOrd="0" presId="urn:microsoft.com/office/officeart/2005/8/layout/default"/>
    <dgm:cxn modelId="{34251F39-3383-4597-889B-4276A10A7C16}" srcId="{D4DE3FA0-2A9D-4A20-9A7C-410E78EA253C}" destId="{8D641DBE-8C5F-4601-B914-239B198F7622}" srcOrd="7" destOrd="0" parTransId="{299570A0-DF83-42AE-81D6-9A79F8D31E46}" sibTransId="{D38AFFF2-50F3-4B01-A7CF-4F8BFF37E240}"/>
    <dgm:cxn modelId="{34F51040-156D-4B5D-B294-29D22A3CD1B5}" type="presOf" srcId="{19962447-ED2A-4AF1-8B17-510FC262D8FE}" destId="{1F8E565E-FF3F-47E3-89A3-3DF2ED2F5BD6}" srcOrd="0" destOrd="0" presId="urn:microsoft.com/office/officeart/2005/8/layout/default"/>
    <dgm:cxn modelId="{A7C2515C-5317-4039-8F31-3BB1EB8114C4}" srcId="{D4DE3FA0-2A9D-4A20-9A7C-410E78EA253C}" destId="{4F8D8C44-AEC7-4E74-ADBB-19CDF8752FA7}" srcOrd="1" destOrd="0" parTransId="{37AF9E88-5939-4E70-A6FC-5C8BD4260DB4}" sibTransId="{5ABC699E-3674-4DE7-89E3-BF0D1660DA4A}"/>
    <dgm:cxn modelId="{77E4D06E-49B0-4D2A-BCBF-591E5B3F033F}" srcId="{D4DE3FA0-2A9D-4A20-9A7C-410E78EA253C}" destId="{4B2CFC59-CD47-4C0E-BEAE-58C20CE6F8CE}" srcOrd="6" destOrd="0" parTransId="{680CF924-D73A-4FA0-9347-EF4A2B0AFDAF}" sibTransId="{5E14FA16-9760-4182-BE67-054A21A8409E}"/>
    <dgm:cxn modelId="{2B757B70-FA11-45C1-B41B-8DD55B1F8635}" type="presOf" srcId="{99EB06AF-43C5-4EC0-86DA-91A626F3620E}" destId="{300E8D7F-6665-4C4B-8197-16B4BD18D385}" srcOrd="0" destOrd="0" presId="urn:microsoft.com/office/officeart/2005/8/layout/default"/>
    <dgm:cxn modelId="{72662171-0C4D-4504-884B-0BEB7567F092}" type="presOf" srcId="{8D641DBE-8C5F-4601-B914-239B198F7622}" destId="{39A0E86D-9331-45E8-AD7E-E7FD5CA3F34F}" srcOrd="0" destOrd="0" presId="urn:microsoft.com/office/officeart/2005/8/layout/default"/>
    <dgm:cxn modelId="{3004367B-773E-4316-A6FA-EA9620FD7055}" srcId="{D4DE3FA0-2A9D-4A20-9A7C-410E78EA253C}" destId="{99EB06AF-43C5-4EC0-86DA-91A626F3620E}" srcOrd="0" destOrd="0" parTransId="{22766D72-3F76-4F3C-8EFC-A7F9B7AEE2AF}" sibTransId="{57CA6F0A-85AE-46C6-AB7D-81B853E26E41}"/>
    <dgm:cxn modelId="{63F7DA85-ED9A-4D2B-8A67-B14B0D0CCE38}" type="presOf" srcId="{4B2CFC59-CD47-4C0E-BEAE-58C20CE6F8CE}" destId="{E64FF6BB-6557-4F92-AB10-AC0639AA7472}" srcOrd="0" destOrd="0" presId="urn:microsoft.com/office/officeart/2005/8/layout/default"/>
    <dgm:cxn modelId="{552C7792-9BD2-43D4-B143-2429B8D5E0F4}" type="presOf" srcId="{FCBB5322-D50C-4AFC-84DB-39C8200185D1}" destId="{5BABA659-3A57-465D-B00B-67FA05DA088D}" srcOrd="0" destOrd="0" presId="urn:microsoft.com/office/officeart/2005/8/layout/default"/>
    <dgm:cxn modelId="{11501093-157F-4B67-A97C-135146BADBB6}" srcId="{D4DE3FA0-2A9D-4A20-9A7C-410E78EA253C}" destId="{19962447-ED2A-4AF1-8B17-510FC262D8FE}" srcOrd="4" destOrd="0" parTransId="{24E5EF39-E682-4AE1-AE6B-15E856BAAA1C}" sibTransId="{E792C397-4675-4F25-8BE1-B8BF910F8073}"/>
    <dgm:cxn modelId="{21786094-6FB3-496A-BE66-CE3D656F30E0}" type="presOf" srcId="{3B34A949-4491-4876-8BA1-61E40E4BB810}" destId="{E16735A7-BE48-4962-8912-FE8BB0C79B5F}" srcOrd="0" destOrd="0" presId="urn:microsoft.com/office/officeart/2005/8/layout/default"/>
    <dgm:cxn modelId="{61E834A2-3955-41CD-A9E7-B82BC1CF3FEE}" type="presOf" srcId="{B836CAE9-E7DE-4884-88F4-9C68F1298269}" destId="{3C821DA1-8C5E-4C42-B1DA-36F30F7C2312}" srcOrd="0" destOrd="0" presId="urn:microsoft.com/office/officeart/2005/8/layout/default"/>
    <dgm:cxn modelId="{328422A5-3EE9-4815-B951-24A42EAAA87B}" type="presOf" srcId="{AFE2343D-DC09-43C5-BA37-D3D2662E09B1}" destId="{25831394-1E17-4922-A799-626616A305A2}" srcOrd="0" destOrd="0" presId="urn:microsoft.com/office/officeart/2005/8/layout/default"/>
    <dgm:cxn modelId="{90FA98C4-C763-49AA-A4C7-9EDD4A3D64B4}" type="presOf" srcId="{D4DE3FA0-2A9D-4A20-9A7C-410E78EA253C}" destId="{618D29FB-CA3B-44DB-B1FF-1B2EB6CA0CC9}" srcOrd="0" destOrd="0" presId="urn:microsoft.com/office/officeart/2005/8/layout/default"/>
    <dgm:cxn modelId="{1E2099C8-4AAB-4810-A949-6F554EF3A431}" srcId="{D4DE3FA0-2A9D-4A20-9A7C-410E78EA253C}" destId="{3B34A949-4491-4876-8BA1-61E40E4BB810}" srcOrd="2" destOrd="0" parTransId="{F0BA382C-1508-4177-AB3F-E3C2F7FB5555}" sibTransId="{D97DCB0B-7307-4E4E-A604-2DB946F2992C}"/>
    <dgm:cxn modelId="{206A88CD-217E-4CDE-99F8-BF2A87CB0F0D}" srcId="{D4DE3FA0-2A9D-4A20-9A7C-410E78EA253C}" destId="{FCBB5322-D50C-4AFC-84DB-39C8200185D1}" srcOrd="8" destOrd="0" parTransId="{B130AAC6-3561-496D-89C5-EDAF44261E09}" sibTransId="{11D79D45-6F96-4AC2-8FF7-271B2A9E6830}"/>
    <dgm:cxn modelId="{18B633E8-7F0B-48E2-BC6D-F4E9FF44F6FA}" srcId="{D4DE3FA0-2A9D-4A20-9A7C-410E78EA253C}" destId="{AFE2343D-DC09-43C5-BA37-D3D2662E09B1}" srcOrd="3" destOrd="0" parTransId="{3DA82C92-E9CE-4C74-B6E9-A3F609516947}" sibTransId="{BAEF105A-1495-473E-AF35-6AB47FBC3F43}"/>
    <dgm:cxn modelId="{3B13B8FE-A0B3-457A-A9A3-8A69D7AAD197}" srcId="{D4DE3FA0-2A9D-4A20-9A7C-410E78EA253C}" destId="{B836CAE9-E7DE-4884-88F4-9C68F1298269}" srcOrd="5" destOrd="0" parTransId="{B9A2DB48-B0BA-45CE-9065-D79211319005}" sibTransId="{11850620-FA8B-4D6C-8D64-4CB4F8B0320D}"/>
    <dgm:cxn modelId="{38C11606-8D66-454B-A9AE-2A236A7E5D87}" type="presParOf" srcId="{618D29FB-CA3B-44DB-B1FF-1B2EB6CA0CC9}" destId="{300E8D7F-6665-4C4B-8197-16B4BD18D385}" srcOrd="0" destOrd="0" presId="urn:microsoft.com/office/officeart/2005/8/layout/default"/>
    <dgm:cxn modelId="{4A4C1C2E-1E59-4AEA-ABC1-2DB1BB8D39CF}" type="presParOf" srcId="{618D29FB-CA3B-44DB-B1FF-1B2EB6CA0CC9}" destId="{AFA8D81F-4438-48EC-B31D-B3022561A346}" srcOrd="1" destOrd="0" presId="urn:microsoft.com/office/officeart/2005/8/layout/default"/>
    <dgm:cxn modelId="{71BCB14A-6FA4-4879-B92F-614E51837420}" type="presParOf" srcId="{618D29FB-CA3B-44DB-B1FF-1B2EB6CA0CC9}" destId="{B2BE2320-6CAA-4994-8B54-CE89C2B8E558}" srcOrd="2" destOrd="0" presId="urn:microsoft.com/office/officeart/2005/8/layout/default"/>
    <dgm:cxn modelId="{065D9F77-AAFE-493B-98D2-B233A6CD4E8F}" type="presParOf" srcId="{618D29FB-CA3B-44DB-B1FF-1B2EB6CA0CC9}" destId="{3EB36361-43D0-4A7D-9AEF-40F4CBF99BAD}" srcOrd="3" destOrd="0" presId="urn:microsoft.com/office/officeart/2005/8/layout/default"/>
    <dgm:cxn modelId="{AE8A6859-88E7-42E1-8A5A-0F2CA9B46DF0}" type="presParOf" srcId="{618D29FB-CA3B-44DB-B1FF-1B2EB6CA0CC9}" destId="{E16735A7-BE48-4962-8912-FE8BB0C79B5F}" srcOrd="4" destOrd="0" presId="urn:microsoft.com/office/officeart/2005/8/layout/default"/>
    <dgm:cxn modelId="{827AC9B4-1279-430A-A50F-42AE7F333043}" type="presParOf" srcId="{618D29FB-CA3B-44DB-B1FF-1B2EB6CA0CC9}" destId="{4A16D828-D2EE-47F0-8080-E02C1F6A52DA}" srcOrd="5" destOrd="0" presId="urn:microsoft.com/office/officeart/2005/8/layout/default"/>
    <dgm:cxn modelId="{E1F68133-F89A-477E-B24F-76A689541350}" type="presParOf" srcId="{618D29FB-CA3B-44DB-B1FF-1B2EB6CA0CC9}" destId="{25831394-1E17-4922-A799-626616A305A2}" srcOrd="6" destOrd="0" presId="urn:microsoft.com/office/officeart/2005/8/layout/default"/>
    <dgm:cxn modelId="{E15332EA-5D41-41DE-AC8D-AE250232B14C}" type="presParOf" srcId="{618D29FB-CA3B-44DB-B1FF-1B2EB6CA0CC9}" destId="{8DF336A9-D6EC-4ACD-8BE1-8CE049717051}" srcOrd="7" destOrd="0" presId="urn:microsoft.com/office/officeart/2005/8/layout/default"/>
    <dgm:cxn modelId="{BDB5F80C-E930-4A85-B8E2-DE95CBB16391}" type="presParOf" srcId="{618D29FB-CA3B-44DB-B1FF-1B2EB6CA0CC9}" destId="{1F8E565E-FF3F-47E3-89A3-3DF2ED2F5BD6}" srcOrd="8" destOrd="0" presId="urn:microsoft.com/office/officeart/2005/8/layout/default"/>
    <dgm:cxn modelId="{A2B1956F-911A-4F91-A6A6-4F10683F14B0}" type="presParOf" srcId="{618D29FB-CA3B-44DB-B1FF-1B2EB6CA0CC9}" destId="{40104DA6-22BB-44D5-B83A-CC6D330EBCD3}" srcOrd="9" destOrd="0" presId="urn:microsoft.com/office/officeart/2005/8/layout/default"/>
    <dgm:cxn modelId="{7C59BDFF-7A5C-478F-AF03-62980CE9184E}" type="presParOf" srcId="{618D29FB-CA3B-44DB-B1FF-1B2EB6CA0CC9}" destId="{3C821DA1-8C5E-4C42-B1DA-36F30F7C2312}" srcOrd="10" destOrd="0" presId="urn:microsoft.com/office/officeart/2005/8/layout/default"/>
    <dgm:cxn modelId="{7D9A4055-85F7-4C14-933F-BBCF23286344}" type="presParOf" srcId="{618D29FB-CA3B-44DB-B1FF-1B2EB6CA0CC9}" destId="{D8E53842-5BEC-42A8-AEAD-44D4748DA8D0}" srcOrd="11" destOrd="0" presId="urn:microsoft.com/office/officeart/2005/8/layout/default"/>
    <dgm:cxn modelId="{A8C124F8-9F91-4576-9B4C-0BF0741A607A}" type="presParOf" srcId="{618D29FB-CA3B-44DB-B1FF-1B2EB6CA0CC9}" destId="{E64FF6BB-6557-4F92-AB10-AC0639AA7472}" srcOrd="12" destOrd="0" presId="urn:microsoft.com/office/officeart/2005/8/layout/default"/>
    <dgm:cxn modelId="{5C14AEE6-6310-48E5-965A-F26BD57A0D82}" type="presParOf" srcId="{618D29FB-CA3B-44DB-B1FF-1B2EB6CA0CC9}" destId="{0097D0B0-E8E6-4029-988E-AD1E6B5AF8CA}" srcOrd="13" destOrd="0" presId="urn:microsoft.com/office/officeart/2005/8/layout/default"/>
    <dgm:cxn modelId="{3316310A-B55A-4B91-9B90-0011A853D3F7}" type="presParOf" srcId="{618D29FB-CA3B-44DB-B1FF-1B2EB6CA0CC9}" destId="{39A0E86D-9331-45E8-AD7E-E7FD5CA3F34F}" srcOrd="14" destOrd="0" presId="urn:microsoft.com/office/officeart/2005/8/layout/default"/>
    <dgm:cxn modelId="{3A168ADB-7539-4E64-83F8-82D0BAFCD182}" type="presParOf" srcId="{618D29FB-CA3B-44DB-B1FF-1B2EB6CA0CC9}" destId="{35597A20-2204-47B3-B229-5CA71A5832F0}" srcOrd="15" destOrd="0" presId="urn:microsoft.com/office/officeart/2005/8/layout/default"/>
    <dgm:cxn modelId="{18547C39-7733-4C65-95AF-2019C0FF80A4}" type="presParOf" srcId="{618D29FB-CA3B-44DB-B1FF-1B2EB6CA0CC9}" destId="{5BABA659-3A57-465D-B00B-67FA05DA088D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5C0EAED-6579-46E1-B593-CF2919A4966C}" type="doc">
      <dgm:prSet loTypeId="urn:microsoft.com/office/officeart/2005/8/layout/pyramid1" loCatId="pyramid" qsTypeId="urn:microsoft.com/office/officeart/2005/8/quickstyle/simple1" qsCatId="simple" csTypeId="urn:microsoft.com/office/officeart/2005/8/colors/accent1_2" csCatId="accent1" phldr="1"/>
      <dgm:spPr/>
    </dgm:pt>
    <dgm:pt modelId="{FA4549C6-B73B-4C5E-8C2D-31280316CA73}">
      <dgm:prSet phldrT="[Text]" custT="1"/>
      <dgm:spPr>
        <a:solidFill>
          <a:schemeClr val="accent2">
            <a:lumMod val="40000"/>
            <a:lumOff val="60000"/>
          </a:schemeClr>
        </a:solidFill>
        <a:ln w="76200">
          <a:solidFill>
            <a:schemeClr val="accent2">
              <a:lumMod val="75000"/>
            </a:schemeClr>
          </a:solidFill>
        </a:ln>
      </dgm:spPr>
      <dgm:t>
        <a:bodyPr/>
        <a:lstStyle/>
        <a:p>
          <a:r>
            <a:rPr lang="en-GB" sz="2000" b="1"/>
            <a:t>Focus</a:t>
          </a:r>
          <a:r>
            <a:rPr lang="en-GB" sz="2800" b="1"/>
            <a:t> </a:t>
          </a:r>
        </a:p>
        <a:p>
          <a:r>
            <a:rPr lang="en-GB" sz="2000" b="1"/>
            <a:t>Task</a:t>
          </a:r>
          <a:endParaRPr lang="en-GB" sz="2800" b="1"/>
        </a:p>
      </dgm:t>
    </dgm:pt>
    <dgm:pt modelId="{44F3D037-EC67-4CD7-9963-62005FDA0B52}" type="parTrans" cxnId="{7A46BB18-F84F-4E4C-B0A0-795A96D1F0BE}">
      <dgm:prSet/>
      <dgm:spPr/>
      <dgm:t>
        <a:bodyPr/>
        <a:lstStyle/>
        <a:p>
          <a:endParaRPr lang="en-GB"/>
        </a:p>
      </dgm:t>
    </dgm:pt>
    <dgm:pt modelId="{11AE5C7E-684A-453A-ABA8-0FD7DD8D6E62}" type="sibTrans" cxnId="{7A46BB18-F84F-4E4C-B0A0-795A96D1F0BE}">
      <dgm:prSet/>
      <dgm:spPr/>
      <dgm:t>
        <a:bodyPr/>
        <a:lstStyle/>
        <a:p>
          <a:endParaRPr lang="en-GB"/>
        </a:p>
      </dgm:t>
    </dgm:pt>
    <dgm:pt modelId="{38FFEEAC-9681-4E45-832B-49F56886C51C}">
      <dgm:prSet phldrT="[Text]" custT="1"/>
      <dgm:spPr>
        <a:solidFill>
          <a:schemeClr val="accent5">
            <a:lumMod val="60000"/>
            <a:lumOff val="40000"/>
          </a:schemeClr>
        </a:solidFill>
        <a:ln w="76200">
          <a:solidFill>
            <a:schemeClr val="accent1"/>
          </a:solidFill>
        </a:ln>
      </dgm:spPr>
      <dgm:t>
        <a:bodyPr/>
        <a:lstStyle/>
        <a:p>
          <a:r>
            <a:rPr lang="en-GB" sz="2400" b="1"/>
            <a:t>Enhanced Provision</a:t>
          </a:r>
        </a:p>
      </dgm:t>
    </dgm:pt>
    <dgm:pt modelId="{75B91097-1A88-4E80-8369-766AEA71F008}" type="parTrans" cxnId="{C0C02B4D-D4A0-4F3F-BB8C-8A0FC237D7A9}">
      <dgm:prSet/>
      <dgm:spPr/>
      <dgm:t>
        <a:bodyPr/>
        <a:lstStyle/>
        <a:p>
          <a:endParaRPr lang="en-GB"/>
        </a:p>
      </dgm:t>
    </dgm:pt>
    <dgm:pt modelId="{422602D7-F3BD-4099-884C-532B3E38972C}" type="sibTrans" cxnId="{C0C02B4D-D4A0-4F3F-BB8C-8A0FC237D7A9}">
      <dgm:prSet/>
      <dgm:spPr/>
      <dgm:t>
        <a:bodyPr/>
        <a:lstStyle/>
        <a:p>
          <a:endParaRPr lang="en-GB"/>
        </a:p>
      </dgm:t>
    </dgm:pt>
    <dgm:pt modelId="{8F812923-9AB0-4A43-8EC3-DF65B2D0F78A}">
      <dgm:prSet phldrT="[Text]" custT="1"/>
      <dgm:spPr>
        <a:solidFill>
          <a:schemeClr val="accent6">
            <a:lumMod val="40000"/>
            <a:lumOff val="60000"/>
          </a:schemeClr>
        </a:solidFill>
        <a:ln w="76200">
          <a:solidFill>
            <a:srgbClr val="00B050"/>
          </a:solidFill>
        </a:ln>
      </dgm:spPr>
      <dgm:t>
        <a:bodyPr/>
        <a:lstStyle/>
        <a:p>
          <a:r>
            <a:rPr lang="en-GB" sz="2400" b="1"/>
            <a:t>Continuous Provision</a:t>
          </a:r>
        </a:p>
      </dgm:t>
    </dgm:pt>
    <dgm:pt modelId="{1F7729FD-C73E-480B-A39B-F900A33A515B}" type="parTrans" cxnId="{7174BB37-1F3C-4F47-BBA9-40A900E41C69}">
      <dgm:prSet/>
      <dgm:spPr/>
      <dgm:t>
        <a:bodyPr/>
        <a:lstStyle/>
        <a:p>
          <a:endParaRPr lang="en-GB"/>
        </a:p>
      </dgm:t>
    </dgm:pt>
    <dgm:pt modelId="{27524263-16F1-4BC5-9031-62DF67B67056}" type="sibTrans" cxnId="{7174BB37-1F3C-4F47-BBA9-40A900E41C69}">
      <dgm:prSet/>
      <dgm:spPr/>
      <dgm:t>
        <a:bodyPr/>
        <a:lstStyle/>
        <a:p>
          <a:endParaRPr lang="en-GB"/>
        </a:p>
      </dgm:t>
    </dgm:pt>
    <dgm:pt modelId="{AAEBA1C6-E4EE-49C7-9878-A6EB3166CAAA}" type="pres">
      <dgm:prSet presAssocID="{A5C0EAED-6579-46E1-B593-CF2919A4966C}" presName="Name0" presStyleCnt="0">
        <dgm:presLayoutVars>
          <dgm:dir/>
          <dgm:animLvl val="lvl"/>
          <dgm:resizeHandles val="exact"/>
        </dgm:presLayoutVars>
      </dgm:prSet>
      <dgm:spPr/>
    </dgm:pt>
    <dgm:pt modelId="{574EE976-9DC4-44E9-86ED-FC115950714D}" type="pres">
      <dgm:prSet presAssocID="{FA4549C6-B73B-4C5E-8C2D-31280316CA73}" presName="Name8" presStyleCnt="0"/>
      <dgm:spPr/>
    </dgm:pt>
    <dgm:pt modelId="{E3CBCBD9-3174-40EE-8BB9-BD4620A46E44}" type="pres">
      <dgm:prSet presAssocID="{FA4549C6-B73B-4C5E-8C2D-31280316CA73}" presName="level" presStyleLbl="node1" presStyleIdx="0" presStyleCnt="3" custScaleY="114943">
        <dgm:presLayoutVars>
          <dgm:chMax val="1"/>
          <dgm:bulletEnabled val="1"/>
        </dgm:presLayoutVars>
      </dgm:prSet>
      <dgm:spPr/>
    </dgm:pt>
    <dgm:pt modelId="{6EDA91E2-3CF1-493F-B331-B96472C84420}" type="pres">
      <dgm:prSet presAssocID="{FA4549C6-B73B-4C5E-8C2D-31280316CA73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040F8072-4F23-44D4-9B94-9BB162E1648E}" type="pres">
      <dgm:prSet presAssocID="{38FFEEAC-9681-4E45-832B-49F56886C51C}" presName="Name8" presStyleCnt="0"/>
      <dgm:spPr/>
    </dgm:pt>
    <dgm:pt modelId="{FFD2C30E-68CC-414B-96FA-964D8DE9A246}" type="pres">
      <dgm:prSet presAssocID="{38FFEEAC-9681-4E45-832B-49F56886C51C}" presName="level" presStyleLbl="node1" presStyleIdx="1" presStyleCnt="3">
        <dgm:presLayoutVars>
          <dgm:chMax val="1"/>
          <dgm:bulletEnabled val="1"/>
        </dgm:presLayoutVars>
      </dgm:prSet>
      <dgm:spPr/>
    </dgm:pt>
    <dgm:pt modelId="{0A9D534E-F86B-4B86-AC4E-0D575AE3F870}" type="pres">
      <dgm:prSet presAssocID="{38FFEEAC-9681-4E45-832B-49F56886C51C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C96F5F13-E7D8-4346-8008-10CEF7AFDB77}" type="pres">
      <dgm:prSet presAssocID="{8F812923-9AB0-4A43-8EC3-DF65B2D0F78A}" presName="Name8" presStyleCnt="0"/>
      <dgm:spPr/>
    </dgm:pt>
    <dgm:pt modelId="{320DE216-4515-4193-9260-93B1D292798A}" type="pres">
      <dgm:prSet presAssocID="{8F812923-9AB0-4A43-8EC3-DF65B2D0F78A}" presName="level" presStyleLbl="node1" presStyleIdx="2" presStyleCnt="3">
        <dgm:presLayoutVars>
          <dgm:chMax val="1"/>
          <dgm:bulletEnabled val="1"/>
        </dgm:presLayoutVars>
      </dgm:prSet>
      <dgm:spPr/>
    </dgm:pt>
    <dgm:pt modelId="{B37AFD10-F03C-4246-9E34-E7765AE25556}" type="pres">
      <dgm:prSet presAssocID="{8F812923-9AB0-4A43-8EC3-DF65B2D0F78A}" presName="levelTx" presStyleLbl="revTx" presStyleIdx="0" presStyleCnt="0">
        <dgm:presLayoutVars>
          <dgm:chMax val="1"/>
          <dgm:bulletEnabled val="1"/>
        </dgm:presLayoutVars>
      </dgm:prSet>
      <dgm:spPr/>
    </dgm:pt>
  </dgm:ptLst>
  <dgm:cxnLst>
    <dgm:cxn modelId="{7A46BB18-F84F-4E4C-B0A0-795A96D1F0BE}" srcId="{A5C0EAED-6579-46E1-B593-CF2919A4966C}" destId="{FA4549C6-B73B-4C5E-8C2D-31280316CA73}" srcOrd="0" destOrd="0" parTransId="{44F3D037-EC67-4CD7-9963-62005FDA0B52}" sibTransId="{11AE5C7E-684A-453A-ABA8-0FD7DD8D6E62}"/>
    <dgm:cxn modelId="{5A986B20-1A06-435F-BD4A-4B58B143AC54}" type="presOf" srcId="{FA4549C6-B73B-4C5E-8C2D-31280316CA73}" destId="{6EDA91E2-3CF1-493F-B331-B96472C84420}" srcOrd="1" destOrd="0" presId="urn:microsoft.com/office/officeart/2005/8/layout/pyramid1"/>
    <dgm:cxn modelId="{C60AA72C-4404-4D0E-8476-B1C361F8941E}" type="presOf" srcId="{8F812923-9AB0-4A43-8EC3-DF65B2D0F78A}" destId="{B37AFD10-F03C-4246-9E34-E7765AE25556}" srcOrd="1" destOrd="0" presId="urn:microsoft.com/office/officeart/2005/8/layout/pyramid1"/>
    <dgm:cxn modelId="{7174BB37-1F3C-4F47-BBA9-40A900E41C69}" srcId="{A5C0EAED-6579-46E1-B593-CF2919A4966C}" destId="{8F812923-9AB0-4A43-8EC3-DF65B2D0F78A}" srcOrd="2" destOrd="0" parTransId="{1F7729FD-C73E-480B-A39B-F900A33A515B}" sibTransId="{27524263-16F1-4BC5-9031-62DF67B67056}"/>
    <dgm:cxn modelId="{3CF1A23C-117B-4001-9832-FC96F9EE4FD7}" type="presOf" srcId="{8F812923-9AB0-4A43-8EC3-DF65B2D0F78A}" destId="{320DE216-4515-4193-9260-93B1D292798A}" srcOrd="0" destOrd="0" presId="urn:microsoft.com/office/officeart/2005/8/layout/pyramid1"/>
    <dgm:cxn modelId="{F194EE48-A432-4541-954C-5E1CB8B1CED6}" type="presOf" srcId="{A5C0EAED-6579-46E1-B593-CF2919A4966C}" destId="{AAEBA1C6-E4EE-49C7-9878-A6EB3166CAAA}" srcOrd="0" destOrd="0" presId="urn:microsoft.com/office/officeart/2005/8/layout/pyramid1"/>
    <dgm:cxn modelId="{C0C02B4D-D4A0-4F3F-BB8C-8A0FC237D7A9}" srcId="{A5C0EAED-6579-46E1-B593-CF2919A4966C}" destId="{38FFEEAC-9681-4E45-832B-49F56886C51C}" srcOrd="1" destOrd="0" parTransId="{75B91097-1A88-4E80-8369-766AEA71F008}" sibTransId="{422602D7-F3BD-4099-884C-532B3E38972C}"/>
    <dgm:cxn modelId="{6D852459-8BB5-4FF2-BC0D-C63EA3F8C76D}" type="presOf" srcId="{38FFEEAC-9681-4E45-832B-49F56886C51C}" destId="{FFD2C30E-68CC-414B-96FA-964D8DE9A246}" srcOrd="0" destOrd="0" presId="urn:microsoft.com/office/officeart/2005/8/layout/pyramid1"/>
    <dgm:cxn modelId="{8E0911BF-91B8-4233-A87F-E7069D39D78B}" type="presOf" srcId="{FA4549C6-B73B-4C5E-8C2D-31280316CA73}" destId="{E3CBCBD9-3174-40EE-8BB9-BD4620A46E44}" srcOrd="0" destOrd="0" presId="urn:microsoft.com/office/officeart/2005/8/layout/pyramid1"/>
    <dgm:cxn modelId="{B5EF0DEA-99C3-4D52-95CF-F34D3D243F05}" type="presOf" srcId="{38FFEEAC-9681-4E45-832B-49F56886C51C}" destId="{0A9D534E-F86B-4B86-AC4E-0D575AE3F870}" srcOrd="1" destOrd="0" presId="urn:microsoft.com/office/officeart/2005/8/layout/pyramid1"/>
    <dgm:cxn modelId="{10D2A91F-B2F0-42D5-93BD-1559518E0D05}" type="presParOf" srcId="{AAEBA1C6-E4EE-49C7-9878-A6EB3166CAAA}" destId="{574EE976-9DC4-44E9-86ED-FC115950714D}" srcOrd="0" destOrd="0" presId="urn:microsoft.com/office/officeart/2005/8/layout/pyramid1"/>
    <dgm:cxn modelId="{EA9A2E3E-91BE-4447-8397-1E5AF3280C81}" type="presParOf" srcId="{574EE976-9DC4-44E9-86ED-FC115950714D}" destId="{E3CBCBD9-3174-40EE-8BB9-BD4620A46E44}" srcOrd="0" destOrd="0" presId="urn:microsoft.com/office/officeart/2005/8/layout/pyramid1"/>
    <dgm:cxn modelId="{3914CAB7-8484-4542-BEDB-EF99DA45493C}" type="presParOf" srcId="{574EE976-9DC4-44E9-86ED-FC115950714D}" destId="{6EDA91E2-3CF1-493F-B331-B96472C84420}" srcOrd="1" destOrd="0" presId="urn:microsoft.com/office/officeart/2005/8/layout/pyramid1"/>
    <dgm:cxn modelId="{55959896-D70A-4030-94F8-D7FDFF520468}" type="presParOf" srcId="{AAEBA1C6-E4EE-49C7-9878-A6EB3166CAAA}" destId="{040F8072-4F23-44D4-9B94-9BB162E1648E}" srcOrd="1" destOrd="0" presId="urn:microsoft.com/office/officeart/2005/8/layout/pyramid1"/>
    <dgm:cxn modelId="{C5D8AA56-36DA-4052-BF30-FB00B3B1F9D1}" type="presParOf" srcId="{040F8072-4F23-44D4-9B94-9BB162E1648E}" destId="{FFD2C30E-68CC-414B-96FA-964D8DE9A246}" srcOrd="0" destOrd="0" presId="urn:microsoft.com/office/officeart/2005/8/layout/pyramid1"/>
    <dgm:cxn modelId="{D7630176-94DD-4336-898E-70481E985A5C}" type="presParOf" srcId="{040F8072-4F23-44D4-9B94-9BB162E1648E}" destId="{0A9D534E-F86B-4B86-AC4E-0D575AE3F870}" srcOrd="1" destOrd="0" presId="urn:microsoft.com/office/officeart/2005/8/layout/pyramid1"/>
    <dgm:cxn modelId="{402B6658-3651-41B0-97A7-DD4E5AFE1C62}" type="presParOf" srcId="{AAEBA1C6-E4EE-49C7-9878-A6EB3166CAAA}" destId="{C96F5F13-E7D8-4346-8008-10CEF7AFDB77}" srcOrd="2" destOrd="0" presId="urn:microsoft.com/office/officeart/2005/8/layout/pyramid1"/>
    <dgm:cxn modelId="{8D389F82-9C95-463C-B4B1-E9015DEC0D46}" type="presParOf" srcId="{C96F5F13-E7D8-4346-8008-10CEF7AFDB77}" destId="{320DE216-4515-4193-9260-93B1D292798A}" srcOrd="0" destOrd="0" presId="urn:microsoft.com/office/officeart/2005/8/layout/pyramid1"/>
    <dgm:cxn modelId="{66736926-E9CF-42E9-939B-78C7656B1D74}" type="presParOf" srcId="{C96F5F13-E7D8-4346-8008-10CEF7AFDB77}" destId="{B37AFD10-F03C-4246-9E34-E7765AE25556}" srcOrd="1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785431F-BF73-4985-8EBA-84365B7E0E9B}" type="doc">
      <dgm:prSet loTypeId="urn:microsoft.com/office/officeart/2005/8/layout/cycle6" loCatId="cycle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70E1A413-6B88-4413-AECD-D1A8F0255F44}">
      <dgm:prSet phldrT="[Text]" phldr="0"/>
      <dgm:spPr>
        <a:ln w="28575">
          <a:solidFill>
            <a:schemeClr val="tx1"/>
          </a:solidFill>
        </a:ln>
      </dgm:spPr>
      <dgm:t>
        <a:bodyPr/>
        <a:lstStyle/>
        <a:p>
          <a:pPr rtl="0"/>
          <a:r>
            <a:rPr lang="en-GB">
              <a:latin typeface="Calibri Light" panose="020F0302020204030204"/>
            </a:rPr>
            <a:t> </a:t>
          </a:r>
          <a:endParaRPr lang="en-GB"/>
        </a:p>
      </dgm:t>
    </dgm:pt>
    <dgm:pt modelId="{3F0AE56F-FAED-44E6-A6A2-1A2CE852E2B3}" type="parTrans" cxnId="{B15860FB-CD64-4255-858D-8B3D5F2B202A}">
      <dgm:prSet/>
      <dgm:spPr/>
      <dgm:t>
        <a:bodyPr/>
        <a:lstStyle/>
        <a:p>
          <a:endParaRPr lang="en-GB"/>
        </a:p>
      </dgm:t>
    </dgm:pt>
    <dgm:pt modelId="{B10D543C-FCFB-4CA9-9C4E-DDEE5B93D57A}" type="sibTrans" cxnId="{B15860FB-CD64-4255-858D-8B3D5F2B202A}">
      <dgm:prSet/>
      <dgm:spPr>
        <a:ln w="28575">
          <a:solidFill>
            <a:schemeClr val="tx1"/>
          </a:solidFill>
        </a:ln>
      </dgm:spPr>
      <dgm:t>
        <a:bodyPr/>
        <a:lstStyle/>
        <a:p>
          <a:endParaRPr lang="en-GB"/>
        </a:p>
      </dgm:t>
    </dgm:pt>
    <dgm:pt modelId="{2A3A97C8-5420-4CA2-AEA6-609219F40D5A}">
      <dgm:prSet phldrT="[Text]" phldr="0"/>
      <dgm:spPr>
        <a:ln w="28575">
          <a:solidFill>
            <a:schemeClr val="tx1"/>
          </a:solidFill>
        </a:ln>
      </dgm:spPr>
      <dgm:t>
        <a:bodyPr/>
        <a:lstStyle/>
        <a:p>
          <a:pPr rtl="0"/>
          <a:r>
            <a:rPr lang="en-GB">
              <a:latin typeface="Calibri Light" panose="020F0302020204030204"/>
            </a:rPr>
            <a:t> </a:t>
          </a:r>
          <a:endParaRPr lang="en-GB"/>
        </a:p>
      </dgm:t>
    </dgm:pt>
    <dgm:pt modelId="{FC2D2028-A914-45D1-B7FF-50273B7F0459}" type="parTrans" cxnId="{AD9EBE66-FFA2-42BE-B8CA-26E2E207A35C}">
      <dgm:prSet/>
      <dgm:spPr/>
      <dgm:t>
        <a:bodyPr/>
        <a:lstStyle/>
        <a:p>
          <a:endParaRPr lang="en-GB"/>
        </a:p>
      </dgm:t>
    </dgm:pt>
    <dgm:pt modelId="{84BBF3E7-6446-40F3-B5CE-CBEBCDCC6785}" type="sibTrans" cxnId="{AD9EBE66-FFA2-42BE-B8CA-26E2E207A35C}">
      <dgm:prSet/>
      <dgm:spPr>
        <a:ln w="28575">
          <a:solidFill>
            <a:schemeClr val="tx1"/>
          </a:solidFill>
        </a:ln>
      </dgm:spPr>
      <dgm:t>
        <a:bodyPr/>
        <a:lstStyle/>
        <a:p>
          <a:endParaRPr lang="en-GB"/>
        </a:p>
      </dgm:t>
    </dgm:pt>
    <dgm:pt modelId="{B19BEFBF-CBE7-4266-8342-E54022819D8D}">
      <dgm:prSet phldrT="[Text]" phldr="0"/>
      <dgm:spPr>
        <a:ln w="28575">
          <a:solidFill>
            <a:schemeClr val="tx1"/>
          </a:solidFill>
        </a:ln>
      </dgm:spPr>
      <dgm:t>
        <a:bodyPr/>
        <a:lstStyle/>
        <a:p>
          <a:pPr rtl="0"/>
          <a:r>
            <a:rPr lang="en-GB">
              <a:latin typeface="Calibri Light" panose="020F0302020204030204"/>
            </a:rPr>
            <a:t>  </a:t>
          </a:r>
        </a:p>
      </dgm:t>
    </dgm:pt>
    <dgm:pt modelId="{204D9A53-B766-491E-9350-5353EBA970C2}" type="parTrans" cxnId="{E0FBFB0D-46E8-4C08-AEC0-633DACA91B37}">
      <dgm:prSet/>
      <dgm:spPr/>
      <dgm:t>
        <a:bodyPr/>
        <a:lstStyle/>
        <a:p>
          <a:endParaRPr lang="en-GB"/>
        </a:p>
      </dgm:t>
    </dgm:pt>
    <dgm:pt modelId="{393A6A40-176A-414B-8157-C43689385006}" type="sibTrans" cxnId="{E0FBFB0D-46E8-4C08-AEC0-633DACA91B37}">
      <dgm:prSet/>
      <dgm:spPr>
        <a:ln w="28575">
          <a:solidFill>
            <a:schemeClr val="tx1"/>
          </a:solidFill>
        </a:ln>
      </dgm:spPr>
      <dgm:t>
        <a:bodyPr/>
        <a:lstStyle/>
        <a:p>
          <a:endParaRPr lang="en-GB"/>
        </a:p>
      </dgm:t>
    </dgm:pt>
    <dgm:pt modelId="{A124B24B-B6AA-427C-96E4-8989AB24CAB2}">
      <dgm:prSet phldr="0"/>
      <dgm:spPr>
        <a:ln w="28575">
          <a:solidFill>
            <a:schemeClr val="tx1"/>
          </a:solidFill>
        </a:ln>
      </dgm:spPr>
      <dgm:t>
        <a:bodyPr/>
        <a:lstStyle/>
        <a:p>
          <a:r>
            <a:rPr lang="en-GB">
              <a:latin typeface="Calibri Light" panose="020F0302020204030204"/>
            </a:rPr>
            <a:t> </a:t>
          </a:r>
        </a:p>
      </dgm:t>
    </dgm:pt>
    <dgm:pt modelId="{D3CF9FB7-B98F-4C15-85CF-F00B544D9256}" type="parTrans" cxnId="{8CF4CF70-40BE-4E38-9004-F03811922770}">
      <dgm:prSet/>
      <dgm:spPr/>
      <dgm:t>
        <a:bodyPr/>
        <a:lstStyle/>
        <a:p>
          <a:endParaRPr lang="en-GB"/>
        </a:p>
      </dgm:t>
    </dgm:pt>
    <dgm:pt modelId="{6CC70B90-7832-4924-956B-4E49FB5F63FB}" type="sibTrans" cxnId="{8CF4CF70-40BE-4E38-9004-F03811922770}">
      <dgm:prSet/>
      <dgm:spPr>
        <a:ln w="28575">
          <a:solidFill>
            <a:schemeClr val="tx1"/>
          </a:solidFill>
        </a:ln>
      </dgm:spPr>
      <dgm:t>
        <a:bodyPr/>
        <a:lstStyle/>
        <a:p>
          <a:endParaRPr lang="en-GB"/>
        </a:p>
      </dgm:t>
    </dgm:pt>
    <dgm:pt modelId="{68BD7748-75DB-46A7-9726-CE0AF4FF9C3F}">
      <dgm:prSet phldr="0"/>
      <dgm:spPr>
        <a:ln w="28575">
          <a:solidFill>
            <a:schemeClr val="tx1"/>
          </a:solidFill>
        </a:ln>
      </dgm:spPr>
      <dgm:t>
        <a:bodyPr/>
        <a:lstStyle/>
        <a:p>
          <a:r>
            <a:rPr lang="en-GB">
              <a:latin typeface="Calibri Light" panose="020F0302020204030204"/>
            </a:rPr>
            <a:t> </a:t>
          </a:r>
        </a:p>
      </dgm:t>
    </dgm:pt>
    <dgm:pt modelId="{DB4EEFA8-45DA-4907-991C-C56CA4075041}" type="parTrans" cxnId="{E776A302-9EDD-43C7-8C0C-ABB71CC5FA93}">
      <dgm:prSet/>
      <dgm:spPr/>
      <dgm:t>
        <a:bodyPr/>
        <a:lstStyle/>
        <a:p>
          <a:endParaRPr lang="en-GB"/>
        </a:p>
      </dgm:t>
    </dgm:pt>
    <dgm:pt modelId="{2AAD26D9-BF52-402E-B85B-3855AF0FF74E}" type="sibTrans" cxnId="{E776A302-9EDD-43C7-8C0C-ABB71CC5FA93}">
      <dgm:prSet/>
      <dgm:spPr>
        <a:ln w="28575">
          <a:solidFill>
            <a:schemeClr val="tx1"/>
          </a:solidFill>
        </a:ln>
      </dgm:spPr>
      <dgm:t>
        <a:bodyPr/>
        <a:lstStyle/>
        <a:p>
          <a:endParaRPr lang="en-GB"/>
        </a:p>
      </dgm:t>
    </dgm:pt>
    <dgm:pt modelId="{D1C9B8BF-3778-4A53-ABEB-FE5C024C04C8}">
      <dgm:prSet phldr="0"/>
      <dgm:spPr>
        <a:ln w="28575">
          <a:solidFill>
            <a:schemeClr val="tx1"/>
          </a:solidFill>
        </a:ln>
      </dgm:spPr>
      <dgm:t>
        <a:bodyPr/>
        <a:lstStyle/>
        <a:p>
          <a:pPr rtl="0"/>
          <a:r>
            <a:rPr lang="en-GB">
              <a:latin typeface="Calibri Light" panose="020F0302020204030204"/>
            </a:rPr>
            <a:t> </a:t>
          </a:r>
        </a:p>
      </dgm:t>
    </dgm:pt>
    <dgm:pt modelId="{40C2DB21-3E26-46DE-9DDE-9D175A22980C}" type="parTrans" cxnId="{D27540AF-60DD-4A40-9A07-92DA35082B91}">
      <dgm:prSet/>
      <dgm:spPr/>
      <dgm:t>
        <a:bodyPr/>
        <a:lstStyle/>
        <a:p>
          <a:endParaRPr lang="en-GB"/>
        </a:p>
      </dgm:t>
    </dgm:pt>
    <dgm:pt modelId="{98EAA9FE-BEB6-4EFD-AC00-62AEBF7A42AE}" type="sibTrans" cxnId="{D27540AF-60DD-4A40-9A07-92DA35082B91}">
      <dgm:prSet/>
      <dgm:spPr>
        <a:ln w="28575">
          <a:solidFill>
            <a:schemeClr val="tx1"/>
          </a:solidFill>
        </a:ln>
      </dgm:spPr>
      <dgm:t>
        <a:bodyPr/>
        <a:lstStyle/>
        <a:p>
          <a:endParaRPr lang="en-GB"/>
        </a:p>
      </dgm:t>
    </dgm:pt>
    <dgm:pt modelId="{7C4F9464-9C5B-4E9D-A706-76C08293B13A}" type="pres">
      <dgm:prSet presAssocID="{A785431F-BF73-4985-8EBA-84365B7E0E9B}" presName="cycle" presStyleCnt="0">
        <dgm:presLayoutVars>
          <dgm:dir/>
          <dgm:resizeHandles val="exact"/>
        </dgm:presLayoutVars>
      </dgm:prSet>
      <dgm:spPr/>
    </dgm:pt>
    <dgm:pt modelId="{64B2EECE-961D-4079-890C-25DC62A9F0CA}" type="pres">
      <dgm:prSet presAssocID="{70E1A413-6B88-4413-AECD-D1A8F0255F44}" presName="node" presStyleLbl="node1" presStyleIdx="0" presStyleCnt="6" custRadScaleRad="101329">
        <dgm:presLayoutVars>
          <dgm:bulletEnabled val="1"/>
        </dgm:presLayoutVars>
      </dgm:prSet>
      <dgm:spPr/>
    </dgm:pt>
    <dgm:pt modelId="{CCD3F98C-58C3-4AE0-B541-BE999D88B91D}" type="pres">
      <dgm:prSet presAssocID="{70E1A413-6B88-4413-AECD-D1A8F0255F44}" presName="spNode" presStyleCnt="0"/>
      <dgm:spPr/>
    </dgm:pt>
    <dgm:pt modelId="{9DBCFC5D-2C9D-43AC-90A5-06E5EF4FD9D1}" type="pres">
      <dgm:prSet presAssocID="{B10D543C-FCFB-4CA9-9C4E-DDEE5B93D57A}" presName="sibTrans" presStyleLbl="sibTrans1D1" presStyleIdx="0" presStyleCnt="6"/>
      <dgm:spPr/>
    </dgm:pt>
    <dgm:pt modelId="{E630C041-12BE-492C-BFC1-3F9A7FE40DA8}" type="pres">
      <dgm:prSet presAssocID="{A124B24B-B6AA-427C-96E4-8989AB24CAB2}" presName="node" presStyleLbl="node1" presStyleIdx="1" presStyleCnt="6" custRadScaleRad="100671" custRadScaleInc="-3275">
        <dgm:presLayoutVars>
          <dgm:bulletEnabled val="1"/>
        </dgm:presLayoutVars>
      </dgm:prSet>
      <dgm:spPr/>
    </dgm:pt>
    <dgm:pt modelId="{06EE5661-D1C8-436E-8899-F9E7B5A05FAE}" type="pres">
      <dgm:prSet presAssocID="{A124B24B-B6AA-427C-96E4-8989AB24CAB2}" presName="spNode" presStyleCnt="0"/>
      <dgm:spPr/>
    </dgm:pt>
    <dgm:pt modelId="{F95206B9-049C-422C-A124-6AA3DD867F21}" type="pres">
      <dgm:prSet presAssocID="{6CC70B90-7832-4924-956B-4E49FB5F63FB}" presName="sibTrans" presStyleLbl="sibTrans1D1" presStyleIdx="1" presStyleCnt="6"/>
      <dgm:spPr/>
    </dgm:pt>
    <dgm:pt modelId="{CAF7A4CF-8AB2-43EF-9BC0-7CE9751CD939}" type="pres">
      <dgm:prSet presAssocID="{2A3A97C8-5420-4CA2-AEA6-609219F40D5A}" presName="node" presStyleLbl="node1" presStyleIdx="2" presStyleCnt="6" custRadScaleRad="98770" custRadScaleInc="-6301">
        <dgm:presLayoutVars>
          <dgm:bulletEnabled val="1"/>
        </dgm:presLayoutVars>
      </dgm:prSet>
      <dgm:spPr/>
    </dgm:pt>
    <dgm:pt modelId="{DE6C901C-1D45-4FE7-B022-AF01A0F8FB14}" type="pres">
      <dgm:prSet presAssocID="{2A3A97C8-5420-4CA2-AEA6-609219F40D5A}" presName="spNode" presStyleCnt="0"/>
      <dgm:spPr/>
    </dgm:pt>
    <dgm:pt modelId="{200E1405-584B-4CB5-B1D5-AF28F192AF14}" type="pres">
      <dgm:prSet presAssocID="{84BBF3E7-6446-40F3-B5CE-CBEBCDCC6785}" presName="sibTrans" presStyleLbl="sibTrans1D1" presStyleIdx="2" presStyleCnt="6"/>
      <dgm:spPr/>
    </dgm:pt>
    <dgm:pt modelId="{43D37236-53C0-4F68-B379-9AABC769E40E}" type="pres">
      <dgm:prSet presAssocID="{B19BEFBF-CBE7-4266-8342-E54022819D8D}" presName="node" presStyleLbl="node1" presStyleIdx="3" presStyleCnt="6" custRadScaleRad="97492">
        <dgm:presLayoutVars>
          <dgm:bulletEnabled val="1"/>
        </dgm:presLayoutVars>
      </dgm:prSet>
      <dgm:spPr/>
    </dgm:pt>
    <dgm:pt modelId="{1E55464F-5BC5-4A4B-9342-543533EA06C8}" type="pres">
      <dgm:prSet presAssocID="{B19BEFBF-CBE7-4266-8342-E54022819D8D}" presName="spNode" presStyleCnt="0"/>
      <dgm:spPr/>
    </dgm:pt>
    <dgm:pt modelId="{6A9CF10F-1D21-475F-965E-5825D07CE8E1}" type="pres">
      <dgm:prSet presAssocID="{393A6A40-176A-414B-8157-C43689385006}" presName="sibTrans" presStyleLbl="sibTrans1D1" presStyleIdx="3" presStyleCnt="6"/>
      <dgm:spPr/>
    </dgm:pt>
    <dgm:pt modelId="{EF60506D-31B8-44F5-BD06-49C539626479}" type="pres">
      <dgm:prSet presAssocID="{68BD7748-75DB-46A7-9726-CE0AF4FF9C3F}" presName="node" presStyleLbl="node1" presStyleIdx="4" presStyleCnt="6" custRadScaleRad="98770" custRadScaleInc="6301">
        <dgm:presLayoutVars>
          <dgm:bulletEnabled val="1"/>
        </dgm:presLayoutVars>
      </dgm:prSet>
      <dgm:spPr/>
    </dgm:pt>
    <dgm:pt modelId="{2A403DC5-3D3A-4AB3-99A7-E46A23B61238}" type="pres">
      <dgm:prSet presAssocID="{68BD7748-75DB-46A7-9726-CE0AF4FF9C3F}" presName="spNode" presStyleCnt="0"/>
      <dgm:spPr/>
    </dgm:pt>
    <dgm:pt modelId="{7714602F-DABB-4C7E-9ECB-E13D1BB318C0}" type="pres">
      <dgm:prSet presAssocID="{2AAD26D9-BF52-402E-B85B-3855AF0FF74E}" presName="sibTrans" presStyleLbl="sibTrans1D1" presStyleIdx="4" presStyleCnt="6"/>
      <dgm:spPr/>
    </dgm:pt>
    <dgm:pt modelId="{223F4CD2-B644-4C98-A4C6-7AD17097ACE9}" type="pres">
      <dgm:prSet presAssocID="{D1C9B8BF-3778-4A53-ABEB-FE5C024C04C8}" presName="node" presStyleLbl="node1" presStyleIdx="5" presStyleCnt="6">
        <dgm:presLayoutVars>
          <dgm:bulletEnabled val="1"/>
        </dgm:presLayoutVars>
      </dgm:prSet>
      <dgm:spPr/>
    </dgm:pt>
    <dgm:pt modelId="{A54424D9-0932-4C69-875D-802F3AD6A897}" type="pres">
      <dgm:prSet presAssocID="{D1C9B8BF-3778-4A53-ABEB-FE5C024C04C8}" presName="spNode" presStyleCnt="0"/>
      <dgm:spPr/>
    </dgm:pt>
    <dgm:pt modelId="{9A6DA351-3530-4A4D-82C9-A7C50288E943}" type="pres">
      <dgm:prSet presAssocID="{98EAA9FE-BEB6-4EFD-AC00-62AEBF7A42AE}" presName="sibTrans" presStyleLbl="sibTrans1D1" presStyleIdx="5" presStyleCnt="6"/>
      <dgm:spPr/>
    </dgm:pt>
  </dgm:ptLst>
  <dgm:cxnLst>
    <dgm:cxn modelId="{C680E601-EF84-4FB5-A56C-4B2DF6EF1234}" type="presOf" srcId="{98EAA9FE-BEB6-4EFD-AC00-62AEBF7A42AE}" destId="{9A6DA351-3530-4A4D-82C9-A7C50288E943}" srcOrd="0" destOrd="0" presId="urn:microsoft.com/office/officeart/2005/8/layout/cycle6"/>
    <dgm:cxn modelId="{E776A302-9EDD-43C7-8C0C-ABB71CC5FA93}" srcId="{A785431F-BF73-4985-8EBA-84365B7E0E9B}" destId="{68BD7748-75DB-46A7-9726-CE0AF4FF9C3F}" srcOrd="4" destOrd="0" parTransId="{DB4EEFA8-45DA-4907-991C-C56CA4075041}" sibTransId="{2AAD26D9-BF52-402E-B85B-3855AF0FF74E}"/>
    <dgm:cxn modelId="{EC843A04-103D-4132-985C-AFF55268D3DA}" type="presOf" srcId="{B19BEFBF-CBE7-4266-8342-E54022819D8D}" destId="{43D37236-53C0-4F68-B379-9AABC769E40E}" srcOrd="0" destOrd="0" presId="urn:microsoft.com/office/officeart/2005/8/layout/cycle6"/>
    <dgm:cxn modelId="{2A73CC08-275A-4A8C-8B60-595A84E986C3}" type="presOf" srcId="{A785431F-BF73-4985-8EBA-84365B7E0E9B}" destId="{7C4F9464-9C5B-4E9D-A706-76C08293B13A}" srcOrd="0" destOrd="0" presId="urn:microsoft.com/office/officeart/2005/8/layout/cycle6"/>
    <dgm:cxn modelId="{E0FBFB0D-46E8-4C08-AEC0-633DACA91B37}" srcId="{A785431F-BF73-4985-8EBA-84365B7E0E9B}" destId="{B19BEFBF-CBE7-4266-8342-E54022819D8D}" srcOrd="3" destOrd="0" parTransId="{204D9A53-B766-491E-9350-5353EBA970C2}" sibTransId="{393A6A40-176A-414B-8157-C43689385006}"/>
    <dgm:cxn modelId="{A3696A40-5875-4380-A79A-6A646E965282}" type="presOf" srcId="{B10D543C-FCFB-4CA9-9C4E-DDEE5B93D57A}" destId="{9DBCFC5D-2C9D-43AC-90A5-06E5EF4FD9D1}" srcOrd="0" destOrd="0" presId="urn:microsoft.com/office/officeart/2005/8/layout/cycle6"/>
    <dgm:cxn modelId="{A9E1F062-AFE8-48F8-85F2-FB7DE4522A15}" type="presOf" srcId="{70E1A413-6B88-4413-AECD-D1A8F0255F44}" destId="{64B2EECE-961D-4079-890C-25DC62A9F0CA}" srcOrd="0" destOrd="0" presId="urn:microsoft.com/office/officeart/2005/8/layout/cycle6"/>
    <dgm:cxn modelId="{AD9EBE66-FFA2-42BE-B8CA-26E2E207A35C}" srcId="{A785431F-BF73-4985-8EBA-84365B7E0E9B}" destId="{2A3A97C8-5420-4CA2-AEA6-609219F40D5A}" srcOrd="2" destOrd="0" parTransId="{FC2D2028-A914-45D1-B7FF-50273B7F0459}" sibTransId="{84BBF3E7-6446-40F3-B5CE-CBEBCDCC6785}"/>
    <dgm:cxn modelId="{2824216F-B528-44DA-9861-A9E8A9F4F8B8}" type="presOf" srcId="{2A3A97C8-5420-4CA2-AEA6-609219F40D5A}" destId="{CAF7A4CF-8AB2-43EF-9BC0-7CE9751CD939}" srcOrd="0" destOrd="0" presId="urn:microsoft.com/office/officeart/2005/8/layout/cycle6"/>
    <dgm:cxn modelId="{8CF4CF70-40BE-4E38-9004-F03811922770}" srcId="{A785431F-BF73-4985-8EBA-84365B7E0E9B}" destId="{A124B24B-B6AA-427C-96E4-8989AB24CAB2}" srcOrd="1" destOrd="0" parTransId="{D3CF9FB7-B98F-4C15-85CF-F00B544D9256}" sibTransId="{6CC70B90-7832-4924-956B-4E49FB5F63FB}"/>
    <dgm:cxn modelId="{7362F654-28DF-4238-968C-12B9FEC9BD15}" type="presOf" srcId="{84BBF3E7-6446-40F3-B5CE-CBEBCDCC6785}" destId="{200E1405-584B-4CB5-B1D5-AF28F192AF14}" srcOrd="0" destOrd="0" presId="urn:microsoft.com/office/officeart/2005/8/layout/cycle6"/>
    <dgm:cxn modelId="{606ACB79-9C00-4937-A07F-CA5D4817BAC7}" type="presOf" srcId="{68BD7748-75DB-46A7-9726-CE0AF4FF9C3F}" destId="{EF60506D-31B8-44F5-BD06-49C539626479}" srcOrd="0" destOrd="0" presId="urn:microsoft.com/office/officeart/2005/8/layout/cycle6"/>
    <dgm:cxn modelId="{D27540AF-60DD-4A40-9A07-92DA35082B91}" srcId="{A785431F-BF73-4985-8EBA-84365B7E0E9B}" destId="{D1C9B8BF-3778-4A53-ABEB-FE5C024C04C8}" srcOrd="5" destOrd="0" parTransId="{40C2DB21-3E26-46DE-9DDE-9D175A22980C}" sibTransId="{98EAA9FE-BEB6-4EFD-AC00-62AEBF7A42AE}"/>
    <dgm:cxn modelId="{FE99A6C0-5B7F-4399-BD0C-4D2097079BAF}" type="presOf" srcId="{393A6A40-176A-414B-8157-C43689385006}" destId="{6A9CF10F-1D21-475F-965E-5825D07CE8E1}" srcOrd="0" destOrd="0" presId="urn:microsoft.com/office/officeart/2005/8/layout/cycle6"/>
    <dgm:cxn modelId="{767D3EC3-2671-46E6-97ED-0D37EB288E81}" type="presOf" srcId="{2AAD26D9-BF52-402E-B85B-3855AF0FF74E}" destId="{7714602F-DABB-4C7E-9ECB-E13D1BB318C0}" srcOrd="0" destOrd="0" presId="urn:microsoft.com/office/officeart/2005/8/layout/cycle6"/>
    <dgm:cxn modelId="{D16EF4C7-35E4-4830-8725-5A06B5A4F521}" type="presOf" srcId="{6CC70B90-7832-4924-956B-4E49FB5F63FB}" destId="{F95206B9-049C-422C-A124-6AA3DD867F21}" srcOrd="0" destOrd="0" presId="urn:microsoft.com/office/officeart/2005/8/layout/cycle6"/>
    <dgm:cxn modelId="{F43EB8DD-3A19-484E-8362-3447DC441AD8}" type="presOf" srcId="{D1C9B8BF-3778-4A53-ABEB-FE5C024C04C8}" destId="{223F4CD2-B644-4C98-A4C6-7AD17097ACE9}" srcOrd="0" destOrd="0" presId="urn:microsoft.com/office/officeart/2005/8/layout/cycle6"/>
    <dgm:cxn modelId="{71E87FEE-D01C-4311-AE8F-2FCE8162FE15}" type="presOf" srcId="{A124B24B-B6AA-427C-96E4-8989AB24CAB2}" destId="{E630C041-12BE-492C-BFC1-3F9A7FE40DA8}" srcOrd="0" destOrd="0" presId="urn:microsoft.com/office/officeart/2005/8/layout/cycle6"/>
    <dgm:cxn modelId="{B15860FB-CD64-4255-858D-8B3D5F2B202A}" srcId="{A785431F-BF73-4985-8EBA-84365B7E0E9B}" destId="{70E1A413-6B88-4413-AECD-D1A8F0255F44}" srcOrd="0" destOrd="0" parTransId="{3F0AE56F-FAED-44E6-A6A2-1A2CE852E2B3}" sibTransId="{B10D543C-FCFB-4CA9-9C4E-DDEE5B93D57A}"/>
    <dgm:cxn modelId="{1F53E991-1A67-4FEF-9767-239A5C74B202}" type="presParOf" srcId="{7C4F9464-9C5B-4E9D-A706-76C08293B13A}" destId="{64B2EECE-961D-4079-890C-25DC62A9F0CA}" srcOrd="0" destOrd="0" presId="urn:microsoft.com/office/officeart/2005/8/layout/cycle6"/>
    <dgm:cxn modelId="{DE2ED67A-7C6E-433C-B1F1-6BBA3CDBDE97}" type="presParOf" srcId="{7C4F9464-9C5B-4E9D-A706-76C08293B13A}" destId="{CCD3F98C-58C3-4AE0-B541-BE999D88B91D}" srcOrd="1" destOrd="0" presId="urn:microsoft.com/office/officeart/2005/8/layout/cycle6"/>
    <dgm:cxn modelId="{743A8A49-BBAD-46C6-A5A4-6CB599C1C28F}" type="presParOf" srcId="{7C4F9464-9C5B-4E9D-A706-76C08293B13A}" destId="{9DBCFC5D-2C9D-43AC-90A5-06E5EF4FD9D1}" srcOrd="2" destOrd="0" presId="urn:microsoft.com/office/officeart/2005/8/layout/cycle6"/>
    <dgm:cxn modelId="{0DD28425-1DFD-4766-966E-A3FF8D963A32}" type="presParOf" srcId="{7C4F9464-9C5B-4E9D-A706-76C08293B13A}" destId="{E630C041-12BE-492C-BFC1-3F9A7FE40DA8}" srcOrd="3" destOrd="0" presId="urn:microsoft.com/office/officeart/2005/8/layout/cycle6"/>
    <dgm:cxn modelId="{E9928183-C3CD-47BE-815A-F54DA066CF54}" type="presParOf" srcId="{7C4F9464-9C5B-4E9D-A706-76C08293B13A}" destId="{06EE5661-D1C8-436E-8899-F9E7B5A05FAE}" srcOrd="4" destOrd="0" presId="urn:microsoft.com/office/officeart/2005/8/layout/cycle6"/>
    <dgm:cxn modelId="{531C2892-6C0C-48F8-B42D-2AF94D4E3721}" type="presParOf" srcId="{7C4F9464-9C5B-4E9D-A706-76C08293B13A}" destId="{F95206B9-049C-422C-A124-6AA3DD867F21}" srcOrd="5" destOrd="0" presId="urn:microsoft.com/office/officeart/2005/8/layout/cycle6"/>
    <dgm:cxn modelId="{CAAE5882-2A27-4AA5-8054-708306401A07}" type="presParOf" srcId="{7C4F9464-9C5B-4E9D-A706-76C08293B13A}" destId="{CAF7A4CF-8AB2-43EF-9BC0-7CE9751CD939}" srcOrd="6" destOrd="0" presId="urn:microsoft.com/office/officeart/2005/8/layout/cycle6"/>
    <dgm:cxn modelId="{291C4303-324F-4BCC-AF37-B3EEA65FFBB8}" type="presParOf" srcId="{7C4F9464-9C5B-4E9D-A706-76C08293B13A}" destId="{DE6C901C-1D45-4FE7-B022-AF01A0F8FB14}" srcOrd="7" destOrd="0" presId="urn:microsoft.com/office/officeart/2005/8/layout/cycle6"/>
    <dgm:cxn modelId="{BC27598F-221C-4385-A885-A8A5EEBEEF8D}" type="presParOf" srcId="{7C4F9464-9C5B-4E9D-A706-76C08293B13A}" destId="{200E1405-584B-4CB5-B1D5-AF28F192AF14}" srcOrd="8" destOrd="0" presId="urn:microsoft.com/office/officeart/2005/8/layout/cycle6"/>
    <dgm:cxn modelId="{6228D684-AE40-42F8-932A-C073C736C41C}" type="presParOf" srcId="{7C4F9464-9C5B-4E9D-A706-76C08293B13A}" destId="{43D37236-53C0-4F68-B379-9AABC769E40E}" srcOrd="9" destOrd="0" presId="urn:microsoft.com/office/officeart/2005/8/layout/cycle6"/>
    <dgm:cxn modelId="{355D458F-9DDF-4984-88BE-3C532331E232}" type="presParOf" srcId="{7C4F9464-9C5B-4E9D-A706-76C08293B13A}" destId="{1E55464F-5BC5-4A4B-9342-543533EA06C8}" srcOrd="10" destOrd="0" presId="urn:microsoft.com/office/officeart/2005/8/layout/cycle6"/>
    <dgm:cxn modelId="{D118A8D4-107E-41A0-90CE-5A6C7BEDB477}" type="presParOf" srcId="{7C4F9464-9C5B-4E9D-A706-76C08293B13A}" destId="{6A9CF10F-1D21-475F-965E-5825D07CE8E1}" srcOrd="11" destOrd="0" presId="urn:microsoft.com/office/officeart/2005/8/layout/cycle6"/>
    <dgm:cxn modelId="{FC6430EA-4D11-4D64-8F32-D9FD49BA4DE7}" type="presParOf" srcId="{7C4F9464-9C5B-4E9D-A706-76C08293B13A}" destId="{EF60506D-31B8-44F5-BD06-49C539626479}" srcOrd="12" destOrd="0" presId="urn:microsoft.com/office/officeart/2005/8/layout/cycle6"/>
    <dgm:cxn modelId="{C6EFB02E-AAC0-4F6A-AA02-71FC38E2C68F}" type="presParOf" srcId="{7C4F9464-9C5B-4E9D-A706-76C08293B13A}" destId="{2A403DC5-3D3A-4AB3-99A7-E46A23B61238}" srcOrd="13" destOrd="0" presId="urn:microsoft.com/office/officeart/2005/8/layout/cycle6"/>
    <dgm:cxn modelId="{208B7137-1C9B-4969-AB6E-A031F69124B8}" type="presParOf" srcId="{7C4F9464-9C5B-4E9D-A706-76C08293B13A}" destId="{7714602F-DABB-4C7E-9ECB-E13D1BB318C0}" srcOrd="14" destOrd="0" presId="urn:microsoft.com/office/officeart/2005/8/layout/cycle6"/>
    <dgm:cxn modelId="{E92015AB-07F8-4DDE-BD8A-25522212F9C1}" type="presParOf" srcId="{7C4F9464-9C5B-4E9D-A706-76C08293B13A}" destId="{223F4CD2-B644-4C98-A4C6-7AD17097ACE9}" srcOrd="15" destOrd="0" presId="urn:microsoft.com/office/officeart/2005/8/layout/cycle6"/>
    <dgm:cxn modelId="{EA64A71E-C840-4C8C-A425-30EA8688F1C8}" type="presParOf" srcId="{7C4F9464-9C5B-4E9D-A706-76C08293B13A}" destId="{A54424D9-0932-4C69-875D-802F3AD6A897}" srcOrd="16" destOrd="0" presId="urn:microsoft.com/office/officeart/2005/8/layout/cycle6"/>
    <dgm:cxn modelId="{29603B6A-4FF5-4A58-A129-54D954C49543}" type="presParOf" srcId="{7C4F9464-9C5B-4E9D-A706-76C08293B13A}" destId="{9A6DA351-3530-4A4D-82C9-A7C50288E943}" srcOrd="17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94E3145-DDCD-47E8-9933-282C301E42FD}" type="doc">
      <dgm:prSet loTypeId="urn:microsoft.com/office/officeart/2008/layout/LinedList" loCatId="list" qsTypeId="urn:microsoft.com/office/officeart/2005/8/quickstyle/simple5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EA138F6-80D6-433E-980A-B5725C8D366B}">
      <dgm:prSet/>
      <dgm:spPr/>
      <dgm:t>
        <a:bodyPr/>
        <a:lstStyle/>
        <a:p>
          <a:r>
            <a:rPr lang="en-GB"/>
            <a:t>Welsh Government, </a:t>
          </a:r>
          <a:r>
            <a:rPr lang="en-GB" i="1"/>
            <a:t>Curriculum for Wales.</a:t>
          </a:r>
          <a:r>
            <a:rPr lang="en-GB"/>
            <a:t> (2020) </a:t>
          </a:r>
          <a:r>
            <a:rPr lang="en-GB" u="sng">
              <a:hlinkClick xmlns:r="http://schemas.openxmlformats.org/officeDocument/2006/relationships" r:id="rId1"/>
            </a:rPr>
            <a:t>https://gov.wales/curriculum-for-wales</a:t>
          </a:r>
          <a:r>
            <a:rPr lang="en-GB"/>
            <a:t> Date accessed 27/10/2022 </a:t>
          </a:r>
          <a:r>
            <a:rPr lang="en-GB" u="sng">
              <a:hlinkClick xmlns:r="http://schemas.openxmlformats.org/officeDocument/2006/relationships" r:id="rId2"/>
            </a:rPr>
            <a:t>Curriculum and Assessment (Wales) Act 2021 (legislation.gov.uk)</a:t>
          </a:r>
          <a:endParaRPr lang="en-US"/>
        </a:p>
      </dgm:t>
    </dgm:pt>
    <dgm:pt modelId="{2C059C48-ABCF-4809-BB45-BA6C4136B387}" type="parTrans" cxnId="{302DAC19-F441-4FC2-8C88-E312DE82E739}">
      <dgm:prSet/>
      <dgm:spPr/>
      <dgm:t>
        <a:bodyPr/>
        <a:lstStyle/>
        <a:p>
          <a:endParaRPr lang="en-US"/>
        </a:p>
      </dgm:t>
    </dgm:pt>
    <dgm:pt modelId="{30C3C7E8-8143-4B19-84C1-7285F6719752}" type="sibTrans" cxnId="{302DAC19-F441-4FC2-8C88-E312DE82E739}">
      <dgm:prSet/>
      <dgm:spPr/>
      <dgm:t>
        <a:bodyPr/>
        <a:lstStyle/>
        <a:p>
          <a:endParaRPr lang="en-US"/>
        </a:p>
      </dgm:t>
    </dgm:pt>
    <dgm:pt modelId="{9D22B510-2A57-45E7-B884-B1564EB7047D}">
      <dgm:prSet/>
      <dgm:spPr/>
      <dgm:t>
        <a:bodyPr/>
        <a:lstStyle/>
        <a:p>
          <a:r>
            <a:rPr lang="en-GB" b="0" i="0"/>
            <a:t>Huitt, W. and Hummel, J., 2003. Piaget's theory of cognitive development. </a:t>
          </a:r>
          <a:r>
            <a:rPr lang="en-GB" b="0" i="1"/>
            <a:t>Educational psychology interactive</a:t>
          </a:r>
          <a:r>
            <a:rPr lang="en-GB" b="0" i="0"/>
            <a:t>, </a:t>
          </a:r>
          <a:r>
            <a:rPr lang="en-GB" b="0" i="1"/>
            <a:t>3</a:t>
          </a:r>
          <a:r>
            <a:rPr lang="en-GB" b="0" i="0"/>
            <a:t>(2).</a:t>
          </a:r>
          <a:endParaRPr lang="en-US"/>
        </a:p>
      </dgm:t>
    </dgm:pt>
    <dgm:pt modelId="{68A1AB47-6955-445E-B714-7D8C1C19FE2F}" type="parTrans" cxnId="{301BCF19-98F9-4B54-8528-E00DEE04ABD4}">
      <dgm:prSet/>
      <dgm:spPr/>
      <dgm:t>
        <a:bodyPr/>
        <a:lstStyle/>
        <a:p>
          <a:endParaRPr lang="en-US"/>
        </a:p>
      </dgm:t>
    </dgm:pt>
    <dgm:pt modelId="{1F90303D-BDE6-4A11-8B6B-B45634BD8A35}" type="sibTrans" cxnId="{301BCF19-98F9-4B54-8528-E00DEE04ABD4}">
      <dgm:prSet/>
      <dgm:spPr/>
      <dgm:t>
        <a:bodyPr/>
        <a:lstStyle/>
        <a:p>
          <a:endParaRPr lang="en-US"/>
        </a:p>
      </dgm:t>
    </dgm:pt>
    <dgm:pt modelId="{C05A7324-A48A-42CA-8917-CB953EAB926F}">
      <dgm:prSet/>
      <dgm:spPr/>
      <dgm:t>
        <a:bodyPr/>
        <a:lstStyle/>
        <a:p>
          <a:r>
            <a:rPr lang="en-GB"/>
            <a:t>Hattie, J. (2015). What works best in education: The politics of collaborative expertise. Pearson.</a:t>
          </a:r>
          <a:endParaRPr lang="en-US"/>
        </a:p>
      </dgm:t>
    </dgm:pt>
    <dgm:pt modelId="{A51A3088-446C-4C89-B402-2DD250CEDD7E}" type="parTrans" cxnId="{67A012CC-0F10-4CF2-BE4B-912FF07C79F5}">
      <dgm:prSet/>
      <dgm:spPr/>
      <dgm:t>
        <a:bodyPr/>
        <a:lstStyle/>
        <a:p>
          <a:endParaRPr lang="en-US"/>
        </a:p>
      </dgm:t>
    </dgm:pt>
    <dgm:pt modelId="{9590C3B5-8B0E-4ABF-A2A8-313C26E74885}" type="sibTrans" cxnId="{67A012CC-0F10-4CF2-BE4B-912FF07C79F5}">
      <dgm:prSet/>
      <dgm:spPr/>
      <dgm:t>
        <a:bodyPr/>
        <a:lstStyle/>
        <a:p>
          <a:endParaRPr lang="en-US"/>
        </a:p>
      </dgm:t>
    </dgm:pt>
    <dgm:pt modelId="{D90D850E-810E-4DC6-8121-07ED73B92B16}">
      <dgm:prSet/>
      <dgm:spPr/>
      <dgm:t>
        <a:bodyPr/>
        <a:lstStyle/>
        <a:p>
          <a:r>
            <a:rPr lang="en-GB"/>
            <a:t>Wadsworth, B. J. (2004). Piaget's theory of cognitive and affective development: Foundations of constructivism. Pearson.</a:t>
          </a:r>
          <a:endParaRPr lang="en-US"/>
        </a:p>
      </dgm:t>
    </dgm:pt>
    <dgm:pt modelId="{5A230A3D-B0D3-4F4C-AC96-503A66AB5EF9}" type="parTrans" cxnId="{72B5E71A-A277-4807-AE38-B1AF1802A4E9}">
      <dgm:prSet/>
      <dgm:spPr/>
      <dgm:t>
        <a:bodyPr/>
        <a:lstStyle/>
        <a:p>
          <a:endParaRPr lang="en-US"/>
        </a:p>
      </dgm:t>
    </dgm:pt>
    <dgm:pt modelId="{5438561F-BD53-4CA0-A977-E57BFDB200BA}" type="sibTrans" cxnId="{72B5E71A-A277-4807-AE38-B1AF1802A4E9}">
      <dgm:prSet/>
      <dgm:spPr/>
      <dgm:t>
        <a:bodyPr/>
        <a:lstStyle/>
        <a:p>
          <a:endParaRPr lang="en-US"/>
        </a:p>
      </dgm:t>
    </dgm:pt>
    <dgm:pt modelId="{CBDDEC03-3F8B-474E-88EA-BDB933A38BB3}">
      <dgm:prSet/>
      <dgm:spPr/>
      <dgm:t>
        <a:bodyPr/>
        <a:lstStyle/>
        <a:p>
          <a:r>
            <a:rPr lang="en-GB"/>
            <a:t>Yeager, D. S., &amp; Dweck, C. S. (2012). Mindsets that promote resilience: When students believe that personal characteristics can be developed. Educational Psychologist, 47(4), 302-314.</a:t>
          </a:r>
          <a:endParaRPr lang="en-US"/>
        </a:p>
      </dgm:t>
    </dgm:pt>
    <dgm:pt modelId="{97CC4EE7-EE49-4DDF-8952-CD26E3BBC9BF}" type="parTrans" cxnId="{F76776FF-F0B4-4308-B73C-7F8833129A32}">
      <dgm:prSet/>
      <dgm:spPr/>
      <dgm:t>
        <a:bodyPr/>
        <a:lstStyle/>
        <a:p>
          <a:endParaRPr lang="en-US"/>
        </a:p>
      </dgm:t>
    </dgm:pt>
    <dgm:pt modelId="{CBC36E50-230F-451E-A356-F3855F248233}" type="sibTrans" cxnId="{F76776FF-F0B4-4308-B73C-7F8833129A32}">
      <dgm:prSet/>
      <dgm:spPr/>
      <dgm:t>
        <a:bodyPr/>
        <a:lstStyle/>
        <a:p>
          <a:endParaRPr lang="en-US"/>
        </a:p>
      </dgm:t>
    </dgm:pt>
    <dgm:pt modelId="{51885B22-4432-406D-8DDD-3D8AC44BAD76}" type="pres">
      <dgm:prSet presAssocID="{794E3145-DDCD-47E8-9933-282C301E42FD}" presName="vert0" presStyleCnt="0">
        <dgm:presLayoutVars>
          <dgm:dir/>
          <dgm:animOne val="branch"/>
          <dgm:animLvl val="lvl"/>
        </dgm:presLayoutVars>
      </dgm:prSet>
      <dgm:spPr/>
    </dgm:pt>
    <dgm:pt modelId="{97F65FBE-E8D6-4004-BA63-F72D753D8332}" type="pres">
      <dgm:prSet presAssocID="{8EA138F6-80D6-433E-980A-B5725C8D366B}" presName="thickLine" presStyleLbl="alignNode1" presStyleIdx="0" presStyleCnt="5"/>
      <dgm:spPr/>
    </dgm:pt>
    <dgm:pt modelId="{0413C4E0-1A4C-4AFA-8AAF-0089B9831FB3}" type="pres">
      <dgm:prSet presAssocID="{8EA138F6-80D6-433E-980A-B5725C8D366B}" presName="horz1" presStyleCnt="0"/>
      <dgm:spPr/>
    </dgm:pt>
    <dgm:pt modelId="{01825B2A-99A0-446C-8981-749A93DE3DFE}" type="pres">
      <dgm:prSet presAssocID="{8EA138F6-80D6-433E-980A-B5725C8D366B}" presName="tx1" presStyleLbl="revTx" presStyleIdx="0" presStyleCnt="5"/>
      <dgm:spPr/>
    </dgm:pt>
    <dgm:pt modelId="{210758C0-61EC-43E5-8651-A24436781241}" type="pres">
      <dgm:prSet presAssocID="{8EA138F6-80D6-433E-980A-B5725C8D366B}" presName="vert1" presStyleCnt="0"/>
      <dgm:spPr/>
    </dgm:pt>
    <dgm:pt modelId="{834C6E59-01A4-4165-B81F-EDD1D4D5C512}" type="pres">
      <dgm:prSet presAssocID="{9D22B510-2A57-45E7-B884-B1564EB7047D}" presName="thickLine" presStyleLbl="alignNode1" presStyleIdx="1" presStyleCnt="5"/>
      <dgm:spPr/>
    </dgm:pt>
    <dgm:pt modelId="{5745B7F7-3354-4372-9DB1-CD6100F8B72A}" type="pres">
      <dgm:prSet presAssocID="{9D22B510-2A57-45E7-B884-B1564EB7047D}" presName="horz1" presStyleCnt="0"/>
      <dgm:spPr/>
    </dgm:pt>
    <dgm:pt modelId="{7CD0BD70-A73E-40D1-9BD6-56B477EEB021}" type="pres">
      <dgm:prSet presAssocID="{9D22B510-2A57-45E7-B884-B1564EB7047D}" presName="tx1" presStyleLbl="revTx" presStyleIdx="1" presStyleCnt="5"/>
      <dgm:spPr/>
    </dgm:pt>
    <dgm:pt modelId="{2A3CF296-27F7-482F-88F0-7171CBFE9F1E}" type="pres">
      <dgm:prSet presAssocID="{9D22B510-2A57-45E7-B884-B1564EB7047D}" presName="vert1" presStyleCnt="0"/>
      <dgm:spPr/>
    </dgm:pt>
    <dgm:pt modelId="{E99BD0BE-7C0A-45DD-92CF-EDBB0F77CA41}" type="pres">
      <dgm:prSet presAssocID="{C05A7324-A48A-42CA-8917-CB953EAB926F}" presName="thickLine" presStyleLbl="alignNode1" presStyleIdx="2" presStyleCnt="5"/>
      <dgm:spPr/>
    </dgm:pt>
    <dgm:pt modelId="{C43709D0-7423-4915-B7C0-68226AC6EC1B}" type="pres">
      <dgm:prSet presAssocID="{C05A7324-A48A-42CA-8917-CB953EAB926F}" presName="horz1" presStyleCnt="0"/>
      <dgm:spPr/>
    </dgm:pt>
    <dgm:pt modelId="{776E23D2-CBFF-456D-A6F8-B3A3E026D731}" type="pres">
      <dgm:prSet presAssocID="{C05A7324-A48A-42CA-8917-CB953EAB926F}" presName="tx1" presStyleLbl="revTx" presStyleIdx="2" presStyleCnt="5"/>
      <dgm:spPr/>
    </dgm:pt>
    <dgm:pt modelId="{31F46935-0486-414D-954F-F8B75AD04B1F}" type="pres">
      <dgm:prSet presAssocID="{C05A7324-A48A-42CA-8917-CB953EAB926F}" presName="vert1" presStyleCnt="0"/>
      <dgm:spPr/>
    </dgm:pt>
    <dgm:pt modelId="{61039D85-EC7B-48C0-8B25-6389C00CBBF7}" type="pres">
      <dgm:prSet presAssocID="{D90D850E-810E-4DC6-8121-07ED73B92B16}" presName="thickLine" presStyleLbl="alignNode1" presStyleIdx="3" presStyleCnt="5"/>
      <dgm:spPr/>
    </dgm:pt>
    <dgm:pt modelId="{4C951FFF-1521-4A1D-8C9F-FFAD4CDF8AEA}" type="pres">
      <dgm:prSet presAssocID="{D90D850E-810E-4DC6-8121-07ED73B92B16}" presName="horz1" presStyleCnt="0"/>
      <dgm:spPr/>
    </dgm:pt>
    <dgm:pt modelId="{AFAAE97B-66E0-4530-AE90-BECAFDC4122B}" type="pres">
      <dgm:prSet presAssocID="{D90D850E-810E-4DC6-8121-07ED73B92B16}" presName="tx1" presStyleLbl="revTx" presStyleIdx="3" presStyleCnt="5"/>
      <dgm:spPr/>
    </dgm:pt>
    <dgm:pt modelId="{E398A90D-0225-4163-BD50-E2199FD92C73}" type="pres">
      <dgm:prSet presAssocID="{D90D850E-810E-4DC6-8121-07ED73B92B16}" presName="vert1" presStyleCnt="0"/>
      <dgm:spPr/>
    </dgm:pt>
    <dgm:pt modelId="{B93BE5AF-86DA-4C77-ABAF-1BE84D494B3B}" type="pres">
      <dgm:prSet presAssocID="{CBDDEC03-3F8B-474E-88EA-BDB933A38BB3}" presName="thickLine" presStyleLbl="alignNode1" presStyleIdx="4" presStyleCnt="5"/>
      <dgm:spPr/>
    </dgm:pt>
    <dgm:pt modelId="{092AD228-C25C-4AC5-8FB8-7A7AA3AC26D2}" type="pres">
      <dgm:prSet presAssocID="{CBDDEC03-3F8B-474E-88EA-BDB933A38BB3}" presName="horz1" presStyleCnt="0"/>
      <dgm:spPr/>
    </dgm:pt>
    <dgm:pt modelId="{9F78354F-2E49-4354-B48B-96F172656B63}" type="pres">
      <dgm:prSet presAssocID="{CBDDEC03-3F8B-474E-88EA-BDB933A38BB3}" presName="tx1" presStyleLbl="revTx" presStyleIdx="4" presStyleCnt="5"/>
      <dgm:spPr/>
    </dgm:pt>
    <dgm:pt modelId="{AACA3CF4-42A0-48D3-BF70-F3DB20426FFC}" type="pres">
      <dgm:prSet presAssocID="{CBDDEC03-3F8B-474E-88EA-BDB933A38BB3}" presName="vert1" presStyleCnt="0"/>
      <dgm:spPr/>
    </dgm:pt>
  </dgm:ptLst>
  <dgm:cxnLst>
    <dgm:cxn modelId="{F2BD7C0F-F209-4330-AB19-5D50A9BF4181}" type="presOf" srcId="{794E3145-DDCD-47E8-9933-282C301E42FD}" destId="{51885B22-4432-406D-8DDD-3D8AC44BAD76}" srcOrd="0" destOrd="0" presId="urn:microsoft.com/office/officeart/2008/layout/LinedList"/>
    <dgm:cxn modelId="{302DAC19-F441-4FC2-8C88-E312DE82E739}" srcId="{794E3145-DDCD-47E8-9933-282C301E42FD}" destId="{8EA138F6-80D6-433E-980A-B5725C8D366B}" srcOrd="0" destOrd="0" parTransId="{2C059C48-ABCF-4809-BB45-BA6C4136B387}" sibTransId="{30C3C7E8-8143-4B19-84C1-7285F6719752}"/>
    <dgm:cxn modelId="{301BCF19-98F9-4B54-8528-E00DEE04ABD4}" srcId="{794E3145-DDCD-47E8-9933-282C301E42FD}" destId="{9D22B510-2A57-45E7-B884-B1564EB7047D}" srcOrd="1" destOrd="0" parTransId="{68A1AB47-6955-445E-B714-7D8C1C19FE2F}" sibTransId="{1F90303D-BDE6-4A11-8B6B-B45634BD8A35}"/>
    <dgm:cxn modelId="{72B5E71A-A277-4807-AE38-B1AF1802A4E9}" srcId="{794E3145-DDCD-47E8-9933-282C301E42FD}" destId="{D90D850E-810E-4DC6-8121-07ED73B92B16}" srcOrd="3" destOrd="0" parTransId="{5A230A3D-B0D3-4F4C-AC96-503A66AB5EF9}" sibTransId="{5438561F-BD53-4CA0-A977-E57BFDB200BA}"/>
    <dgm:cxn modelId="{5B2DEA49-CE68-4308-92DC-2F6832194227}" type="presOf" srcId="{CBDDEC03-3F8B-474E-88EA-BDB933A38BB3}" destId="{9F78354F-2E49-4354-B48B-96F172656B63}" srcOrd="0" destOrd="0" presId="urn:microsoft.com/office/officeart/2008/layout/LinedList"/>
    <dgm:cxn modelId="{F323F677-E54C-4440-9862-34498866B43D}" type="presOf" srcId="{C05A7324-A48A-42CA-8917-CB953EAB926F}" destId="{776E23D2-CBFF-456D-A6F8-B3A3E026D731}" srcOrd="0" destOrd="0" presId="urn:microsoft.com/office/officeart/2008/layout/LinedList"/>
    <dgm:cxn modelId="{790A7FA0-F5CF-46E6-896B-780155D9AE4D}" type="presOf" srcId="{D90D850E-810E-4DC6-8121-07ED73B92B16}" destId="{AFAAE97B-66E0-4530-AE90-BECAFDC4122B}" srcOrd="0" destOrd="0" presId="urn:microsoft.com/office/officeart/2008/layout/LinedList"/>
    <dgm:cxn modelId="{6821A9CB-F8ED-4B11-8615-41C92D205817}" type="presOf" srcId="{8EA138F6-80D6-433E-980A-B5725C8D366B}" destId="{01825B2A-99A0-446C-8981-749A93DE3DFE}" srcOrd="0" destOrd="0" presId="urn:microsoft.com/office/officeart/2008/layout/LinedList"/>
    <dgm:cxn modelId="{67A012CC-0F10-4CF2-BE4B-912FF07C79F5}" srcId="{794E3145-DDCD-47E8-9933-282C301E42FD}" destId="{C05A7324-A48A-42CA-8917-CB953EAB926F}" srcOrd="2" destOrd="0" parTransId="{A51A3088-446C-4C89-B402-2DD250CEDD7E}" sibTransId="{9590C3B5-8B0E-4ABF-A2A8-313C26E74885}"/>
    <dgm:cxn modelId="{E3D089F7-8BB8-4FB7-B7BE-19ED0CAE0FD4}" type="presOf" srcId="{9D22B510-2A57-45E7-B884-B1564EB7047D}" destId="{7CD0BD70-A73E-40D1-9BD6-56B477EEB021}" srcOrd="0" destOrd="0" presId="urn:microsoft.com/office/officeart/2008/layout/LinedList"/>
    <dgm:cxn modelId="{F76776FF-F0B4-4308-B73C-7F8833129A32}" srcId="{794E3145-DDCD-47E8-9933-282C301E42FD}" destId="{CBDDEC03-3F8B-474E-88EA-BDB933A38BB3}" srcOrd="4" destOrd="0" parTransId="{97CC4EE7-EE49-4DDF-8952-CD26E3BBC9BF}" sibTransId="{CBC36E50-230F-451E-A356-F3855F248233}"/>
    <dgm:cxn modelId="{9372FD02-036C-476A-B612-59C11906EE4E}" type="presParOf" srcId="{51885B22-4432-406D-8DDD-3D8AC44BAD76}" destId="{97F65FBE-E8D6-4004-BA63-F72D753D8332}" srcOrd="0" destOrd="0" presId="urn:microsoft.com/office/officeart/2008/layout/LinedList"/>
    <dgm:cxn modelId="{4455B0A1-749C-4D84-B772-9C277C5CF9E4}" type="presParOf" srcId="{51885B22-4432-406D-8DDD-3D8AC44BAD76}" destId="{0413C4E0-1A4C-4AFA-8AAF-0089B9831FB3}" srcOrd="1" destOrd="0" presId="urn:microsoft.com/office/officeart/2008/layout/LinedList"/>
    <dgm:cxn modelId="{A9185F0C-2FF9-4F78-AB4F-E8E2918BDB48}" type="presParOf" srcId="{0413C4E0-1A4C-4AFA-8AAF-0089B9831FB3}" destId="{01825B2A-99A0-446C-8981-749A93DE3DFE}" srcOrd="0" destOrd="0" presId="urn:microsoft.com/office/officeart/2008/layout/LinedList"/>
    <dgm:cxn modelId="{81633CF9-A8B1-458A-B851-513A79688A34}" type="presParOf" srcId="{0413C4E0-1A4C-4AFA-8AAF-0089B9831FB3}" destId="{210758C0-61EC-43E5-8651-A24436781241}" srcOrd="1" destOrd="0" presId="urn:microsoft.com/office/officeart/2008/layout/LinedList"/>
    <dgm:cxn modelId="{E7F3613F-A1E3-4D02-9AD5-ECFAB4D1C380}" type="presParOf" srcId="{51885B22-4432-406D-8DDD-3D8AC44BAD76}" destId="{834C6E59-01A4-4165-B81F-EDD1D4D5C512}" srcOrd="2" destOrd="0" presId="urn:microsoft.com/office/officeart/2008/layout/LinedList"/>
    <dgm:cxn modelId="{5398AD84-E18C-401E-A141-E1406ECA0055}" type="presParOf" srcId="{51885B22-4432-406D-8DDD-3D8AC44BAD76}" destId="{5745B7F7-3354-4372-9DB1-CD6100F8B72A}" srcOrd="3" destOrd="0" presId="urn:microsoft.com/office/officeart/2008/layout/LinedList"/>
    <dgm:cxn modelId="{7260959B-09B9-4DFB-977F-E201161AE351}" type="presParOf" srcId="{5745B7F7-3354-4372-9DB1-CD6100F8B72A}" destId="{7CD0BD70-A73E-40D1-9BD6-56B477EEB021}" srcOrd="0" destOrd="0" presId="urn:microsoft.com/office/officeart/2008/layout/LinedList"/>
    <dgm:cxn modelId="{9A24F791-B99F-4E6E-94FA-ED1F7F873B02}" type="presParOf" srcId="{5745B7F7-3354-4372-9DB1-CD6100F8B72A}" destId="{2A3CF296-27F7-482F-88F0-7171CBFE9F1E}" srcOrd="1" destOrd="0" presId="urn:microsoft.com/office/officeart/2008/layout/LinedList"/>
    <dgm:cxn modelId="{EB69FE1C-2E12-46EA-9112-B1C9C5D69860}" type="presParOf" srcId="{51885B22-4432-406D-8DDD-3D8AC44BAD76}" destId="{E99BD0BE-7C0A-45DD-92CF-EDBB0F77CA41}" srcOrd="4" destOrd="0" presId="urn:microsoft.com/office/officeart/2008/layout/LinedList"/>
    <dgm:cxn modelId="{55D95477-C6FF-49D6-ADEC-E20E833CF943}" type="presParOf" srcId="{51885B22-4432-406D-8DDD-3D8AC44BAD76}" destId="{C43709D0-7423-4915-B7C0-68226AC6EC1B}" srcOrd="5" destOrd="0" presId="urn:microsoft.com/office/officeart/2008/layout/LinedList"/>
    <dgm:cxn modelId="{8D975C58-3B7E-4449-A134-65380DD0A1F2}" type="presParOf" srcId="{C43709D0-7423-4915-B7C0-68226AC6EC1B}" destId="{776E23D2-CBFF-456D-A6F8-B3A3E026D731}" srcOrd="0" destOrd="0" presId="urn:microsoft.com/office/officeart/2008/layout/LinedList"/>
    <dgm:cxn modelId="{6DAF3388-2F9E-430D-9771-B7BB6E04269F}" type="presParOf" srcId="{C43709D0-7423-4915-B7C0-68226AC6EC1B}" destId="{31F46935-0486-414D-954F-F8B75AD04B1F}" srcOrd="1" destOrd="0" presId="urn:microsoft.com/office/officeart/2008/layout/LinedList"/>
    <dgm:cxn modelId="{6B01937A-D97B-4AB8-996A-D98AAEC9F5D1}" type="presParOf" srcId="{51885B22-4432-406D-8DDD-3D8AC44BAD76}" destId="{61039D85-EC7B-48C0-8B25-6389C00CBBF7}" srcOrd="6" destOrd="0" presId="urn:microsoft.com/office/officeart/2008/layout/LinedList"/>
    <dgm:cxn modelId="{616F7EB2-16D9-4542-B80B-2B9FDE9502E5}" type="presParOf" srcId="{51885B22-4432-406D-8DDD-3D8AC44BAD76}" destId="{4C951FFF-1521-4A1D-8C9F-FFAD4CDF8AEA}" srcOrd="7" destOrd="0" presId="urn:microsoft.com/office/officeart/2008/layout/LinedList"/>
    <dgm:cxn modelId="{3EA72D07-1D1B-4AE8-B722-0934CB48486D}" type="presParOf" srcId="{4C951FFF-1521-4A1D-8C9F-FFAD4CDF8AEA}" destId="{AFAAE97B-66E0-4530-AE90-BECAFDC4122B}" srcOrd="0" destOrd="0" presId="urn:microsoft.com/office/officeart/2008/layout/LinedList"/>
    <dgm:cxn modelId="{3CEEE300-A154-4D36-B44D-8A3D68F9DE69}" type="presParOf" srcId="{4C951FFF-1521-4A1D-8C9F-FFAD4CDF8AEA}" destId="{E398A90D-0225-4163-BD50-E2199FD92C73}" srcOrd="1" destOrd="0" presId="urn:microsoft.com/office/officeart/2008/layout/LinedList"/>
    <dgm:cxn modelId="{C7D7C4EF-A060-4546-8B5B-484AC13F9D19}" type="presParOf" srcId="{51885B22-4432-406D-8DDD-3D8AC44BAD76}" destId="{B93BE5AF-86DA-4C77-ABAF-1BE84D494B3B}" srcOrd="8" destOrd="0" presId="urn:microsoft.com/office/officeart/2008/layout/LinedList"/>
    <dgm:cxn modelId="{5DD0BF3E-4C2F-4AF7-9B20-BA8C35F9BDA5}" type="presParOf" srcId="{51885B22-4432-406D-8DDD-3D8AC44BAD76}" destId="{092AD228-C25C-4AC5-8FB8-7A7AA3AC26D2}" srcOrd="9" destOrd="0" presId="urn:microsoft.com/office/officeart/2008/layout/LinedList"/>
    <dgm:cxn modelId="{F4B53E80-9742-4C48-A4E1-75B19808D4B8}" type="presParOf" srcId="{092AD228-C25C-4AC5-8FB8-7A7AA3AC26D2}" destId="{9F78354F-2E49-4354-B48B-96F172656B63}" srcOrd="0" destOrd="0" presId="urn:microsoft.com/office/officeart/2008/layout/LinedList"/>
    <dgm:cxn modelId="{EA5815CB-10D2-4F7D-A83A-7BACA08CDB0F}" type="presParOf" srcId="{092AD228-C25C-4AC5-8FB8-7A7AA3AC26D2}" destId="{AACA3CF4-42A0-48D3-BF70-F3DB20426FF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0E8D7F-6665-4C4B-8197-16B4BD18D385}">
      <dsp:nvSpPr>
        <dsp:cNvPr id="0" name=""/>
        <dsp:cNvSpPr/>
      </dsp:nvSpPr>
      <dsp:spPr>
        <a:xfrm>
          <a:off x="856321" y="1498"/>
          <a:ext cx="1964677" cy="117880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000" kern="1200" err="1">
              <a:latin typeface="Calibri Light" panose="020F0302020204030204"/>
            </a:rPr>
            <a:t>Learning</a:t>
          </a:r>
          <a:r>
            <a:rPr lang="cy-GB" sz="2000" kern="1200">
              <a:latin typeface="Calibri Light" panose="020F0302020204030204"/>
            </a:rPr>
            <a:t> </a:t>
          </a:r>
          <a:r>
            <a:rPr lang="cy-GB" sz="2000" kern="1200" err="1">
              <a:latin typeface="Calibri Light" panose="020F0302020204030204"/>
            </a:rPr>
            <a:t>through</a:t>
          </a:r>
          <a:r>
            <a:rPr lang="cy-GB" sz="2000" kern="1200">
              <a:latin typeface="Calibri Light" panose="020F0302020204030204"/>
            </a:rPr>
            <a:t> </a:t>
          </a:r>
          <a:r>
            <a:rPr lang="cy-GB" sz="2000" kern="1200" err="1">
              <a:latin typeface="Calibri Light" panose="020F0302020204030204"/>
            </a:rPr>
            <a:t>play</a:t>
          </a:r>
          <a:r>
            <a:rPr lang="cy-GB" sz="2000" kern="1200">
              <a:latin typeface="Calibri Light" panose="020F0302020204030204"/>
            </a:rPr>
            <a:t>/</a:t>
          </a:r>
          <a:r>
            <a:rPr lang="cy-GB" sz="2000" kern="1200" err="1">
              <a:latin typeface="Calibri Light" panose="020F0302020204030204"/>
            </a:rPr>
            <a:t>enquiry</a:t>
          </a:r>
          <a:endParaRPr lang="en-GB" sz="2000" kern="1200">
            <a:latin typeface="Calibri Light" panose="020F0302020204030204"/>
          </a:endParaRPr>
        </a:p>
      </dsp:txBody>
      <dsp:txXfrm>
        <a:off x="856321" y="1498"/>
        <a:ext cx="1964677" cy="1178806"/>
      </dsp:txXfrm>
    </dsp:sp>
    <dsp:sp modelId="{B2BE2320-6CAA-4994-8B54-CE89C2B8E558}">
      <dsp:nvSpPr>
        <dsp:cNvPr id="0" name=""/>
        <dsp:cNvSpPr/>
      </dsp:nvSpPr>
      <dsp:spPr>
        <a:xfrm>
          <a:off x="3017467" y="1498"/>
          <a:ext cx="1964677" cy="117880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Calibri Light" panose="020F0302020204030204"/>
            </a:rPr>
            <a:t>Phases</a:t>
          </a:r>
        </a:p>
      </dsp:txBody>
      <dsp:txXfrm>
        <a:off x="3017467" y="1498"/>
        <a:ext cx="1964677" cy="1178806"/>
      </dsp:txXfrm>
    </dsp:sp>
    <dsp:sp modelId="{E16735A7-BE48-4962-8912-FE8BB0C79B5F}">
      <dsp:nvSpPr>
        <dsp:cNvPr id="0" name=""/>
        <dsp:cNvSpPr/>
      </dsp:nvSpPr>
      <dsp:spPr>
        <a:xfrm>
          <a:off x="5178612" y="1498"/>
          <a:ext cx="1964677" cy="1178806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000" kern="1200" err="1"/>
            <a:t>People</a:t>
          </a:r>
          <a:r>
            <a:rPr lang="cy-GB" sz="2000" kern="1200"/>
            <a:t> </a:t>
          </a:r>
          <a:r>
            <a:rPr lang="cy-GB" sz="2000" kern="1200" err="1"/>
            <a:t>in</a:t>
          </a:r>
          <a:r>
            <a:rPr lang="cy-GB" sz="2000" kern="1200"/>
            <a:t> the </a:t>
          </a:r>
          <a:r>
            <a:rPr lang="cy-GB" sz="2000" kern="1200" err="1"/>
            <a:t>school</a:t>
          </a:r>
          <a:endParaRPr lang="en-GB" sz="2000" kern="1200"/>
        </a:p>
      </dsp:txBody>
      <dsp:txXfrm>
        <a:off x="5178612" y="1498"/>
        <a:ext cx="1964677" cy="1178806"/>
      </dsp:txXfrm>
    </dsp:sp>
    <dsp:sp modelId="{25831394-1E17-4922-A799-626616A305A2}">
      <dsp:nvSpPr>
        <dsp:cNvPr id="0" name=""/>
        <dsp:cNvSpPr/>
      </dsp:nvSpPr>
      <dsp:spPr>
        <a:xfrm>
          <a:off x="7339758" y="1498"/>
          <a:ext cx="1964677" cy="1178806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Calibri Light" panose="020F0302020204030204"/>
            </a:rPr>
            <a:t>Structure of the day</a:t>
          </a:r>
        </a:p>
      </dsp:txBody>
      <dsp:txXfrm>
        <a:off x="7339758" y="1498"/>
        <a:ext cx="1964677" cy="1178806"/>
      </dsp:txXfrm>
    </dsp:sp>
    <dsp:sp modelId="{1F8E565E-FF3F-47E3-89A3-3DF2ED2F5BD6}">
      <dsp:nvSpPr>
        <dsp:cNvPr id="0" name=""/>
        <dsp:cNvSpPr/>
      </dsp:nvSpPr>
      <dsp:spPr>
        <a:xfrm>
          <a:off x="856321" y="1376773"/>
          <a:ext cx="1964677" cy="1178806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Calibri Light" panose="020F0302020204030204"/>
            </a:rPr>
            <a:t>Learning theories</a:t>
          </a:r>
        </a:p>
      </dsp:txBody>
      <dsp:txXfrm>
        <a:off x="856321" y="1376773"/>
        <a:ext cx="1964677" cy="1178806"/>
      </dsp:txXfrm>
    </dsp:sp>
    <dsp:sp modelId="{3C821DA1-8C5E-4C42-B1DA-36F30F7C2312}">
      <dsp:nvSpPr>
        <dsp:cNvPr id="0" name=""/>
        <dsp:cNvSpPr/>
      </dsp:nvSpPr>
      <dsp:spPr>
        <a:xfrm>
          <a:off x="3017467" y="1376773"/>
          <a:ext cx="1964677" cy="117880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Calibri Light" panose="020F0302020204030204"/>
            </a:rPr>
            <a:t>Curriculum   for Wales</a:t>
          </a:r>
        </a:p>
      </dsp:txBody>
      <dsp:txXfrm>
        <a:off x="3017467" y="1376773"/>
        <a:ext cx="1964677" cy="1178806"/>
      </dsp:txXfrm>
    </dsp:sp>
    <dsp:sp modelId="{E64FF6BB-6557-4F92-AB10-AC0639AA7472}">
      <dsp:nvSpPr>
        <dsp:cNvPr id="0" name=""/>
        <dsp:cNvSpPr/>
      </dsp:nvSpPr>
      <dsp:spPr>
        <a:xfrm>
          <a:off x="5178612" y="1376773"/>
          <a:ext cx="1964677" cy="117880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000" kern="1200" err="1"/>
            <a:t>Class</a:t>
          </a:r>
          <a:r>
            <a:rPr lang="cy-GB" sz="2000" kern="1200"/>
            <a:t> set </a:t>
          </a:r>
          <a:r>
            <a:rPr lang="cy-GB" sz="2000" kern="1200" err="1"/>
            <a:t>up</a:t>
          </a:r>
          <a:r>
            <a:rPr lang="cy-GB" sz="2000" kern="1200"/>
            <a:t> – </a:t>
          </a:r>
          <a:r>
            <a:rPr lang="cy-GB" sz="2000" kern="1200" err="1"/>
            <a:t>age</a:t>
          </a:r>
          <a:r>
            <a:rPr lang="cy-GB" sz="2000" kern="1200"/>
            <a:t> </a:t>
          </a:r>
          <a:r>
            <a:rPr lang="cy-GB" sz="2000" kern="1200" err="1"/>
            <a:t>splits</a:t>
          </a:r>
          <a:endParaRPr lang="en-GB" sz="2000" kern="1200"/>
        </a:p>
      </dsp:txBody>
      <dsp:txXfrm>
        <a:off x="5178612" y="1376773"/>
        <a:ext cx="1964677" cy="1178806"/>
      </dsp:txXfrm>
    </dsp:sp>
    <dsp:sp modelId="{39A0E86D-9331-45E8-AD7E-E7FD5CA3F34F}">
      <dsp:nvSpPr>
        <dsp:cNvPr id="0" name=""/>
        <dsp:cNvSpPr/>
      </dsp:nvSpPr>
      <dsp:spPr>
        <a:xfrm>
          <a:off x="7339758" y="1397425"/>
          <a:ext cx="1964677" cy="1178806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Calibri Light" panose="020F0302020204030204"/>
            </a:rPr>
            <a:t>Safeguarding</a:t>
          </a:r>
          <a:endParaRPr lang="en-GB" sz="2000" kern="1200"/>
        </a:p>
      </dsp:txBody>
      <dsp:txXfrm>
        <a:off x="7339758" y="1397425"/>
        <a:ext cx="1964677" cy="1178806"/>
      </dsp:txXfrm>
    </dsp:sp>
    <dsp:sp modelId="{5BABA659-3A57-465D-B00B-67FA05DA088D}">
      <dsp:nvSpPr>
        <dsp:cNvPr id="0" name=""/>
        <dsp:cNvSpPr/>
      </dsp:nvSpPr>
      <dsp:spPr>
        <a:xfrm>
          <a:off x="4098040" y="2753544"/>
          <a:ext cx="1964677" cy="1178806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000" kern="1200"/>
            <a:t>ALN </a:t>
          </a:r>
          <a:r>
            <a:rPr lang="cy-GB" sz="2000" kern="1200" err="1"/>
            <a:t>Provision</a:t>
          </a:r>
          <a:endParaRPr lang="en-GB" sz="2000" kern="1200"/>
        </a:p>
      </dsp:txBody>
      <dsp:txXfrm>
        <a:off x="4098040" y="2753544"/>
        <a:ext cx="1964677" cy="117880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CBCBD9-3174-40EE-8BB9-BD4620A46E44}">
      <dsp:nvSpPr>
        <dsp:cNvPr id="0" name=""/>
        <dsp:cNvSpPr/>
      </dsp:nvSpPr>
      <dsp:spPr>
        <a:xfrm>
          <a:off x="2005026" y="0"/>
          <a:ext cx="2304637" cy="1505041"/>
        </a:xfrm>
        <a:prstGeom prst="trapezoid">
          <a:avLst>
            <a:gd name="adj" fmla="val 76564"/>
          </a:avLst>
        </a:prstGeom>
        <a:solidFill>
          <a:schemeClr val="accent2">
            <a:lumMod val="40000"/>
            <a:lumOff val="60000"/>
          </a:schemeClr>
        </a:solidFill>
        <a:ln w="76200" cap="flat" cmpd="sng" algn="ctr">
          <a:solidFill>
            <a:schemeClr val="accent2">
              <a:lumMod val="75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Focus</a:t>
          </a:r>
          <a:r>
            <a:rPr lang="en-GB" sz="2800" b="1" kern="1200"/>
            <a:t> 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Task</a:t>
          </a:r>
          <a:endParaRPr lang="en-GB" sz="2800" b="1" kern="1200"/>
        </a:p>
      </dsp:txBody>
      <dsp:txXfrm>
        <a:off x="2005026" y="0"/>
        <a:ext cx="2304637" cy="1505041"/>
      </dsp:txXfrm>
    </dsp:sp>
    <dsp:sp modelId="{FFD2C30E-68CC-414B-96FA-964D8DE9A246}">
      <dsp:nvSpPr>
        <dsp:cNvPr id="0" name=""/>
        <dsp:cNvSpPr/>
      </dsp:nvSpPr>
      <dsp:spPr>
        <a:xfrm>
          <a:off x="1002513" y="1505041"/>
          <a:ext cx="4309664" cy="1309380"/>
        </a:xfrm>
        <a:prstGeom prst="trapezoid">
          <a:avLst>
            <a:gd name="adj" fmla="val 76564"/>
          </a:avLst>
        </a:prstGeom>
        <a:solidFill>
          <a:schemeClr val="accent5">
            <a:lumMod val="60000"/>
            <a:lumOff val="40000"/>
          </a:schemeClr>
        </a:solidFill>
        <a:ln w="76200" cap="flat" cmpd="sng" algn="ctr">
          <a:solidFill>
            <a:schemeClr val="accent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Enhanced Provision</a:t>
          </a:r>
        </a:p>
      </dsp:txBody>
      <dsp:txXfrm>
        <a:off x="1756704" y="1505041"/>
        <a:ext cx="2801281" cy="1309380"/>
      </dsp:txXfrm>
    </dsp:sp>
    <dsp:sp modelId="{320DE216-4515-4193-9260-93B1D292798A}">
      <dsp:nvSpPr>
        <dsp:cNvPr id="0" name=""/>
        <dsp:cNvSpPr/>
      </dsp:nvSpPr>
      <dsp:spPr>
        <a:xfrm>
          <a:off x="0" y="2814422"/>
          <a:ext cx="6314691" cy="1309380"/>
        </a:xfrm>
        <a:prstGeom prst="trapezoid">
          <a:avLst>
            <a:gd name="adj" fmla="val 76564"/>
          </a:avLst>
        </a:prstGeom>
        <a:solidFill>
          <a:schemeClr val="accent6">
            <a:lumMod val="40000"/>
            <a:lumOff val="60000"/>
          </a:schemeClr>
        </a:solidFill>
        <a:ln w="76200" cap="flat" cmpd="sng" algn="ctr">
          <a:solidFill>
            <a:srgbClr val="00B050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Continuous Provision</a:t>
          </a:r>
        </a:p>
      </dsp:txBody>
      <dsp:txXfrm>
        <a:off x="1105070" y="2814422"/>
        <a:ext cx="4104549" cy="130938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B2EECE-961D-4079-890C-25DC62A9F0CA}">
      <dsp:nvSpPr>
        <dsp:cNvPr id="0" name=""/>
        <dsp:cNvSpPr/>
      </dsp:nvSpPr>
      <dsp:spPr>
        <a:xfrm>
          <a:off x="4994438" y="0"/>
          <a:ext cx="1500715" cy="975465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28575">
          <a:solidFill>
            <a:schemeClr val="tx1"/>
          </a:solidFill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>
              <a:latin typeface="Calibri Light" panose="020F0302020204030204"/>
            </a:rPr>
            <a:t> </a:t>
          </a:r>
          <a:endParaRPr lang="en-GB" sz="4000" kern="1200"/>
        </a:p>
      </dsp:txBody>
      <dsp:txXfrm>
        <a:off x="5042056" y="47618"/>
        <a:ext cx="1405479" cy="880229"/>
      </dsp:txXfrm>
    </dsp:sp>
    <dsp:sp modelId="{9DBCFC5D-2C9D-43AC-90A5-06E5EF4FD9D1}">
      <dsp:nvSpPr>
        <dsp:cNvPr id="0" name=""/>
        <dsp:cNvSpPr/>
      </dsp:nvSpPr>
      <dsp:spPr>
        <a:xfrm>
          <a:off x="3476066" y="497353"/>
          <a:ext cx="4595506" cy="4595506"/>
        </a:xfrm>
        <a:custGeom>
          <a:avLst/>
          <a:gdLst/>
          <a:ahLst/>
          <a:cxnLst/>
          <a:rect l="0" t="0" r="0" b="0"/>
          <a:pathLst>
            <a:path>
              <a:moveTo>
                <a:pt x="3028508" y="119298"/>
              </a:moveTo>
              <a:arcTo wR="2297753" hR="2297753" stAng="17312632" swAng="1467822"/>
            </a:path>
          </a:pathLst>
        </a:custGeom>
        <a:noFill/>
        <a:ln w="28575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630C041-12BE-492C-BFC1-3F9A7FE40DA8}">
      <dsp:nvSpPr>
        <dsp:cNvPr id="0" name=""/>
        <dsp:cNvSpPr/>
      </dsp:nvSpPr>
      <dsp:spPr>
        <a:xfrm>
          <a:off x="6984350" y="1121632"/>
          <a:ext cx="1500715" cy="975465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28575">
          <a:solidFill>
            <a:schemeClr val="tx1"/>
          </a:solidFill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>
              <a:latin typeface="Calibri Light" panose="020F0302020204030204"/>
            </a:rPr>
            <a:t> </a:t>
          </a:r>
        </a:p>
      </dsp:txBody>
      <dsp:txXfrm>
        <a:off x="7031968" y="1169250"/>
        <a:ext cx="1405479" cy="880229"/>
      </dsp:txXfrm>
    </dsp:sp>
    <dsp:sp modelId="{F95206B9-049C-422C-A124-6AA3DD867F21}">
      <dsp:nvSpPr>
        <dsp:cNvPr id="0" name=""/>
        <dsp:cNvSpPr/>
      </dsp:nvSpPr>
      <dsp:spPr>
        <a:xfrm>
          <a:off x="3440266" y="413645"/>
          <a:ext cx="4595506" cy="4595506"/>
        </a:xfrm>
        <a:custGeom>
          <a:avLst/>
          <a:gdLst/>
          <a:ahLst/>
          <a:cxnLst/>
          <a:rect l="0" t="0" r="0" b="0"/>
          <a:pathLst>
            <a:path>
              <a:moveTo>
                <a:pt x="4515295" y="1695944"/>
              </a:moveTo>
              <a:arcTo wR="2297753" hR="2297753" stAng="20688988" swAng="1925866"/>
            </a:path>
          </a:pathLst>
        </a:custGeom>
        <a:noFill/>
        <a:ln w="28575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AF7A4CF-8AB2-43EF-9BC0-7CE9751CD939}">
      <dsp:nvSpPr>
        <dsp:cNvPr id="0" name=""/>
        <dsp:cNvSpPr/>
      </dsp:nvSpPr>
      <dsp:spPr>
        <a:xfrm>
          <a:off x="6984355" y="3392288"/>
          <a:ext cx="1500715" cy="975465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28575">
          <a:solidFill>
            <a:schemeClr val="tx1"/>
          </a:solidFill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>
              <a:latin typeface="Calibri Light" panose="020F0302020204030204"/>
            </a:rPr>
            <a:t> </a:t>
          </a:r>
          <a:endParaRPr lang="en-GB" sz="4000" kern="1200"/>
        </a:p>
      </dsp:txBody>
      <dsp:txXfrm>
        <a:off x="7031973" y="3439906"/>
        <a:ext cx="1405479" cy="880229"/>
      </dsp:txXfrm>
    </dsp:sp>
    <dsp:sp modelId="{200E1405-584B-4CB5-B1D5-AF28F192AF14}">
      <dsp:nvSpPr>
        <dsp:cNvPr id="0" name=""/>
        <dsp:cNvSpPr/>
      </dsp:nvSpPr>
      <dsp:spPr>
        <a:xfrm>
          <a:off x="3478900" y="419211"/>
          <a:ext cx="4595506" cy="4595506"/>
        </a:xfrm>
        <a:custGeom>
          <a:avLst/>
          <a:gdLst/>
          <a:ahLst/>
          <a:cxnLst/>
          <a:rect l="0" t="0" r="0" b="0"/>
          <a:pathLst>
            <a:path>
              <a:moveTo>
                <a:pt x="3888652" y="3955676"/>
              </a:moveTo>
              <a:arcTo wR="2297753" hR="2297753" stAng="2770911" swAng="1520399"/>
            </a:path>
          </a:pathLst>
        </a:custGeom>
        <a:noFill/>
        <a:ln w="28575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3D37236-53C0-4F68-B379-9AABC769E40E}">
      <dsp:nvSpPr>
        <dsp:cNvPr id="0" name=""/>
        <dsp:cNvSpPr/>
      </dsp:nvSpPr>
      <dsp:spPr>
        <a:xfrm>
          <a:off x="4994438" y="4541168"/>
          <a:ext cx="1500715" cy="975465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28575">
          <a:solidFill>
            <a:schemeClr val="tx1"/>
          </a:solidFill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>
              <a:latin typeface="Calibri Light" panose="020F0302020204030204"/>
            </a:rPr>
            <a:t>  </a:t>
          </a:r>
        </a:p>
      </dsp:txBody>
      <dsp:txXfrm>
        <a:off x="5042056" y="4588786"/>
        <a:ext cx="1405479" cy="880229"/>
      </dsp:txXfrm>
    </dsp:sp>
    <dsp:sp modelId="{6A9CF10F-1D21-475F-965E-5825D07CE8E1}">
      <dsp:nvSpPr>
        <dsp:cNvPr id="0" name=""/>
        <dsp:cNvSpPr/>
      </dsp:nvSpPr>
      <dsp:spPr>
        <a:xfrm>
          <a:off x="3415185" y="419211"/>
          <a:ext cx="4595506" cy="4595506"/>
        </a:xfrm>
        <a:custGeom>
          <a:avLst/>
          <a:gdLst/>
          <a:ahLst/>
          <a:cxnLst/>
          <a:rect l="0" t="0" r="0" b="0"/>
          <a:pathLst>
            <a:path>
              <a:moveTo>
                <a:pt x="1569495" y="4477044"/>
              </a:moveTo>
              <a:arcTo wR="2297753" hR="2297753" stAng="6508690" swAng="1520399"/>
            </a:path>
          </a:pathLst>
        </a:custGeom>
        <a:noFill/>
        <a:ln w="28575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F60506D-31B8-44F5-BD06-49C539626479}">
      <dsp:nvSpPr>
        <dsp:cNvPr id="0" name=""/>
        <dsp:cNvSpPr/>
      </dsp:nvSpPr>
      <dsp:spPr>
        <a:xfrm>
          <a:off x="3004520" y="3392288"/>
          <a:ext cx="1500715" cy="975465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28575">
          <a:solidFill>
            <a:schemeClr val="tx1"/>
          </a:solidFill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>
              <a:latin typeface="Calibri Light" panose="020F0302020204030204"/>
            </a:rPr>
            <a:t> </a:t>
          </a:r>
        </a:p>
      </dsp:txBody>
      <dsp:txXfrm>
        <a:off x="3052138" y="3439906"/>
        <a:ext cx="1405479" cy="880229"/>
      </dsp:txXfrm>
    </dsp:sp>
    <dsp:sp modelId="{7714602F-DABB-4C7E-9ECB-E13D1BB318C0}">
      <dsp:nvSpPr>
        <dsp:cNvPr id="0" name=""/>
        <dsp:cNvSpPr/>
      </dsp:nvSpPr>
      <dsp:spPr>
        <a:xfrm>
          <a:off x="3461775" y="439839"/>
          <a:ext cx="4595506" cy="4595506"/>
        </a:xfrm>
        <a:custGeom>
          <a:avLst/>
          <a:gdLst/>
          <a:ahLst/>
          <a:cxnLst/>
          <a:rect l="0" t="0" r="0" b="0"/>
          <a:pathLst>
            <a:path>
              <a:moveTo>
                <a:pt x="91674" y="2940316"/>
              </a:moveTo>
              <a:arcTo wR="2297753" hR="2297753" stAng="9825646" swAng="1879088"/>
            </a:path>
          </a:pathLst>
        </a:custGeom>
        <a:noFill/>
        <a:ln w="28575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23F4CD2-B644-4C98-A4C6-7AD17097ACE9}">
      <dsp:nvSpPr>
        <dsp:cNvPr id="0" name=""/>
        <dsp:cNvSpPr/>
      </dsp:nvSpPr>
      <dsp:spPr>
        <a:xfrm>
          <a:off x="3004525" y="1152166"/>
          <a:ext cx="1500715" cy="975465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28575">
          <a:solidFill>
            <a:schemeClr val="tx1"/>
          </a:solidFill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>
              <a:latin typeface="Calibri Light" panose="020F0302020204030204"/>
            </a:rPr>
            <a:t> </a:t>
          </a:r>
        </a:p>
      </dsp:txBody>
      <dsp:txXfrm>
        <a:off x="3052143" y="1199784"/>
        <a:ext cx="1405479" cy="880229"/>
      </dsp:txXfrm>
    </dsp:sp>
    <dsp:sp modelId="{9A6DA351-3530-4A4D-82C9-A7C50288E943}">
      <dsp:nvSpPr>
        <dsp:cNvPr id="0" name=""/>
        <dsp:cNvSpPr/>
      </dsp:nvSpPr>
      <dsp:spPr>
        <a:xfrm>
          <a:off x="3452465" y="485660"/>
          <a:ext cx="4595506" cy="4595506"/>
        </a:xfrm>
        <a:custGeom>
          <a:avLst/>
          <a:gdLst/>
          <a:ahLst/>
          <a:cxnLst/>
          <a:rect l="0" t="0" r="0" b="0"/>
          <a:pathLst>
            <a:path>
              <a:moveTo>
                <a:pt x="686747" y="659360"/>
              </a:moveTo>
              <a:arcTo wR="2297753" hR="2297753" stAng="13528974" swAng="1503612"/>
            </a:path>
          </a:pathLst>
        </a:custGeom>
        <a:noFill/>
        <a:ln w="28575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F65FBE-E8D6-4004-BA63-F72D753D8332}">
      <dsp:nvSpPr>
        <dsp:cNvPr id="0" name=""/>
        <dsp:cNvSpPr/>
      </dsp:nvSpPr>
      <dsp:spPr>
        <a:xfrm>
          <a:off x="0" y="478"/>
          <a:ext cx="10972800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1825B2A-99A0-446C-8981-749A93DE3DFE}">
      <dsp:nvSpPr>
        <dsp:cNvPr id="0" name=""/>
        <dsp:cNvSpPr/>
      </dsp:nvSpPr>
      <dsp:spPr>
        <a:xfrm>
          <a:off x="0" y="478"/>
          <a:ext cx="10972800" cy="7832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Welsh Government, </a:t>
          </a:r>
          <a:r>
            <a:rPr lang="en-GB" sz="2200" i="1" kern="1200"/>
            <a:t>Curriculum for Wales.</a:t>
          </a:r>
          <a:r>
            <a:rPr lang="en-GB" sz="2200" kern="1200"/>
            <a:t> (2020) </a:t>
          </a:r>
          <a:r>
            <a:rPr lang="en-GB" sz="2200" u="sng" kern="1200">
              <a:hlinkClick xmlns:r="http://schemas.openxmlformats.org/officeDocument/2006/relationships" r:id="rId1"/>
            </a:rPr>
            <a:t>https://gov.wales/curriculum-for-wales</a:t>
          </a:r>
          <a:r>
            <a:rPr lang="en-GB" sz="2200" kern="1200"/>
            <a:t> Date accessed 27/10/2022 </a:t>
          </a:r>
          <a:r>
            <a:rPr lang="en-GB" sz="2200" u="sng" kern="1200">
              <a:hlinkClick xmlns:r="http://schemas.openxmlformats.org/officeDocument/2006/relationships" r:id="rId2"/>
            </a:rPr>
            <a:t>Curriculum and Assessment (Wales) Act 2021 (legislation.gov.uk)</a:t>
          </a:r>
          <a:endParaRPr lang="en-US" sz="2200" kern="1200"/>
        </a:p>
      </dsp:txBody>
      <dsp:txXfrm>
        <a:off x="0" y="478"/>
        <a:ext cx="10972800" cy="783215"/>
      </dsp:txXfrm>
    </dsp:sp>
    <dsp:sp modelId="{834C6E59-01A4-4165-B81F-EDD1D4D5C512}">
      <dsp:nvSpPr>
        <dsp:cNvPr id="0" name=""/>
        <dsp:cNvSpPr/>
      </dsp:nvSpPr>
      <dsp:spPr>
        <a:xfrm>
          <a:off x="0" y="783693"/>
          <a:ext cx="10972800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CD0BD70-A73E-40D1-9BD6-56B477EEB021}">
      <dsp:nvSpPr>
        <dsp:cNvPr id="0" name=""/>
        <dsp:cNvSpPr/>
      </dsp:nvSpPr>
      <dsp:spPr>
        <a:xfrm>
          <a:off x="0" y="783693"/>
          <a:ext cx="10972800" cy="7832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/>
            <a:t>Huitt, W. and Hummel, J., 2003. Piaget's theory of cognitive development. </a:t>
          </a:r>
          <a:r>
            <a:rPr lang="en-GB" sz="2200" b="0" i="1" kern="1200"/>
            <a:t>Educational psychology interactive</a:t>
          </a:r>
          <a:r>
            <a:rPr lang="en-GB" sz="2200" b="0" i="0" kern="1200"/>
            <a:t>, </a:t>
          </a:r>
          <a:r>
            <a:rPr lang="en-GB" sz="2200" b="0" i="1" kern="1200"/>
            <a:t>3</a:t>
          </a:r>
          <a:r>
            <a:rPr lang="en-GB" sz="2200" b="0" i="0" kern="1200"/>
            <a:t>(2).</a:t>
          </a:r>
          <a:endParaRPr lang="en-US" sz="2200" kern="1200"/>
        </a:p>
      </dsp:txBody>
      <dsp:txXfrm>
        <a:off x="0" y="783693"/>
        <a:ext cx="10972800" cy="783215"/>
      </dsp:txXfrm>
    </dsp:sp>
    <dsp:sp modelId="{E99BD0BE-7C0A-45DD-92CF-EDBB0F77CA41}">
      <dsp:nvSpPr>
        <dsp:cNvPr id="0" name=""/>
        <dsp:cNvSpPr/>
      </dsp:nvSpPr>
      <dsp:spPr>
        <a:xfrm>
          <a:off x="0" y="1566908"/>
          <a:ext cx="10972800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76E23D2-CBFF-456D-A6F8-B3A3E026D731}">
      <dsp:nvSpPr>
        <dsp:cNvPr id="0" name=""/>
        <dsp:cNvSpPr/>
      </dsp:nvSpPr>
      <dsp:spPr>
        <a:xfrm>
          <a:off x="0" y="1566908"/>
          <a:ext cx="10972800" cy="7832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Hattie, J. (2015). What works best in education: The politics of collaborative expertise. Pearson.</a:t>
          </a:r>
          <a:endParaRPr lang="en-US" sz="2200" kern="1200"/>
        </a:p>
      </dsp:txBody>
      <dsp:txXfrm>
        <a:off x="0" y="1566908"/>
        <a:ext cx="10972800" cy="783215"/>
      </dsp:txXfrm>
    </dsp:sp>
    <dsp:sp modelId="{61039D85-EC7B-48C0-8B25-6389C00CBBF7}">
      <dsp:nvSpPr>
        <dsp:cNvPr id="0" name=""/>
        <dsp:cNvSpPr/>
      </dsp:nvSpPr>
      <dsp:spPr>
        <a:xfrm>
          <a:off x="0" y="2350123"/>
          <a:ext cx="10972800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FAAE97B-66E0-4530-AE90-BECAFDC4122B}">
      <dsp:nvSpPr>
        <dsp:cNvPr id="0" name=""/>
        <dsp:cNvSpPr/>
      </dsp:nvSpPr>
      <dsp:spPr>
        <a:xfrm>
          <a:off x="0" y="2350123"/>
          <a:ext cx="10972800" cy="7832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Wadsworth, B. J. (2004). Piaget's theory of cognitive and affective development: Foundations of constructivism. Pearson.</a:t>
          </a:r>
          <a:endParaRPr lang="en-US" sz="2200" kern="1200"/>
        </a:p>
      </dsp:txBody>
      <dsp:txXfrm>
        <a:off x="0" y="2350123"/>
        <a:ext cx="10972800" cy="783215"/>
      </dsp:txXfrm>
    </dsp:sp>
    <dsp:sp modelId="{B93BE5AF-86DA-4C77-ABAF-1BE84D494B3B}">
      <dsp:nvSpPr>
        <dsp:cNvPr id="0" name=""/>
        <dsp:cNvSpPr/>
      </dsp:nvSpPr>
      <dsp:spPr>
        <a:xfrm>
          <a:off x="0" y="3133338"/>
          <a:ext cx="10972800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F78354F-2E49-4354-B48B-96F172656B63}">
      <dsp:nvSpPr>
        <dsp:cNvPr id="0" name=""/>
        <dsp:cNvSpPr/>
      </dsp:nvSpPr>
      <dsp:spPr>
        <a:xfrm>
          <a:off x="0" y="3133338"/>
          <a:ext cx="10972800" cy="7832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Yeager, D. S., &amp; Dweck, C. S. (2012). Mindsets that promote resilience: When students believe that personal characteristics can be developed. Educational Psychologist, 47(4), 302-314.</a:t>
          </a:r>
          <a:endParaRPr lang="en-US" sz="2200" kern="1200"/>
        </a:p>
      </dsp:txBody>
      <dsp:txXfrm>
        <a:off x="0" y="3133338"/>
        <a:ext cx="10972800" cy="7832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8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F0FB87F-754C-465C-9770-966B53F2B7AB}" type="datetimeFigureOut">
              <a:rPr lang="en-GB" smtClean="0"/>
              <a:t>24/10/2023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FB824EF-40B7-4B64-AAF9-A45E704C99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20435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padlet.com/ianjones11/sut-ydych-chi-n-teimlo-am-fynd-i-r-ysgol-s3z861jirvkp5yrd" TargetMode="External"/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eur01.safelinks.protection.outlook.com/?url=https%3A%2F%2Fyoutu.be%2Fm9ZkxEvzbn0&amp;data=05%7C01%7Ckathryn.edwards%40uwtsd.ac.uk%7Cb974e0f65833480a896908dbcfcf99c2%7C4e0f11f9046e45059cb8db2152311e21%7C0%7C0%7C638332262770543745%7CUnknown%7CTWFpbGZsb3d8eyJWIjoiMC4wLjAwMDAiLCJQIjoiV2luMzIiLCJBTiI6Ik1haWwiLCJXVCI6Mn0%3D%7C3000%7C%7C%7C&amp;sdata=R1vyM%2F1QsB9ofsvhb%2BALi4oaSmJdFLZAN6IZVMgjv00%3D&amp;reserved=0" TargetMode="External"/><Relationship Id="rId7" Type="http://schemas.openxmlformats.org/officeDocument/2006/relationships/hyperlink" Target="https://eur01.safelinks.protection.outlook.com/?url=https%3A%2F%2Fyoutu.be%2FM4DXcp7F7zg&amp;data=05%7C01%7Ckathryn.edwards%40uwtsd.ac.uk%7Cb974e0f65833480a896908dbcfcf99c2%7C4e0f11f9046e45059cb8db2152311e21%7C0%7C0%7C638332262770700025%7CUnknown%7CTWFpbGZsb3d8eyJWIjoiMC4wLjAwMDAiLCJQIjoiV2luMzIiLCJBTiI6Ik1haWwiLCJXVCI6Mn0%3D%7C3000%7C%7C%7C&amp;sdata=Hm4OjB%2FbJS3xC%2BHe416kF9Ef%2FnIX%2BpjNujx1P4pyT18%3D&amp;reserved=0" TargetMode="External"/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Relationship Id="rId6" Type="http://schemas.openxmlformats.org/officeDocument/2006/relationships/hyperlink" Target="https://eur01.safelinks.protection.outlook.com/?url=https%3A%2F%2Fyoutu.be%2FEEdKvXqQGf0&amp;data=05%7C01%7Ckathryn.edwards%40uwtsd.ac.uk%7Cb974e0f65833480a896908dbcfcf99c2%7C4e0f11f9046e45059cb8db2152311e21%7C0%7C0%7C638332262770543745%7CUnknown%7CTWFpbGZsb3d8eyJWIjoiMC4wLjAwMDAiLCJQIjoiV2luMzIiLCJBTiI6Ik1haWwiLCJXVCI6Mn0%3D%7C3000%7C%7C%7C&amp;sdata=NDl3WlNlID2VZvTOJnW%2FKAKVVMpp%2BAjRmJgucdaco2M%3D&amp;reserved=0" TargetMode="External"/><Relationship Id="rId5" Type="http://schemas.openxmlformats.org/officeDocument/2006/relationships/hyperlink" Target="https://eur01.safelinks.protection.outlook.com/?url=https%3A%2F%2Fyoutu.be%2FPE2fAAgT-_s&amp;data=05%7C01%7Ckathryn.edwards%40uwtsd.ac.uk%7Cb974e0f65833480a896908dbcfcf99c2%7C4e0f11f9046e45059cb8db2152311e21%7C0%7C0%7C638332262770543745%7CUnknown%7CTWFpbGZsb3d8eyJWIjoiMC4wLjAwMDAiLCJQIjoiV2luMzIiLCJBTiI6Ik1haWwiLCJXVCI6Mn0%3D%7C3000%7C%7C%7C&amp;sdata=scjgObaDLP%2FRaD6e9%2F79UMVZFIWzNnmH6aBClinCDo8%3D&amp;reserved=0" TargetMode="External"/><Relationship Id="rId4" Type="http://schemas.openxmlformats.org/officeDocument/2006/relationships/hyperlink" Target="https://eur01.safelinks.protection.outlook.com/?url=https%3A%2F%2Fyoutu.be%2FQRtVqJq20Ao&amp;data=05%7C01%7Ckathryn.edwards%40uwtsd.ac.uk%7Cb974e0f65833480a896908dbcfcf99c2%7C4e0f11f9046e45059cb8db2152311e21%7C0%7C0%7C638332262770543745%7CUnknown%7CTWFpbGZsb3d8eyJWIjoiMC4wLjAwMDAiLCJQIjoiV2luMzIiLCJBTiI6Ik1haWwiLCJXVCI6Mn0%3D%7C3000%7C%7C%7C&amp;sdata=ADSSVDQDzpW8Db2lGjU8D6sj2TAWBUvvAMNTAMi30u4%3D&amp;reserved=0" TargetMode="Externa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WLD (Welsh Language Development) - Bore da (Good morning) </a:t>
            </a:r>
            <a:r>
              <a:rPr lang="en-US" err="1">
                <a:cs typeface="Calibri"/>
              </a:rPr>
              <a:t>Dewch</a:t>
            </a:r>
            <a:r>
              <a:rPr lang="en-US">
                <a:cs typeface="Calibri"/>
              </a:rPr>
              <a:t> </a:t>
            </a:r>
            <a:r>
              <a:rPr lang="en-US" err="1">
                <a:cs typeface="Calibri"/>
              </a:rPr>
              <a:t>i</a:t>
            </a:r>
            <a:r>
              <a:rPr lang="en-US">
                <a:cs typeface="Calibri"/>
              </a:rPr>
              <a:t> </a:t>
            </a:r>
            <a:r>
              <a:rPr lang="en-US" err="1">
                <a:cs typeface="Calibri"/>
              </a:rPr>
              <a:t>mewn</a:t>
            </a:r>
            <a:r>
              <a:rPr lang="en-US">
                <a:cs typeface="Calibri"/>
              </a:rPr>
              <a:t> (Come in)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DFCFF7-21C1-4482-AF2B-175F76C2F8AA}" type="slidenum">
              <a:rPr lang="en-GB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13899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A7D8C71-DDDC-4CDD-8C04-B43B65C6DF5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2981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687819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Trafodaeth grŵp am y teimladau a'r cwestiynau y gall athrawon dan hyfforddiant eu profi wrth fynd i ysgolion cynradd am y tro cyntaf. </a:t>
            </a:r>
          </a:p>
          <a:p>
            <a:endParaRPr lang="cy-GB" dirty="0"/>
          </a:p>
          <a:p>
            <a:r>
              <a:rPr lang="cy-GB" dirty="0"/>
              <a:t>Mae'r profiad hwn yn garreg filltir arwyddocaol ar eu taith addysgol a gall ysgogi ystod eang o emosiynau a phryderon. </a:t>
            </a:r>
          </a:p>
          <a:p>
            <a:endParaRPr lang="cy-GB" dirty="0"/>
          </a:p>
          <a:p>
            <a:r>
              <a:rPr lang="cy-GB" dirty="0"/>
              <a:t>Gadewch i ni archwilio'r profiadau hyn gyda'n gilydd. A rhowch unrhyw sylwadau ar </a:t>
            </a:r>
            <a:r>
              <a:rPr lang="cy-GB" dirty="0" err="1"/>
              <a:t>padlet</a:t>
            </a:r>
            <a:r>
              <a:rPr lang="cy-GB" dirty="0"/>
              <a:t> i'w trafod. </a:t>
            </a:r>
          </a:p>
          <a:p>
            <a:endParaRPr lang="cy-GB" dirty="0"/>
          </a:p>
          <a:p>
            <a:r>
              <a:rPr lang="cy-GB" dirty="0"/>
              <a:t>Dyma'r Dolen i'r </a:t>
            </a:r>
            <a:r>
              <a:rPr lang="cy-GB" dirty="0" err="1"/>
              <a:t>Padlet</a:t>
            </a:r>
            <a:r>
              <a:rPr lang="cy-GB" dirty="0"/>
              <a:t> fel y gallwch weld yr atebion ar y sgrin</a:t>
            </a:r>
          </a:p>
          <a:p>
            <a:endParaRPr lang="en-US" dirty="0">
              <a:cs typeface="Calibri"/>
            </a:endParaRPr>
          </a:p>
          <a:p>
            <a:r>
              <a:rPr lang="en-GB" dirty="0">
                <a:hlinkClick r:id="rId3"/>
              </a:rPr>
              <a:t>Sut </a:t>
            </a:r>
            <a:r>
              <a:rPr lang="en-GB" dirty="0" err="1">
                <a:hlinkClick r:id="rId3"/>
              </a:rPr>
              <a:t>ydych</a:t>
            </a:r>
            <a:r>
              <a:rPr lang="en-GB" dirty="0">
                <a:hlinkClick r:id="rId3"/>
              </a:rPr>
              <a:t> </a:t>
            </a:r>
            <a:r>
              <a:rPr lang="en-GB" dirty="0" err="1">
                <a:hlinkClick r:id="rId3"/>
              </a:rPr>
              <a:t>chi'n</a:t>
            </a:r>
            <a:r>
              <a:rPr lang="en-GB" dirty="0">
                <a:hlinkClick r:id="rId3"/>
              </a:rPr>
              <a:t> </a:t>
            </a:r>
            <a:r>
              <a:rPr lang="en-GB" dirty="0" err="1">
                <a:hlinkClick r:id="rId3"/>
              </a:rPr>
              <a:t>teimlo</a:t>
            </a:r>
            <a:r>
              <a:rPr lang="en-GB" dirty="0">
                <a:hlinkClick r:id="rId3"/>
              </a:rPr>
              <a:t> am </a:t>
            </a:r>
            <a:r>
              <a:rPr lang="en-GB" dirty="0" err="1">
                <a:hlinkClick r:id="rId3"/>
              </a:rPr>
              <a:t>fynd</a:t>
            </a:r>
            <a:r>
              <a:rPr lang="en-GB" dirty="0">
                <a:hlinkClick r:id="rId3"/>
              </a:rPr>
              <a:t> i'r Ysgol? (padlet.com)</a:t>
            </a:r>
            <a:endParaRPr lang="en-GB" dirty="0"/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B824EF-40B7-4B64-AAF9-A45E704C992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094571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Gall cerdded i mewn i'r ysgol fel athro dan hyfforddiant am y tro cyntaf fod yn gymysgedd o gyffro, nerfusrwydd a disgwyliad. Cofiwch y gall argraffiadau cyntaf fod yn union hynny - arsylwadau cychwynnol. </a:t>
            </a:r>
          </a:p>
          <a:p>
            <a:endParaRPr lang="cy-GB" dirty="0"/>
          </a:p>
          <a:p>
            <a:r>
              <a:rPr lang="cy-GB" dirty="0"/>
              <a:t>Wrth i chi ymgartrefu yn eich rôl fel athro dan hyfforddiant, byddwch yn cael y cyfle i ddysgu mwy am y myfyrwyr, yr ysgol, a'ch cyfrifoldebau, gan ganiatáu ichi ffurfio dealltwriaeth fwy cynhwysfawr o'r amgylchedd addysgu.</a:t>
            </a:r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B824EF-40B7-4B64-AAF9-A45E704C992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390084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Fel darpar athro, mae gennych nifer o gyfrifoldebau a disgwyliadau pwysig gan eich ysgolion lleoliad. </a:t>
            </a:r>
          </a:p>
          <a:p>
            <a:endParaRPr lang="cy-GB" dirty="0"/>
          </a:p>
          <a:p>
            <a:r>
              <a:rPr lang="cy-GB" dirty="0"/>
              <a:t>Gall y disgwyliadau hyn amrywio rhywfaint yn dibynnu ar yr ysgol, y dosbarth, a'r ardal benodol y mae'r ysgol wedi'i lleoli, ond dyma rai disgwyliadau cyffredin: </a:t>
            </a:r>
          </a:p>
          <a:p>
            <a:endParaRPr lang="cy-GB" dirty="0"/>
          </a:p>
          <a:p>
            <a:r>
              <a:rPr lang="cy-GB" dirty="0"/>
              <a:t>Gwyliwch y neges ganlynol gan ddirprwy bennaeth un o'n hysgolion. Yn ystod y fideo cadwch nodyn o unrhyw ddisgwyliadau ohonoch chi fel athro dan hyfforddiant y mae hi'n siarad amdanynt.</a:t>
            </a:r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B824EF-40B7-4B64-AAF9-A45E704C992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71955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Trafod Proffesiynoldeb a sut mae'n edrych . </a:t>
            </a:r>
          </a:p>
          <a:p>
            <a:r>
              <a:rPr lang="cy-GB" dirty="0"/>
              <a:t>Cwblhewch y tabl yn unigol:</a:t>
            </a:r>
          </a:p>
          <a:p>
            <a:br>
              <a:rPr lang="en-US" dirty="0">
                <a:cs typeface="+mn-lt"/>
              </a:rPr>
            </a:br>
            <a:r>
              <a:rPr lang="cy-GB" dirty="0"/>
              <a:t>Syniadau fel: </a:t>
            </a:r>
          </a:p>
          <a:p>
            <a:pPr>
              <a:buFont typeface="Wingdings" panose="05000000000000000000" pitchFamily="2" charset="2"/>
              <a:buNone/>
            </a:pPr>
            <a:r>
              <a:rPr lang="cy-GB" dirty="0"/>
              <a:t>Gwisgwch yn broffesiynol </a:t>
            </a:r>
          </a:p>
          <a:p>
            <a:pPr>
              <a:buFont typeface="Wingdings" panose="05000000000000000000" pitchFamily="2" charset="2"/>
              <a:buNone/>
            </a:pPr>
            <a:r>
              <a:rPr lang="cy-GB" dirty="0"/>
              <a:t>Trowch i fyny ar amser / ychydig yn gynnar </a:t>
            </a:r>
          </a:p>
          <a:p>
            <a:pPr>
              <a:buFont typeface="Wingdings" panose="05000000000000000000" pitchFamily="2" charset="2"/>
              <a:buNone/>
            </a:pPr>
            <a:r>
              <a:rPr lang="cy-GB" dirty="0"/>
              <a:t>Dilynwch bolisïau'r ysgol </a:t>
            </a:r>
          </a:p>
          <a:p>
            <a:pPr>
              <a:buFont typeface="Wingdings" panose="05000000000000000000" pitchFamily="2" charset="2"/>
              <a:buNone/>
            </a:pPr>
            <a:r>
              <a:rPr lang="cy-GB" dirty="0"/>
              <a:t>E-bostiwch yr ysgol </a:t>
            </a:r>
          </a:p>
          <a:p>
            <a:pPr>
              <a:buFont typeface="Wingdings" panose="05000000000000000000" pitchFamily="2" charset="2"/>
              <a:buNone/>
            </a:pPr>
            <a:r>
              <a:rPr lang="cy-GB" dirty="0"/>
              <a:t>Gofynnwch Iaith broffesiynol</a:t>
            </a:r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endParaRPr lang="en-GB" dirty="0">
              <a:cs typeface="Calibri" panose="020F0502020204030204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B824EF-40B7-4B64-AAF9-A45E704C992E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748826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 err="1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Cyfle</a:t>
            </a:r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 am </a:t>
            </a:r>
            <a:r>
              <a:rPr lang="en-GB" b="0" i="0" dirty="0" err="1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drafodaeth</a:t>
            </a:r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grŵp</a:t>
            </a:r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B824EF-40B7-4B64-AAF9-A45E704C992E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736474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Pedwar Diben: Mae’r Cwricwlwm i Gymru wedi’i seilio ar bedwar diben </a:t>
            </a:r>
            <a:r>
              <a:rPr lang="cy-GB" dirty="0" err="1"/>
              <a:t>trosfwaol</a:t>
            </a:r>
            <a:r>
              <a:rPr lang="cy-GB" dirty="0"/>
              <a:t>, sydd â’r bwriad o arwain a llywio’r profiad addysgol. Y dibenion hyn yw datblygu pobl ifanc yn ddysgwyr uchelgeisiol, galluog; cyfranwyr mentrus, creadigol; dinasyddion moesegol, gwybodus; ac unigolion iach, hyderus. </a:t>
            </a:r>
          </a:p>
          <a:p>
            <a:endParaRPr lang="cy-GB" dirty="0"/>
          </a:p>
          <a:p>
            <a:r>
              <a:rPr lang="cy-GB" dirty="0"/>
              <a:t>Meysydd Dysgu a Phrofiad (</a:t>
            </a:r>
            <a:r>
              <a:rPr lang="cy-GB" dirty="0" err="1"/>
              <a:t>MDPh</a:t>
            </a:r>
            <a:r>
              <a:rPr lang="cy-GB" dirty="0"/>
              <a:t>): Yn lle addysg draddodiadol seiliedig ar bynciau, mae’r cwricwlwm wedi’i drefnu’n chwe Maes Dysgu a Phrofiad, sy’n gategorïau dysgu eang. Y </a:t>
            </a:r>
            <a:r>
              <a:rPr lang="cy-GB" dirty="0" err="1"/>
              <a:t>MDPh</a:t>
            </a:r>
            <a:r>
              <a:rPr lang="cy-GB" dirty="0"/>
              <a:t> hyn yw Celfyddydau Mynegiannol, Iechyd a Lles, y Dyniaethau, Ieithoedd, Llythrennedd a Chyfathrebu, a Mathemateg a Rhifedd. Mae'r Meysydd Dysgu a Phrofiad hyn wedi'u cynllunio i annog dysgu rhyngddisgyblaethol a datblygiad cyfannol. </a:t>
            </a:r>
          </a:p>
          <a:p>
            <a:endParaRPr lang="cy-GB" dirty="0"/>
          </a:p>
          <a:p>
            <a:r>
              <a:rPr lang="cy-GB" dirty="0"/>
              <a:t>Llythrennedd: Mae llythrennedd yn un o’r sgiliau trawsgwricwlaidd allweddol yn y cwricwlwm newydd. Mae'n mynd y tu hwnt i ddarllen ac ysgrifennu traddodiadol i gwmpasu meddwl beirniadol, cyfathrebu, a'r gallu i ddadansoddi a dehongli ystod eang o destunau. Disgwylir i fyfyrwyr ddod yn gyfathrebwyr effeithiol, sy'n gallu deall a chreu testunau ysgrifenedig, llafar ac amlgyfrwng</a:t>
            </a:r>
            <a:r>
              <a:rPr lang="cy-GB"/>
              <a:t>. Rhifedd</a:t>
            </a:r>
            <a:r>
              <a:rPr lang="cy-GB" dirty="0"/>
              <a:t>: Mae rhifedd yn sgil sylfaenol arall. Mae'n cynnwys nid yn unig cyfrifiadau mathemategol ond hefyd y gallu i ddeall, dehongli, a chymhwyso cysyniadau rhifiadol a mathemategol mewn sefyllfaoedd bywyd go iawn amrywiol. Anogir myfyrwyr i feddwl yn feirniadol a defnyddio mathemateg i ddatrys problemau a gwneud penderfyniadau gwybodus. </a:t>
            </a:r>
          </a:p>
          <a:p>
            <a:endParaRPr lang="cy-GB" dirty="0"/>
          </a:p>
          <a:p>
            <a:r>
              <a:rPr lang="cy-GB" dirty="0"/>
              <a:t>Cymhwysedd Digidol: Cymhwysedd digidol yw’r trydydd sgil trawsgwricwlaidd, sy’n pwysleisio pwysigrwydd bod yn hyfedr wrth ddefnyddio technolegau digidol. Mae'n cwmpasu llythrennedd digidol, diogelwch ar-lein, a'r gallu i ddefnyddio offer digidol ar gyfer dysgu, cyfathrebu, datrys problemau a chreadigedd. Mae'r sgil hwn yn paratoi myfyrwyr ar gyfer byd sydd â chysylltiadau digidol a gofynion yr 21ain ganrif. Mae’r tri sgil trawsgwricwlaidd hyn, ynghyd â phedwerydd pwrpas y cwricwlwm (sy’n canolbwyntio ar ddatblygu lles a sgiliau bywyd), yn ffurfio fframwaith craidd Cwricwlwm i Gymru 2022. Mae’r cwricwlwm hwn yn rhoi pwyslais cryf ar addysg gyfannol a’r datblygu galluoedd myfyrwyr y tu hwnt i feysydd pwnc traddodiadol.</a:t>
            </a:r>
            <a:endParaRPr lang="en-US" dirty="0">
              <a:cs typeface="Calibri" panose="020F0502020204030204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B824EF-40B7-4B64-AAF9-A45E704C992E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471624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666F0B0-1329-48C4-9596-F12143845D2A}" type="slidenum">
              <a:rPr lang="en-GB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866126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Mae camau datblygiad gwybyddol Jean </a:t>
            </a:r>
            <a:r>
              <a:rPr lang="cy-GB" dirty="0" err="1"/>
              <a:t>Piaget</a:t>
            </a:r>
            <a:r>
              <a:rPr lang="cy-GB" dirty="0"/>
              <a:t> yn fframwaith adnabyddus sy'n disgrifio twf deallusol plant a sut maent yn caffael ac yn datblygu gwybodaeth Delweddau a lluniau gyda geiriau Gwrthrychau a theganau corfforol Teganau a chwarae rôl - smalio chwarae Ffyrdd o Fynegi teimladau/emosiynau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B824EF-40B7-4B64-AAF9-A45E704C992E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886106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Pa ystafell ddosbarth ydych chi'n meddwl y byddai mwy o ddysgu'n digwydd? Pam? </a:t>
            </a:r>
          </a:p>
          <a:p>
            <a:r>
              <a:rPr lang="cy-GB" dirty="0"/>
              <a:t>Pa ystafell ddosbarth sydd orau gennych chi? Pam? </a:t>
            </a:r>
          </a:p>
          <a:p>
            <a:r>
              <a:rPr lang="cy-GB" dirty="0"/>
              <a:t>Ym mha ystafell ddosbarth y byddai'n well gennych chi addysgu? Pam? </a:t>
            </a:r>
          </a:p>
          <a:p>
            <a:r>
              <a:rPr lang="cy-GB" dirty="0"/>
              <a:t>Pa ystafell ddosbarth sy'n cyd-fynd fwyaf â </a:t>
            </a:r>
            <a:r>
              <a:rPr lang="cy-GB" dirty="0" err="1"/>
              <a:t>CaW</a:t>
            </a:r>
            <a:r>
              <a:rPr lang="cy-GB" dirty="0"/>
              <a:t>? Pam?</a:t>
            </a:r>
          </a:p>
          <a:p>
            <a:endParaRPr lang="cy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B824EF-40B7-4B64-AAF9-A45E704C992E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046500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Mae map meddwl yn gynrychiolaeth graffigol o wybodaeth a syniadau sydd wedi'u trefnu mewn strwythur hierarchaidd neu </a:t>
            </a:r>
            <a:r>
              <a:rPr lang="cy-GB" dirty="0" err="1"/>
              <a:t>radial</a:t>
            </a:r>
            <a:r>
              <a:rPr lang="cy-GB" dirty="0"/>
              <a:t>. </a:t>
            </a:r>
          </a:p>
          <a:p>
            <a:endParaRPr lang="cy-GB" dirty="0"/>
          </a:p>
          <a:p>
            <a:r>
              <a:rPr lang="cy-GB" dirty="0"/>
              <a:t>Mae'n offeryn meddwl gweledol a all helpu unigolion neu grwpiau i daflu syniadau, cynllunio, trefnu a chyflwyno gwybodaeth mewn fformat mwy strwythuredig a hawdd ei ddeall. Defnyddir mapiau meddwl at wahanol ddibenion, gan gynnwys: </a:t>
            </a:r>
          </a:p>
          <a:p>
            <a:endParaRPr lang="cy-GB" dirty="0"/>
          </a:p>
          <a:p>
            <a:r>
              <a:rPr lang="cy-GB" dirty="0"/>
              <a:t>Tasgu syniadau: Cynhyrchu a chipio syniadau mewn modd trefnus. </a:t>
            </a:r>
          </a:p>
          <a:p>
            <a:r>
              <a:rPr lang="cy-GB" dirty="0"/>
              <a:t>Datrys problemau: Rhannu materion cymhleth yn gydrannau llai. </a:t>
            </a:r>
          </a:p>
          <a:p>
            <a:r>
              <a:rPr lang="cy-GB" dirty="0"/>
              <a:t>Cymryd nodiadau: Crynhoi a chrynhoi gwybodaeth o ddarlithoedd, llyfrau, neu gyfarfodydd. </a:t>
            </a:r>
          </a:p>
          <a:p>
            <a:r>
              <a:rPr lang="cy-GB" dirty="0"/>
              <a:t>Cynllunio: Ar gyfer rheoli prosiect, gosod nodau, neu amlinellu camau gweithredu. </a:t>
            </a:r>
          </a:p>
          <a:p>
            <a:r>
              <a:rPr lang="cy-GB" dirty="0"/>
              <a:t>Sefydliad gwybodaeth: Creu trosolwg gweledol o bwnc neu bwnc. </a:t>
            </a:r>
          </a:p>
          <a:p>
            <a:r>
              <a:rPr lang="cy-GB" dirty="0"/>
              <a:t>Cyflwyniad: Creu deunyddiau sy'n ddeniadol yn weledol ar gyfer cyfathrebu syniadau.</a:t>
            </a:r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B824EF-40B7-4B64-AAF9-A45E704C992E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552357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Mewn map meddwl nodweddiadol, gosodir syniad neu bwnc canolog yng nghanol y dudalen neu'r sgrin, ac yna mae cysyniadau, allweddeiriau neu syniadau cysylltiedig yn ymledu ohono. Mae'r is-bynciau hyn wedi'u cysylltu â'r syniad canolog trwy linellau neu ganghennau, a </a:t>
            </a:r>
            <a:r>
              <a:rPr lang="cy-GB" dirty="0" err="1"/>
              <a:t>gallant</a:t>
            </a:r>
            <a:r>
              <a:rPr lang="cy-GB" dirty="0"/>
              <a:t> hwythau, yn eu tro, gael eu his-bynciau eu hunain, gan greu strwythur canghennog tebyg i goeden. Mae pob elfen mewn map meddwl fel arfer yn cael ei chynrychioli gan ddefnyddio allweddair unigol neu ymadrodd byr, ac yn aml mae'n cynnwys lliwiau, delweddau, neu symbolau i gynorthwyo'r cof a dealltwriaeth.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B824EF-40B7-4B64-AAF9-A45E704C992E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622498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GWYLIWCH GYDA'R SAIN I FFWRDD </a:t>
            </a:r>
          </a:p>
          <a:p>
            <a:endParaRPr lang="cy-GB" dirty="0"/>
          </a:p>
          <a:p>
            <a:r>
              <a:rPr lang="cy-GB" dirty="0"/>
              <a:t>Trafod elfennau amrywiol amgylchedd dysgu da </a:t>
            </a:r>
          </a:p>
          <a:p>
            <a:endParaRPr lang="cy-GB" dirty="0"/>
          </a:p>
          <a:p>
            <a:r>
              <a:rPr lang="cy-GB" dirty="0"/>
              <a:t>Clustffonau VR – un i bob Grŵp</a:t>
            </a:r>
          </a:p>
          <a:p>
            <a:br>
              <a:rPr lang="cy-GB" sz="1800" dirty="0">
                <a:cs typeface="+mn-lt"/>
              </a:rPr>
            </a:br>
            <a:r>
              <a:rPr lang="en-GB" sz="1200" b="0" i="0" dirty="0">
                <a:solidFill>
                  <a:srgbClr val="424242"/>
                </a:solidFill>
                <a:effectLst/>
                <a:latin typeface="Calibri"/>
                <a:ea typeface="Calibri"/>
                <a:cs typeface="Calibri"/>
              </a:rPr>
              <a:t>St Thomas 8K - </a:t>
            </a:r>
            <a:r>
              <a:rPr lang="en-GB" sz="1200" b="0" i="0" dirty="0">
                <a:solidFill>
                  <a:srgbClr val="424242"/>
                </a:solidFill>
                <a:effectLst/>
                <a:latin typeface="Calibri"/>
                <a:ea typeface="Calibri"/>
                <a:cs typeface="Calibri"/>
                <a:hlinkClick r:id="rId3"/>
              </a:rPr>
              <a:t>https://youtu.be/m9ZkxEvzbn0</a:t>
            </a:r>
            <a:br>
              <a:rPr lang="en-GB" sz="1200" b="0" i="0" dirty="0">
                <a:effectLst/>
                <a:latin typeface="Calibri" panose="020F0502020204030204" pitchFamily="34" charset="0"/>
                <a:cs typeface="Calibri"/>
              </a:rPr>
            </a:br>
            <a:r>
              <a:rPr lang="en-GB" sz="1200" b="0" i="0" dirty="0">
                <a:solidFill>
                  <a:srgbClr val="424242"/>
                </a:solidFill>
                <a:effectLst/>
                <a:latin typeface="Calibri"/>
                <a:ea typeface="Calibri"/>
                <a:cs typeface="Calibri"/>
              </a:rPr>
              <a:t>Lon Las 8K Class 1 – </a:t>
            </a:r>
            <a:r>
              <a:rPr lang="en-GB" sz="1200" b="0" i="0" dirty="0">
                <a:solidFill>
                  <a:srgbClr val="424242"/>
                </a:solidFill>
                <a:effectLst/>
                <a:latin typeface="Calibri"/>
                <a:ea typeface="Calibri"/>
                <a:cs typeface="Calibri"/>
                <a:hlinkClick r:id="rId4"/>
              </a:rPr>
              <a:t>https://youtu.be/QRtVqJq20Ao</a:t>
            </a:r>
            <a:br>
              <a:rPr lang="en-GB" sz="1200" b="0" i="0" dirty="0">
                <a:effectLst/>
                <a:latin typeface="Calibri" panose="020F0502020204030204" pitchFamily="34" charset="0"/>
                <a:cs typeface="Calibri"/>
              </a:rPr>
            </a:br>
            <a:r>
              <a:rPr lang="en-GB" sz="1200" b="0" i="0" dirty="0">
                <a:solidFill>
                  <a:srgbClr val="424242"/>
                </a:solidFill>
                <a:effectLst/>
                <a:latin typeface="Calibri"/>
                <a:ea typeface="Calibri"/>
                <a:cs typeface="Calibri"/>
              </a:rPr>
              <a:t>Lon Las 5.6K Class 2 – </a:t>
            </a:r>
            <a:r>
              <a:rPr lang="en-GB" sz="1200" b="0" i="0" dirty="0">
                <a:solidFill>
                  <a:srgbClr val="424242"/>
                </a:solidFill>
                <a:effectLst/>
                <a:latin typeface="Calibri"/>
                <a:ea typeface="Calibri"/>
                <a:cs typeface="Calibri"/>
                <a:hlinkClick r:id="rId5"/>
              </a:rPr>
              <a:t>https://youtu.be/PE2fAAgT-_s</a:t>
            </a:r>
            <a:br>
              <a:rPr lang="en-GB" sz="1200" b="0" i="0" dirty="0">
                <a:effectLst/>
                <a:latin typeface="Calibri" panose="020F0502020204030204" pitchFamily="34" charset="0"/>
                <a:cs typeface="Calibri"/>
              </a:rPr>
            </a:br>
            <a:r>
              <a:rPr lang="en-GB" sz="1200" b="0" i="0" dirty="0">
                <a:solidFill>
                  <a:srgbClr val="424242"/>
                </a:solidFill>
                <a:effectLst/>
                <a:latin typeface="Calibri"/>
                <a:ea typeface="Calibri"/>
                <a:cs typeface="Calibri"/>
              </a:rPr>
              <a:t>Lon Las 5.6K Class 3 – </a:t>
            </a:r>
            <a:r>
              <a:rPr lang="en-GB" sz="1200" b="0" i="0" dirty="0">
                <a:solidFill>
                  <a:srgbClr val="424242"/>
                </a:solidFill>
                <a:effectLst/>
                <a:latin typeface="Calibri"/>
                <a:ea typeface="Calibri"/>
                <a:cs typeface="Calibri"/>
                <a:hlinkClick r:id="rId6"/>
              </a:rPr>
              <a:t>https://youtu.be/EEdKvXqQGf0</a:t>
            </a:r>
            <a:br>
              <a:rPr lang="en-GB" sz="1200" b="0" i="0" dirty="0">
                <a:effectLst/>
                <a:latin typeface="Calibri" panose="020F0502020204030204" pitchFamily="34" charset="0"/>
                <a:cs typeface="Calibri"/>
              </a:rPr>
            </a:br>
            <a:r>
              <a:rPr lang="en-GB" sz="1200" b="0" i="0" dirty="0">
                <a:solidFill>
                  <a:srgbClr val="424242"/>
                </a:solidFill>
                <a:effectLst/>
                <a:latin typeface="Calibri"/>
                <a:ea typeface="Calibri"/>
                <a:cs typeface="Calibri"/>
              </a:rPr>
              <a:t>Llanhari  5.6K - </a:t>
            </a:r>
            <a:r>
              <a:rPr lang="en-GB" sz="1200" b="0" i="0" dirty="0">
                <a:solidFill>
                  <a:srgbClr val="424242"/>
                </a:solidFill>
                <a:effectLst/>
                <a:latin typeface="Calibri"/>
                <a:ea typeface="Calibri"/>
                <a:cs typeface="Calibri"/>
                <a:hlinkClick r:id="rId7"/>
              </a:rPr>
              <a:t>https://youtu.be/M4DXcp7F7zg</a:t>
            </a:r>
            <a:endParaRPr lang="en-GB" dirty="0">
              <a:latin typeface="Calibri"/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B824EF-40B7-4B64-AAF9-A45E704C992E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516005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Nawr mae gennym ni nifer o fideos i chi edrych arnyn nhw a fydd yn eich gosod yn gadarn yng nghanol ystafell ddosbarth go iawn. </a:t>
            </a:r>
          </a:p>
          <a:p>
            <a:endParaRPr lang="cy-GB" dirty="0"/>
          </a:p>
          <a:p>
            <a:r>
              <a:rPr lang="cy-GB" dirty="0"/>
              <a:t>Gall y fideos hyn gylchdroi 360 ac i fyny i lawr felly gwnewch y gorau o arsylwi ac archwilio'r amgylchedd cyfan</a:t>
            </a:r>
            <a:endParaRPr lang="en-US" dirty="0">
              <a:cs typeface="Calibri" panose="020F0502020204030204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B824EF-40B7-4B64-AAF9-A45E704C992E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446655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>
                <a:cs typeface="Calibri"/>
              </a:rPr>
              <a:t>VR Headsets available for use 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B824EF-40B7-4B64-AAF9-A45E704C992E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030749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Rheolau dosbarth </a:t>
            </a:r>
          </a:p>
          <a:p>
            <a:r>
              <a:rPr lang="cy-GB" dirty="0"/>
              <a:t>Siartiau gwobrau </a:t>
            </a:r>
          </a:p>
          <a:p>
            <a:r>
              <a:rPr lang="cy-GB" dirty="0"/>
              <a:t>Opsiynau eistedd </a:t>
            </a:r>
          </a:p>
          <a:p>
            <a:r>
              <a:rPr lang="cy-GB" dirty="0"/>
              <a:t>Byrddau gwyn </a:t>
            </a:r>
          </a:p>
          <a:p>
            <a:r>
              <a:rPr lang="cy-GB" dirty="0"/>
              <a:t>Arddangosfeydd </a:t>
            </a:r>
          </a:p>
          <a:p>
            <a:r>
              <a:rPr lang="cy-GB" dirty="0"/>
              <a:t>Ardal carped </a:t>
            </a:r>
          </a:p>
          <a:p>
            <a:r>
              <a:rPr lang="cy-GB" dirty="0"/>
              <a:t>Man tawel/man tawelu - bagiau ffa </a:t>
            </a:r>
          </a:p>
          <a:p>
            <a:r>
              <a:rPr lang="cy-GB" dirty="0"/>
              <a:t>Hambyrddau ar gyfer gwaith </a:t>
            </a:r>
          </a:p>
          <a:p>
            <a:r>
              <a:rPr lang="cy-GB" dirty="0"/>
              <a:t>Silff Lyfrau</a:t>
            </a:r>
          </a:p>
          <a:p>
            <a:r>
              <a:rPr lang="cy-GB" dirty="0"/>
              <a:t>Holi </a:t>
            </a:r>
          </a:p>
          <a:p>
            <a:r>
              <a:rPr lang="cy-GB" dirty="0"/>
              <a:t>Gwiriwch i mewn – arddangosiad teimladau</a:t>
            </a:r>
            <a:endParaRPr lang="en-GB" dirty="0"/>
          </a:p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B824EF-40B7-4B64-AAF9-A45E704C992E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152610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YN DDIBYNNOL AR AMSER </a:t>
            </a:r>
          </a:p>
          <a:p>
            <a:r>
              <a:rPr lang="cy-GB" dirty="0"/>
              <a:t>Os nad oes gennych lawer o amser, cyfeiriwch y myfyrwyr at y rhestr hon fel sail i rywfaint o'r arsylwi y </a:t>
            </a:r>
            <a:r>
              <a:rPr lang="cy-GB" dirty="0" err="1"/>
              <a:t>gallant</a:t>
            </a:r>
            <a:r>
              <a:rPr lang="cy-GB" dirty="0"/>
              <a:t> ei wneud ar ôl mis Ionawr. </a:t>
            </a:r>
          </a:p>
          <a:p>
            <a:endParaRPr lang="cy-GB" dirty="0"/>
          </a:p>
          <a:p>
            <a:r>
              <a:rPr lang="cy-GB" dirty="0"/>
              <a:t>Os oes gennych fwy o amser gallwch fynd drwy'r rhestr yn fwy manwl, gan ofyn i fyfyrwyr fyfyrio ar yr hyn y maent wedi'i weld eisoes ar bontio sy'n ymwneud â'r syniadau hyn.</a:t>
            </a:r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666F0B0-1329-48C4-9596-F12143845D2A}" type="slidenum">
              <a:rPr lang="en-GB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751852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896514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Gwnewch rai nodiadau ar yr hyn y NHW yn ei wneud fel oedolyn yn yr ystafell ddosbarth yn seiliedig ar: </a:t>
            </a:r>
          </a:p>
          <a:p>
            <a:endParaRPr lang="cy-GB" dirty="0"/>
          </a:p>
          <a:p>
            <a:r>
              <a:rPr lang="cy-GB" dirty="0"/>
              <a:t>Y sesiwn hon Sesiynau llwybr SAC eraill Modiwlau eraill </a:t>
            </a:r>
          </a:p>
          <a:p>
            <a:endParaRPr lang="cy-GB" dirty="0"/>
          </a:p>
          <a:p>
            <a:r>
              <a:rPr lang="cy-GB" dirty="0"/>
              <a:t>Eu profiad eu hunain Adborth</a:t>
            </a:r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666F0B0-1329-48C4-9596-F12143845D2A}" type="slidenum">
              <a:rPr lang="en-GB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552723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631808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914882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666F0B0-1329-48C4-9596-F12143845D2A}" type="slidenum">
              <a:rPr lang="en-GB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193067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09766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5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5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Relationship Id="rId5" Type="http://schemas.openxmlformats.org/officeDocument/2006/relationships/image" Target="../media/image22.svg"/><Relationship Id="rId4" Type="http://schemas.openxmlformats.org/officeDocument/2006/relationships/image" Target="../media/image21.png"/></Relationships>
</file>

<file path=ppt/slideLayouts/_rels/slideLayout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Relationship Id="rId5" Type="http://schemas.openxmlformats.org/officeDocument/2006/relationships/image" Target="../media/image22.svg"/><Relationship Id="rId4" Type="http://schemas.openxmlformats.org/officeDocument/2006/relationships/image" Target="../media/image21.png"/></Relationships>
</file>

<file path=ppt/slideLayouts/_rels/slideLayout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Relationship Id="rId5" Type="http://schemas.openxmlformats.org/officeDocument/2006/relationships/image" Target="../media/image22.svg"/><Relationship Id="rId4" Type="http://schemas.openxmlformats.org/officeDocument/2006/relationships/image" Target="../media/image21.png"/></Relationships>
</file>

<file path=ppt/slideLayouts/_rels/slideLayout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Relationship Id="rId5" Type="http://schemas.openxmlformats.org/officeDocument/2006/relationships/image" Target="../media/image22.svg"/><Relationship Id="rId4" Type="http://schemas.openxmlformats.org/officeDocument/2006/relationships/image" Target="../media/image21.png"/></Relationships>
</file>

<file path=ppt/slideLayouts/_rels/slideLayout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Relationship Id="rId5" Type="http://schemas.openxmlformats.org/officeDocument/2006/relationships/image" Target="../media/image22.svg"/><Relationship Id="rId4" Type="http://schemas.openxmlformats.org/officeDocument/2006/relationships/image" Target="../media/image21.png"/></Relationships>
</file>

<file path=ppt/slideLayouts/_rels/slideLayout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Relationship Id="rId5" Type="http://schemas.openxmlformats.org/officeDocument/2006/relationships/image" Target="../media/image22.svg"/><Relationship Id="rId4" Type="http://schemas.openxmlformats.org/officeDocument/2006/relationships/image" Target="../media/image21.png"/></Relationships>
</file>

<file path=ppt/slideLayouts/_rels/slideLayout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Relationship Id="rId5" Type="http://schemas.openxmlformats.org/officeDocument/2006/relationships/image" Target="../media/image22.svg"/><Relationship Id="rId4" Type="http://schemas.openxmlformats.org/officeDocument/2006/relationships/image" Target="../media/image21.png"/></Relationships>
</file>

<file path=ppt/slideLayouts/_rels/slideLayout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Relationship Id="rId5" Type="http://schemas.openxmlformats.org/officeDocument/2006/relationships/image" Target="../media/image22.svg"/><Relationship Id="rId4" Type="http://schemas.openxmlformats.org/officeDocument/2006/relationships/image" Target="../media/image21.png"/></Relationships>
</file>

<file path=ppt/slideLayouts/_rels/slideLayout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Relationship Id="rId5" Type="http://schemas.openxmlformats.org/officeDocument/2006/relationships/image" Target="../media/image22.svg"/><Relationship Id="rId4" Type="http://schemas.openxmlformats.org/officeDocument/2006/relationships/image" Target="../media/image21.png"/></Relationships>
</file>

<file path=ppt/slideLayouts/_rels/slideLayout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Relationship Id="rId5" Type="http://schemas.openxmlformats.org/officeDocument/2006/relationships/image" Target="../media/image22.svg"/><Relationship Id="rId4" Type="http://schemas.openxmlformats.org/officeDocument/2006/relationships/image" Target="../media/image21.png"/></Relationships>
</file>

<file path=ppt/slideLayouts/_rels/slideLayout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Relationship Id="rId5" Type="http://schemas.openxmlformats.org/officeDocument/2006/relationships/image" Target="../media/image22.svg"/><Relationship Id="rId4" Type="http://schemas.openxmlformats.org/officeDocument/2006/relationships/image" Target="../media/image21.png"/></Relationships>
</file>

<file path=ppt/slideLayouts/_rels/slideLayout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Relationship Id="rId5" Type="http://schemas.openxmlformats.org/officeDocument/2006/relationships/image" Target="../media/image22.svg"/><Relationship Id="rId4" Type="http://schemas.openxmlformats.org/officeDocument/2006/relationships/image" Target="../media/image21.png"/></Relationships>
</file>

<file path=ppt/slideLayouts/_rels/slideLayout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Relationship Id="rId5" Type="http://schemas.openxmlformats.org/officeDocument/2006/relationships/image" Target="../media/image22.svg"/><Relationship Id="rId4" Type="http://schemas.openxmlformats.org/officeDocument/2006/relationships/image" Target="../media/image21.png"/></Relationships>
</file>

<file path=ppt/slideLayouts/_rels/slideLayout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Relationship Id="rId5" Type="http://schemas.openxmlformats.org/officeDocument/2006/relationships/image" Target="../media/image22.svg"/><Relationship Id="rId4" Type="http://schemas.openxmlformats.org/officeDocument/2006/relationships/image" Target="../media/image21.png"/></Relationships>
</file>

<file path=ppt/slideLayouts/_rels/slideLayout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Relationship Id="rId5" Type="http://schemas.openxmlformats.org/officeDocument/2006/relationships/image" Target="../media/image22.svg"/><Relationship Id="rId4" Type="http://schemas.openxmlformats.org/officeDocument/2006/relationships/image" Target="../media/image21.png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lvl1pPr>
              <a:defRPr sz="2400" b="0"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3843601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623945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169414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01494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82138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166426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389653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816511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0635921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325739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5444064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8836D4-3A3A-86E0-DFEE-34E1E558D5F2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389716" y="1825625"/>
            <a:ext cx="5444064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7E4F79-5514-91E3-561C-B85012E7EF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604111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99F156-5794-54D7-695C-4291BDD66D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453271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028696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835770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95119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850834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2" name="Picture 1" descr="A picture containing text, font, screenshot, graphics&#10;&#10;Description automatically generated">
            <a:extLst>
              <a:ext uri="{FF2B5EF4-FFF2-40B4-BE49-F238E27FC236}">
                <a16:creationId xmlns:a16="http://schemas.microsoft.com/office/drawing/2014/main" id="{BA5A08F0-2738-3E26-A8BB-4627897D22A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12382" y="156278"/>
            <a:ext cx="3694599" cy="6465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2" name="Picture 1" descr="A picture containing text, font, screenshot, graphics&#10;&#10;Description automatically generated">
            <a:extLst>
              <a:ext uri="{FF2B5EF4-FFF2-40B4-BE49-F238E27FC236}">
                <a16:creationId xmlns:a16="http://schemas.microsoft.com/office/drawing/2014/main" id="{280103D1-598B-42AA-30E9-548AC198B66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8331146" y="6122994"/>
            <a:ext cx="3694599" cy="6465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E3120BAC-8BB6-8D48-AEA4-9B5FFDB105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9BDC37EA-7DCE-E848-AFB4-62911D37D11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58219" y="1461331"/>
            <a:ext cx="11481847" cy="39402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50000"/>
              </a:lnSpc>
              <a:defRPr sz="2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pli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E3120BAC-8BB6-8D48-AEA4-9B5FFDB105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9BDC37EA-7DCE-E848-AFB4-62911D37D11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58219" y="1461331"/>
            <a:ext cx="5569009" cy="39402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50000"/>
              </a:lnSpc>
              <a:defRPr sz="2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266F50A3-3F45-C749-8B72-B1A7848A1E13}"/>
              </a:ext>
            </a:extLst>
          </p:cNvPr>
          <p:cNvSpPr>
            <a:spLocks noGrp="1"/>
          </p:cNvSpPr>
          <p:nvPr>
            <p:ph idx="10" hasCustomPrompt="1"/>
          </p:nvPr>
        </p:nvSpPr>
        <p:spPr>
          <a:xfrm>
            <a:off x="6264774" y="1461331"/>
            <a:ext cx="5569009" cy="39402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50000"/>
              </a:lnSpc>
              <a:defRPr sz="2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3894671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E3120BAC-8BB6-8D48-AEA4-9B5FFDB105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9BDC37EA-7DCE-E848-AFB4-62911D37D1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61331"/>
            <a:ext cx="11481847" cy="3940228"/>
          </a:xfrm>
          <a:prstGeom prst="rect">
            <a:avLst/>
          </a:prstGeom>
        </p:spPr>
        <p:txBody>
          <a:bodyPr vert="horz" lIns="91440" tIns="45720" rIns="91440" bIns="45720" numCol="2" rtlCol="0">
            <a:normAutofit/>
          </a:bodyPr>
          <a:lstStyle>
            <a:lvl1pPr>
              <a:lnSpc>
                <a:spcPct val="150000"/>
              </a:lnSpc>
              <a:defRPr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9578903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E3120BAC-8BB6-8D48-AEA4-9B5FFDB105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9BDC37EA-7DCE-E848-AFB4-62911D37D1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61331"/>
            <a:ext cx="11481847" cy="3940228"/>
          </a:xfrm>
          <a:prstGeom prst="rect">
            <a:avLst/>
          </a:prstGeom>
        </p:spPr>
        <p:txBody>
          <a:bodyPr vert="horz" lIns="91440" tIns="45720" rIns="91440" bIns="45720" numCol="3" rtlCol="0">
            <a:normAutofit/>
          </a:bodyPr>
          <a:lstStyle>
            <a:lvl1pPr>
              <a:lnSpc>
                <a:spcPct val="150000"/>
              </a:lnSpc>
              <a:defRPr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5969537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665962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665403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/>
          <a:lstStyle/>
          <a:p>
            <a:fld id="{5C958B5D-2B71-F94E-8A2A-2F1F5E391DA3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1421722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88ADB-2A57-46BC-81B5-B7DC124F8A76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24/10/2023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FA1F3-6F63-48DD-A36D-9370E259448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776547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F18DB-51CB-4CBD-B83B-CF7B064277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4246523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F18DB-51CB-4CBD-B83B-CF7B064277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8795660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24/10/2023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5907984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185929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2">
            <a:extLst>
              <a:ext uri="{FF2B5EF4-FFF2-40B4-BE49-F238E27FC236}">
                <a16:creationId xmlns:a16="http://schemas.microsoft.com/office/drawing/2014/main" id="{5106A418-68CC-4D3D-9032-696498842FB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1"/>
            <a:ext cx="6400800" cy="685800"/>
          </a:xfrm>
        </p:spPr>
        <p:txBody>
          <a:bodyPr>
            <a:noAutofit/>
          </a:bodyPr>
          <a:lstStyle>
            <a:lvl1pPr>
              <a:defRPr sz="4000">
                <a:solidFill>
                  <a:schemeClr val="bg1"/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9E93C440-01C8-4E08-A98E-D76F10D08BF4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914400" y="1913064"/>
            <a:ext cx="6858001" cy="4279392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</p:spTree>
    <p:extLst>
      <p:ext uri="{BB962C8B-B14F-4D97-AF65-F5344CB8AC3E}">
        <p14:creationId xmlns:p14="http://schemas.microsoft.com/office/powerpoint/2010/main" val="56047614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90ADDF-D82C-4780-9143-87E5F529D81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898648" y="813816"/>
            <a:ext cx="6400800" cy="640080"/>
          </a:xfrm>
        </p:spPr>
        <p:txBody>
          <a:bodyPr/>
          <a:lstStyle>
            <a:lvl1pPr algn="ctr">
              <a:defRPr sz="2400">
                <a:solidFill>
                  <a:schemeClr val="bg1"/>
                </a:solidFill>
              </a:defRPr>
            </a:lvl1pPr>
          </a:lstStyle>
          <a:p>
            <a:r>
              <a:rPr lang="en-US"/>
              <a:t>Add text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D12B550A-AB53-4D15-A89E-6EEBB5151B92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2441448" y="1655064"/>
            <a:ext cx="7315200" cy="1143000"/>
          </a:xfrm>
        </p:spPr>
        <p:txBody>
          <a:bodyPr/>
          <a:lstStyle>
            <a:lvl1pPr algn="ctr">
              <a:defRPr sz="80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7CDE1EB1-91FE-4CB8-81BD-5BBBFC22C672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898648" y="3027707"/>
            <a:ext cx="6858000" cy="640080"/>
          </a:xfrm>
        </p:spPr>
        <p:txBody>
          <a:bodyPr/>
          <a:lstStyle>
            <a:lvl1pPr algn="ctr">
              <a:defRPr sz="24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</p:spTree>
    <p:extLst>
      <p:ext uri="{BB962C8B-B14F-4D97-AF65-F5344CB8AC3E}">
        <p14:creationId xmlns:p14="http://schemas.microsoft.com/office/powerpoint/2010/main" val="1860281967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6CC92641-A8C8-41F9-8E1C-7C929693C69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89119" y="946653"/>
            <a:ext cx="6857999" cy="653547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bg1"/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97CC55B6-E9DA-4B68-A0D8-957F46B46517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4389120" y="2062956"/>
            <a:ext cx="6858000" cy="4233672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</p:spTree>
    <p:extLst>
      <p:ext uri="{BB962C8B-B14F-4D97-AF65-F5344CB8AC3E}">
        <p14:creationId xmlns:p14="http://schemas.microsoft.com/office/powerpoint/2010/main" val="263045173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E11DAB-71A2-44C9-B830-25E19DC5833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1"/>
            <a:ext cx="6400800" cy="685800"/>
          </a:xfrm>
        </p:spPr>
        <p:txBody>
          <a:bodyPr>
            <a:no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5F9B5FD0-EA88-4EA1-89FF-A0346C36D9C6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914400" y="2203704"/>
            <a:ext cx="6400800" cy="420624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edit Master text</a:t>
            </a:r>
          </a:p>
        </p:txBody>
      </p:sp>
    </p:spTree>
    <p:extLst>
      <p:ext uri="{BB962C8B-B14F-4D97-AF65-F5344CB8AC3E}">
        <p14:creationId xmlns:p14="http://schemas.microsoft.com/office/powerpoint/2010/main" val="285711634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pli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E3120BAC-8BB6-8D48-AEA4-9B5FFDB105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9BDC37EA-7DCE-E848-AFB4-62911D37D11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58219" y="1461331"/>
            <a:ext cx="5569009" cy="39402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50000"/>
              </a:lnSpc>
              <a:defRPr sz="2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266F50A3-3F45-C749-8B72-B1A7848A1E13}"/>
              </a:ext>
            </a:extLst>
          </p:cNvPr>
          <p:cNvSpPr>
            <a:spLocks noGrp="1"/>
          </p:cNvSpPr>
          <p:nvPr>
            <p:ph idx="10" hasCustomPrompt="1"/>
          </p:nvPr>
        </p:nvSpPr>
        <p:spPr>
          <a:xfrm>
            <a:off x="6264774" y="1461331"/>
            <a:ext cx="5569009" cy="39402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50000"/>
              </a:lnSpc>
              <a:defRPr sz="2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47977519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E3120BAC-8BB6-8D48-AEA4-9B5FFDB105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9BDC37EA-7DCE-E848-AFB4-62911D37D11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58219" y="1461331"/>
            <a:ext cx="11481847" cy="39402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50000"/>
              </a:lnSpc>
              <a:defRPr sz="2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1676759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88ADB-2A57-46BC-81B5-B7DC124F8A76}" type="datetimeFigureOut">
              <a:rPr lang="en-GB" smtClean="0"/>
              <a:t>24/10/2023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FA1F3-6F63-48DD-A36D-9370E25944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460510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059D8F-6176-F243-99D1-8966E0D34C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899987" cy="108267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3640839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.png"/><Relationship Id="rId4" Type="http://schemas.openxmlformats.org/officeDocument/2006/relationships/image" Target="../media/image5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7.jpeg"/><Relationship Id="rId4" Type="http://schemas.openxmlformats.org/officeDocument/2006/relationships/image" Target="../media/image2.png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2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2.png"/><Relationship Id="rId4" Type="http://schemas.openxmlformats.org/officeDocument/2006/relationships/image" Target="../media/image10.png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theme" Target="../theme/theme9.xml"/><Relationship Id="rId2" Type="http://schemas.openxmlformats.org/officeDocument/2006/relationships/slideLayout" Target="../slideLayouts/slideLayout12.xml"/><Relationship Id="rId1" Type="http://schemas.openxmlformats.org/officeDocument/2006/relationships/slideLayout" Target="../slideLayouts/slideLayout11.xml"/><Relationship Id="rId5" Type="http://schemas.openxmlformats.org/officeDocument/2006/relationships/image" Target="../media/image2.png"/><Relationship Id="rId4" Type="http://schemas.openxmlformats.org/officeDocument/2006/relationships/image" Target="../media/image11.png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theme" Target="../theme/theme10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2.png"/><Relationship Id="rId4" Type="http://schemas.openxmlformats.org/officeDocument/2006/relationships/image" Target="../media/image12.png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1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2.png"/><Relationship Id="rId4" Type="http://schemas.openxmlformats.org/officeDocument/2006/relationships/image" Target="../media/image13.png"/></Relationships>
</file>

<file path=ppt/slideMasters/_rels/slideMaster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19.xml"/><Relationship Id="rId7" Type="http://schemas.openxmlformats.org/officeDocument/2006/relationships/image" Target="../media/image14.png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6" Type="http://schemas.openxmlformats.org/officeDocument/2006/relationships/theme" Target="../theme/theme12.xml"/><Relationship Id="rId5" Type="http://schemas.openxmlformats.org/officeDocument/2006/relationships/slideLayout" Target="../slideLayouts/slideLayout21.xml"/><Relationship Id="rId4" Type="http://schemas.openxmlformats.org/officeDocument/2006/relationships/slideLayout" Target="../slideLayouts/slideLayout20.xml"/><Relationship Id="rId9" Type="http://schemas.openxmlformats.org/officeDocument/2006/relationships/image" Target="../media/image7.jpeg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theme" Target="../theme/theme13.xml"/><Relationship Id="rId2" Type="http://schemas.openxmlformats.org/officeDocument/2006/relationships/slideLayout" Target="../slideLayouts/slideLayout23.xml"/><Relationship Id="rId1" Type="http://schemas.openxmlformats.org/officeDocument/2006/relationships/slideLayout" Target="../slideLayouts/slideLayout22.xml"/><Relationship Id="rId6" Type="http://schemas.openxmlformats.org/officeDocument/2006/relationships/image" Target="../media/image7.jpeg"/><Relationship Id="rId5" Type="http://schemas.openxmlformats.org/officeDocument/2006/relationships/image" Target="../media/image2.png"/><Relationship Id="rId4" Type="http://schemas.openxmlformats.org/officeDocument/2006/relationships/image" Target="../media/image15.png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theme" Target="../theme/theme14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image" Target="../media/image7.jpeg"/><Relationship Id="rId5" Type="http://schemas.openxmlformats.org/officeDocument/2006/relationships/image" Target="../media/image2.png"/><Relationship Id="rId4" Type="http://schemas.openxmlformats.org/officeDocument/2006/relationships/image" Target="../media/image16.png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theme" Target="../theme/theme15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/Relationships>
</file>

<file path=ppt/slideMasters/_rels/slideMaster1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5.xml"/><Relationship Id="rId13" Type="http://schemas.openxmlformats.org/officeDocument/2006/relationships/theme" Target="../theme/theme16.xml"/><Relationship Id="rId3" Type="http://schemas.openxmlformats.org/officeDocument/2006/relationships/slideLayout" Target="../slideLayouts/slideLayout30.xml"/><Relationship Id="rId7" Type="http://schemas.openxmlformats.org/officeDocument/2006/relationships/slideLayout" Target="../slideLayouts/slideLayout34.xml"/><Relationship Id="rId12" Type="http://schemas.openxmlformats.org/officeDocument/2006/relationships/slideLayout" Target="../slideLayouts/slideLayout39.xml"/><Relationship Id="rId2" Type="http://schemas.openxmlformats.org/officeDocument/2006/relationships/slideLayout" Target="../slideLayouts/slideLayout29.xml"/><Relationship Id="rId1" Type="http://schemas.openxmlformats.org/officeDocument/2006/relationships/slideLayout" Target="../slideLayouts/slideLayout28.xml"/><Relationship Id="rId6" Type="http://schemas.openxmlformats.org/officeDocument/2006/relationships/slideLayout" Target="../slideLayouts/slideLayout33.xml"/><Relationship Id="rId11" Type="http://schemas.openxmlformats.org/officeDocument/2006/relationships/slideLayout" Target="../slideLayouts/slideLayout38.xml"/><Relationship Id="rId5" Type="http://schemas.openxmlformats.org/officeDocument/2006/relationships/slideLayout" Target="../slideLayouts/slideLayout32.xml"/><Relationship Id="rId10" Type="http://schemas.openxmlformats.org/officeDocument/2006/relationships/slideLayout" Target="../slideLayouts/slideLayout37.xml"/><Relationship Id="rId4" Type="http://schemas.openxmlformats.org/officeDocument/2006/relationships/slideLayout" Target="../slideLayouts/slideLayout31.xml"/><Relationship Id="rId9" Type="http://schemas.openxmlformats.org/officeDocument/2006/relationships/slideLayout" Target="../slideLayouts/slideLayout36.xml"/><Relationship Id="rId14" Type="http://schemas.openxmlformats.org/officeDocument/2006/relationships/image" Target="../media/image18.png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7.xml"/><Relationship Id="rId13" Type="http://schemas.openxmlformats.org/officeDocument/2006/relationships/slideLayout" Target="../slideLayouts/slideLayout52.xml"/><Relationship Id="rId18" Type="http://schemas.openxmlformats.org/officeDocument/2006/relationships/slideLayout" Target="../slideLayouts/slideLayout57.xml"/><Relationship Id="rId3" Type="http://schemas.openxmlformats.org/officeDocument/2006/relationships/slideLayout" Target="../slideLayouts/slideLayout42.xml"/><Relationship Id="rId21" Type="http://schemas.openxmlformats.org/officeDocument/2006/relationships/slideLayout" Target="../slideLayouts/slideLayout60.xml"/><Relationship Id="rId7" Type="http://schemas.openxmlformats.org/officeDocument/2006/relationships/slideLayout" Target="../slideLayouts/slideLayout46.xml"/><Relationship Id="rId12" Type="http://schemas.openxmlformats.org/officeDocument/2006/relationships/slideLayout" Target="../slideLayouts/slideLayout51.xml"/><Relationship Id="rId17" Type="http://schemas.openxmlformats.org/officeDocument/2006/relationships/slideLayout" Target="../slideLayouts/slideLayout56.xml"/><Relationship Id="rId2" Type="http://schemas.openxmlformats.org/officeDocument/2006/relationships/slideLayout" Target="../slideLayouts/slideLayout41.xml"/><Relationship Id="rId16" Type="http://schemas.openxmlformats.org/officeDocument/2006/relationships/slideLayout" Target="../slideLayouts/slideLayout55.xml"/><Relationship Id="rId20" Type="http://schemas.openxmlformats.org/officeDocument/2006/relationships/slideLayout" Target="../slideLayouts/slideLayout59.xml"/><Relationship Id="rId1" Type="http://schemas.openxmlformats.org/officeDocument/2006/relationships/slideLayout" Target="../slideLayouts/slideLayout40.xml"/><Relationship Id="rId6" Type="http://schemas.openxmlformats.org/officeDocument/2006/relationships/slideLayout" Target="../slideLayouts/slideLayout45.xml"/><Relationship Id="rId11" Type="http://schemas.openxmlformats.org/officeDocument/2006/relationships/slideLayout" Target="../slideLayouts/slideLayout50.xml"/><Relationship Id="rId24" Type="http://schemas.openxmlformats.org/officeDocument/2006/relationships/theme" Target="../theme/theme17.xml"/><Relationship Id="rId5" Type="http://schemas.openxmlformats.org/officeDocument/2006/relationships/slideLayout" Target="../slideLayouts/slideLayout44.xml"/><Relationship Id="rId15" Type="http://schemas.openxmlformats.org/officeDocument/2006/relationships/slideLayout" Target="../slideLayouts/slideLayout54.xml"/><Relationship Id="rId23" Type="http://schemas.openxmlformats.org/officeDocument/2006/relationships/slideLayout" Target="../slideLayouts/slideLayout62.xml"/><Relationship Id="rId10" Type="http://schemas.openxmlformats.org/officeDocument/2006/relationships/slideLayout" Target="../slideLayouts/slideLayout49.xml"/><Relationship Id="rId19" Type="http://schemas.openxmlformats.org/officeDocument/2006/relationships/slideLayout" Target="../slideLayouts/slideLayout58.xml"/><Relationship Id="rId4" Type="http://schemas.openxmlformats.org/officeDocument/2006/relationships/slideLayout" Target="../slideLayouts/slideLayout43.xml"/><Relationship Id="rId9" Type="http://schemas.openxmlformats.org/officeDocument/2006/relationships/slideLayout" Target="../slideLayouts/slideLayout48.xml"/><Relationship Id="rId14" Type="http://schemas.openxmlformats.org/officeDocument/2006/relationships/slideLayout" Target="../slideLayouts/slideLayout53.xml"/><Relationship Id="rId22" Type="http://schemas.openxmlformats.org/officeDocument/2006/relationships/slideLayout" Target="../slideLayouts/slideLayout6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Picture 1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A389DAE1-275B-7B22-7BF2-E10100BE1A9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/>
          <a:srcRect l="51836" r="-5866"/>
          <a:stretch/>
        </p:blipFill>
        <p:spPr>
          <a:xfrm>
            <a:off x="2715490" y="354831"/>
            <a:ext cx="2126683" cy="688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poster, graphic design, screenshot&#10;&#10;Description automatically generated">
            <a:extLst>
              <a:ext uri="{FF2B5EF4-FFF2-40B4-BE49-F238E27FC236}">
                <a16:creationId xmlns:a16="http://schemas.microsoft.com/office/drawing/2014/main" id="{5CBD028D-E99F-30B1-1034-10971F84743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Picture 1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B0AB5309-8B76-4E1C-1C21-59A49C2A96F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/>
          <a:srcRect l="51836" r="-5866"/>
          <a:stretch/>
        </p:blipFill>
        <p:spPr>
          <a:xfrm>
            <a:off x="2715490" y="354831"/>
            <a:ext cx="2126683" cy="688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design&#10;&#10;Description automatically generated">
            <a:extLst>
              <a:ext uri="{FF2B5EF4-FFF2-40B4-BE49-F238E27FC236}">
                <a16:creationId xmlns:a16="http://schemas.microsoft.com/office/drawing/2014/main" id="{1788912F-D87C-B9E8-31BB-C2F595B359D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Picture 1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B22D0618-B0BE-700D-9C08-D06395A1822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/>
          <a:srcRect l="51836" r="-5866"/>
          <a:stretch/>
        </p:blipFill>
        <p:spPr>
          <a:xfrm>
            <a:off x="2715490" y="354831"/>
            <a:ext cx="2126683" cy="688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design&#10;&#10;Description automatically generated">
            <a:extLst>
              <a:ext uri="{FF2B5EF4-FFF2-40B4-BE49-F238E27FC236}">
                <a16:creationId xmlns:a16="http://schemas.microsoft.com/office/drawing/2014/main" id="{CC492D47-54C1-BB3E-CB50-4BB081C9E022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Picture 1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73D5F808-62E1-700B-EA14-EED274781E4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5"/>
          <a:srcRect l="51836" r="-5866"/>
          <a:stretch/>
        </p:blipFill>
        <p:spPr>
          <a:xfrm>
            <a:off x="2715490" y="354831"/>
            <a:ext cx="2126683" cy="688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68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pic>
        <p:nvPicPr>
          <p:cNvPr id="4" name="Picture 3" descr="A blue background with yellow text&#10;&#10;Description automatically generated with low confidence">
            <a:extLst>
              <a:ext uri="{FF2B5EF4-FFF2-40B4-BE49-F238E27FC236}">
                <a16:creationId xmlns:a16="http://schemas.microsoft.com/office/drawing/2014/main" id="{C57804DB-28D9-A0D4-1910-EE6AC086140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Picture 1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C771081F-8384-FD9D-6C61-8853082F5F9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/>
          <a:srcRect l="51836" r="-5866"/>
          <a:stretch/>
        </p:blipFill>
        <p:spPr>
          <a:xfrm>
            <a:off x="2715490" y="354831"/>
            <a:ext cx="2126683" cy="688878"/>
          </a:xfrm>
          <a:prstGeom prst="rect">
            <a:avLst/>
          </a:prstGeom>
        </p:spPr>
      </p:pic>
      <p:pic>
        <p:nvPicPr>
          <p:cNvPr id="3" name="Picture 2" descr="A close-up of a logo&#10;&#10;Description automatically generated">
            <a:extLst>
              <a:ext uri="{FF2B5EF4-FFF2-40B4-BE49-F238E27FC236}">
                <a16:creationId xmlns:a16="http://schemas.microsoft.com/office/drawing/2014/main" id="{C0A72071-BF97-8615-9924-E9ABE25188D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5"/>
          <a:srcRect l="2410" t="1207" r="2110" b="46813"/>
          <a:stretch/>
        </p:blipFill>
        <p:spPr>
          <a:xfrm>
            <a:off x="10522232" y="328743"/>
            <a:ext cx="1357016" cy="7376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pic>
        <p:nvPicPr>
          <p:cNvPr id="4" name="Picture 3" descr="A picture containing text, screenshot, font, logo&#10;&#10;Description automatically generated">
            <a:extLst>
              <a:ext uri="{FF2B5EF4-FFF2-40B4-BE49-F238E27FC236}">
                <a16:creationId xmlns:a16="http://schemas.microsoft.com/office/drawing/2014/main" id="{3C5AD815-486F-73D2-AB4F-2B774ECAFCD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Picture 1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1C6A61DE-6947-B2AA-1753-5558884D147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/>
          <a:srcRect l="51836" r="-5866"/>
          <a:stretch/>
        </p:blipFill>
        <p:spPr>
          <a:xfrm>
            <a:off x="2715490" y="354831"/>
            <a:ext cx="2126683" cy="688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pic>
        <p:nvPicPr>
          <p:cNvPr id="4" name="Picture 3" descr="A picture containing sky, tree, cloud, plant&#10;&#10;Description automatically generated">
            <a:extLst>
              <a:ext uri="{FF2B5EF4-FFF2-40B4-BE49-F238E27FC236}">
                <a16:creationId xmlns:a16="http://schemas.microsoft.com/office/drawing/2014/main" id="{4224E1C2-2722-7C36-7CE7-FDC543077DB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Picture 1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225AD7A0-22DF-FE16-1B6A-F0AA3F04B59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/>
          <a:srcRect l="51836" r="-5866"/>
          <a:stretch/>
        </p:blipFill>
        <p:spPr>
          <a:xfrm>
            <a:off x="2715490" y="354831"/>
            <a:ext cx="2126683" cy="688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77653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pic>
        <p:nvPicPr>
          <p:cNvPr id="4" name="Picture 3" descr="A picture containing sky, tree, outdoor, screenshot&#10;&#10;Description automatically generated">
            <a:extLst>
              <a:ext uri="{FF2B5EF4-FFF2-40B4-BE49-F238E27FC236}">
                <a16:creationId xmlns:a16="http://schemas.microsoft.com/office/drawing/2014/main" id="{7A89F437-7263-A4AF-4095-1BF88D5C3A8B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Picture 1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51425A74-C981-E9C6-8FF7-937AD154BD7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5"/>
          <a:srcRect l="51836" r="-5866"/>
          <a:stretch/>
        </p:blipFill>
        <p:spPr>
          <a:xfrm>
            <a:off x="2715490" y="354831"/>
            <a:ext cx="2126683" cy="688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4133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64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pic>
        <p:nvPicPr>
          <p:cNvPr id="3" name="Picture 2" descr="A picture containing sky, building, screenshot, text&#10;&#10;Description automatically generated">
            <a:extLst>
              <a:ext uri="{FF2B5EF4-FFF2-40B4-BE49-F238E27FC236}">
                <a16:creationId xmlns:a16="http://schemas.microsoft.com/office/drawing/2014/main" id="{1CD59662-5B42-6CF1-D2C8-D79E269172B6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Picture 1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84145D66-E734-373E-5B42-4592A20B6C4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5"/>
          <a:srcRect l="51836" r="-5866"/>
          <a:stretch/>
        </p:blipFill>
        <p:spPr>
          <a:xfrm>
            <a:off x="2715490" y="354831"/>
            <a:ext cx="2126683" cy="688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52285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  <p:sldLayoutId id="2147483763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pic>
        <p:nvPicPr>
          <p:cNvPr id="4" name="Picture 3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985EA2D4-C420-D9F3-8677-5BC86BB051A4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Picture 1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656239FE-37DC-D45F-58B4-A147940CE12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5"/>
          <a:srcRect l="51836" r="-5866"/>
          <a:stretch/>
        </p:blipFill>
        <p:spPr>
          <a:xfrm>
            <a:off x="2715490" y="354831"/>
            <a:ext cx="2126683" cy="688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14070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7" r:id="rId1"/>
    <p:sldLayoutId id="2147483765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pic>
        <p:nvPicPr>
          <p:cNvPr id="4" name="Picture 3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E012B580-B5A2-C938-6463-FAB625A271D2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Picture 1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E59115CD-FD2E-8936-3D5F-B5023FBC5A2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5"/>
          <a:srcRect l="51836" r="-5866"/>
          <a:stretch/>
        </p:blipFill>
        <p:spPr>
          <a:xfrm>
            <a:off x="2715490" y="354831"/>
            <a:ext cx="2126683" cy="688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12160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70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Picture 3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3B44A815-9E84-8AD1-EDF3-185B95EA77F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8"/>
          <a:srcRect l="51836" r="-5866"/>
          <a:stretch/>
        </p:blipFill>
        <p:spPr>
          <a:xfrm>
            <a:off x="2030811" y="5989012"/>
            <a:ext cx="1841543" cy="596515"/>
          </a:xfrm>
          <a:prstGeom prst="rect">
            <a:avLst/>
          </a:prstGeom>
        </p:spPr>
      </p:pic>
      <p:pic>
        <p:nvPicPr>
          <p:cNvPr id="7" name="Picture 6" descr="A close-up of a logo&#10;&#10;Description automatically generated">
            <a:extLst>
              <a:ext uri="{FF2B5EF4-FFF2-40B4-BE49-F238E27FC236}">
                <a16:creationId xmlns:a16="http://schemas.microsoft.com/office/drawing/2014/main" id="{D0E9C5A5-DB80-50E8-B0F6-9359EDC529C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9"/>
          <a:srcRect l="2410" t="1207" r="2110" b="46813"/>
          <a:stretch/>
        </p:blipFill>
        <p:spPr>
          <a:xfrm>
            <a:off x="3872354" y="5989012"/>
            <a:ext cx="1097385" cy="5965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722" r:id="rId3"/>
    <p:sldLayoutId id="2147483725" r:id="rId4"/>
    <p:sldLayoutId id="2147483767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pic>
        <p:nvPicPr>
          <p:cNvPr id="6" name="Picture 5" descr="A picture containing text, screenshot&#10;&#10;Description automatically generated">
            <a:extLst>
              <a:ext uri="{FF2B5EF4-FFF2-40B4-BE49-F238E27FC236}">
                <a16:creationId xmlns:a16="http://schemas.microsoft.com/office/drawing/2014/main" id="{4AF67501-012E-85E6-5A58-BF498FFABB78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Picture 3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FB6DD3F1-A66A-1FD4-97AD-9A494D004C5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5"/>
          <a:srcRect l="51836" r="-5866"/>
          <a:stretch/>
        </p:blipFill>
        <p:spPr>
          <a:xfrm>
            <a:off x="2030811" y="315798"/>
            <a:ext cx="1841543" cy="596515"/>
          </a:xfrm>
          <a:prstGeom prst="rect">
            <a:avLst/>
          </a:prstGeom>
        </p:spPr>
      </p:pic>
      <p:pic>
        <p:nvPicPr>
          <p:cNvPr id="5" name="Picture 4" descr="A close-up of a logo&#10;&#10;Description automatically generated">
            <a:extLst>
              <a:ext uri="{FF2B5EF4-FFF2-40B4-BE49-F238E27FC236}">
                <a16:creationId xmlns:a16="http://schemas.microsoft.com/office/drawing/2014/main" id="{7C9C148F-B86A-70E7-1539-0A27556C3D8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6"/>
          <a:srcRect l="2410" t="1207" r="2110" b="46813"/>
          <a:stretch/>
        </p:blipFill>
        <p:spPr>
          <a:xfrm>
            <a:off x="3872354" y="315798"/>
            <a:ext cx="1097385" cy="5965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7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pic>
        <p:nvPicPr>
          <p:cNvPr id="6" name="Picture 5" descr="A picture containing text, screenshot, design, businesscard&#10;&#10;Description automatically generated">
            <a:extLst>
              <a:ext uri="{FF2B5EF4-FFF2-40B4-BE49-F238E27FC236}">
                <a16:creationId xmlns:a16="http://schemas.microsoft.com/office/drawing/2014/main" id="{42A3A970-147E-1BD3-4AC3-0071AC3C1EE8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Picture 3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39220A7B-CBE9-9178-8552-648DEF07F90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5"/>
          <a:srcRect l="51836" r="-5866"/>
          <a:stretch/>
        </p:blipFill>
        <p:spPr>
          <a:xfrm>
            <a:off x="275902" y="1094173"/>
            <a:ext cx="1841543" cy="596515"/>
          </a:xfrm>
          <a:prstGeom prst="rect">
            <a:avLst/>
          </a:prstGeom>
        </p:spPr>
      </p:pic>
      <p:pic>
        <p:nvPicPr>
          <p:cNvPr id="5" name="Picture 4" descr="A close-up of a logo&#10;&#10;Description automatically generated">
            <a:extLst>
              <a:ext uri="{FF2B5EF4-FFF2-40B4-BE49-F238E27FC236}">
                <a16:creationId xmlns:a16="http://schemas.microsoft.com/office/drawing/2014/main" id="{7EB65431-F569-DDCE-E91B-875CC670B09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6"/>
          <a:srcRect l="2410" t="1207" r="2110" b="46813"/>
          <a:stretch/>
        </p:blipFill>
        <p:spPr>
          <a:xfrm>
            <a:off x="275902" y="1825625"/>
            <a:ext cx="1644143" cy="8937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766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pic>
        <p:nvPicPr>
          <p:cNvPr id="4" name="Picture 3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8CDF4B5A-5BC9-DF46-98BB-700999D8212C}"/>
              </a:ext>
            </a:extLst>
          </p:cNvPr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5" r:id="rId1"/>
    <p:sldLayoutId id="2147483708" r:id="rId2"/>
    <p:sldLayoutId id="2147483706" r:id="rId3"/>
    <p:sldLayoutId id="2147483707" r:id="rId4"/>
    <p:sldLayoutId id="2147483726" r:id="rId5"/>
    <p:sldLayoutId id="2147483727" r:id="rId6"/>
    <p:sldLayoutId id="2147483728" r:id="rId7"/>
    <p:sldLayoutId id="2147483759" r:id="rId8"/>
    <p:sldLayoutId id="2147483760" r:id="rId9"/>
    <p:sldLayoutId id="2147483731" r:id="rId10"/>
    <p:sldLayoutId id="2147483732" r:id="rId11"/>
    <p:sldLayoutId id="2147483733" r:id="rId12"/>
  </p:sldLayoutIdLst>
  <p:txStyles>
    <p:titleStyle>
      <a:lvl1pPr algn="l" defTabSz="914400" rtl="0" eaLnBrk="1" latinLnBrk="0" hangingPunct="1">
        <a:lnSpc>
          <a:spcPct val="150000"/>
        </a:lnSpc>
        <a:spcBef>
          <a:spcPct val="0"/>
        </a:spcBef>
        <a:buNone/>
        <a:defRPr sz="2800" b="1" kern="1200">
          <a:solidFill>
            <a:schemeClr val="tx1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0" indent="0" algn="l" defTabSz="914400" rtl="0" eaLnBrk="1" latinLnBrk="0" hangingPunct="1">
        <a:lnSpc>
          <a:spcPct val="150000"/>
        </a:lnSpc>
        <a:spcBef>
          <a:spcPts val="1000"/>
        </a:spcBef>
        <a:buFont typeface="Arial" panose="020B0604020202020204" pitchFamily="34" charset="0"/>
        <a:buNone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A9775E2-26ED-4CEF-94F6-7C85D113D5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946653"/>
            <a:ext cx="10058400" cy="132556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F32AB5-76E2-49F4-96EE-B419AF1F03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4400" y="2294859"/>
            <a:ext cx="10058400" cy="372093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06605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748" r:id="rId2"/>
    <p:sldLayoutId id="2147483747" r:id="rId3"/>
    <p:sldLayoutId id="2147483746" r:id="rId4"/>
    <p:sldLayoutId id="2147483745" r:id="rId5"/>
    <p:sldLayoutId id="2147483744" r:id="rId6"/>
    <p:sldLayoutId id="2147483743" r:id="rId7"/>
    <p:sldLayoutId id="2147483742" r:id="rId8"/>
    <p:sldLayoutId id="2147483741" r:id="rId9"/>
    <p:sldLayoutId id="2147483740" r:id="rId10"/>
    <p:sldLayoutId id="2147483739" r:id="rId11"/>
    <p:sldLayoutId id="2147483738" r:id="rId12"/>
    <p:sldLayoutId id="2147483737" r:id="rId13"/>
    <p:sldLayoutId id="2147483736" r:id="rId14"/>
    <p:sldLayoutId id="2147483735" r:id="rId15"/>
    <p:sldLayoutId id="2147483662" r:id="rId16"/>
    <p:sldLayoutId id="2147483660" r:id="rId17"/>
    <p:sldLayoutId id="2147483665" r:id="rId18"/>
    <p:sldLayoutId id="2147483661" r:id="rId19"/>
    <p:sldLayoutId id="2147483729" r:id="rId20"/>
    <p:sldLayoutId id="2147483730" r:id="rId21"/>
    <p:sldLayoutId id="2147483719" r:id="rId22"/>
    <p:sldLayoutId id="2147483723" r:id="rId2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None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576" userDrawn="1">
          <p15:clr>
            <a:srgbClr val="F26B43"/>
          </p15:clr>
        </p15:guide>
        <p15:guide id="2" pos="576" userDrawn="1">
          <p15:clr>
            <a:srgbClr val="F26B43"/>
          </p15:clr>
        </p15:guide>
        <p15:guide id="3" pos="7104" userDrawn="1">
          <p15:clr>
            <a:srgbClr val="F26B43"/>
          </p15:clr>
        </p15:guide>
        <p15:guide id="4" orient="horz" pos="3744" userDrawn="1">
          <p15:clr>
            <a:srgbClr val="F26B43"/>
          </p15:clr>
        </p15:guide>
        <p15:guide id="5" pos="2760" userDrawn="1">
          <p15:clr>
            <a:srgbClr val="F26B43"/>
          </p15:clr>
        </p15:guide>
        <p15:guide id="6" pos="4944" userDrawn="1">
          <p15:clr>
            <a:srgbClr val="F26B43"/>
          </p15:clr>
        </p15:guide>
        <p15:guide id="7" orient="horz" pos="4032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2.xml"/><Relationship Id="rId4" Type="http://schemas.openxmlformats.org/officeDocument/2006/relationships/image" Target="../media/image2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0.xml"/><Relationship Id="rId5" Type="http://schemas.openxmlformats.org/officeDocument/2006/relationships/image" Target="../media/image27.png"/><Relationship Id="rId4" Type="http://schemas.openxmlformats.org/officeDocument/2006/relationships/image" Target="../media/image2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0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slideLayout" Target="../slideLayouts/slideLayout21.xml"/><Relationship Id="rId1" Type="http://schemas.openxmlformats.org/officeDocument/2006/relationships/video" Target="https://www.youtube.com/embed/JYRLaSY35iU?feature=oembed" TargetMode="External"/><Relationship Id="rId4" Type="http://schemas.openxmlformats.org/officeDocument/2006/relationships/image" Target="../media/image3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0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0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0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13" Type="http://schemas.openxmlformats.org/officeDocument/2006/relationships/hyperlink" Target="https://hwb.gov.wales/api/storage/031bbc2d-d2f8-429d-a944-5fc33484827d/a-quality-framework-for-early-childhood-play-learning-and-care-v1.pdf" TargetMode="External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12" Type="http://schemas.openxmlformats.org/officeDocument/2006/relationships/image" Target="../media/image3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3.xml"/><Relationship Id="rId6" Type="http://schemas.openxmlformats.org/officeDocument/2006/relationships/diagramColors" Target="../diagrams/colors2.xml"/><Relationship Id="rId11" Type="http://schemas.openxmlformats.org/officeDocument/2006/relationships/image" Target="../media/image38.png"/><Relationship Id="rId5" Type="http://schemas.openxmlformats.org/officeDocument/2006/relationships/diagramQuickStyle" Target="../diagrams/quickStyle2.xml"/><Relationship Id="rId10" Type="http://schemas.openxmlformats.org/officeDocument/2006/relationships/image" Target="../media/image37.png"/><Relationship Id="rId4" Type="http://schemas.openxmlformats.org/officeDocument/2006/relationships/diagramLayout" Target="../diagrams/layout2.xml"/><Relationship Id="rId9" Type="http://schemas.openxmlformats.org/officeDocument/2006/relationships/image" Target="../media/image3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42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0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4.xml"/><Relationship Id="rId2" Type="http://schemas.openxmlformats.org/officeDocument/2006/relationships/slideLayout" Target="../slideLayouts/slideLayout20.xml"/><Relationship Id="rId1" Type="http://schemas.openxmlformats.org/officeDocument/2006/relationships/video" Target="https://www.youtube.com/embed/g1uLyMoSji8?feature=oembed" TargetMode="External"/><Relationship Id="rId4" Type="http://schemas.openxmlformats.org/officeDocument/2006/relationships/image" Target="../media/image44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0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eur01.safelinks.protection.outlook.com/?url=https%3A%2F%2Fyoutu.be%2FQRtVqJq20Ao&amp;data=05%7C01%7Ckathryn.edwards%40uwtsd.ac.uk%7Cb974e0f65833480a896908dbcfcf99c2%7C4e0f11f9046e45059cb8db2152311e21%7C0%7C0%7C638332262770543745%7CUnknown%7CTWFpbGZsb3d8eyJWIjoiMC4wLjAwMDAiLCJQIjoiV2luMzIiLCJBTiI6Ik1haWwiLCJXVCI6Mn0%3D%7C3000%7C%7C%7C&amp;sdata=ADSSVDQDzpW8Db2lGjU8D6sj2TAWBUvvAMNTAMi30u4%3D&amp;reserved=0" TargetMode="External"/><Relationship Id="rId2" Type="http://schemas.openxmlformats.org/officeDocument/2006/relationships/hyperlink" Target="https://eur01.safelinks.protection.outlook.com/?url=https%3A%2F%2Fyoutu.be%2Fm9ZkxEvzbn0&amp;data=05%7C01%7Ckathryn.edwards%40uwtsd.ac.uk%7Cb974e0f65833480a896908dbcfcf99c2%7C4e0f11f9046e45059cb8db2152311e21%7C0%7C0%7C638332262770543745%7CUnknown%7CTWFpbGZsb3d8eyJWIjoiMC4wLjAwMDAiLCJQIjoiV2luMzIiLCJBTiI6Ik1haWwiLCJXVCI6Mn0%3D%7C3000%7C%7C%7C&amp;sdata=R1vyM%2F1QsB9ofsvhb%2BALi4oaSmJdFLZAN6IZVMgjv00%3D&amp;reserved=0" TargetMode="External"/><Relationship Id="rId1" Type="http://schemas.openxmlformats.org/officeDocument/2006/relationships/slideLayout" Target="../slideLayouts/slideLayout41.xml"/><Relationship Id="rId6" Type="http://schemas.openxmlformats.org/officeDocument/2006/relationships/hyperlink" Target="https://eur01.safelinks.protection.outlook.com/?url=https%3A%2F%2Fyoutu.be%2FM4DXcp7F7zg&amp;data=05%7C01%7Ckathryn.edwards%40uwtsd.ac.uk%7Cb974e0f65833480a896908dbcfcf99c2%7C4e0f11f9046e45059cb8db2152311e21%7C0%7C0%7C638332262770700025%7CUnknown%7CTWFpbGZsb3d8eyJWIjoiMC4wLjAwMDAiLCJQIjoiV2luMzIiLCJBTiI6Ik1haWwiLCJXVCI6Mn0%3D%7C3000%7C%7C%7C&amp;sdata=Hm4OjB%2FbJS3xC%2BHe416kF9Ef%2FnIX%2BpjNujx1P4pyT18%3D&amp;reserved=0" TargetMode="External"/><Relationship Id="rId5" Type="http://schemas.openxmlformats.org/officeDocument/2006/relationships/hyperlink" Target="https://eur01.safelinks.protection.outlook.com/?url=https%3A%2F%2Fyoutu.be%2FEEdKvXqQGf0&amp;data=05%7C01%7Ckathryn.edwards%40uwtsd.ac.uk%7Cb974e0f65833480a896908dbcfcf99c2%7C4e0f11f9046e45059cb8db2152311e21%7C0%7C0%7C638332262770543745%7CUnknown%7CTWFpbGZsb3d8eyJWIjoiMC4wLjAwMDAiLCJQIjoiV2luMzIiLCJBTiI6Ik1haWwiLCJXVCI6Mn0%3D%7C3000%7C%7C%7C&amp;sdata=NDl3WlNlID2VZvTOJnW%2FKAKVVMpp%2BAjRmJgucdaco2M%3D&amp;reserved=0" TargetMode="External"/><Relationship Id="rId4" Type="http://schemas.openxmlformats.org/officeDocument/2006/relationships/hyperlink" Target="https://eur01.safelinks.protection.outlook.com/?url=https%3A%2F%2Fyoutu.be%2FPE2fAAgT-_s&amp;data=05%7C01%7Ckathryn.edwards%40uwtsd.ac.uk%7Cb974e0f65833480a896908dbcfcf99c2%7C4e0f11f9046e45059cb8db2152311e21%7C0%7C0%7C638332262770543745%7CUnknown%7CTWFpbGZsb3d8eyJWIjoiMC4wLjAwMDAiLCJQIjoiV2luMzIiLCJBTiI6Ik1haWwiLCJXVCI6Mn0%3D%7C3000%7C%7C%7C&amp;sdata=scjgObaDLP%2FRaD6e9%2F79UMVZFIWzNnmH6aBClinCDo8%3D&amp;reserved=0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7.xml"/><Relationship Id="rId2" Type="http://schemas.openxmlformats.org/officeDocument/2006/relationships/slideLayout" Target="../slideLayouts/slideLayout20.xml"/><Relationship Id="rId1" Type="http://schemas.openxmlformats.org/officeDocument/2006/relationships/video" Target="https://www.youtube.com/embed/m9ZkxEvzbn0?feature=oembed" TargetMode="External"/><Relationship Id="rId6" Type="http://schemas.openxmlformats.org/officeDocument/2006/relationships/image" Target="../media/image48.jpeg"/><Relationship Id="rId5" Type="http://schemas.openxmlformats.org/officeDocument/2006/relationships/image" Target="../media/image47.png"/><Relationship Id="rId4" Type="http://schemas.openxmlformats.org/officeDocument/2006/relationships/image" Target="../media/image46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slideLayout" Target="../slideLayouts/slideLayout20.xml"/><Relationship Id="rId1" Type="http://schemas.openxmlformats.org/officeDocument/2006/relationships/video" Target="https://www.youtube.com/embed/QRtVqJq20Ao?feature=oembed" TargetMode="External"/><Relationship Id="rId5" Type="http://schemas.openxmlformats.org/officeDocument/2006/relationships/image" Target="../media/image48.jpeg"/><Relationship Id="rId4" Type="http://schemas.openxmlformats.org/officeDocument/2006/relationships/image" Target="../media/image50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slideLayout" Target="../slideLayouts/slideLayout20.xml"/><Relationship Id="rId1" Type="http://schemas.openxmlformats.org/officeDocument/2006/relationships/video" Target="https://www.youtube.com/embed/PE2fAAgT-_s?feature=oembed" TargetMode="External"/><Relationship Id="rId5" Type="http://schemas.openxmlformats.org/officeDocument/2006/relationships/image" Target="../media/image48.jpeg"/><Relationship Id="rId4" Type="http://schemas.openxmlformats.org/officeDocument/2006/relationships/image" Target="../media/image52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53.jpeg"/><Relationship Id="rId7" Type="http://schemas.openxmlformats.org/officeDocument/2006/relationships/diagramColors" Target="../diagrams/colors3.xm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1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2.xml"/><Relationship Id="rId4" Type="http://schemas.openxmlformats.org/officeDocument/2006/relationships/image" Target="../media/image23.pn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3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32.xml"/><Relationship Id="rId5" Type="http://schemas.openxmlformats.org/officeDocument/2006/relationships/image" Target="../media/image57.png"/><Relationship Id="rId4" Type="http://schemas.openxmlformats.org/officeDocument/2006/relationships/image" Target="../media/image56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3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33.xml"/><Relationship Id="rId4" Type="http://schemas.openxmlformats.org/officeDocument/2006/relationships/hyperlink" Target="https://www.estyn.gov.wales/effective-practice/encouraging-independent-and-inquisitive-learners-foundation-phase" TargetMode="Externa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61.xm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hyperlink" Target="https://hwb.gov.wales/api/storage/2f34d783-b4b3-4d47-8fe9-49fdb993dfce/numeracy-framework.pdf" TargetMode="External"/><Relationship Id="rId3" Type="http://schemas.openxmlformats.org/officeDocument/2006/relationships/hyperlink" Target="https://hwb.gov.wales/api/storage/031bbc2d-d2f8-429d-a944-5fc33484827d/a-quality-framework-for-early-childhood-play-learning-and-care-v1.pdf" TargetMode="External"/><Relationship Id="rId7" Type="http://schemas.openxmlformats.org/officeDocument/2006/relationships/hyperlink" Target="https://hwb.gov.wales/api/storage/4d852cbe-03d6-4c36-8175-c281461c8690/literacy-framework.pdf" TargetMode="External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1.xml"/><Relationship Id="rId6" Type="http://schemas.openxmlformats.org/officeDocument/2006/relationships/hyperlink" Target="https://www.estyn.gov.wales/effective-practice/encouraging-independent-and-inquisitive-learners-foundation-phase" TargetMode="External"/><Relationship Id="rId5" Type="http://schemas.openxmlformats.org/officeDocument/2006/relationships/hyperlink" Target="https://hwb.gov.wales/api/storage/d26af733-abd1-4d33-92fe-4ea8eb1d928f/dcf40620.pdf" TargetMode="External"/><Relationship Id="rId4" Type="http://schemas.openxmlformats.org/officeDocument/2006/relationships/hyperlink" Target="https://hwb.gov.wales/curriculum-for-wales" TargetMode="External"/><Relationship Id="rId9" Type="http://schemas.openxmlformats.org/officeDocument/2006/relationships/hyperlink" Target="https://hwb.gov.wales/api/storage/19bc948b-8a3f-41e0-944a-7bf2cadf7d18/professional-standards-for-teaching-and-leadership-interactive-pdf-for-pc.pdf" TargetMode="Externa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0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Teacher Education Courses | University of Wales Trinity Saint David">
            <a:extLst>
              <a:ext uri="{FF2B5EF4-FFF2-40B4-BE49-F238E27FC236}">
                <a16:creationId xmlns:a16="http://schemas.microsoft.com/office/drawing/2014/main" id="{B8F8CC77-F27D-28BB-B7E3-2A488A9AD4B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164" y="1556390"/>
            <a:ext cx="4949107" cy="3579854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8" name="Subtitle 2">
            <a:extLst>
              <a:ext uri="{FF2B5EF4-FFF2-40B4-BE49-F238E27FC236}">
                <a16:creationId xmlns:a16="http://schemas.microsoft.com/office/drawing/2014/main" id="{57ED6D5D-E07C-2A2E-1770-B082DB384717}"/>
              </a:ext>
            </a:extLst>
          </p:cNvPr>
          <p:cNvSpPr txBox="1">
            <a:spLocks/>
          </p:cNvSpPr>
          <p:nvPr/>
        </p:nvSpPr>
        <p:spPr>
          <a:xfrm>
            <a:off x="7330133" y="2652734"/>
            <a:ext cx="3944003" cy="173772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 fontScale="85000" lnSpcReduction="20000"/>
          </a:bodyPr>
          <a:lstStyle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b="1" kern="120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err="1">
                <a:latin typeface="Arial"/>
                <a:cs typeface="Arial"/>
              </a:rPr>
              <a:t>Sesiwn</a:t>
            </a:r>
            <a:r>
              <a:rPr lang="en-GB">
                <a:latin typeface="Arial"/>
                <a:cs typeface="Arial"/>
              </a:rPr>
              <a:t> 3</a:t>
            </a:r>
            <a:endParaRPr lang="en-GB"/>
          </a:p>
          <a:p>
            <a:pPr algn="ctr"/>
            <a:r>
              <a:rPr lang="en-GB">
                <a:latin typeface="Arial"/>
                <a:cs typeface="Arial"/>
              </a:rPr>
              <a:t>24/10/23</a:t>
            </a:r>
            <a:endParaRPr lang="en-GB"/>
          </a:p>
          <a:p>
            <a:pPr algn="ctr"/>
            <a:r>
              <a:rPr lang="en-GB" i="1">
                <a:latin typeface="Arial"/>
                <a:cs typeface="Arial"/>
              </a:rPr>
              <a:t>Session 3</a:t>
            </a:r>
            <a:endParaRPr lang="en-GB" i="1"/>
          </a:p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692DA600-8D01-FC6B-936A-266F26A023C7}"/>
              </a:ext>
            </a:extLst>
          </p:cNvPr>
          <p:cNvSpPr txBox="1">
            <a:spLocks/>
          </p:cNvSpPr>
          <p:nvPr/>
        </p:nvSpPr>
        <p:spPr>
          <a:xfrm>
            <a:off x="6494970" y="661040"/>
            <a:ext cx="5242866" cy="895350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50000"/>
              </a:lnSpc>
            </a:pPr>
            <a:r>
              <a:rPr lang="en-GB" sz="6000" b="1">
                <a:solidFill>
                  <a:schemeClr val="bg1"/>
                </a:solidFill>
              </a:rPr>
              <a:t>LLWYBR SAC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EE5ABC-A754-5F27-D59F-73F57DE7B004}"/>
              </a:ext>
            </a:extLst>
          </p:cNvPr>
          <p:cNvSpPr txBox="1">
            <a:spLocks/>
          </p:cNvSpPr>
          <p:nvPr/>
        </p:nvSpPr>
        <p:spPr>
          <a:xfrm>
            <a:off x="6630944" y="4887175"/>
            <a:ext cx="5242866" cy="895350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50000"/>
              </a:lnSpc>
            </a:pPr>
            <a:r>
              <a:rPr lang="en-GB" sz="6000" b="1" i="1">
                <a:solidFill>
                  <a:schemeClr val="bg1"/>
                </a:solidFill>
              </a:rPr>
              <a:t>QTS PATHWAY</a:t>
            </a:r>
          </a:p>
        </p:txBody>
      </p:sp>
    </p:spTree>
    <p:extLst>
      <p:ext uri="{BB962C8B-B14F-4D97-AF65-F5344CB8AC3E}">
        <p14:creationId xmlns:p14="http://schemas.microsoft.com/office/powerpoint/2010/main" val="4750346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Teacher Education Courses | University of Wales Trinity Saint David">
            <a:extLst>
              <a:ext uri="{FF2B5EF4-FFF2-40B4-BE49-F238E27FC236}">
                <a16:creationId xmlns:a16="http://schemas.microsoft.com/office/drawing/2014/main" id="{B8F8CC77-F27D-28BB-B7E3-2A488A9AD4B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164" y="1556390"/>
            <a:ext cx="4949107" cy="3579854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8" name="Subtitle 2">
            <a:extLst>
              <a:ext uri="{FF2B5EF4-FFF2-40B4-BE49-F238E27FC236}">
                <a16:creationId xmlns:a16="http://schemas.microsoft.com/office/drawing/2014/main" id="{57ED6D5D-E07C-2A2E-1770-B082DB384717}"/>
              </a:ext>
            </a:extLst>
          </p:cNvPr>
          <p:cNvSpPr txBox="1">
            <a:spLocks/>
          </p:cNvSpPr>
          <p:nvPr/>
        </p:nvSpPr>
        <p:spPr>
          <a:xfrm>
            <a:off x="6332139" y="2123800"/>
            <a:ext cx="5624121" cy="2660875"/>
          </a:xfrm>
          <a:prstGeom prst="rect">
            <a:avLst/>
          </a:prstGeom>
          <a:ln w="28575">
            <a:solidFill>
              <a:schemeClr val="bg1"/>
            </a:solidFill>
          </a:ln>
        </p:spPr>
        <p:txBody>
          <a:bodyPr vert="horz" wrap="square" lIns="0" tIns="0" rIns="0" bIns="0" rtlCol="0" anchor="t" anchorCtr="0">
            <a:normAutofit lnSpcReduction="10000"/>
          </a:bodyPr>
          <a:lstStyle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b="1" kern="120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dirty="0" err="1">
                <a:latin typeface="Arial"/>
                <a:cs typeface="Arial"/>
              </a:rPr>
              <a:t>Bwriad</a:t>
            </a:r>
            <a:r>
              <a:rPr lang="en-GB" dirty="0">
                <a:latin typeface="Arial"/>
                <a:cs typeface="Arial"/>
              </a:rPr>
              <a:t> y </a:t>
            </a:r>
            <a:r>
              <a:rPr lang="en-GB" dirty="0" err="1">
                <a:latin typeface="Arial"/>
                <a:cs typeface="Arial"/>
              </a:rPr>
              <a:t>Dysgu</a:t>
            </a:r>
            <a:r>
              <a:rPr lang="en-GB" dirty="0">
                <a:latin typeface="Arial"/>
                <a:cs typeface="Arial"/>
              </a:rPr>
              <a:t>:</a:t>
            </a:r>
          </a:p>
          <a:p>
            <a:pPr algn="ctr"/>
            <a:r>
              <a:rPr lang="en-GB" dirty="0">
                <a:latin typeface="Arial"/>
                <a:cs typeface="Arial"/>
              </a:rPr>
              <a:t> </a:t>
            </a:r>
            <a:r>
              <a:rPr lang="en-GB" dirty="0" err="1">
                <a:latin typeface="Arial"/>
                <a:cs typeface="Arial"/>
              </a:rPr>
              <a:t>Archwilio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dirty="0" err="1">
                <a:latin typeface="Arial"/>
                <a:cs typeface="Arial"/>
              </a:rPr>
              <a:t>ysgolion</a:t>
            </a:r>
            <a:r>
              <a:rPr lang="en-GB" dirty="0">
                <a:latin typeface="Arial"/>
                <a:cs typeface="Arial"/>
              </a:rPr>
              <a:t>, </a:t>
            </a:r>
            <a:r>
              <a:rPr lang="en-GB" dirty="0" err="1">
                <a:latin typeface="Arial"/>
                <a:cs typeface="Arial"/>
              </a:rPr>
              <a:t>yr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dirty="0" err="1">
                <a:latin typeface="Arial"/>
                <a:cs typeface="Arial"/>
              </a:rPr>
              <a:t>amgylchedd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dirty="0" err="1">
                <a:latin typeface="Arial"/>
                <a:cs typeface="Arial"/>
              </a:rPr>
              <a:t>dysgu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dirty="0" err="1">
                <a:latin typeface="Arial"/>
                <a:cs typeface="Arial"/>
              </a:rPr>
              <a:t>a'ch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dirty="0" err="1">
                <a:latin typeface="Arial"/>
                <a:cs typeface="Arial"/>
              </a:rPr>
              <a:t>rôl</a:t>
            </a:r>
            <a:r>
              <a:rPr lang="en-GB" dirty="0">
                <a:latin typeface="Arial"/>
                <a:cs typeface="Arial"/>
              </a:rPr>
              <a:t> </a:t>
            </a:r>
          </a:p>
          <a:p>
            <a:pPr algn="ctr"/>
            <a:r>
              <a:rPr lang="en-GB" dirty="0">
                <a:latin typeface="Arial"/>
                <a:cs typeface="Arial"/>
              </a:rPr>
              <a:t>chi </a:t>
            </a:r>
            <a:r>
              <a:rPr lang="en-GB" dirty="0" err="1">
                <a:latin typeface="Arial"/>
                <a:cs typeface="Arial"/>
              </a:rPr>
              <a:t>ynddyn</a:t>
            </a:r>
            <a:r>
              <a:rPr lang="en-GB" dirty="0">
                <a:latin typeface="Arial"/>
                <a:cs typeface="Arial"/>
              </a:rPr>
              <a:t> nhw</a:t>
            </a:r>
            <a:endParaRPr lang="en-GB" dirty="0">
              <a:solidFill>
                <a:schemeClr val="tx1"/>
              </a:solidFill>
            </a:endParaRP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692DA600-8D01-FC6B-936A-266F26A023C7}"/>
              </a:ext>
            </a:extLst>
          </p:cNvPr>
          <p:cNvSpPr txBox="1">
            <a:spLocks/>
          </p:cNvSpPr>
          <p:nvPr/>
        </p:nvSpPr>
        <p:spPr>
          <a:xfrm>
            <a:off x="6690193" y="81668"/>
            <a:ext cx="5242866" cy="895350"/>
          </a:xfrm>
          <a:prstGeom prst="rect">
            <a:avLst/>
          </a:prstGeom>
        </p:spPr>
        <p:txBody>
          <a:bodyPr lIns="91440" tIns="45720" rIns="91440" bIns="4572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50000"/>
              </a:lnSpc>
            </a:pPr>
            <a:endParaRPr lang="en-GB" sz="6000" b="1" u="sng">
              <a:solidFill>
                <a:srgbClr val="00B050"/>
              </a:solidFill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24859856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837A8B4B-2EB9-9017-8680-58EC77B6EF31}"/>
              </a:ext>
            </a:extLst>
          </p:cNvPr>
          <p:cNvSpPr txBox="1"/>
          <p:nvPr/>
        </p:nvSpPr>
        <p:spPr>
          <a:xfrm>
            <a:off x="13449" y="0"/>
            <a:ext cx="12178551" cy="5738904"/>
          </a:xfrm>
          <a:prstGeom prst="rect">
            <a:avLst/>
          </a:prstGeom>
          <a:solidFill>
            <a:srgbClr val="DCF6F7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pic>
        <p:nvPicPr>
          <p:cNvPr id="4" name="Picture 2" descr="Teacher Education Courses | University of Wales Trinity Saint David">
            <a:extLst>
              <a:ext uri="{FF2B5EF4-FFF2-40B4-BE49-F238E27FC236}">
                <a16:creationId xmlns:a16="http://schemas.microsoft.com/office/drawing/2014/main" id="{62C12048-9EEC-ED59-A247-0AA3AAC3EF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4630" y="6070117"/>
            <a:ext cx="999526" cy="722990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4524473F-E40B-11D0-4BAE-3826E03F874B}"/>
              </a:ext>
            </a:extLst>
          </p:cNvPr>
          <p:cNvSpPr/>
          <p:nvPr/>
        </p:nvSpPr>
        <p:spPr>
          <a:xfrm>
            <a:off x="483704" y="2367171"/>
            <a:ext cx="10053706" cy="313932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6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Cyfle</a:t>
            </a:r>
            <a:r>
              <a:rPr lang="en-US" sz="6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</a:t>
            </a:r>
            <a:r>
              <a:rPr lang="en-US" sz="66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i</a:t>
            </a:r>
            <a:r>
              <a:rPr lang="en-US" sz="6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</a:t>
            </a:r>
            <a:r>
              <a:rPr lang="en-US" sz="66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drafod</a:t>
            </a:r>
            <a:r>
              <a:rPr lang="en-US" sz="6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</a:t>
            </a:r>
            <a:r>
              <a:rPr lang="en-US" sz="66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ein</a:t>
            </a:r>
            <a:r>
              <a:rPr lang="en-US" sz="6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</a:t>
            </a:r>
          </a:p>
          <a:p>
            <a:pPr algn="ctr"/>
            <a:r>
              <a:rPr lang="en-US" sz="66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Darlith</a:t>
            </a:r>
            <a:r>
              <a:rPr lang="en-US" sz="6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</a:t>
            </a:r>
            <a:r>
              <a:rPr lang="en-US" sz="66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yr</a:t>
            </a:r>
            <a:r>
              <a:rPr lang="en-US" sz="6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</a:t>
            </a:r>
            <a:r>
              <a:rPr lang="en-US" sz="66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wythnos</a:t>
            </a:r>
            <a:r>
              <a:rPr lang="en-US" sz="6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</a:t>
            </a:r>
            <a:r>
              <a:rPr lang="en-US" sz="66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diwethaf</a:t>
            </a:r>
            <a:r>
              <a:rPr lang="en-US" sz="6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...</a:t>
            </a:r>
          </a:p>
        </p:txBody>
      </p:sp>
      <p:sp>
        <p:nvSpPr>
          <p:cNvPr id="6" name="Thought Bubble: Cloud 5">
            <a:extLst>
              <a:ext uri="{FF2B5EF4-FFF2-40B4-BE49-F238E27FC236}">
                <a16:creationId xmlns:a16="http://schemas.microsoft.com/office/drawing/2014/main" id="{DCB767F2-B66D-5A5E-197A-5F7170BD3326}"/>
              </a:ext>
            </a:extLst>
          </p:cNvPr>
          <p:cNvSpPr/>
          <p:nvPr/>
        </p:nvSpPr>
        <p:spPr>
          <a:xfrm flipH="1">
            <a:off x="147836" y="136887"/>
            <a:ext cx="5196201" cy="1890846"/>
          </a:xfrm>
          <a:prstGeom prst="cloudCallou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 err="1">
                <a:solidFill>
                  <a:srgbClr val="002060"/>
                </a:solidFill>
                <a:cs typeface="Calibri"/>
              </a:rPr>
              <a:t>Crynhoi’r</a:t>
            </a:r>
            <a:r>
              <a:rPr lang="en-US" sz="36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cs typeface="Calibri"/>
              </a:rPr>
              <a:t>darlith</a:t>
            </a:r>
            <a:r>
              <a:rPr lang="en-US" sz="3600" b="1" dirty="0">
                <a:solidFill>
                  <a:srgbClr val="002060"/>
                </a:solidFill>
                <a:cs typeface="Calibri"/>
              </a:rPr>
              <a:t>  </a:t>
            </a:r>
            <a:r>
              <a:rPr lang="en-US" sz="3600" b="1" dirty="0" err="1">
                <a:solidFill>
                  <a:srgbClr val="002060"/>
                </a:solidFill>
                <a:cs typeface="Calibri"/>
              </a:rPr>
              <a:t>blaenorol</a:t>
            </a:r>
            <a:endParaRPr lang="en-US" sz="3600" b="1" dirty="0">
              <a:solidFill>
                <a:srgbClr val="002060"/>
              </a:solidFill>
              <a:cs typeface="Calibri"/>
            </a:endParaRPr>
          </a:p>
        </p:txBody>
      </p:sp>
      <p:pic>
        <p:nvPicPr>
          <p:cNvPr id="8" name="Picture 4" descr="Background pattern&#10;&#10;Description automatically generated">
            <a:extLst>
              <a:ext uri="{FF2B5EF4-FFF2-40B4-BE49-F238E27FC236}">
                <a16:creationId xmlns:a16="http://schemas.microsoft.com/office/drawing/2014/main" id="{1927CBFB-50DB-3C7C-DD5C-3B26CECC573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10537410" y="1672780"/>
            <a:ext cx="1417898" cy="1989104"/>
          </a:xfrm>
        </p:spPr>
      </p:pic>
    </p:spTree>
    <p:extLst>
      <p:ext uri="{BB962C8B-B14F-4D97-AF65-F5344CB8AC3E}">
        <p14:creationId xmlns:p14="http://schemas.microsoft.com/office/powerpoint/2010/main" val="12911535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49BB7B3A-8CF3-6E77-2A92-26C95C15D4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379" y="2416432"/>
            <a:ext cx="7462063" cy="2185659"/>
          </a:xfrm>
        </p:spPr>
        <p:txBody>
          <a:bodyPr>
            <a:normAutofit/>
          </a:bodyPr>
          <a:lstStyle/>
          <a:p>
            <a:pPr algn="ctr"/>
            <a:br>
              <a:rPr lang="en-US" dirty="0"/>
            </a:br>
            <a:br>
              <a:rPr lang="en-US" dirty="0"/>
            </a:br>
            <a:endParaRPr lang="en-US" dirty="0"/>
          </a:p>
        </p:txBody>
      </p:sp>
      <p:pic>
        <p:nvPicPr>
          <p:cNvPr id="3074" name="Picture 2" descr="Image result for thoughts cartoon">
            <a:extLst>
              <a:ext uri="{FF2B5EF4-FFF2-40B4-BE49-F238E27FC236}">
                <a16:creationId xmlns:a16="http://schemas.microsoft.com/office/drawing/2014/main" id="{CC1744F0-5960-DFE4-36AF-2C73AC70BF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66034" y="250233"/>
            <a:ext cx="1404371" cy="1826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Use Padlet for Teambuilding – Teaching From Here">
            <a:extLst>
              <a:ext uri="{FF2B5EF4-FFF2-40B4-BE49-F238E27FC236}">
                <a16:creationId xmlns:a16="http://schemas.microsoft.com/office/drawing/2014/main" id="{0ECA25B8-31AF-0F69-E6F0-F2BECF2C04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3410" y="363580"/>
            <a:ext cx="1236260" cy="12362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Rectangle 4">
            <a:extLst>
              <a:ext uri="{FF2B5EF4-FFF2-40B4-BE49-F238E27FC236}">
                <a16:creationId xmlns:a16="http://schemas.microsoft.com/office/drawing/2014/main" id="{22EB8B92-EE7F-935E-1DAB-533C8123C41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0248" y="2151851"/>
            <a:ext cx="8137053" cy="3136056"/>
          </a:xfrm>
          <a:prstGeom prst="rect">
            <a:avLst/>
          </a:prstGeom>
          <a:solidFill>
            <a:srgbClr val="F8F9FA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-7935" rIns="0" bIns="-7935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3600" b="0" i="0" u="none" strike="noStrike" cap="none" normalizeH="0" baseline="0" dirty="0">
                <a:ln>
                  <a:noFill/>
                </a:ln>
                <a:solidFill>
                  <a:srgbClr val="202124"/>
                </a:solidFill>
                <a:effectLst/>
                <a:latin typeface="Arial Unicode MS"/>
                <a:ea typeface="inherit"/>
              </a:rPr>
              <a:t>Sut ydych chi'n teimlo am fynd i'r ysgol? </a:t>
            </a:r>
          </a:p>
          <a:p>
            <a:pPr marL="0" marR="0" lvl="0" indent="0" algn="ctr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3600" b="0" i="0" u="none" strike="noStrike" cap="none" normalizeH="0" baseline="0" dirty="0">
                <a:ln>
                  <a:noFill/>
                </a:ln>
                <a:solidFill>
                  <a:srgbClr val="202124"/>
                </a:solidFill>
                <a:effectLst/>
                <a:latin typeface="Arial Unicode MS"/>
                <a:ea typeface="inherit"/>
              </a:rPr>
              <a:t>Nodwch unrhyw gwestiynau a syniadau (cadarnhaol neu negyddol)</a:t>
            </a:r>
            <a:r>
              <a:rPr kumimoji="0" lang="cy-GB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endParaRPr kumimoji="0" lang="cy-GB" altLang="en-US" sz="3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030" name="Picture 6" descr="QR code for this padlet">
            <a:extLst>
              <a:ext uri="{FF2B5EF4-FFF2-40B4-BE49-F238E27FC236}">
                <a16:creationId xmlns:a16="http://schemas.microsoft.com/office/drawing/2014/main" id="{BC2675D9-4364-E616-4E3F-09056624285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96912" y="2151851"/>
            <a:ext cx="3542616" cy="3279795"/>
          </a:xfrm>
          <a:prstGeom prst="rect">
            <a:avLst/>
          </a:prstGeom>
          <a:noFill/>
          <a:ln w="285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737931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Logo Design and First Impressions | Logo, Graphic Design | Spade Design">
            <a:extLst>
              <a:ext uri="{FF2B5EF4-FFF2-40B4-BE49-F238E27FC236}">
                <a16:creationId xmlns:a16="http://schemas.microsoft.com/office/drawing/2014/main" id="{1C2BD641-8FC5-22BF-32B3-9AD0B56AF21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918133" y="128836"/>
            <a:ext cx="10458006" cy="5470363"/>
          </a:xfrm>
        </p:spPr>
      </p:pic>
    </p:spTree>
    <p:extLst>
      <p:ext uri="{BB962C8B-B14F-4D97-AF65-F5344CB8AC3E}">
        <p14:creationId xmlns:p14="http://schemas.microsoft.com/office/powerpoint/2010/main" val="28323185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9B7BF3-7198-EDC4-F6CE-91D3C3A30E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6887" y="365126"/>
            <a:ext cx="11958380" cy="105849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GB" sz="4000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Beth a </a:t>
            </a:r>
            <a:r>
              <a:rPr lang="en-GB" sz="4000" b="0" i="0" dirty="0" err="1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ddisgwylir</a:t>
            </a:r>
            <a:r>
              <a:rPr lang="en-GB" sz="4000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4000" b="0" i="0" dirty="0" err="1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gennych</a:t>
            </a:r>
            <a:r>
              <a:rPr lang="en-GB" sz="4000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 pryd </a:t>
            </a:r>
            <a:r>
              <a:rPr lang="en-GB" sz="4000" b="0" i="0" dirty="0" err="1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gan</a:t>
            </a:r>
            <a:r>
              <a:rPr lang="en-GB" sz="4000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4000" b="0" i="0" dirty="0" err="1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eich</a:t>
            </a:r>
            <a:r>
              <a:rPr lang="en-GB" sz="4000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4000" b="0" i="0" dirty="0" err="1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ysgolion</a:t>
            </a:r>
            <a:r>
              <a:rPr lang="en-GB" sz="4000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?</a:t>
            </a:r>
            <a:endParaRPr lang="en-US" sz="4000" u="sng" dirty="0">
              <a:cs typeface="Calibri Light" panose="020F0302020204030204"/>
            </a:endParaRPr>
          </a:p>
        </p:txBody>
      </p:sp>
      <p:pic>
        <p:nvPicPr>
          <p:cNvPr id="5" name="Picture 4" descr="Glasses on top of a book">
            <a:extLst>
              <a:ext uri="{FF2B5EF4-FFF2-40B4-BE49-F238E27FC236}">
                <a16:creationId xmlns:a16="http://schemas.microsoft.com/office/drawing/2014/main" id="{A0F643C2-F49C-5342-A646-76ABDC8CF83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4695" r="3" b="21392"/>
          <a:stretch/>
        </p:blipFill>
        <p:spPr>
          <a:xfrm>
            <a:off x="609600" y="1600201"/>
            <a:ext cx="10972800" cy="391703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226823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F7464D-D539-D539-52B2-647FD0C9EB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8588" y="115504"/>
            <a:ext cx="3407369" cy="2428106"/>
          </a:xfrm>
        </p:spPr>
        <p:txBody>
          <a:bodyPr>
            <a:normAutofit/>
          </a:bodyPr>
          <a:lstStyle/>
          <a:p>
            <a:pPr algn="ctr"/>
            <a:r>
              <a:rPr lang="en-GB" dirty="0" err="1">
                <a:cs typeface="Calibri Light"/>
              </a:rPr>
              <a:t>Croeso</a:t>
            </a:r>
            <a:r>
              <a:rPr lang="en-GB" dirty="0">
                <a:cs typeface="Calibri Light"/>
              </a:rPr>
              <a:t> </a:t>
            </a:r>
            <a:br>
              <a:rPr lang="en-GB" dirty="0">
                <a:cs typeface="Calibri Light"/>
              </a:rPr>
            </a:br>
            <a:r>
              <a:rPr lang="en-GB" dirty="0">
                <a:cs typeface="Calibri Light"/>
              </a:rPr>
              <a:t>i'r </a:t>
            </a:r>
            <a:br>
              <a:rPr lang="en-GB" dirty="0">
                <a:cs typeface="Calibri Light"/>
              </a:rPr>
            </a:br>
            <a:r>
              <a:rPr lang="en-GB" dirty="0" err="1">
                <a:cs typeface="Calibri Light" panose="020F0302020204030204"/>
              </a:rPr>
              <a:t>ysgol</a:t>
            </a:r>
            <a:endParaRPr lang="en-GB" dirty="0">
              <a:cs typeface="Calibri Light" panose="020F0302020204030204"/>
            </a:endParaRPr>
          </a:p>
        </p:txBody>
      </p:sp>
      <p:pic>
        <p:nvPicPr>
          <p:cNvPr id="4" name="Online Media 3" title="nerys cymraeg">
            <a:hlinkClick r:id="" action="ppaction://media"/>
            <a:extLst>
              <a:ext uri="{FF2B5EF4-FFF2-40B4-BE49-F238E27FC236}">
                <a16:creationId xmlns:a16="http://schemas.microsoft.com/office/drawing/2014/main" id="{410F2439-D46D-7006-4328-6599E8CFFCB9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869286" y="119336"/>
            <a:ext cx="8211206" cy="5347137"/>
          </a:xfrm>
        </p:spPr>
      </p:pic>
      <p:pic>
        <p:nvPicPr>
          <p:cNvPr id="5" name="Picture 4" descr="See related image detail. YGG Lôn Las on Twitter: &quot;Blwyddyn 2 yn ffarwelio'r ysgol 😢 #atgofion # ...">
            <a:extLst>
              <a:ext uri="{FF2B5EF4-FFF2-40B4-BE49-F238E27FC236}">
                <a16:creationId xmlns:a16="http://schemas.microsoft.com/office/drawing/2014/main" id="{8BAB2D83-27DE-4D9E-DF2F-D8FACAE21F5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5366" y="2617183"/>
            <a:ext cx="2743200" cy="29111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06117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 descr="5 Tips for Managing Expectations on Family Engagement - Caremerge">
            <a:extLst>
              <a:ext uri="{FF2B5EF4-FFF2-40B4-BE49-F238E27FC236}">
                <a16:creationId xmlns:a16="http://schemas.microsoft.com/office/drawing/2014/main" id="{0B663B17-FC14-199C-B8A1-9EF7E00721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69625"/>
            <a:ext cx="12242042" cy="69906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49BB7B3A-8CF3-6E77-2A92-26C95C15D4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8553" y="174633"/>
            <a:ext cx="10973847" cy="1325563"/>
          </a:xfrm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en-GB" b="0" i="0" dirty="0" err="1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Disgwyliadau</a:t>
            </a:r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ohonoch</a:t>
            </a:r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 chi fel </a:t>
            </a:r>
            <a:r>
              <a:rPr lang="en-GB" b="0" i="0" dirty="0" err="1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athrawon</a:t>
            </a:r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 dan </a:t>
            </a:r>
            <a:r>
              <a:rPr lang="en-GB" b="0" i="0" dirty="0" err="1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hyfforddiant</a:t>
            </a:r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 o </a:t>
            </a:r>
            <a:r>
              <a:rPr lang="en-GB" b="0" i="0" dirty="0" err="1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ysgolion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CE337A-3AAC-08C2-4B18-81A3A3E172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4749422" cy="2965884"/>
          </a:xfrm>
          <a:ln w="28575">
            <a:solidFill>
              <a:schemeClr val="tx1"/>
            </a:solidFill>
          </a:ln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 err="1">
                <a:cs typeface="Calibri"/>
              </a:rPr>
              <a:t>Gwyliwch</a:t>
            </a:r>
            <a:r>
              <a:rPr lang="en-GB" dirty="0">
                <a:cs typeface="Calibri"/>
              </a:rPr>
              <a:t> y </a:t>
            </a:r>
            <a:r>
              <a:rPr lang="en-GB" dirty="0" err="1">
                <a:cs typeface="Calibri"/>
              </a:rPr>
              <a:t>fideo</a:t>
            </a:r>
            <a:r>
              <a:rPr lang="en-GB" dirty="0">
                <a:cs typeface="Calibri"/>
              </a:rPr>
              <a:t> a </a:t>
            </a:r>
            <a:r>
              <a:rPr lang="en-GB" dirty="0" err="1">
                <a:cs typeface="Calibri"/>
              </a:rPr>
              <a:t>chwblhewch</a:t>
            </a:r>
            <a:r>
              <a:rPr lang="en-GB" dirty="0">
                <a:cs typeface="Calibri"/>
              </a:rPr>
              <a:t> y </a:t>
            </a:r>
            <a:r>
              <a:rPr lang="en-GB" dirty="0" err="1">
                <a:cs typeface="Calibri"/>
              </a:rPr>
              <a:t>tabl</a:t>
            </a:r>
            <a:r>
              <a:rPr lang="en-GB" dirty="0">
                <a:cs typeface="Calibri"/>
              </a:rPr>
              <a:t>.</a:t>
            </a:r>
          </a:p>
          <a:p>
            <a:pPr marL="0" indent="0">
              <a:buNone/>
            </a:pPr>
            <a:r>
              <a:rPr lang="en-GB" dirty="0" err="1">
                <a:cs typeface="Calibri"/>
              </a:rPr>
              <a:t>Ffurfiwch</a:t>
            </a:r>
            <a:r>
              <a:rPr lang="en-GB" dirty="0">
                <a:cs typeface="Calibri"/>
              </a:rPr>
              <a:t> </a:t>
            </a:r>
            <a:r>
              <a:rPr lang="en-GB" dirty="0" err="1">
                <a:cs typeface="Calibri"/>
              </a:rPr>
              <a:t>eich</a:t>
            </a:r>
            <a:r>
              <a:rPr lang="en-GB" dirty="0">
                <a:cs typeface="Calibri"/>
              </a:rPr>
              <a:t> </a:t>
            </a:r>
            <a:r>
              <a:rPr lang="en-GB" dirty="0" err="1">
                <a:cs typeface="Calibri"/>
              </a:rPr>
              <a:t>cynllun</a:t>
            </a:r>
            <a:r>
              <a:rPr lang="en-GB" dirty="0">
                <a:cs typeface="Calibri"/>
              </a:rPr>
              <a:t> </a:t>
            </a:r>
            <a:r>
              <a:rPr lang="en-GB" dirty="0" err="1">
                <a:cs typeface="Calibri"/>
              </a:rPr>
              <a:t>gweithredu</a:t>
            </a:r>
            <a:r>
              <a:rPr lang="en-GB" dirty="0">
                <a:cs typeface="Calibri"/>
              </a:rPr>
              <a:t> </a:t>
            </a:r>
            <a:r>
              <a:rPr lang="en-GB" dirty="0" err="1">
                <a:cs typeface="Calibri"/>
              </a:rPr>
              <a:t>trwy</a:t>
            </a:r>
            <a:r>
              <a:rPr lang="en-GB" dirty="0">
                <a:cs typeface="Calibri"/>
              </a:rPr>
              <a:t> </a:t>
            </a:r>
            <a:r>
              <a:rPr lang="en-GB" dirty="0" err="1">
                <a:cs typeface="Calibri"/>
              </a:rPr>
              <a:t>amlinellu</a:t>
            </a:r>
            <a:r>
              <a:rPr lang="en-GB" dirty="0">
                <a:cs typeface="Calibri"/>
              </a:rPr>
              <a:t> </a:t>
            </a:r>
            <a:r>
              <a:rPr lang="en-GB" dirty="0" err="1">
                <a:cs typeface="Calibri"/>
              </a:rPr>
              <a:t>sut</a:t>
            </a:r>
            <a:r>
              <a:rPr lang="en-GB" dirty="0">
                <a:cs typeface="Calibri"/>
              </a:rPr>
              <a:t> y </a:t>
            </a:r>
            <a:r>
              <a:rPr lang="en-GB" dirty="0" err="1">
                <a:cs typeface="Calibri"/>
              </a:rPr>
              <a:t>byddwch</a:t>
            </a:r>
            <a:r>
              <a:rPr lang="en-GB" dirty="0">
                <a:cs typeface="Calibri"/>
              </a:rPr>
              <a:t> yn </a:t>
            </a:r>
            <a:r>
              <a:rPr lang="en-GB" dirty="0" err="1">
                <a:cs typeface="Calibri"/>
              </a:rPr>
              <a:t>llwyddo</a:t>
            </a:r>
            <a:r>
              <a:rPr lang="en-GB" dirty="0">
                <a:cs typeface="Calibri"/>
              </a:rPr>
              <a:t> gyda'r </a:t>
            </a:r>
            <a:r>
              <a:rPr lang="en-GB" dirty="0" err="1">
                <a:cs typeface="Calibri"/>
              </a:rPr>
              <a:t>disgwyliad</a:t>
            </a:r>
            <a:r>
              <a:rPr lang="en-GB" dirty="0">
                <a:cs typeface="Calibri"/>
              </a:rPr>
              <a:t> </a:t>
            </a:r>
            <a:r>
              <a:rPr lang="en-GB" dirty="0" err="1">
                <a:cs typeface="Calibri"/>
              </a:rPr>
              <a:t>hwn</a:t>
            </a:r>
            <a:r>
              <a:rPr lang="en-GB" dirty="0">
                <a:cs typeface="Calibri"/>
              </a:rPr>
              <a:t>.</a:t>
            </a:r>
          </a:p>
        </p:txBody>
      </p:sp>
      <p:graphicFrame>
        <p:nvGraphicFramePr>
          <p:cNvPr id="4" name="Table 2">
            <a:extLst>
              <a:ext uri="{FF2B5EF4-FFF2-40B4-BE49-F238E27FC236}">
                <a16:creationId xmlns:a16="http://schemas.microsoft.com/office/drawing/2014/main" id="{FDD34564-6882-1E32-85EC-17D5B8164AD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37946880"/>
              </p:ext>
            </p:extLst>
          </p:nvPr>
        </p:nvGraphicFramePr>
        <p:xfrm>
          <a:off x="5688843" y="1944805"/>
          <a:ext cx="6223378" cy="268224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237373">
                  <a:extLst>
                    <a:ext uri="{9D8B030D-6E8A-4147-A177-3AD203B41FA5}">
                      <a16:colId xmlns:a16="http://schemas.microsoft.com/office/drawing/2014/main" val="3125830018"/>
                    </a:ext>
                  </a:extLst>
                </a:gridCol>
                <a:gridCol w="3986005">
                  <a:extLst>
                    <a:ext uri="{9D8B030D-6E8A-4147-A177-3AD203B41FA5}">
                      <a16:colId xmlns:a16="http://schemas.microsoft.com/office/drawing/2014/main" val="1722240941"/>
                    </a:ext>
                  </a:extLst>
                </a:gridCol>
              </a:tblGrid>
              <a:tr h="574396">
                <a:tc>
                  <a:txBody>
                    <a:bodyPr/>
                    <a:lstStyle/>
                    <a:p>
                      <a:r>
                        <a:rPr lang="cy-GB" sz="1600" dirty="0"/>
                        <a:t>Disgwyliadau o fideo</a:t>
                      </a:r>
                      <a:endParaRPr lang="en-GB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0" i="0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Sut y </a:t>
                      </a:r>
                      <a:r>
                        <a:rPr lang="en-GB" sz="1800" b="0" i="0" kern="1200" dirty="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byddaf</a:t>
                      </a:r>
                      <a:r>
                        <a:rPr lang="en-GB" sz="1800" b="0" i="0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yn </a:t>
                      </a:r>
                      <a:r>
                        <a:rPr lang="en-GB" sz="1800" b="0" i="0" kern="1200" dirty="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sicrhau</a:t>
                      </a:r>
                      <a:r>
                        <a:rPr lang="en-GB" sz="1800" b="0" i="0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kern="1200" dirty="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fy</a:t>
                      </a:r>
                      <a:r>
                        <a:rPr lang="en-GB" sz="1800" b="0" i="0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mod yn </a:t>
                      </a:r>
                      <a:r>
                        <a:rPr lang="en-GB" sz="1800" b="0" i="0" kern="1200" dirty="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llwyddo</a:t>
                      </a:r>
                      <a:r>
                        <a:rPr lang="en-GB" sz="1800" b="0" i="0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gyda'r </a:t>
                      </a:r>
                      <a:r>
                        <a:rPr lang="en-GB" sz="1800" b="0" i="0" kern="1200" dirty="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disgwyliad</a:t>
                      </a:r>
                      <a:r>
                        <a:rPr lang="en-GB" sz="1800" b="0" i="0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kern="1200" dirty="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hwn</a:t>
                      </a:r>
                      <a:r>
                        <a:rPr lang="en-GB" sz="1800" b="0" i="0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  <a:endParaRPr lang="en-GB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216002589"/>
                  </a:ext>
                </a:extLst>
              </a:tr>
              <a:tr h="2025503">
                <a:tc>
                  <a:txBody>
                    <a:bodyPr/>
                    <a:lstStyle/>
                    <a:p>
                      <a:endParaRPr lang="cy-GB" sz="1600" dirty="0"/>
                    </a:p>
                    <a:p>
                      <a:endParaRPr lang="en-GB" sz="1600" dirty="0"/>
                    </a:p>
                    <a:p>
                      <a:endParaRPr lang="en-GB" sz="1600" dirty="0"/>
                    </a:p>
                    <a:p>
                      <a:endParaRPr lang="en-GB" sz="1600" dirty="0"/>
                    </a:p>
                    <a:p>
                      <a:endParaRPr lang="en-GB" sz="1600" dirty="0"/>
                    </a:p>
                    <a:p>
                      <a:endParaRPr lang="en-GB" sz="1600" dirty="0"/>
                    </a:p>
                    <a:p>
                      <a:endParaRPr lang="en-GB" sz="1600" dirty="0"/>
                    </a:p>
                    <a:p>
                      <a:endParaRPr lang="en-GB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6070346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576674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6C4865-2E94-B7BE-AE6F-7DFB576614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39767" y="131516"/>
            <a:ext cx="8460124" cy="1299288"/>
          </a:xfrm>
        </p:spPr>
        <p:txBody>
          <a:bodyPr/>
          <a:lstStyle/>
          <a:p>
            <a:pPr algn="ctr"/>
            <a:r>
              <a:rPr lang="cy-GB" err="1">
                <a:cs typeface="Calibri Light" panose="020F0302020204030204"/>
              </a:rPr>
              <a:t>What</a:t>
            </a:r>
            <a:r>
              <a:rPr lang="cy-GB">
                <a:cs typeface="Calibri Light" panose="020F0302020204030204"/>
              </a:rPr>
              <a:t> is </a:t>
            </a:r>
            <a:r>
              <a:rPr lang="cy-GB" err="1">
                <a:cs typeface="Calibri Light" panose="020F0302020204030204"/>
              </a:rPr>
              <a:t>your</a:t>
            </a:r>
            <a:r>
              <a:rPr lang="cy-GB">
                <a:cs typeface="Calibri Light" panose="020F0302020204030204"/>
              </a:rPr>
              <a:t> </a:t>
            </a:r>
            <a:r>
              <a:rPr lang="cy-GB" err="1">
                <a:cs typeface="Calibri Light" panose="020F0302020204030204"/>
              </a:rPr>
              <a:t>current</a:t>
            </a:r>
            <a:r>
              <a:rPr lang="cy-GB">
                <a:cs typeface="Calibri Light" panose="020F0302020204030204"/>
              </a:rPr>
              <a:t> </a:t>
            </a:r>
            <a:r>
              <a:rPr lang="cy-GB" err="1">
                <a:cs typeface="Calibri Light" panose="020F0302020204030204"/>
              </a:rPr>
              <a:t>knowledge</a:t>
            </a:r>
            <a:r>
              <a:rPr lang="cy-GB">
                <a:cs typeface="Calibri Light" panose="020F0302020204030204"/>
              </a:rPr>
              <a:t> </a:t>
            </a:r>
            <a:br>
              <a:rPr lang="cy-GB">
                <a:cs typeface="Calibri Light" panose="020F0302020204030204"/>
              </a:rPr>
            </a:br>
            <a:r>
              <a:rPr lang="cy-GB" err="1">
                <a:cs typeface="Calibri Light" panose="020F0302020204030204"/>
              </a:rPr>
              <a:t>about</a:t>
            </a:r>
            <a:r>
              <a:rPr lang="cy-GB">
                <a:cs typeface="Calibri Light" panose="020F0302020204030204"/>
              </a:rPr>
              <a:t> </a:t>
            </a:r>
            <a:r>
              <a:rPr lang="cy-GB" err="1">
                <a:cs typeface="Calibri Light" panose="020F0302020204030204"/>
              </a:rPr>
              <a:t>primary</a:t>
            </a:r>
            <a:r>
              <a:rPr lang="cy-GB">
                <a:cs typeface="Calibri Light" panose="020F0302020204030204"/>
              </a:rPr>
              <a:t> </a:t>
            </a:r>
            <a:r>
              <a:rPr lang="cy-GB" err="1">
                <a:cs typeface="Calibri Light" panose="020F0302020204030204"/>
              </a:rPr>
              <a:t>schools</a:t>
            </a:r>
            <a:r>
              <a:rPr lang="cy-GB">
                <a:cs typeface="Calibri Light" panose="020F0302020204030204"/>
              </a:rPr>
              <a:t>? </a:t>
            </a:r>
            <a:endParaRPr lang="en-GB">
              <a:cs typeface="Calibri Light" panose="020F0302020204030204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29457D6-7ACC-40FF-8EAD-37CAD345EE18}"/>
              </a:ext>
            </a:extLst>
          </p:cNvPr>
          <p:cNvSpPr txBox="1"/>
          <p:nvPr/>
        </p:nvSpPr>
        <p:spPr>
          <a:xfrm>
            <a:off x="271778" y="1077075"/>
            <a:ext cx="5561463" cy="129266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cy-GB" sz="2400" err="1"/>
              <a:t>Think</a:t>
            </a:r>
            <a:r>
              <a:rPr lang="cy-GB" sz="2400"/>
              <a:t> </a:t>
            </a:r>
            <a:r>
              <a:rPr lang="cy-GB" sz="2400" err="1"/>
              <a:t>about</a:t>
            </a:r>
            <a:r>
              <a:rPr lang="cy-GB" sz="2400"/>
              <a:t>:</a:t>
            </a:r>
          </a:p>
          <a:p>
            <a:pPr marL="285750" indent="-285750">
              <a:buFontTx/>
              <a:buChar char="-"/>
            </a:pPr>
            <a:endParaRPr lang="cy-GB"/>
          </a:p>
          <a:p>
            <a:pPr marL="285750" indent="-285750">
              <a:buFontTx/>
              <a:buChar char="-"/>
            </a:pPr>
            <a:endParaRPr lang="cy-GB"/>
          </a:p>
          <a:p>
            <a:pPr marL="285750" indent="-285750">
              <a:buFontTx/>
              <a:buChar char="-"/>
            </a:pPr>
            <a:endParaRPr lang="en-GB"/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5EEAAA16-4B27-C5AE-12EE-CF529DEDA1A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00733023"/>
              </p:ext>
            </p:extLst>
          </p:nvPr>
        </p:nvGraphicFramePr>
        <p:xfrm>
          <a:off x="1876567" y="1658174"/>
          <a:ext cx="10160758" cy="39323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1266" name="Picture 2" descr="Light Bulb Clipart Thinking - Thinking Light Bulb Clipart, HD Png ...">
            <a:extLst>
              <a:ext uri="{FF2B5EF4-FFF2-40B4-BE49-F238E27FC236}">
                <a16:creationId xmlns:a16="http://schemas.microsoft.com/office/drawing/2014/main" id="{932F1197-B970-E357-9712-53901FD9E2B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32" r="14407"/>
          <a:stretch/>
        </p:blipFill>
        <p:spPr bwMode="auto">
          <a:xfrm>
            <a:off x="305667" y="1663806"/>
            <a:ext cx="2149522" cy="2562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377047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05E704-F956-6E03-38FF-A5C8BE782C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8219" y="89125"/>
            <a:ext cx="3639847" cy="1337563"/>
          </a:xfrm>
          <a:ln w="28575">
            <a:solidFill>
              <a:srgbClr val="4472C4"/>
            </a:solidFill>
          </a:ln>
        </p:spPr>
        <p:txBody>
          <a:bodyPr>
            <a:normAutofit/>
          </a:bodyPr>
          <a:lstStyle/>
          <a:p>
            <a:pPr algn="ctr"/>
            <a:br>
              <a:rPr lang="cy-GB" u="sng" dirty="0"/>
            </a:br>
            <a:r>
              <a:rPr lang="cy-GB" u="sng" dirty="0"/>
              <a:t>Dolenni i </a:t>
            </a:r>
            <a:r>
              <a:rPr lang="cy-GB" u="sng" dirty="0" err="1"/>
              <a:t>CiG</a:t>
            </a:r>
            <a:endParaRPr lang="en-GB" u="sng" dirty="0"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7BFE55-81B8-57DB-C317-81525FC8EA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66201"/>
            <a:ext cx="3499418" cy="3917032"/>
          </a:xfrm>
          <a:ln w="28575">
            <a:solidFill>
              <a:srgbClr val="4472C4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GB" dirty="0">
                <a:ea typeface="Calibri" panose="020F0502020204030204"/>
                <a:cs typeface="Calibri" panose="020F0502020204030204"/>
              </a:rPr>
              <a:t>Sut </a:t>
            </a:r>
            <a:r>
              <a:rPr lang="en-GB" dirty="0" err="1">
                <a:ea typeface="Calibri" panose="020F0502020204030204"/>
                <a:cs typeface="Calibri" panose="020F0502020204030204"/>
              </a:rPr>
              <a:t>mae</a:t>
            </a:r>
            <a:r>
              <a:rPr lang="en-GB" dirty="0">
                <a:ea typeface="Calibri" panose="020F0502020204030204"/>
                <a:cs typeface="Calibri" panose="020F0502020204030204"/>
              </a:rPr>
              <a:t> </a:t>
            </a:r>
            <a:r>
              <a:rPr lang="en-GB" dirty="0" err="1">
                <a:ea typeface="Calibri" panose="020F0502020204030204"/>
                <a:cs typeface="Calibri" panose="020F0502020204030204"/>
              </a:rPr>
              <a:t>ysgolion</a:t>
            </a:r>
            <a:r>
              <a:rPr lang="en-GB" dirty="0">
                <a:ea typeface="Calibri" panose="020F0502020204030204"/>
                <a:cs typeface="Calibri" panose="020F0502020204030204"/>
              </a:rPr>
              <a:t> </a:t>
            </a:r>
            <a:r>
              <a:rPr lang="en-GB" dirty="0" err="1">
                <a:ea typeface="Calibri" panose="020F0502020204030204"/>
                <a:cs typeface="Calibri" panose="020F0502020204030204"/>
              </a:rPr>
              <a:t>cynradd</a:t>
            </a:r>
            <a:r>
              <a:rPr lang="en-GB" dirty="0">
                <a:ea typeface="Calibri" panose="020F0502020204030204"/>
                <a:cs typeface="Calibri" panose="020F0502020204030204"/>
              </a:rPr>
              <a:t> yn </a:t>
            </a:r>
            <a:r>
              <a:rPr lang="en-GB" dirty="0" err="1">
                <a:ea typeface="Calibri" panose="020F0502020204030204"/>
                <a:cs typeface="Calibri" panose="020F0502020204030204"/>
              </a:rPr>
              <a:t>cael</a:t>
            </a:r>
            <a:r>
              <a:rPr lang="en-GB" dirty="0">
                <a:ea typeface="Calibri" panose="020F0502020204030204"/>
                <a:cs typeface="Calibri" panose="020F0502020204030204"/>
              </a:rPr>
              <a:t> </a:t>
            </a:r>
            <a:r>
              <a:rPr lang="en-GB" dirty="0" err="1">
                <a:ea typeface="Calibri" panose="020F0502020204030204"/>
                <a:cs typeface="Calibri" panose="020F0502020204030204"/>
              </a:rPr>
              <a:t>eu</a:t>
            </a:r>
            <a:r>
              <a:rPr lang="en-GB" dirty="0">
                <a:ea typeface="Calibri" panose="020F0502020204030204"/>
                <a:cs typeface="Calibri" panose="020F0502020204030204"/>
              </a:rPr>
              <a:t> </a:t>
            </a:r>
            <a:r>
              <a:rPr lang="en-GB" dirty="0" err="1">
                <a:ea typeface="Calibri" panose="020F0502020204030204"/>
                <a:cs typeface="Calibri" panose="020F0502020204030204"/>
              </a:rPr>
              <a:t>hadeiladu</a:t>
            </a:r>
            <a:r>
              <a:rPr lang="en-GB" dirty="0">
                <a:ea typeface="Calibri" panose="020F0502020204030204"/>
                <a:cs typeface="Calibri" panose="020F0502020204030204"/>
              </a:rPr>
              <a:t> </a:t>
            </a:r>
            <a:r>
              <a:rPr lang="en-GB" dirty="0" err="1">
                <a:ea typeface="Calibri" panose="020F0502020204030204"/>
                <a:cs typeface="Calibri" panose="020F0502020204030204"/>
              </a:rPr>
              <a:t>i</a:t>
            </a:r>
            <a:r>
              <a:rPr lang="en-GB" dirty="0">
                <a:ea typeface="Calibri" panose="020F0502020204030204"/>
                <a:cs typeface="Calibri" panose="020F0502020204030204"/>
              </a:rPr>
              <a:t> </a:t>
            </a:r>
            <a:r>
              <a:rPr lang="en-GB" dirty="0" err="1">
                <a:ea typeface="Calibri" panose="020F0502020204030204"/>
                <a:cs typeface="Calibri" panose="020F0502020204030204"/>
              </a:rPr>
              <a:t>gyflwyno</a:t>
            </a:r>
            <a:r>
              <a:rPr lang="en-GB" dirty="0">
                <a:ea typeface="Calibri" panose="020F0502020204030204"/>
                <a:cs typeface="Calibri" panose="020F0502020204030204"/>
              </a:rPr>
              <a:t> </a:t>
            </a:r>
            <a:r>
              <a:rPr lang="en-GB" dirty="0" err="1">
                <a:ea typeface="Calibri" panose="020F0502020204030204"/>
                <a:cs typeface="Calibri" panose="020F0502020204030204"/>
              </a:rPr>
              <a:t>CaW</a:t>
            </a:r>
            <a:r>
              <a:rPr lang="en-GB" dirty="0">
                <a:ea typeface="Calibri" panose="020F0502020204030204"/>
                <a:cs typeface="Calibri" panose="020F0502020204030204"/>
              </a:rPr>
              <a:t> yn </a:t>
            </a:r>
            <a:r>
              <a:rPr lang="en-GB" dirty="0" err="1">
                <a:ea typeface="Calibri" panose="020F0502020204030204"/>
                <a:cs typeface="Calibri" panose="020F0502020204030204"/>
              </a:rPr>
              <a:t>effeithiol</a:t>
            </a:r>
            <a:r>
              <a:rPr lang="en-GB" dirty="0">
                <a:ea typeface="Calibri" panose="020F0502020204030204"/>
                <a:cs typeface="Calibri" panose="020F0502020204030204"/>
              </a:rPr>
              <a:t>?</a:t>
            </a:r>
          </a:p>
        </p:txBody>
      </p:sp>
      <p:pic>
        <p:nvPicPr>
          <p:cNvPr id="8194" name="Picture 2" descr="The Welsh Government’s National Curriculum Framework | Historic Cornwall">
            <a:extLst>
              <a:ext uri="{FF2B5EF4-FFF2-40B4-BE49-F238E27FC236}">
                <a16:creationId xmlns:a16="http://schemas.microsoft.com/office/drawing/2014/main" id="{50AB9BE4-7D0B-19AA-514C-A700EBD002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9345" y="90546"/>
            <a:ext cx="7329055" cy="5496791"/>
          </a:xfrm>
          <a:prstGeom prst="rect">
            <a:avLst/>
          </a:prstGeom>
          <a:noFill/>
          <a:ln w="28575">
            <a:solidFill>
              <a:srgbClr val="4472C4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74435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C9418087-EAFC-CFB5-3BC8-6827057F718F}"/>
              </a:ext>
            </a:extLst>
          </p:cNvPr>
          <p:cNvSpPr txBox="1"/>
          <p:nvPr/>
        </p:nvSpPr>
        <p:spPr>
          <a:xfrm>
            <a:off x="0" y="438"/>
            <a:ext cx="12243104" cy="685756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41A0C09E-F4FB-7363-A440-D883B20B34B1}"/>
              </a:ext>
            </a:extLst>
          </p:cNvPr>
          <p:cNvSpPr txBox="1">
            <a:spLocks/>
          </p:cNvSpPr>
          <p:nvPr/>
        </p:nvSpPr>
        <p:spPr>
          <a:xfrm>
            <a:off x="387911" y="-53282"/>
            <a:ext cx="11020284" cy="572331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82500" lnSpcReduction="20000"/>
          </a:bodyPr>
          <a:lstStyle>
            <a:lvl1pPr algn="ctr" defTabSz="914400" rtl="0" eaLnBrk="1" latinLnBrk="0" hangingPunct="1">
              <a:lnSpc>
                <a:spcPct val="150000"/>
              </a:lnSpc>
              <a:spcBef>
                <a:spcPct val="0"/>
              </a:spcBef>
              <a:buNone/>
              <a:defRPr sz="6000" b="1" kern="120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US" sz="3300">
                <a:solidFill>
                  <a:srgbClr val="00B050"/>
                </a:solidFill>
                <a:latin typeface="Arial"/>
                <a:cs typeface="Arial"/>
              </a:rPr>
              <a:t>Planning in the Foundation Learning classroom</a:t>
            </a:r>
            <a:endParaRPr lang="en-US" sz="3300">
              <a:solidFill>
                <a:srgbClr val="00B050"/>
              </a:solidFill>
            </a:endParaRP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C79DE3E8-6442-0AC9-29FE-CBECA7ED505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49257468"/>
              </p:ext>
            </p:extLst>
          </p:nvPr>
        </p:nvGraphicFramePr>
        <p:xfrm>
          <a:off x="2554377" y="876213"/>
          <a:ext cx="6314691" cy="41238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pSp>
        <p:nvGrpSpPr>
          <p:cNvPr id="27" name="Group 26">
            <a:extLst>
              <a:ext uri="{FF2B5EF4-FFF2-40B4-BE49-F238E27FC236}">
                <a16:creationId xmlns:a16="http://schemas.microsoft.com/office/drawing/2014/main" id="{82CA5312-F2C6-9FBC-3F40-EAF6A072D4BB}"/>
              </a:ext>
            </a:extLst>
          </p:cNvPr>
          <p:cNvGrpSpPr/>
          <p:nvPr/>
        </p:nvGrpSpPr>
        <p:grpSpPr>
          <a:xfrm>
            <a:off x="5229124" y="3701663"/>
            <a:ext cx="6749385" cy="3084182"/>
            <a:chOff x="5229124" y="3701663"/>
            <a:chExt cx="6749385" cy="3084182"/>
          </a:xfrm>
        </p:grpSpPr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F7A10001-9F7A-3280-09D0-71BDAAEEBB37}"/>
                </a:ext>
              </a:extLst>
            </p:cNvPr>
            <p:cNvGrpSpPr/>
            <p:nvPr/>
          </p:nvGrpSpPr>
          <p:grpSpPr>
            <a:xfrm>
              <a:off x="7780613" y="3701663"/>
              <a:ext cx="4197896" cy="2862322"/>
              <a:chOff x="7780613" y="3701663"/>
              <a:chExt cx="4197896" cy="2862322"/>
            </a:xfrm>
          </p:grpSpPr>
          <p:cxnSp>
            <p:nvCxnSpPr>
              <p:cNvPr id="13" name="Straight Arrow Connector 12">
                <a:extLst>
                  <a:ext uri="{FF2B5EF4-FFF2-40B4-BE49-F238E27FC236}">
                    <a16:creationId xmlns:a16="http://schemas.microsoft.com/office/drawing/2014/main" id="{BAC2A036-ADEC-A5DA-98B4-77EAA99AA7E3}"/>
                  </a:ext>
                </a:extLst>
              </p:cNvPr>
              <p:cNvCxnSpPr>
                <a:cxnSpLocks/>
              </p:cNvCxnSpPr>
              <p:nvPr/>
            </p:nvCxnSpPr>
            <p:spPr>
              <a:xfrm flipH="1" flipV="1">
                <a:off x="7780613" y="5155961"/>
                <a:ext cx="1252579" cy="435042"/>
              </a:xfrm>
              <a:prstGeom prst="straightConnector1">
                <a:avLst/>
              </a:prstGeom>
              <a:ln w="57150">
                <a:solidFill>
                  <a:srgbClr val="00B05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EFED03C1-7BE0-2354-F9E1-4029A1E5EB7E}"/>
                  </a:ext>
                </a:extLst>
              </p:cNvPr>
              <p:cNvSpPr txBox="1"/>
              <p:nvPr/>
            </p:nvSpPr>
            <p:spPr>
              <a:xfrm>
                <a:off x="9033192" y="3701663"/>
                <a:ext cx="2945317" cy="2862322"/>
              </a:xfrm>
              <a:prstGeom prst="rect">
                <a:avLst/>
              </a:prstGeom>
              <a:solidFill>
                <a:schemeClr val="accent6">
                  <a:lumMod val="40000"/>
                  <a:lumOff val="60000"/>
                </a:schemeClr>
              </a:solidFill>
              <a:ln w="57150">
                <a:solidFill>
                  <a:srgbClr val="00B050"/>
                </a:solidFill>
                <a:prstDash val="solid"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<a:prstTxWarp prst="textNoShape">
                  <a:avLst/>
                </a:prstTxWarp>
                <a:spAutoFit/>
              </a:bodyPr>
              <a:lstStyle/>
              <a:p>
                <a:r>
                  <a:rPr lang="en-US" b="1">
                    <a:ea typeface="Calibri"/>
                    <a:cs typeface="Calibri"/>
                  </a:rPr>
                  <a:t>Resources and activities that are available to children  all the time. It enables children to continue learning in the absence of an adult.</a:t>
                </a:r>
              </a:p>
              <a:p>
                <a:r>
                  <a:rPr lang="en-US" b="1">
                    <a:ea typeface="Calibri"/>
                    <a:cs typeface="Calibri"/>
                  </a:rPr>
                  <a:t>Start with a basic plan of sand, water, paint and build provision according to children’s interests and topics covered.</a:t>
                </a:r>
              </a:p>
            </p:txBody>
          </p:sp>
        </p:grpSp>
        <p:pic>
          <p:nvPicPr>
            <p:cNvPr id="26" name="Picture 25">
              <a:extLst>
                <a:ext uri="{FF2B5EF4-FFF2-40B4-BE49-F238E27FC236}">
                  <a16:creationId xmlns:a16="http://schemas.microsoft.com/office/drawing/2014/main" id="{5F69CB14-A1E7-3ECA-7C97-5590D70D3244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5229124" y="5151825"/>
              <a:ext cx="2469427" cy="1634020"/>
            </a:xfrm>
            <a:prstGeom prst="rect">
              <a:avLst/>
            </a:prstGeom>
          </p:spPr>
        </p:pic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19D8D4EA-024D-6006-7D56-DA7D536907D2}"/>
              </a:ext>
            </a:extLst>
          </p:cNvPr>
          <p:cNvGrpSpPr/>
          <p:nvPr/>
        </p:nvGrpSpPr>
        <p:grpSpPr>
          <a:xfrm>
            <a:off x="111886" y="862381"/>
            <a:ext cx="4071357" cy="5801240"/>
            <a:chOff x="111886" y="862381"/>
            <a:chExt cx="4071357" cy="5801240"/>
          </a:xfrm>
        </p:grpSpPr>
        <p:grpSp>
          <p:nvGrpSpPr>
            <p:cNvPr id="24" name="Group 23">
              <a:extLst>
                <a:ext uri="{FF2B5EF4-FFF2-40B4-BE49-F238E27FC236}">
                  <a16:creationId xmlns:a16="http://schemas.microsoft.com/office/drawing/2014/main" id="{AB41DD34-14E2-0FB1-6CED-DE9F9F4AA4EC}"/>
                </a:ext>
              </a:extLst>
            </p:cNvPr>
            <p:cNvGrpSpPr/>
            <p:nvPr/>
          </p:nvGrpSpPr>
          <p:grpSpPr>
            <a:xfrm>
              <a:off x="111886" y="862381"/>
              <a:ext cx="4071357" cy="3139321"/>
              <a:chOff x="111886" y="862381"/>
              <a:chExt cx="4071357" cy="3139321"/>
            </a:xfrm>
          </p:grpSpPr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86CF345D-AC42-DCF4-3EFD-2F6908192505}"/>
                  </a:ext>
                </a:extLst>
              </p:cNvPr>
              <p:cNvSpPr txBox="1"/>
              <p:nvPr/>
            </p:nvSpPr>
            <p:spPr>
              <a:xfrm>
                <a:off x="111886" y="862381"/>
                <a:ext cx="2625149" cy="3139321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  <a:ln w="57150">
                <a:solidFill>
                  <a:schemeClr val="accent1"/>
                </a:solidFill>
                <a:prstDash val="solid"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<a:prstTxWarp prst="textNoShape">
                  <a:avLst/>
                </a:prstTxWarp>
                <a:spAutoFit/>
              </a:bodyPr>
              <a:lstStyle/>
              <a:p>
                <a:r>
                  <a:rPr lang="en-US" b="1" dirty="0">
                    <a:ea typeface="Calibri"/>
                    <a:cs typeface="Calibri"/>
                  </a:rPr>
                  <a:t>Extra materials  and resources that teachers provide for their children that makes continuous provision more challenging. It is a great way to tailor children’s independent  learning techniques and help students to broaden their horizons.</a:t>
                </a:r>
              </a:p>
            </p:txBody>
          </p:sp>
          <p:cxnSp>
            <p:nvCxnSpPr>
              <p:cNvPr id="11" name="Straight Arrow Connector 10">
                <a:extLst>
                  <a:ext uri="{FF2B5EF4-FFF2-40B4-BE49-F238E27FC236}">
                    <a16:creationId xmlns:a16="http://schemas.microsoft.com/office/drawing/2014/main" id="{E5B8459F-863C-7C83-BE48-8ABF80C949ED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743411" y="2752022"/>
                <a:ext cx="1439832" cy="0"/>
              </a:xfrm>
              <a:prstGeom prst="straightConnector1">
                <a:avLst/>
              </a:prstGeom>
              <a:ln w="57150">
                <a:solidFill>
                  <a:schemeClr val="accent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pic>
          <p:nvPicPr>
            <p:cNvPr id="29" name="Picture 28">
              <a:extLst>
                <a:ext uri="{FF2B5EF4-FFF2-40B4-BE49-F238E27FC236}">
                  <a16:creationId xmlns:a16="http://schemas.microsoft.com/office/drawing/2014/main" id="{E5798336-21CD-432C-DEED-077312A3E4A4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111886" y="4098557"/>
              <a:ext cx="2050916" cy="2565064"/>
            </a:xfrm>
            <a:prstGeom prst="rect">
              <a:avLst/>
            </a:prstGeom>
          </p:spPr>
        </p:pic>
      </p:grpSp>
      <p:grpSp>
        <p:nvGrpSpPr>
          <p:cNvPr id="33" name="Group 32">
            <a:extLst>
              <a:ext uri="{FF2B5EF4-FFF2-40B4-BE49-F238E27FC236}">
                <a16:creationId xmlns:a16="http://schemas.microsoft.com/office/drawing/2014/main" id="{DF28F1FA-3422-9A24-C2FA-25412EC41FE5}"/>
              </a:ext>
            </a:extLst>
          </p:cNvPr>
          <p:cNvGrpSpPr/>
          <p:nvPr/>
        </p:nvGrpSpPr>
        <p:grpSpPr>
          <a:xfrm>
            <a:off x="7125085" y="962172"/>
            <a:ext cx="5025075" cy="1933915"/>
            <a:chOff x="7011119" y="716203"/>
            <a:chExt cx="5025075" cy="1933915"/>
          </a:xfrm>
        </p:grpSpPr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6A121516-1D1A-FA52-0DCE-BEEE1520B7FB}"/>
                </a:ext>
              </a:extLst>
            </p:cNvPr>
            <p:cNvGrpSpPr/>
            <p:nvPr/>
          </p:nvGrpSpPr>
          <p:grpSpPr>
            <a:xfrm>
              <a:off x="7011119" y="716203"/>
              <a:ext cx="5025075" cy="1754326"/>
              <a:chOff x="7011119" y="716203"/>
              <a:chExt cx="5025075" cy="1754326"/>
            </a:xfrm>
          </p:grpSpPr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29F81B5D-05F4-468A-7E5B-E77C42B7BB91}"/>
                  </a:ext>
                </a:extLst>
              </p:cNvPr>
              <p:cNvSpPr txBox="1"/>
              <p:nvPr/>
            </p:nvSpPr>
            <p:spPr>
              <a:xfrm>
                <a:off x="9568154" y="716203"/>
                <a:ext cx="2468040" cy="1754326"/>
              </a:xfrm>
              <a:prstGeom prst="rect">
                <a:avLst/>
              </a:prstGeom>
              <a:solidFill>
                <a:schemeClr val="accent2">
                  <a:lumMod val="40000"/>
                  <a:lumOff val="60000"/>
                </a:schemeClr>
              </a:solidFill>
              <a:ln w="57150">
                <a:solidFill>
                  <a:schemeClr val="accent2">
                    <a:lumMod val="75000"/>
                  </a:schemeClr>
                </a:solidFill>
                <a:prstDash val="solid"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<a:prstTxWarp prst="textNoShape">
                  <a:avLst/>
                </a:prstTxWarp>
                <a:spAutoFit/>
              </a:bodyPr>
              <a:lstStyle/>
              <a:p>
                <a:r>
                  <a:rPr lang="en-US" b="1">
                    <a:ea typeface="Calibri"/>
                    <a:cs typeface="Calibri"/>
                  </a:rPr>
                  <a:t>How we lead, model and encourage children to develop skills, knowledge and concepts to become lifelong learners.</a:t>
                </a:r>
              </a:p>
            </p:txBody>
          </p:sp>
          <p:cxnSp>
            <p:nvCxnSpPr>
              <p:cNvPr id="10" name="Straight Arrow Connector 9">
                <a:extLst>
                  <a:ext uri="{FF2B5EF4-FFF2-40B4-BE49-F238E27FC236}">
                    <a16:creationId xmlns:a16="http://schemas.microsoft.com/office/drawing/2014/main" id="{C6B95C3D-B693-C0B0-9DB5-351B68FAD67B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7011119" y="1023340"/>
                <a:ext cx="2557035" cy="0"/>
              </a:xfrm>
              <a:prstGeom prst="straightConnector1">
                <a:avLst/>
              </a:prstGeom>
              <a:ln w="57150">
                <a:solidFill>
                  <a:schemeClr val="accent2">
                    <a:lumMod val="75000"/>
                  </a:schemeClr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pic>
          <p:nvPicPr>
            <p:cNvPr id="32" name="Picture 31">
              <a:extLst>
                <a:ext uri="{FF2B5EF4-FFF2-40B4-BE49-F238E27FC236}">
                  <a16:creationId xmlns:a16="http://schemas.microsoft.com/office/drawing/2014/main" id="{86B7EFD6-5415-C00A-5A8D-877F73A625F5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>
              <a:off x="7170610" y="1227110"/>
              <a:ext cx="2227146" cy="1423008"/>
            </a:xfrm>
            <a:prstGeom prst="rect">
              <a:avLst/>
            </a:prstGeom>
          </p:spPr>
        </p:pic>
      </p:grpSp>
      <p:pic>
        <p:nvPicPr>
          <p:cNvPr id="35" name="Picture 34">
            <a:extLst>
              <a:ext uri="{FF2B5EF4-FFF2-40B4-BE49-F238E27FC236}">
                <a16:creationId xmlns:a16="http://schemas.microsoft.com/office/drawing/2014/main" id="{F12D7F0D-42CA-3248-65A1-FAE337EC9F5E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92909" y="62316"/>
            <a:ext cx="1176338" cy="738188"/>
          </a:xfrm>
          <a:prstGeom prst="rect">
            <a:avLst/>
          </a:prstGeom>
        </p:spPr>
      </p:pic>
      <p:pic>
        <p:nvPicPr>
          <p:cNvPr id="37" name="Picture 36">
            <a:extLst>
              <a:ext uri="{FF2B5EF4-FFF2-40B4-BE49-F238E27FC236}">
                <a16:creationId xmlns:a16="http://schemas.microsoft.com/office/drawing/2014/main" id="{C593AFBB-7399-A36D-C8E2-9C65F28538B5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0667327" y="72155"/>
            <a:ext cx="1027478" cy="738188"/>
          </a:xfrm>
          <a:prstGeom prst="rect">
            <a:avLst/>
          </a:prstGeom>
        </p:spPr>
      </p:pic>
      <p:sp>
        <p:nvSpPr>
          <p:cNvPr id="38" name="TextBox 37">
            <a:extLst>
              <a:ext uri="{FF2B5EF4-FFF2-40B4-BE49-F238E27FC236}">
                <a16:creationId xmlns:a16="http://schemas.microsoft.com/office/drawing/2014/main" id="{C062BEC5-4C63-AE5B-AF38-6C8307CB35B7}"/>
              </a:ext>
            </a:extLst>
          </p:cNvPr>
          <p:cNvSpPr txBox="1"/>
          <p:nvPr/>
        </p:nvSpPr>
        <p:spPr>
          <a:xfrm>
            <a:off x="2638259" y="431410"/>
            <a:ext cx="691548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>
                <a:hlinkClick r:id="rId13"/>
              </a:rPr>
              <a:t>A Quality Framework for Early Childhood Play, Learning and Care in Wales (</a:t>
            </a:r>
            <a:r>
              <a:rPr lang="en-US" sz="1400" err="1">
                <a:hlinkClick r:id="rId13"/>
              </a:rPr>
              <a:t>gov.wales</a:t>
            </a:r>
            <a:r>
              <a:rPr lang="en-US" sz="1400">
                <a:hlinkClick r:id="rId13"/>
              </a:rPr>
              <a:t>)</a:t>
            </a:r>
            <a:endParaRPr lang="en-GB" sz="1400"/>
          </a:p>
        </p:txBody>
      </p:sp>
    </p:spTree>
    <p:extLst>
      <p:ext uri="{BB962C8B-B14F-4D97-AF65-F5344CB8AC3E}">
        <p14:creationId xmlns:p14="http://schemas.microsoft.com/office/powerpoint/2010/main" val="38651443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B89533-4F56-34DB-DC42-CE936275D2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0" y="365126"/>
            <a:ext cx="6091072" cy="840220"/>
          </a:xfrm>
          <a:ln w="28575">
            <a:solidFill>
              <a:srgbClr val="4472C4"/>
            </a:solidFill>
          </a:ln>
        </p:spPr>
        <p:txBody>
          <a:bodyPr>
            <a:normAutofit/>
          </a:bodyPr>
          <a:lstStyle/>
          <a:p>
            <a:r>
              <a:rPr lang="cy-GB" dirty="0"/>
              <a:t>Cysylltiad gyda 4007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52C6A5-BE79-6513-B38E-47CE647729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942" y="1600201"/>
            <a:ext cx="6330287" cy="3917032"/>
          </a:xfrm>
          <a:ln w="28575">
            <a:solidFill>
              <a:srgbClr val="4472C4"/>
            </a:solidFill>
          </a:ln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 rtl="0">
              <a:buNone/>
            </a:pPr>
            <a:r>
              <a:rPr lang="en-GB" dirty="0" err="1">
                <a:effectLst/>
              </a:rPr>
              <a:t>Meddyliwch</a:t>
            </a:r>
            <a:r>
              <a:rPr lang="en-GB" dirty="0">
                <a:effectLst/>
              </a:rPr>
              <a:t> am </a:t>
            </a:r>
            <a:r>
              <a:rPr lang="en-GB" dirty="0" err="1">
                <a:effectLst/>
              </a:rPr>
              <a:t>gamau</a:t>
            </a:r>
            <a:r>
              <a:rPr lang="en-GB" dirty="0">
                <a:effectLst/>
              </a:rPr>
              <a:t> </a:t>
            </a:r>
            <a:r>
              <a:rPr lang="en-GB" dirty="0" err="1">
                <a:effectLst/>
              </a:rPr>
              <a:t>datblygiad</a:t>
            </a:r>
            <a:r>
              <a:rPr lang="en-GB" dirty="0">
                <a:effectLst/>
              </a:rPr>
              <a:t> </a:t>
            </a:r>
            <a:r>
              <a:rPr lang="en-GB" dirty="0" err="1">
                <a:effectLst/>
              </a:rPr>
              <a:t>gwybyddol</a:t>
            </a:r>
            <a:r>
              <a:rPr lang="en-GB" dirty="0">
                <a:effectLst/>
              </a:rPr>
              <a:t> Piaget.</a:t>
            </a:r>
          </a:p>
          <a:p>
            <a:pPr marL="0" indent="0" algn="ctr" rtl="0">
              <a:lnSpc>
                <a:spcPct val="200000"/>
              </a:lnSpc>
              <a:buNone/>
            </a:pPr>
            <a:r>
              <a:rPr lang="en-GB" dirty="0">
                <a:effectLst/>
              </a:rPr>
              <a:t>Beth </a:t>
            </a:r>
            <a:r>
              <a:rPr lang="en-GB" dirty="0" err="1">
                <a:effectLst/>
              </a:rPr>
              <a:t>fyddai'n</a:t>
            </a:r>
            <a:r>
              <a:rPr lang="en-GB" dirty="0">
                <a:effectLst/>
              </a:rPr>
              <a:t> </a:t>
            </a:r>
            <a:r>
              <a:rPr lang="en-GB" dirty="0" err="1">
                <a:effectLst/>
              </a:rPr>
              <a:t>bwysig</a:t>
            </a:r>
            <a:r>
              <a:rPr lang="en-GB" dirty="0">
                <a:effectLst/>
              </a:rPr>
              <a:t> ei </a:t>
            </a:r>
            <a:r>
              <a:rPr lang="en-GB" dirty="0" err="1">
                <a:effectLst/>
              </a:rPr>
              <a:t>gael</a:t>
            </a:r>
            <a:r>
              <a:rPr lang="en-GB" dirty="0">
                <a:effectLst/>
              </a:rPr>
              <a:t> mewn </a:t>
            </a:r>
            <a:r>
              <a:rPr lang="en-GB" dirty="0" err="1">
                <a:effectLst/>
              </a:rPr>
              <a:t>ystafell</a:t>
            </a:r>
            <a:r>
              <a:rPr lang="en-GB" dirty="0">
                <a:effectLst/>
              </a:rPr>
              <a:t> </a:t>
            </a:r>
            <a:r>
              <a:rPr lang="en-GB" dirty="0" err="1">
                <a:effectLst/>
              </a:rPr>
              <a:t>ddosbarth</a:t>
            </a:r>
            <a:r>
              <a:rPr lang="en-GB" dirty="0">
                <a:effectLst/>
              </a:rPr>
              <a:t> o </a:t>
            </a:r>
            <a:r>
              <a:rPr lang="en-GB" dirty="0" err="1">
                <a:effectLst/>
              </a:rPr>
              <a:t>blant</a:t>
            </a:r>
            <a:r>
              <a:rPr lang="en-GB" dirty="0">
                <a:effectLst/>
              </a:rPr>
              <a:t> yn y </a:t>
            </a:r>
            <a:r>
              <a:rPr lang="en-GB" dirty="0" err="1">
                <a:effectLst/>
              </a:rPr>
              <a:t>cyfnod</a:t>
            </a:r>
            <a:r>
              <a:rPr lang="en-GB" dirty="0">
                <a:effectLst/>
              </a:rPr>
              <a:t> cyn-</a:t>
            </a:r>
            <a:r>
              <a:rPr lang="en-GB" dirty="0" err="1">
                <a:effectLst/>
              </a:rPr>
              <a:t>weithredol</a:t>
            </a:r>
            <a:r>
              <a:rPr lang="en-GB" dirty="0">
                <a:effectLst/>
              </a:rPr>
              <a:t>?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2050" name="Picture 2" descr="Piaget's Four Stages of Cognitive Development Infographic | Child ...">
            <a:extLst>
              <a:ext uri="{FF2B5EF4-FFF2-40B4-BE49-F238E27FC236}">
                <a16:creationId xmlns:a16="http://schemas.microsoft.com/office/drawing/2014/main" id="{855AB901-6DDB-A7D3-FA4A-6A5F026B69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2374" y="180612"/>
            <a:ext cx="5109625" cy="6677388"/>
          </a:xfrm>
          <a:prstGeom prst="rect">
            <a:avLst/>
          </a:prstGeom>
          <a:noFill/>
          <a:ln w="285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13876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6C4865-2E94-B7BE-AE6F-7DFB576614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700" y="0"/>
            <a:ext cx="11481847" cy="1325563"/>
          </a:xfrm>
        </p:spPr>
        <p:txBody>
          <a:bodyPr/>
          <a:lstStyle/>
          <a:p>
            <a:pPr algn="ctr"/>
            <a:r>
              <a:rPr lang="cy-GB" u="sng" dirty="0">
                <a:cs typeface="Calibri Light"/>
              </a:rPr>
              <a:t>Beth ydych chi’n medru gweld?</a:t>
            </a:r>
            <a:endParaRPr lang="en-GB" u="sng" dirty="0">
              <a:cs typeface="Calibri Light" panose="020F0302020204030204"/>
            </a:endParaRPr>
          </a:p>
        </p:txBody>
      </p:sp>
      <p:pic>
        <p:nvPicPr>
          <p:cNvPr id="1028" name="Picture 4" descr="Images: Classroom">
            <a:extLst>
              <a:ext uri="{FF2B5EF4-FFF2-40B4-BE49-F238E27FC236}">
                <a16:creationId xmlns:a16="http://schemas.microsoft.com/office/drawing/2014/main" id="{EF854D52-0CE1-2D35-0F9C-9F7C65C9C3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299556"/>
            <a:ext cx="5815728" cy="4404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What is the Right School for your Kids? - Bebo Mia">
            <a:extLst>
              <a:ext uri="{FF2B5EF4-FFF2-40B4-BE49-F238E27FC236}">
                <a16:creationId xmlns:a16="http://schemas.microsoft.com/office/drawing/2014/main" id="{EBB6A45D-F348-2D79-F5A3-6686C09CC4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3732" y="1299555"/>
            <a:ext cx="6375568" cy="44044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586081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0EF679-5A01-35D7-1980-904255E910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0174" y="157307"/>
            <a:ext cx="11481847" cy="1325563"/>
          </a:xfrm>
          <a:ln w="28575">
            <a:solidFill>
              <a:srgbClr val="4472C4"/>
            </a:solidFill>
          </a:ln>
        </p:spPr>
        <p:txBody>
          <a:bodyPr anchor="ctr">
            <a:normAutofit/>
          </a:bodyPr>
          <a:lstStyle/>
          <a:p>
            <a:pPr algn="ctr"/>
            <a:r>
              <a:rPr lang="en-GB" u="sng" dirty="0">
                <a:ea typeface="Calibri Light"/>
                <a:cs typeface="Calibri Light"/>
              </a:rPr>
              <a:t>MAP MEDDWL</a:t>
            </a:r>
          </a:p>
        </p:txBody>
      </p:sp>
      <p:pic>
        <p:nvPicPr>
          <p:cNvPr id="5" name="Picture 4" descr="Brain made out of yellow balls">
            <a:extLst>
              <a:ext uri="{FF2B5EF4-FFF2-40B4-BE49-F238E27FC236}">
                <a16:creationId xmlns:a16="http://schemas.microsoft.com/office/drawing/2014/main" id="{A58DD085-25AA-EB24-6A86-35F128A3045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7078" r="3" b="31941"/>
          <a:stretch/>
        </p:blipFill>
        <p:spPr>
          <a:xfrm>
            <a:off x="661555" y="1634837"/>
            <a:ext cx="10972800" cy="3917032"/>
          </a:xfrm>
          <a:prstGeom prst="rect">
            <a:avLst/>
          </a:prstGeom>
          <a:noFill/>
          <a:ln w="28575">
            <a:solidFill>
              <a:srgbClr val="4472C4"/>
            </a:solidFill>
          </a:ln>
        </p:spPr>
      </p:pic>
    </p:spTree>
    <p:extLst>
      <p:ext uri="{BB962C8B-B14F-4D97-AF65-F5344CB8AC3E}">
        <p14:creationId xmlns:p14="http://schemas.microsoft.com/office/powerpoint/2010/main" val="429465421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0EF679-5A01-35D7-1980-904255E910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0174" y="157307"/>
            <a:ext cx="11481847" cy="1325563"/>
          </a:xfrm>
          <a:ln w="28575">
            <a:solidFill>
              <a:srgbClr val="4472C4"/>
            </a:solidFill>
          </a:ln>
        </p:spPr>
        <p:txBody>
          <a:bodyPr anchor="ctr">
            <a:normAutofit/>
          </a:bodyPr>
          <a:lstStyle/>
          <a:p>
            <a:pPr algn="ctr"/>
            <a:r>
              <a:rPr lang="en-GB" u="sng"/>
              <a:t>How to use Mind Mapping effectively?</a:t>
            </a:r>
            <a:endParaRPr lang="en-GB" u="sng">
              <a:ea typeface="Calibri Light"/>
              <a:cs typeface="Calibri Light"/>
            </a:endParaRPr>
          </a:p>
        </p:txBody>
      </p:sp>
      <p:pic>
        <p:nvPicPr>
          <p:cNvPr id="4" name="Online Media 3" title="What are Mind Maps?">
            <a:hlinkClick r:id="" action="ppaction://media"/>
            <a:extLst>
              <a:ext uri="{FF2B5EF4-FFF2-40B4-BE49-F238E27FC236}">
                <a16:creationId xmlns:a16="http://schemas.microsoft.com/office/drawing/2014/main" id="{C5A8283B-247E-1CC0-32FB-46885AC68575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349788" y="1646959"/>
            <a:ext cx="7597920" cy="3910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039325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244A7E-8A22-D3CC-0235-6AC60139C6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5827" y="198784"/>
            <a:ext cx="4940756" cy="5297544"/>
          </a:xfrm>
          <a:ln w="38100">
            <a:solidFill>
              <a:schemeClr val="tx1"/>
            </a:solidFill>
          </a:ln>
        </p:spPr>
        <p:txBody>
          <a:bodyPr>
            <a:noAutofit/>
          </a:bodyPr>
          <a:lstStyle/>
          <a:p>
            <a:pPr>
              <a:lnSpc>
                <a:spcPct val="200000"/>
              </a:lnSpc>
            </a:pPr>
            <a:br>
              <a:rPr lang="cy-GB" sz="2800" dirty="0"/>
            </a:br>
            <a:br>
              <a:rPr lang="cy-GB" sz="2800" dirty="0"/>
            </a:br>
            <a:br>
              <a:rPr lang="cy-GB" sz="2800" dirty="0"/>
            </a:br>
            <a:r>
              <a:rPr lang="cy-GB" sz="2400" b="1" dirty="0">
                <a:ea typeface="Calibri Light"/>
                <a:cs typeface="Calibri Light"/>
              </a:rPr>
              <a:t>Tasg –</a:t>
            </a:r>
            <a:br>
              <a:rPr lang="cy-GB" sz="2400" b="1" dirty="0">
                <a:ea typeface="Calibri Light"/>
                <a:cs typeface="Calibri Light"/>
              </a:rPr>
            </a:br>
            <a:r>
              <a:rPr lang="cy-GB" sz="2400" b="1" dirty="0">
                <a:ea typeface="Calibri Light"/>
                <a:cs typeface="Calibri Light"/>
              </a:rPr>
              <a:t>Archwiliwch y fideos canlynol clipiau i arsylwi amgylcheddau dysgu gwahanol. Creu 'Map Meddwl' o'r holl elfennau gwahanol y gallwch eu gweld mewn ystafell ddosbarth arferol. Mae </a:t>
            </a:r>
            <a:r>
              <a:rPr lang="cy-GB" sz="2400" b="1" dirty="0" err="1">
                <a:ea typeface="Calibri Light"/>
                <a:cs typeface="Calibri Light"/>
              </a:rPr>
              <a:t>Headset</a:t>
            </a:r>
            <a:r>
              <a:rPr lang="cy-GB" sz="2400" b="1" dirty="0">
                <a:ea typeface="Calibri Light"/>
                <a:cs typeface="Calibri Light"/>
              </a:rPr>
              <a:t> VR i'w ddefnyddio (1 fesul grŵp).</a:t>
            </a:r>
            <a:br>
              <a:rPr lang="cy-GB" sz="2800" dirty="0"/>
            </a:br>
            <a:br>
              <a:rPr lang="en-GB" sz="1800" b="0" i="0" dirty="0">
                <a:effectLst/>
                <a:latin typeface="Calibri" panose="020F0502020204030204" pitchFamily="34" charset="0"/>
              </a:rPr>
            </a:br>
            <a:br>
              <a:rPr lang="en-GB" sz="1800" b="0" i="0" dirty="0">
                <a:effectLst/>
                <a:latin typeface="Calibri" panose="020F0502020204030204" pitchFamily="34" charset="0"/>
              </a:rPr>
            </a:br>
            <a:br>
              <a:rPr lang="cy-GB" sz="2800" dirty="0"/>
            </a:br>
            <a:endParaRPr lang="en-GB" sz="2800" dirty="0"/>
          </a:p>
        </p:txBody>
      </p:sp>
      <p:pic>
        <p:nvPicPr>
          <p:cNvPr id="6150" name="Picture 6" descr="Virtual Reality for Schools. How the full immersion changes the ...">
            <a:extLst>
              <a:ext uri="{FF2B5EF4-FFF2-40B4-BE49-F238E27FC236}">
                <a16:creationId xmlns:a16="http://schemas.microsoft.com/office/drawing/2014/main" id="{28114EA4-6B5A-75E0-7089-24D2E968A1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8246" y="681600"/>
            <a:ext cx="6608618" cy="4813745"/>
          </a:xfrm>
          <a:prstGeom prst="rect">
            <a:avLst/>
          </a:prstGeom>
          <a:noFill/>
          <a:ln w="285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9755665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E4ABB723-42F4-C776-836B-9429350C6B95}"/>
              </a:ext>
            </a:extLst>
          </p:cNvPr>
          <p:cNvSpPr txBox="1">
            <a:spLocks/>
          </p:cNvSpPr>
          <p:nvPr/>
        </p:nvSpPr>
        <p:spPr>
          <a:xfrm>
            <a:off x="1172174" y="2141134"/>
            <a:ext cx="10102365" cy="2573666"/>
          </a:xfrm>
          <a:prstGeom prst="rect">
            <a:avLst/>
          </a:prstGeom>
          <a:ln w="28575">
            <a:solidFill>
              <a:srgbClr val="4472C4"/>
            </a:solidFill>
          </a:ln>
        </p:spPr>
        <p:txBody>
          <a:bodyPr lIns="91440" tIns="45720" rIns="91440" bIns="4572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600" dirty="0" err="1">
                <a:solidFill>
                  <a:schemeClr val="bg1"/>
                </a:solidFill>
              </a:rPr>
              <a:t>Mae'n</a:t>
            </a:r>
            <a:r>
              <a:rPr lang="en-GB" sz="3600" dirty="0">
                <a:solidFill>
                  <a:schemeClr val="bg1"/>
                </a:solidFill>
              </a:rPr>
              <a:t> amser </a:t>
            </a:r>
            <a:r>
              <a:rPr lang="en-GB" sz="3600" dirty="0" err="1">
                <a:solidFill>
                  <a:schemeClr val="bg1"/>
                </a:solidFill>
              </a:rPr>
              <a:t>archwilio</a:t>
            </a:r>
            <a:endParaRPr lang="en-GB" sz="3600" dirty="0">
              <a:solidFill>
                <a:schemeClr val="bg1"/>
              </a:solidFill>
            </a:endParaRPr>
          </a:p>
          <a:p>
            <a:pPr algn="ctr"/>
            <a:r>
              <a:rPr lang="en-GB" sz="3600" dirty="0" err="1">
                <a:solidFill>
                  <a:schemeClr val="bg1"/>
                </a:solidFill>
              </a:rPr>
              <a:t>yr</a:t>
            </a:r>
            <a:r>
              <a:rPr lang="en-GB" sz="3600" dirty="0">
                <a:solidFill>
                  <a:schemeClr val="bg1"/>
                </a:solidFill>
              </a:rPr>
              <a:t> </a:t>
            </a:r>
            <a:r>
              <a:rPr lang="en-GB" sz="3600" dirty="0" err="1">
                <a:solidFill>
                  <a:schemeClr val="bg1"/>
                </a:solidFill>
              </a:rPr>
              <a:t>ystafell</a:t>
            </a:r>
            <a:r>
              <a:rPr lang="en-GB" sz="3600" dirty="0">
                <a:solidFill>
                  <a:schemeClr val="bg1"/>
                </a:solidFill>
              </a:rPr>
              <a:t> </a:t>
            </a:r>
            <a:r>
              <a:rPr lang="en-GB" sz="3600" dirty="0" err="1">
                <a:solidFill>
                  <a:schemeClr val="bg1"/>
                </a:solidFill>
              </a:rPr>
              <a:t>ddosbarth</a:t>
            </a:r>
            <a:r>
              <a:rPr lang="en-GB" sz="3600" dirty="0">
                <a:solidFill>
                  <a:schemeClr val="bg1"/>
                </a:solidFill>
              </a:rPr>
              <a:t> – </a:t>
            </a:r>
            <a:r>
              <a:rPr lang="en-GB" sz="3600" dirty="0" err="1">
                <a:solidFill>
                  <a:schemeClr val="bg1"/>
                </a:solidFill>
              </a:rPr>
              <a:t>gweithiwch</a:t>
            </a:r>
            <a:r>
              <a:rPr lang="en-GB" sz="3600" dirty="0">
                <a:solidFill>
                  <a:schemeClr val="bg1"/>
                </a:solidFill>
              </a:rPr>
              <a:t> </a:t>
            </a:r>
            <a:r>
              <a:rPr lang="en-GB" sz="3600" dirty="0" err="1">
                <a:solidFill>
                  <a:schemeClr val="bg1"/>
                </a:solidFill>
              </a:rPr>
              <a:t>fesul</a:t>
            </a:r>
            <a:r>
              <a:rPr lang="en-GB" sz="3600" dirty="0">
                <a:solidFill>
                  <a:schemeClr val="bg1"/>
                </a:solidFill>
              </a:rPr>
              <a:t> </a:t>
            </a:r>
            <a:r>
              <a:rPr lang="en-GB" sz="3600" dirty="0" err="1">
                <a:solidFill>
                  <a:schemeClr val="bg1"/>
                </a:solidFill>
              </a:rPr>
              <a:t>dau</a:t>
            </a:r>
            <a:r>
              <a:rPr lang="en-GB" sz="3600" dirty="0">
                <a:solidFill>
                  <a:schemeClr val="bg1"/>
                </a:solidFill>
              </a:rPr>
              <a:t> neu </a:t>
            </a:r>
            <a:r>
              <a:rPr lang="en-GB" sz="3600" dirty="0" err="1">
                <a:solidFill>
                  <a:schemeClr val="bg1"/>
                </a:solidFill>
              </a:rPr>
              <a:t>dri</a:t>
            </a:r>
            <a:r>
              <a:rPr lang="en-GB" sz="3600" dirty="0">
                <a:solidFill>
                  <a:schemeClr val="bg1"/>
                </a:solidFill>
              </a:rPr>
              <a:t> a </a:t>
            </a:r>
            <a:r>
              <a:rPr lang="en-GB" sz="3600" dirty="0" err="1">
                <a:solidFill>
                  <a:schemeClr val="bg1"/>
                </a:solidFill>
              </a:rPr>
              <a:t>nodwch</a:t>
            </a:r>
            <a:r>
              <a:rPr lang="en-GB" sz="3600" dirty="0">
                <a:solidFill>
                  <a:schemeClr val="bg1"/>
                </a:solidFill>
              </a:rPr>
              <a:t> </a:t>
            </a:r>
            <a:r>
              <a:rPr lang="en-GB" sz="3600" dirty="0" err="1">
                <a:solidFill>
                  <a:schemeClr val="bg1"/>
                </a:solidFill>
              </a:rPr>
              <a:t>gymaint</a:t>
            </a:r>
            <a:r>
              <a:rPr lang="en-GB" sz="3600" dirty="0">
                <a:solidFill>
                  <a:schemeClr val="bg1"/>
                </a:solidFill>
              </a:rPr>
              <a:t> o </a:t>
            </a:r>
            <a:r>
              <a:rPr lang="en-GB" sz="3600" dirty="0" err="1">
                <a:solidFill>
                  <a:schemeClr val="bg1"/>
                </a:solidFill>
              </a:rPr>
              <a:t>bethau</a:t>
            </a:r>
            <a:r>
              <a:rPr lang="en-GB" sz="3600" dirty="0">
                <a:solidFill>
                  <a:schemeClr val="bg1"/>
                </a:solidFill>
              </a:rPr>
              <a:t> ag y </a:t>
            </a:r>
            <a:r>
              <a:rPr lang="en-GB" sz="3600" dirty="0" err="1">
                <a:solidFill>
                  <a:schemeClr val="bg1"/>
                </a:solidFill>
              </a:rPr>
              <a:t>gallwch</a:t>
            </a:r>
            <a:r>
              <a:rPr lang="en-GB" sz="3600" dirty="0">
                <a:solidFill>
                  <a:schemeClr val="bg1"/>
                </a:solidFill>
              </a:rPr>
              <a:t> </a:t>
            </a:r>
            <a:r>
              <a:rPr lang="en-GB" sz="3600" dirty="0" err="1">
                <a:solidFill>
                  <a:schemeClr val="bg1"/>
                </a:solidFill>
              </a:rPr>
              <a:t>sylwi</a:t>
            </a:r>
            <a:r>
              <a:rPr lang="en-GB" sz="3600" dirty="0">
                <a:solidFill>
                  <a:schemeClr val="bg1"/>
                </a:solidFill>
              </a:rPr>
              <a:t> am </a:t>
            </a:r>
            <a:r>
              <a:rPr lang="en-GB" sz="3600" dirty="0" err="1">
                <a:solidFill>
                  <a:schemeClr val="bg1"/>
                </a:solidFill>
              </a:rPr>
              <a:t>yr</a:t>
            </a:r>
            <a:r>
              <a:rPr lang="en-GB" sz="3600" dirty="0">
                <a:solidFill>
                  <a:schemeClr val="bg1"/>
                </a:solidFill>
              </a:rPr>
              <a:t> </a:t>
            </a:r>
            <a:r>
              <a:rPr lang="en-GB" sz="3600" dirty="0" err="1">
                <a:solidFill>
                  <a:schemeClr val="bg1"/>
                </a:solidFill>
              </a:rPr>
              <a:t>amgylchedd</a:t>
            </a:r>
            <a:r>
              <a:rPr lang="en-GB" sz="3600" dirty="0">
                <a:solidFill>
                  <a:schemeClr val="bg1"/>
                </a:solidFill>
              </a:rPr>
              <a:t> </a:t>
            </a:r>
            <a:r>
              <a:rPr lang="en-GB" sz="3600" dirty="0" err="1">
                <a:solidFill>
                  <a:schemeClr val="bg1"/>
                </a:solidFill>
              </a:rPr>
              <a:t>dysgu</a:t>
            </a:r>
            <a:endParaRPr lang="en-GB" sz="3600" dirty="0">
              <a:solidFill>
                <a:schemeClr val="bg1"/>
              </a:solidFill>
              <a:ea typeface="Calibri Light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334216063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ECBFD0-799A-631A-1325-E42A3BF9F5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/>
              <a:t>Dolen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dosbarth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023114-05B3-2542-F140-72F1F94CA3AE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en-GB" sz="1800" b="0" i="0" dirty="0">
                <a:solidFill>
                  <a:srgbClr val="424242"/>
                </a:solidFill>
                <a:effectLst/>
                <a:latin typeface="Calibri"/>
                <a:ea typeface="Calibri"/>
                <a:cs typeface="Calibri"/>
              </a:rPr>
              <a:t>St Thomas 8K - </a:t>
            </a:r>
            <a:r>
              <a:rPr lang="en-GB" sz="1800" b="0" i="0" dirty="0">
                <a:solidFill>
                  <a:srgbClr val="424242"/>
                </a:solidFill>
                <a:effectLst/>
                <a:latin typeface="Calibri"/>
                <a:ea typeface="Calibri"/>
                <a:cs typeface="Calibri"/>
                <a:hlinkClick r:id="rId2"/>
              </a:rPr>
              <a:t>https://youtu.be/m9ZkxEvzbn0</a:t>
            </a:r>
            <a:br>
              <a:rPr lang="en-GB" sz="1800" b="0" i="0" dirty="0">
                <a:effectLst/>
                <a:latin typeface="Calibri" panose="020F0502020204030204" pitchFamily="34" charset="0"/>
                <a:cs typeface="Calibri"/>
              </a:rPr>
            </a:br>
            <a:r>
              <a:rPr lang="en-GB" sz="1800" b="0" i="0" dirty="0">
                <a:solidFill>
                  <a:srgbClr val="424242"/>
                </a:solidFill>
                <a:effectLst/>
                <a:latin typeface="Calibri"/>
                <a:ea typeface="Calibri"/>
                <a:cs typeface="Calibri"/>
              </a:rPr>
              <a:t>Lon Las 8K Class 1 – </a:t>
            </a:r>
            <a:r>
              <a:rPr lang="en-GB" sz="1800" b="0" i="0" dirty="0">
                <a:solidFill>
                  <a:srgbClr val="424242"/>
                </a:solidFill>
                <a:effectLst/>
                <a:latin typeface="Calibri"/>
                <a:ea typeface="Calibri"/>
                <a:cs typeface="Calibri"/>
                <a:hlinkClick r:id="rId3"/>
              </a:rPr>
              <a:t>https://youtu.be/QRtVqJq20Ao</a:t>
            </a:r>
            <a:br>
              <a:rPr lang="en-GB" sz="1800" b="0" i="0" dirty="0">
                <a:effectLst/>
                <a:latin typeface="Calibri" panose="020F0502020204030204" pitchFamily="34" charset="0"/>
                <a:cs typeface="Calibri"/>
              </a:rPr>
            </a:br>
            <a:r>
              <a:rPr lang="en-GB" sz="1800" b="0" i="0" dirty="0">
                <a:solidFill>
                  <a:srgbClr val="424242"/>
                </a:solidFill>
                <a:effectLst/>
                <a:latin typeface="Calibri"/>
                <a:ea typeface="Calibri"/>
                <a:cs typeface="Calibri"/>
              </a:rPr>
              <a:t>Lon Las 5.6K Class 2 – </a:t>
            </a:r>
            <a:r>
              <a:rPr lang="en-GB" sz="1800" b="0" i="0" dirty="0">
                <a:solidFill>
                  <a:srgbClr val="424242"/>
                </a:solidFill>
                <a:effectLst/>
                <a:latin typeface="Calibri"/>
                <a:ea typeface="Calibri"/>
                <a:cs typeface="Calibri"/>
                <a:hlinkClick r:id="rId4"/>
              </a:rPr>
              <a:t>https://youtu.be/PE2fAAgT-_s</a:t>
            </a:r>
            <a:br>
              <a:rPr lang="en-GB" sz="1800" b="0" i="0" dirty="0">
                <a:effectLst/>
                <a:latin typeface="Calibri" panose="020F0502020204030204" pitchFamily="34" charset="0"/>
                <a:cs typeface="Calibri"/>
              </a:rPr>
            </a:br>
            <a:r>
              <a:rPr lang="en-GB" sz="1800" b="0" i="0" dirty="0">
                <a:solidFill>
                  <a:srgbClr val="424242"/>
                </a:solidFill>
                <a:effectLst/>
                <a:latin typeface="Calibri"/>
                <a:ea typeface="Calibri"/>
                <a:cs typeface="Calibri"/>
              </a:rPr>
              <a:t>Lon Las 5.6K Class 3 – </a:t>
            </a:r>
            <a:r>
              <a:rPr lang="en-GB" sz="1800" b="0" i="0" dirty="0">
                <a:solidFill>
                  <a:srgbClr val="424242"/>
                </a:solidFill>
                <a:effectLst/>
                <a:latin typeface="Calibri"/>
                <a:ea typeface="Calibri"/>
                <a:cs typeface="Calibri"/>
                <a:hlinkClick r:id="rId5"/>
              </a:rPr>
              <a:t>https://youtu.be/EEdKvXqQGf0</a:t>
            </a:r>
            <a:br>
              <a:rPr lang="en-GB" sz="1800" b="0" i="0" dirty="0">
                <a:effectLst/>
                <a:latin typeface="Calibri" panose="020F0502020204030204" pitchFamily="34" charset="0"/>
                <a:cs typeface="Calibri"/>
              </a:rPr>
            </a:br>
            <a:r>
              <a:rPr lang="en-GB" sz="1800" b="0" i="0" dirty="0">
                <a:solidFill>
                  <a:srgbClr val="424242"/>
                </a:solidFill>
                <a:effectLst/>
                <a:latin typeface="Calibri"/>
                <a:ea typeface="Calibri"/>
                <a:cs typeface="Calibri"/>
              </a:rPr>
              <a:t>Llanhari  5.6K - </a:t>
            </a:r>
            <a:r>
              <a:rPr lang="en-GB" sz="1800" b="0" i="0" dirty="0">
                <a:solidFill>
                  <a:srgbClr val="424242"/>
                </a:solidFill>
                <a:effectLst/>
                <a:latin typeface="Calibri"/>
                <a:ea typeface="Calibri"/>
                <a:cs typeface="Calibri"/>
                <a:hlinkClick r:id="rId6"/>
              </a:rPr>
              <a:t>https://youtu.be/M4DXcp7F7zg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914886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StThomas Tom Insta 360 8K">
            <a:hlinkClick r:id="" action="ppaction://media"/>
            <a:extLst>
              <a:ext uri="{FF2B5EF4-FFF2-40B4-BE49-F238E27FC236}">
                <a16:creationId xmlns:a16="http://schemas.microsoft.com/office/drawing/2014/main" id="{CE7B0288-A6A8-8649-461D-194C7FD9F391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08925" y="98946"/>
            <a:ext cx="9359881" cy="5519323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pic>
        <p:nvPicPr>
          <p:cNvPr id="3" name="Picture 2" descr="A qr code with green squares&#10;&#10;Description automatically generated">
            <a:extLst>
              <a:ext uri="{FF2B5EF4-FFF2-40B4-BE49-F238E27FC236}">
                <a16:creationId xmlns:a16="http://schemas.microsoft.com/office/drawing/2014/main" id="{2ADA347F-D87F-1289-4C84-DE32F528951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94718" y="3252353"/>
            <a:ext cx="2370860" cy="2379519"/>
          </a:xfrm>
          <a:prstGeom prst="rect">
            <a:avLst/>
          </a:prstGeom>
          <a:ln w="28575">
            <a:solidFill>
              <a:srgbClr val="4472C4"/>
            </a:solidFill>
          </a:ln>
        </p:spPr>
      </p:pic>
      <p:pic>
        <p:nvPicPr>
          <p:cNvPr id="6" name="Picture 5" descr="A black and yellow shield with yellow and blue stripes and flowers&#10;&#10;Description automatically generated">
            <a:extLst>
              <a:ext uri="{FF2B5EF4-FFF2-40B4-BE49-F238E27FC236}">
                <a16:creationId xmlns:a16="http://schemas.microsoft.com/office/drawing/2014/main" id="{792BE916-38D9-B62E-778D-14EA6F24054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023075" y="760313"/>
            <a:ext cx="1547850" cy="1563375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41012662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LonLas Class 1 Insta360 8K">
            <a:hlinkClick r:id="" action="ppaction://media"/>
            <a:extLst>
              <a:ext uri="{FF2B5EF4-FFF2-40B4-BE49-F238E27FC236}">
                <a16:creationId xmlns:a16="http://schemas.microsoft.com/office/drawing/2014/main" id="{D9750382-28E8-C2E2-097F-4DF6879904CC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35295" y="149893"/>
            <a:ext cx="9199881" cy="5435803"/>
          </a:xfrm>
          <a:prstGeom prst="rect">
            <a:avLst/>
          </a:prstGeom>
          <a:ln w="57150">
            <a:solidFill>
              <a:srgbClr val="4472C4"/>
            </a:solidFill>
          </a:ln>
        </p:spPr>
      </p:pic>
      <p:pic>
        <p:nvPicPr>
          <p:cNvPr id="3" name="Picture 2" descr="A qr code with red squares&#10;&#10;Description automatically generated">
            <a:extLst>
              <a:ext uri="{FF2B5EF4-FFF2-40B4-BE49-F238E27FC236}">
                <a16:creationId xmlns:a16="http://schemas.microsoft.com/office/drawing/2014/main" id="{BC960D47-6624-3277-A674-F1513F65E98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86900" y="3001241"/>
            <a:ext cx="2621973" cy="2613314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6" name="Picture 5" descr="A black and yellow shield with yellow and blue stripes and flowers&#10;&#10;Description automatically generated">
            <a:extLst>
              <a:ext uri="{FF2B5EF4-FFF2-40B4-BE49-F238E27FC236}">
                <a16:creationId xmlns:a16="http://schemas.microsoft.com/office/drawing/2014/main" id="{AE1AF5E6-EA5D-1A8A-340B-66FCFF8B5B4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23075" y="760313"/>
            <a:ext cx="1547850" cy="1563375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5965909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LonLas Class 2 GoProMAX 5.6K">
            <a:hlinkClick r:id="" action="ppaction://media"/>
            <a:extLst>
              <a:ext uri="{FF2B5EF4-FFF2-40B4-BE49-F238E27FC236}">
                <a16:creationId xmlns:a16="http://schemas.microsoft.com/office/drawing/2014/main" id="{21738F71-6EEC-95AC-3D91-ECBB1EADCF9F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33002" y="117770"/>
            <a:ext cx="9179321" cy="5457982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pic>
        <p:nvPicPr>
          <p:cNvPr id="3" name="Picture 2" descr="A qr code with a blue background&#10;&#10;Description automatically generated">
            <a:extLst>
              <a:ext uri="{FF2B5EF4-FFF2-40B4-BE49-F238E27FC236}">
                <a16:creationId xmlns:a16="http://schemas.microsoft.com/office/drawing/2014/main" id="{214F9DD2-7F93-FC60-FE20-76A3C786F6D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24400" y="3053400"/>
            <a:ext cx="2539200" cy="2539200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5" name="Picture 4" descr="A black and yellow shield with yellow and blue stripes and flowers&#10;&#10;Description automatically generated">
            <a:extLst>
              <a:ext uri="{FF2B5EF4-FFF2-40B4-BE49-F238E27FC236}">
                <a16:creationId xmlns:a16="http://schemas.microsoft.com/office/drawing/2014/main" id="{76A4533D-6D34-24D6-E18A-1C5C2670285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23075" y="760313"/>
            <a:ext cx="1547850" cy="1563375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454398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E4ABB723-42F4-C776-836B-9429350C6B95}"/>
              </a:ext>
            </a:extLst>
          </p:cNvPr>
          <p:cNvSpPr txBox="1">
            <a:spLocks/>
          </p:cNvSpPr>
          <p:nvPr/>
        </p:nvSpPr>
        <p:spPr>
          <a:xfrm>
            <a:off x="1172174" y="2141134"/>
            <a:ext cx="10102365" cy="2573666"/>
          </a:xfrm>
          <a:prstGeom prst="rect">
            <a:avLst/>
          </a:prstGeom>
          <a:ln w="28575">
            <a:solidFill>
              <a:srgbClr val="4472C4"/>
            </a:solidFill>
          </a:ln>
        </p:spPr>
        <p:txBody>
          <a:bodyPr lIns="91440" tIns="45720" rIns="91440" bIns="4572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8800" dirty="0">
                <a:solidFill>
                  <a:schemeClr val="bg1"/>
                </a:solidFill>
              </a:rPr>
              <a:t>Beth </a:t>
            </a:r>
            <a:r>
              <a:rPr lang="en-GB" sz="8800" dirty="0" err="1">
                <a:solidFill>
                  <a:schemeClr val="bg1"/>
                </a:solidFill>
              </a:rPr>
              <a:t>welsoch</a:t>
            </a:r>
            <a:r>
              <a:rPr lang="en-GB" sz="8800" dirty="0">
                <a:solidFill>
                  <a:schemeClr val="bg1"/>
                </a:solidFill>
              </a:rPr>
              <a:t> chi?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171732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05B41943-65B4-A661-E9B8-3D9F94F0D89D}"/>
              </a:ext>
            </a:extLst>
          </p:cNvPr>
          <p:cNvCxnSpPr>
            <a:cxnSpLocks/>
          </p:cNvCxnSpPr>
          <p:nvPr/>
        </p:nvCxnSpPr>
        <p:spPr>
          <a:xfrm flipH="1">
            <a:off x="1889254" y="3765339"/>
            <a:ext cx="1718842" cy="532391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9222" name="Picture 6" descr="School Classroom Cartoon Vector Pack on Behance">
            <a:extLst>
              <a:ext uri="{FF2B5EF4-FFF2-40B4-BE49-F238E27FC236}">
                <a16:creationId xmlns:a16="http://schemas.microsoft.com/office/drawing/2014/main" id="{8F06042B-462A-6CF0-F203-39F35CA64E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005" y="2587122"/>
            <a:ext cx="2956954" cy="29960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9361" name="Diagram 9360">
            <a:extLst>
              <a:ext uri="{FF2B5EF4-FFF2-40B4-BE49-F238E27FC236}">
                <a16:creationId xmlns:a16="http://schemas.microsoft.com/office/drawing/2014/main" id="{E0729D11-AB89-9488-2550-6E3239C4954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91207653"/>
              </p:ext>
            </p:extLst>
          </p:nvPr>
        </p:nvGraphicFramePr>
        <p:xfrm>
          <a:off x="3142211" y="66502"/>
          <a:ext cx="11489592" cy="55775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8" name="Title 1">
            <a:extLst>
              <a:ext uri="{FF2B5EF4-FFF2-40B4-BE49-F238E27FC236}">
                <a16:creationId xmlns:a16="http://schemas.microsoft.com/office/drawing/2014/main" id="{E6D86AB1-352E-0C79-6D57-D0A39A8E36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936" y="157307"/>
            <a:ext cx="4442419" cy="2329467"/>
          </a:xfrm>
          <a:ln w="28575">
            <a:solidFill>
              <a:srgbClr val="4472C4"/>
            </a:solidFill>
          </a:ln>
        </p:spPr>
        <p:txBody>
          <a:bodyPr anchor="ctr">
            <a:normAutofit/>
          </a:bodyPr>
          <a:lstStyle/>
          <a:p>
            <a:pPr algn="ctr">
              <a:lnSpc>
                <a:spcPct val="150000"/>
              </a:lnSpc>
              <a:spcBef>
                <a:spcPts val="0"/>
              </a:spcBef>
            </a:pPr>
            <a:r>
              <a:rPr lang="en-GB" dirty="0"/>
              <a:t>Beth </a:t>
            </a:r>
            <a:r>
              <a:rPr lang="en-GB" dirty="0" err="1"/>
              <a:t>welsoch</a:t>
            </a:r>
            <a:r>
              <a:rPr lang="en-GB" dirty="0"/>
              <a:t> chi?</a:t>
            </a:r>
            <a:endParaRPr lang="en-GB" dirty="0">
              <a:ea typeface="Calibri Light"/>
              <a:cs typeface="Calibri Light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9426A6F-2DF0-D461-643C-81F42D5E8D99}"/>
              </a:ext>
            </a:extLst>
          </p:cNvPr>
          <p:cNvSpPr/>
          <p:nvPr/>
        </p:nvSpPr>
        <p:spPr>
          <a:xfrm>
            <a:off x="7465466" y="2200102"/>
            <a:ext cx="2925773" cy="1323439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28575">
            <a:solidFill>
              <a:schemeClr val="tx1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en-US" sz="4000" b="1" cap="none" spc="0" dirty="0" err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Amgylchedd</a:t>
            </a:r>
            <a:r>
              <a:rPr lang="en-US" sz="4000" b="1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 </a:t>
            </a:r>
            <a:r>
              <a:rPr lang="en-US" sz="4000" b="1" cap="none" spc="0" dirty="0" err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dysgu</a:t>
            </a:r>
            <a:endParaRPr lang="en-US" sz="4000" b="1" cap="none" spc="0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3928720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C9418087-EAFC-CFB5-3BC8-6827057F718F}"/>
              </a:ext>
            </a:extLst>
          </p:cNvPr>
          <p:cNvSpPr txBox="1"/>
          <p:nvPr/>
        </p:nvSpPr>
        <p:spPr>
          <a:xfrm>
            <a:off x="-4194" y="-179089"/>
            <a:ext cx="12196194" cy="598134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6CF345D-AC42-DCF4-3EFD-2F6908192505}"/>
              </a:ext>
            </a:extLst>
          </p:cNvPr>
          <p:cNvSpPr txBox="1"/>
          <p:nvPr/>
        </p:nvSpPr>
        <p:spPr>
          <a:xfrm>
            <a:off x="493697" y="1007612"/>
            <a:ext cx="4505078" cy="64633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accent1"/>
            </a:solidFill>
            <a:prstDash val="solid"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ea typeface="Calibri"/>
                <a:cs typeface="Calibri"/>
              </a:rPr>
              <a:t>A chance to consolidate learning made in Continuous provision areas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41A0C09E-F4FB-7363-A440-D883B20B34B1}"/>
              </a:ext>
            </a:extLst>
          </p:cNvPr>
          <p:cNvSpPr txBox="1">
            <a:spLocks/>
          </p:cNvSpPr>
          <p:nvPr/>
        </p:nvSpPr>
        <p:spPr>
          <a:xfrm>
            <a:off x="-280095" y="49697"/>
            <a:ext cx="8297659" cy="57233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150000"/>
              </a:lnSpc>
              <a:spcBef>
                <a:spcPct val="0"/>
              </a:spcBef>
              <a:buNone/>
              <a:defRPr sz="6000" b="1" kern="120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US" sz="2800" u="sng" dirty="0" err="1">
                <a:solidFill>
                  <a:schemeClr val="accent1">
                    <a:lumMod val="50000"/>
                  </a:schemeClr>
                </a:solidFill>
                <a:latin typeface="Arial"/>
                <a:cs typeface="Arial"/>
              </a:rPr>
              <a:t>Manteision</a:t>
            </a:r>
            <a:r>
              <a:rPr lang="en-US" sz="2800" u="sng" dirty="0">
                <a:solidFill>
                  <a:schemeClr val="accent1">
                    <a:lumMod val="50000"/>
                  </a:schemeClr>
                </a:solidFill>
                <a:latin typeface="Arial"/>
                <a:cs typeface="Arial"/>
              </a:rPr>
              <a:t> </a:t>
            </a:r>
            <a:r>
              <a:rPr lang="en-US" sz="2800" u="sng" dirty="0" err="1">
                <a:solidFill>
                  <a:schemeClr val="accent1">
                    <a:lumMod val="50000"/>
                  </a:schemeClr>
                </a:solidFill>
                <a:latin typeface="Arial"/>
                <a:cs typeface="Arial"/>
              </a:rPr>
              <a:t>Gweithgareddau</a:t>
            </a:r>
            <a:r>
              <a:rPr lang="en-US" sz="2800" u="sng" dirty="0">
                <a:solidFill>
                  <a:schemeClr val="accent1">
                    <a:lumMod val="50000"/>
                  </a:schemeClr>
                </a:solidFill>
                <a:latin typeface="Arial"/>
                <a:cs typeface="Arial"/>
              </a:rPr>
              <a:t> </a:t>
            </a:r>
            <a:r>
              <a:rPr lang="en-US" sz="2800" u="sng" dirty="0" err="1">
                <a:solidFill>
                  <a:schemeClr val="accent1">
                    <a:lumMod val="50000"/>
                  </a:schemeClr>
                </a:solidFill>
                <a:latin typeface="Arial"/>
                <a:cs typeface="Arial"/>
              </a:rPr>
              <a:t>Cyfoethogi</a:t>
            </a:r>
            <a:endParaRPr lang="en-US" sz="2800" u="sng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CEEC685-249C-3150-257B-C5294942E63F}"/>
              </a:ext>
            </a:extLst>
          </p:cNvPr>
          <p:cNvSpPr txBox="1"/>
          <p:nvPr/>
        </p:nvSpPr>
        <p:spPr>
          <a:xfrm>
            <a:off x="507582" y="1912672"/>
            <a:ext cx="4505079" cy="3693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accent1"/>
            </a:solidFill>
            <a:prstDash val="solid"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ea typeface="Calibri"/>
                <a:cs typeface="Calibri"/>
              </a:rPr>
              <a:t>Versatility to cater for students’ interests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A513092-FC13-AFAA-05C2-71FDA53EE4AA}"/>
              </a:ext>
            </a:extLst>
          </p:cNvPr>
          <p:cNvSpPr txBox="1"/>
          <p:nvPr/>
        </p:nvSpPr>
        <p:spPr>
          <a:xfrm>
            <a:off x="507582" y="2570993"/>
            <a:ext cx="4505080" cy="3693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accent1"/>
            </a:solidFill>
            <a:prstDash val="solid"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ea typeface="Calibri"/>
                <a:cs typeface="Calibri"/>
              </a:rPr>
              <a:t>Ability to differentiate tasks based on ability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40B998A-4B30-898A-E4B0-305EFF20684A}"/>
              </a:ext>
            </a:extLst>
          </p:cNvPr>
          <p:cNvSpPr txBox="1"/>
          <p:nvPr/>
        </p:nvSpPr>
        <p:spPr>
          <a:xfrm>
            <a:off x="507582" y="3199054"/>
            <a:ext cx="4505078" cy="64633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accent1"/>
            </a:solidFill>
            <a:prstDash val="solid"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ea typeface="Calibri"/>
                <a:cs typeface="Calibri"/>
              </a:rPr>
              <a:t>Opportunity to introduce new ideas without having to teach them formally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C770269-9AEE-8FDD-EF5D-4C5DD1610DD1}"/>
              </a:ext>
            </a:extLst>
          </p:cNvPr>
          <p:cNvSpPr txBox="1"/>
          <p:nvPr/>
        </p:nvSpPr>
        <p:spPr>
          <a:xfrm>
            <a:off x="507582" y="4112879"/>
            <a:ext cx="4505077" cy="64633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accent1"/>
            </a:solidFill>
            <a:prstDash val="solid"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ea typeface="Calibri"/>
                <a:cs typeface="Calibri"/>
              </a:rPr>
              <a:t>A fantastic way for children to take risks and experiment with no fear of negative feedback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8FCE66A-62F6-1AB9-5795-BC3520AE761A}"/>
              </a:ext>
            </a:extLst>
          </p:cNvPr>
          <p:cNvSpPr txBox="1"/>
          <p:nvPr/>
        </p:nvSpPr>
        <p:spPr>
          <a:xfrm>
            <a:off x="493699" y="5027155"/>
            <a:ext cx="4505076" cy="64633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accent1"/>
            </a:solidFill>
            <a:prstDash val="solid"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ea typeface="Calibri"/>
                <a:cs typeface="Calibri"/>
              </a:rPr>
              <a:t>A great way for children to re-visit some of their learning skills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C096E703-DDC3-81EC-F148-B95ED2756319}"/>
              </a:ext>
            </a:extLst>
          </p:cNvPr>
          <p:cNvGrpSpPr/>
          <p:nvPr/>
        </p:nvGrpSpPr>
        <p:grpSpPr>
          <a:xfrm>
            <a:off x="5012663" y="876651"/>
            <a:ext cx="6685638" cy="4247317"/>
            <a:chOff x="5012663" y="876651"/>
            <a:chExt cx="6685638" cy="4247317"/>
          </a:xfrm>
        </p:grpSpPr>
        <p:cxnSp>
          <p:nvCxnSpPr>
            <p:cNvPr id="11" name="Straight Arrow Connector 10">
              <a:extLst>
                <a:ext uri="{FF2B5EF4-FFF2-40B4-BE49-F238E27FC236}">
                  <a16:creationId xmlns:a16="http://schemas.microsoft.com/office/drawing/2014/main" id="{E5B8459F-863C-7C83-BE48-8ABF80C949ED}"/>
                </a:ext>
              </a:extLst>
            </p:cNvPr>
            <p:cNvCxnSpPr>
              <a:cxnSpLocks/>
            </p:cNvCxnSpPr>
            <p:nvPr/>
          </p:nvCxnSpPr>
          <p:spPr>
            <a:xfrm>
              <a:off x="5012663" y="3053172"/>
              <a:ext cx="1439832" cy="0"/>
            </a:xfrm>
            <a:prstGeom prst="straightConnector1">
              <a:avLst/>
            </a:prstGeom>
            <a:ln w="57150">
              <a:solidFill>
                <a:schemeClr val="accent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0B241DA9-1273-E773-33BC-65EF76B827C1}"/>
                </a:ext>
              </a:extLst>
            </p:cNvPr>
            <p:cNvSpPr/>
            <p:nvPr/>
          </p:nvSpPr>
          <p:spPr>
            <a:xfrm>
              <a:off x="6369843" y="876651"/>
              <a:ext cx="5328458" cy="4247317"/>
            </a:xfrm>
            <a:prstGeom prst="rect">
              <a:avLst/>
            </a:prstGeom>
            <a:noFill/>
          </p:spPr>
          <p:txBody>
            <a:bodyPr wrap="square" lIns="91440" tIns="45720" rIns="91440" bIns="45720" anchor="t">
              <a:spAutoFit/>
            </a:bodyPr>
            <a:lstStyle/>
            <a:p>
              <a:pPr algn="ctr"/>
              <a:r>
                <a:rPr lang="en-US" sz="5400" b="1" dirty="0">
                  <a:ln w="12700">
                    <a:solidFill>
                      <a:schemeClr val="accent1"/>
                    </a:solidFill>
                    <a:prstDash val="solid"/>
                  </a:ln>
                  <a:pattFill prst="pct50">
                    <a:fgClr>
                      <a:schemeClr val="accent1"/>
                    </a:fgClr>
                    <a:bgClr>
                      <a:schemeClr val="accent1">
                        <a:lumMod val="20000"/>
                        <a:lumOff val="80000"/>
                      </a:schemeClr>
                    </a:bgClr>
                  </a:pattFill>
                  <a:effectLst>
                    <a:outerShdw dist="38100" dir="2640000" algn="bl" rotWithShape="0">
                      <a:schemeClr val="accent1"/>
                    </a:outerShdw>
                  </a:effectLst>
                </a:rPr>
                <a:t>What</a:t>
              </a:r>
              <a:r>
                <a:rPr lang="en-US" sz="5400" b="1" cap="none" spc="0" dirty="0">
                  <a:ln w="12700">
                    <a:solidFill>
                      <a:schemeClr val="accent1"/>
                    </a:solidFill>
                    <a:prstDash val="solid"/>
                  </a:ln>
                  <a:pattFill prst="pct50">
                    <a:fgClr>
                      <a:schemeClr val="accent1"/>
                    </a:fgClr>
                    <a:bgClr>
                      <a:schemeClr val="accent1">
                        <a:lumMod val="20000"/>
                        <a:lumOff val="80000"/>
                      </a:schemeClr>
                    </a:bgClr>
                  </a:pattFill>
                  <a:effectLst>
                    <a:outerShdw dist="38100" dir="2640000" algn="bl" rotWithShape="0">
                      <a:schemeClr val="accent1"/>
                    </a:outerShdw>
                  </a:effectLst>
                </a:rPr>
                <a:t> areas of enhanced provision could you include in the classroom?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0078002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2" grpId="0" animBg="1"/>
      <p:bldP spid="6" grpId="0" animBg="1"/>
      <p:bldP spid="8" grpId="0" animBg="1"/>
      <p:bldP spid="9" grpId="0" animBg="1"/>
      <p:bldP spid="12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41C2158-7EDE-2D59-76CE-A4F3B8A96C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72" y="-9185"/>
            <a:ext cx="12197315" cy="5875136"/>
          </a:xfrm>
          <a:prstGeom prst="rect">
            <a:avLst/>
          </a:prstGeom>
        </p:spPr>
      </p:pic>
      <p:pic>
        <p:nvPicPr>
          <p:cNvPr id="4" name="Picture 2" descr="Teacher Education Courses | University of Wales Trinity Saint David">
            <a:extLst>
              <a:ext uri="{FF2B5EF4-FFF2-40B4-BE49-F238E27FC236}">
                <a16:creationId xmlns:a16="http://schemas.microsoft.com/office/drawing/2014/main" id="{62C12048-9EEC-ED59-A247-0AA3AAC3EF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4630" y="6070117"/>
            <a:ext cx="999526" cy="722990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2" name="Thought Bubble: Cloud 1">
            <a:extLst>
              <a:ext uri="{FF2B5EF4-FFF2-40B4-BE49-F238E27FC236}">
                <a16:creationId xmlns:a16="http://schemas.microsoft.com/office/drawing/2014/main" id="{65D99740-FD02-2E4D-FA50-8AC039B6FAF0}"/>
              </a:ext>
            </a:extLst>
          </p:cNvPr>
          <p:cNvSpPr/>
          <p:nvPr/>
        </p:nvSpPr>
        <p:spPr>
          <a:xfrm>
            <a:off x="527808" y="453006"/>
            <a:ext cx="11136384" cy="4662880"/>
          </a:xfrm>
          <a:prstGeom prst="cloudCallou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600" b="1" dirty="0">
                <a:solidFill>
                  <a:srgbClr val="002060"/>
                </a:solidFill>
                <a:cs typeface="Calibri"/>
              </a:rPr>
              <a:t>Sut </a:t>
            </a:r>
            <a:r>
              <a:rPr lang="en-US" sz="3600" b="1" dirty="0" err="1">
                <a:solidFill>
                  <a:srgbClr val="002060"/>
                </a:solidFill>
                <a:cs typeface="Calibri"/>
              </a:rPr>
              <a:t>dylai</a:t>
            </a:r>
            <a:r>
              <a:rPr lang="en-US" sz="36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cs typeface="Calibri"/>
              </a:rPr>
              <a:t>athrawon</a:t>
            </a:r>
            <a:r>
              <a:rPr lang="en-US" sz="3600" b="1" dirty="0">
                <a:solidFill>
                  <a:srgbClr val="002060"/>
                </a:solidFill>
                <a:cs typeface="Calibri"/>
              </a:rPr>
              <a:t>, </a:t>
            </a:r>
            <a:r>
              <a:rPr lang="en-US" sz="3600" b="1" dirty="0" err="1">
                <a:solidFill>
                  <a:srgbClr val="002060"/>
                </a:solidFill>
                <a:cs typeface="Calibri"/>
              </a:rPr>
              <a:t>cynorthwywyr</a:t>
            </a:r>
            <a:r>
              <a:rPr lang="en-US" sz="36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cs typeface="Calibri"/>
              </a:rPr>
              <a:t>dysgu</a:t>
            </a:r>
            <a:r>
              <a:rPr lang="en-US" sz="3600" b="1" dirty="0">
                <a:solidFill>
                  <a:srgbClr val="002060"/>
                </a:solidFill>
                <a:cs typeface="Calibri"/>
              </a:rPr>
              <a:t> ac </a:t>
            </a:r>
            <a:r>
              <a:rPr lang="en-US" sz="3600" b="1" dirty="0" err="1">
                <a:solidFill>
                  <a:srgbClr val="002060"/>
                </a:solidFill>
                <a:cs typeface="Calibri"/>
              </a:rPr>
              <a:t>athrawon</a:t>
            </a:r>
            <a:r>
              <a:rPr lang="en-US" sz="3600" b="1" dirty="0">
                <a:solidFill>
                  <a:srgbClr val="002060"/>
                </a:solidFill>
                <a:cs typeface="Calibri"/>
              </a:rPr>
              <a:t> dan </a:t>
            </a:r>
            <a:r>
              <a:rPr lang="en-US" sz="3600" b="1" dirty="0" err="1">
                <a:solidFill>
                  <a:srgbClr val="002060"/>
                </a:solidFill>
                <a:cs typeface="Calibri"/>
              </a:rPr>
              <a:t>hyfforddiant</a:t>
            </a:r>
            <a:r>
              <a:rPr lang="en-US" sz="36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cs typeface="Calibri"/>
              </a:rPr>
              <a:t>ymateb</a:t>
            </a:r>
            <a:r>
              <a:rPr lang="en-US" sz="36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cs typeface="Calibri"/>
              </a:rPr>
              <a:t>i</a:t>
            </a:r>
            <a:r>
              <a:rPr lang="en-US" sz="36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cs typeface="Calibri"/>
              </a:rPr>
              <a:t>blant</a:t>
            </a:r>
            <a:r>
              <a:rPr lang="en-US" sz="36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cs typeface="Calibri"/>
              </a:rPr>
              <a:t>Cyfnod</a:t>
            </a:r>
            <a:r>
              <a:rPr lang="en-US" sz="3600" b="1" dirty="0">
                <a:solidFill>
                  <a:srgbClr val="002060"/>
                </a:solidFill>
                <a:cs typeface="Calibri"/>
              </a:rPr>
              <a:t> Sylfaen?</a:t>
            </a:r>
          </a:p>
        </p:txBody>
      </p:sp>
    </p:spTree>
    <p:extLst>
      <p:ext uri="{BB962C8B-B14F-4D97-AF65-F5344CB8AC3E}">
        <p14:creationId xmlns:p14="http://schemas.microsoft.com/office/powerpoint/2010/main" val="63543509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C9418087-EAFC-CFB5-3BC8-6827057F718F}"/>
              </a:ext>
            </a:extLst>
          </p:cNvPr>
          <p:cNvSpPr txBox="1"/>
          <p:nvPr/>
        </p:nvSpPr>
        <p:spPr>
          <a:xfrm>
            <a:off x="-4194" y="-136357"/>
            <a:ext cx="12196194" cy="598134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41A0C09E-F4FB-7363-A440-D883B20B34B1}"/>
              </a:ext>
            </a:extLst>
          </p:cNvPr>
          <p:cNvSpPr txBox="1">
            <a:spLocks/>
          </p:cNvSpPr>
          <p:nvPr/>
        </p:nvSpPr>
        <p:spPr>
          <a:xfrm>
            <a:off x="-280094" y="49697"/>
            <a:ext cx="6522106" cy="57233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150000"/>
              </a:lnSpc>
              <a:spcBef>
                <a:spcPct val="0"/>
              </a:spcBef>
              <a:buNone/>
              <a:defRPr sz="6000" b="1" kern="120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endParaRPr lang="en-US" sz="2800" u="sng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6998068-FDC2-EFEF-0550-C959DCCFE441}"/>
              </a:ext>
            </a:extLst>
          </p:cNvPr>
          <p:cNvSpPr txBox="1"/>
          <p:nvPr/>
        </p:nvSpPr>
        <p:spPr>
          <a:xfrm>
            <a:off x="1225825" y="299773"/>
            <a:ext cx="9528313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err="1">
                <a:solidFill>
                  <a:srgbClr val="00B050"/>
                </a:solidFill>
              </a:rPr>
              <a:t>Caiff</a:t>
            </a:r>
            <a:r>
              <a:rPr lang="en-GB" sz="3200" b="1" dirty="0">
                <a:solidFill>
                  <a:srgbClr val="00B050"/>
                </a:solidFill>
              </a:rPr>
              <a:t> </a:t>
            </a:r>
            <a:r>
              <a:rPr lang="en-GB" sz="3200" b="1" dirty="0" err="1">
                <a:solidFill>
                  <a:srgbClr val="00B050"/>
                </a:solidFill>
              </a:rPr>
              <a:t>siarad</a:t>
            </a:r>
            <a:r>
              <a:rPr lang="en-GB" sz="3200" b="1" dirty="0">
                <a:solidFill>
                  <a:srgbClr val="00B050"/>
                </a:solidFill>
              </a:rPr>
              <a:t> a </a:t>
            </a:r>
            <a:r>
              <a:rPr lang="en-GB" sz="3200" b="1" dirty="0" err="1">
                <a:solidFill>
                  <a:srgbClr val="00B050"/>
                </a:solidFill>
              </a:rPr>
              <a:t>gwrando</a:t>
            </a:r>
            <a:r>
              <a:rPr lang="en-GB" sz="3200" b="1" dirty="0">
                <a:solidFill>
                  <a:srgbClr val="00B050"/>
                </a:solidFill>
              </a:rPr>
              <a:t>, </a:t>
            </a:r>
            <a:r>
              <a:rPr lang="en-GB" sz="3200" b="1" dirty="0" err="1">
                <a:solidFill>
                  <a:srgbClr val="00B050"/>
                </a:solidFill>
              </a:rPr>
              <a:t>darllen</a:t>
            </a:r>
            <a:r>
              <a:rPr lang="en-GB" sz="3200" b="1" dirty="0">
                <a:solidFill>
                  <a:srgbClr val="00B050"/>
                </a:solidFill>
              </a:rPr>
              <a:t> ac </a:t>
            </a:r>
            <a:r>
              <a:rPr lang="en-GB" sz="3200" b="1" dirty="0" err="1">
                <a:solidFill>
                  <a:srgbClr val="00B050"/>
                </a:solidFill>
              </a:rPr>
              <a:t>ysgrifennu</a:t>
            </a:r>
            <a:r>
              <a:rPr lang="en-GB" sz="3200" b="1" dirty="0">
                <a:solidFill>
                  <a:srgbClr val="00B050"/>
                </a:solidFill>
              </a:rPr>
              <a:t> </a:t>
            </a:r>
            <a:r>
              <a:rPr lang="en-GB" sz="3200" b="1" dirty="0" err="1">
                <a:solidFill>
                  <a:srgbClr val="00B050"/>
                </a:solidFill>
              </a:rPr>
              <a:t>eu</a:t>
            </a:r>
            <a:r>
              <a:rPr lang="en-GB" sz="3200" b="1" dirty="0">
                <a:solidFill>
                  <a:srgbClr val="00B050"/>
                </a:solidFill>
              </a:rPr>
              <a:t> </a:t>
            </a:r>
            <a:r>
              <a:rPr lang="en-GB" sz="3200" b="1" dirty="0" err="1">
                <a:solidFill>
                  <a:srgbClr val="00B050"/>
                </a:solidFill>
              </a:rPr>
              <a:t>modelu'n</a:t>
            </a:r>
            <a:r>
              <a:rPr lang="en-GB" sz="3200" b="1" dirty="0">
                <a:solidFill>
                  <a:srgbClr val="00B050"/>
                </a:solidFill>
              </a:rPr>
              <a:t> </a:t>
            </a:r>
            <a:r>
              <a:rPr lang="en-GB" sz="3200" b="1" dirty="0" err="1">
                <a:solidFill>
                  <a:srgbClr val="00B050"/>
                </a:solidFill>
              </a:rPr>
              <a:t>rheolaidd</a:t>
            </a:r>
            <a:r>
              <a:rPr lang="en-GB" sz="3200" b="1" dirty="0">
                <a:solidFill>
                  <a:srgbClr val="00B050"/>
                </a:solidFill>
              </a:rPr>
              <a:t> </a:t>
            </a:r>
            <a:r>
              <a:rPr lang="en-GB" sz="3200" b="1" dirty="0" err="1">
                <a:solidFill>
                  <a:srgbClr val="00B050"/>
                </a:solidFill>
              </a:rPr>
              <a:t>gan</a:t>
            </a:r>
            <a:r>
              <a:rPr lang="en-GB" sz="3200" b="1" dirty="0">
                <a:solidFill>
                  <a:srgbClr val="00B050"/>
                </a:solidFill>
              </a:rPr>
              <a:t> </a:t>
            </a:r>
            <a:r>
              <a:rPr lang="en-GB" sz="3200" b="1" dirty="0" err="1">
                <a:solidFill>
                  <a:srgbClr val="00B050"/>
                </a:solidFill>
              </a:rPr>
              <a:t>oedolion</a:t>
            </a:r>
            <a:r>
              <a:rPr lang="en-GB" sz="3200" b="1" dirty="0">
                <a:solidFill>
                  <a:srgbClr val="00B050"/>
                </a:solidFill>
              </a:rPr>
              <a:t>.</a:t>
            </a:r>
          </a:p>
          <a:p>
            <a:endParaRPr lang="en-GB" sz="3200" b="1" dirty="0">
              <a:solidFill>
                <a:srgbClr val="00B050"/>
              </a:solidFill>
            </a:endParaRPr>
          </a:p>
          <a:p>
            <a:r>
              <a:rPr lang="en-GB" sz="3200" b="1" dirty="0">
                <a:solidFill>
                  <a:srgbClr val="00B050"/>
                </a:solidFill>
              </a:rPr>
              <a:t>Mae </a:t>
            </a:r>
            <a:r>
              <a:rPr lang="en-GB" sz="3200" b="1" dirty="0" err="1">
                <a:solidFill>
                  <a:srgbClr val="00B050"/>
                </a:solidFill>
              </a:rPr>
              <a:t>oedolion</a:t>
            </a:r>
            <a:r>
              <a:rPr lang="en-GB" sz="3200" b="1" dirty="0">
                <a:solidFill>
                  <a:srgbClr val="00B050"/>
                </a:solidFill>
              </a:rPr>
              <a:t> yn </a:t>
            </a:r>
            <a:r>
              <a:rPr lang="en-GB" sz="3200" b="1" dirty="0" err="1">
                <a:solidFill>
                  <a:srgbClr val="00B050"/>
                </a:solidFill>
              </a:rPr>
              <a:t>cydnabod</a:t>
            </a:r>
            <a:r>
              <a:rPr lang="en-GB" sz="3200" b="1" dirty="0">
                <a:solidFill>
                  <a:srgbClr val="00B050"/>
                </a:solidFill>
              </a:rPr>
              <a:t> bod </a:t>
            </a:r>
            <a:r>
              <a:rPr lang="en-GB" sz="3200" b="1" dirty="0" err="1">
                <a:solidFill>
                  <a:srgbClr val="00B050"/>
                </a:solidFill>
              </a:rPr>
              <a:t>gwrando</a:t>
            </a:r>
            <a:r>
              <a:rPr lang="en-GB" sz="3200" b="1" dirty="0">
                <a:solidFill>
                  <a:srgbClr val="00B050"/>
                </a:solidFill>
              </a:rPr>
              <a:t> </a:t>
            </a:r>
            <a:r>
              <a:rPr lang="en-GB" sz="3200" b="1" dirty="0" err="1">
                <a:solidFill>
                  <a:srgbClr val="00B050"/>
                </a:solidFill>
              </a:rPr>
              <a:t>yr</a:t>
            </a:r>
            <a:r>
              <a:rPr lang="en-GB" sz="3200" b="1" dirty="0">
                <a:solidFill>
                  <a:srgbClr val="00B050"/>
                </a:solidFill>
              </a:rPr>
              <a:t> un mor </a:t>
            </a:r>
            <a:r>
              <a:rPr lang="en-GB" sz="3200" b="1" dirty="0" err="1">
                <a:solidFill>
                  <a:srgbClr val="00B050"/>
                </a:solidFill>
              </a:rPr>
              <a:t>bwysig</a:t>
            </a:r>
            <a:r>
              <a:rPr lang="en-GB" sz="3200" b="1" dirty="0">
                <a:solidFill>
                  <a:srgbClr val="00B050"/>
                </a:solidFill>
              </a:rPr>
              <a:t> â </a:t>
            </a:r>
            <a:r>
              <a:rPr lang="en-GB" sz="3200" b="1" dirty="0" err="1">
                <a:solidFill>
                  <a:srgbClr val="00B050"/>
                </a:solidFill>
              </a:rPr>
              <a:t>siarad</a:t>
            </a:r>
            <a:r>
              <a:rPr lang="en-GB" sz="3200" b="1" dirty="0">
                <a:solidFill>
                  <a:srgbClr val="00B050"/>
                </a:solidFill>
              </a:rPr>
              <a:t>.  LL.C</a:t>
            </a:r>
            <a:r>
              <a:rPr lang="en-GB" b="1" dirty="0">
                <a:solidFill>
                  <a:srgbClr val="00B050"/>
                </a:solidFill>
              </a:rPr>
              <a:t> (2012 p.7)</a:t>
            </a:r>
          </a:p>
        </p:txBody>
      </p:sp>
      <p:sp>
        <p:nvSpPr>
          <p:cNvPr id="10" name="Thought Bubble: Cloud 9">
            <a:extLst>
              <a:ext uri="{FF2B5EF4-FFF2-40B4-BE49-F238E27FC236}">
                <a16:creationId xmlns:a16="http://schemas.microsoft.com/office/drawing/2014/main" id="{FBF36098-F662-7BFF-2458-491AFB42A4EB}"/>
              </a:ext>
            </a:extLst>
          </p:cNvPr>
          <p:cNvSpPr/>
          <p:nvPr/>
        </p:nvSpPr>
        <p:spPr>
          <a:xfrm flipH="1">
            <a:off x="268297" y="3154091"/>
            <a:ext cx="2817454" cy="2174334"/>
          </a:xfrm>
          <a:prstGeom prst="cloudCallout">
            <a:avLst/>
          </a:prstGeom>
          <a:solidFill>
            <a:srgbClr val="FA898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br>
              <a:rPr lang="en-GB" sz="2000" dirty="0"/>
            </a:br>
            <a:r>
              <a:rPr lang="en-GB" sz="2000" b="0" i="0" dirty="0" err="1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Ymatebwch</a:t>
            </a:r>
            <a:r>
              <a:rPr lang="en-GB" sz="2000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2000" b="0" i="0" dirty="0" err="1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i</a:t>
            </a:r>
            <a:r>
              <a:rPr lang="en-GB" sz="2000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2000" b="0" i="0" dirty="0" err="1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deimladau’r</a:t>
            </a:r>
            <a:r>
              <a:rPr lang="en-GB" sz="2000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 plant </a:t>
            </a:r>
            <a:r>
              <a:rPr lang="en-GB" sz="2000" b="0" i="0" dirty="0" err="1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gydag</a:t>
            </a:r>
            <a:r>
              <a:rPr lang="en-GB" sz="2000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2000" b="0" i="0" dirty="0" err="1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empathi</a:t>
            </a:r>
            <a:r>
              <a:rPr lang="en-GB" sz="2000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.</a:t>
            </a:r>
            <a:endParaRPr lang="en-GB" sz="2000" b="1" dirty="0"/>
          </a:p>
        </p:txBody>
      </p:sp>
      <p:sp>
        <p:nvSpPr>
          <p:cNvPr id="13" name="Thought Bubble: Cloud 12">
            <a:extLst>
              <a:ext uri="{FF2B5EF4-FFF2-40B4-BE49-F238E27FC236}">
                <a16:creationId xmlns:a16="http://schemas.microsoft.com/office/drawing/2014/main" id="{C27150B7-B5E9-C5EC-11A8-02785B635A07}"/>
              </a:ext>
            </a:extLst>
          </p:cNvPr>
          <p:cNvSpPr/>
          <p:nvPr/>
        </p:nvSpPr>
        <p:spPr>
          <a:xfrm>
            <a:off x="4010206" y="3059195"/>
            <a:ext cx="2970992" cy="2318725"/>
          </a:xfrm>
          <a:prstGeom prst="cloudCallout">
            <a:avLst/>
          </a:prstGeom>
          <a:solidFill>
            <a:srgbClr val="FFC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 err="1"/>
              <a:t>Dangos</a:t>
            </a:r>
            <a:r>
              <a:rPr lang="en-GB" sz="2000" b="1" dirty="0"/>
              <a:t> </a:t>
            </a:r>
            <a:r>
              <a:rPr lang="en-GB" sz="2000" b="1" dirty="0" err="1"/>
              <a:t>gwir</a:t>
            </a:r>
            <a:r>
              <a:rPr lang="en-GB" sz="2000" b="1" dirty="0"/>
              <a:t> </a:t>
            </a:r>
            <a:r>
              <a:rPr lang="en-GB" sz="2000" b="1" dirty="0" err="1"/>
              <a:t>ddiddordeb</a:t>
            </a:r>
            <a:r>
              <a:rPr lang="en-GB" sz="2000" b="1" dirty="0"/>
              <a:t> </a:t>
            </a:r>
            <a:r>
              <a:rPr lang="en-GB" sz="2000" b="1" dirty="0" err="1"/>
              <a:t>yng</a:t>
            </a:r>
            <a:r>
              <a:rPr lang="en-GB" sz="2000" b="1" dirty="0"/>
              <a:t> </a:t>
            </a:r>
            <a:r>
              <a:rPr lang="en-GB" sz="2000" b="1" dirty="0" err="1"/>
              <a:t>chwilfrydedd</a:t>
            </a:r>
            <a:r>
              <a:rPr lang="en-GB" sz="2000" b="1" dirty="0"/>
              <a:t> y plant am y </a:t>
            </a:r>
            <a:r>
              <a:rPr lang="en-GB" sz="2000" b="1" dirty="0" err="1"/>
              <a:t>byd</a:t>
            </a:r>
            <a:r>
              <a:rPr lang="en-GB" sz="2000" b="1" dirty="0"/>
              <a:t>.</a:t>
            </a:r>
          </a:p>
        </p:txBody>
      </p:sp>
      <p:sp>
        <p:nvSpPr>
          <p:cNvPr id="17" name="Thought Bubble: Cloud 16">
            <a:extLst>
              <a:ext uri="{FF2B5EF4-FFF2-40B4-BE49-F238E27FC236}">
                <a16:creationId xmlns:a16="http://schemas.microsoft.com/office/drawing/2014/main" id="{A1F32841-7450-B35A-1DD6-ECBCF9A34109}"/>
              </a:ext>
            </a:extLst>
          </p:cNvPr>
          <p:cNvSpPr/>
          <p:nvPr/>
        </p:nvSpPr>
        <p:spPr>
          <a:xfrm>
            <a:off x="7909622" y="3059195"/>
            <a:ext cx="4167394" cy="2149246"/>
          </a:xfrm>
          <a:prstGeom prst="cloud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 err="1"/>
              <a:t>Adnabod</a:t>
            </a:r>
            <a:r>
              <a:rPr lang="en-GB" sz="2000" b="1" dirty="0"/>
              <a:t> y </a:t>
            </a:r>
            <a:r>
              <a:rPr lang="en-GB" sz="2000" b="1" dirty="0" err="1"/>
              <a:t>disgyblion</a:t>
            </a:r>
            <a:r>
              <a:rPr lang="en-GB" sz="2000" b="1" dirty="0"/>
              <a:t> fel </a:t>
            </a:r>
            <a:r>
              <a:rPr lang="en-GB" sz="2000" b="1" dirty="0" err="1"/>
              <a:t>dysgwyr</a:t>
            </a:r>
            <a:r>
              <a:rPr lang="en-GB" sz="2000" b="1" dirty="0"/>
              <a:t> </a:t>
            </a:r>
            <a:r>
              <a:rPr lang="en-GB" sz="2000" b="1" dirty="0" err="1"/>
              <a:t>cymwys</a:t>
            </a:r>
            <a:r>
              <a:rPr lang="en-GB" sz="2000" b="1" dirty="0"/>
              <a:t> a </a:t>
            </a:r>
            <a:r>
              <a:rPr lang="en-GB" sz="2000" b="1" dirty="0" err="1"/>
              <a:t>meithrin</a:t>
            </a:r>
            <a:r>
              <a:rPr lang="en-GB" sz="2000" b="1" dirty="0"/>
              <a:t> </a:t>
            </a:r>
            <a:r>
              <a:rPr lang="en-GB" sz="2000" b="1" dirty="0" err="1"/>
              <a:t>hunan-barch</a:t>
            </a:r>
            <a:r>
              <a:rPr lang="en-GB" sz="2000" b="1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58053185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837A8B4B-2EB9-9017-8680-58EC77B6EF31}"/>
              </a:ext>
            </a:extLst>
          </p:cNvPr>
          <p:cNvSpPr txBox="1"/>
          <p:nvPr/>
        </p:nvSpPr>
        <p:spPr>
          <a:xfrm>
            <a:off x="18925" y="-27377"/>
            <a:ext cx="12178551" cy="5738904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B019432-F0E9-E765-2264-935D414F17CB}"/>
              </a:ext>
            </a:extLst>
          </p:cNvPr>
          <p:cNvSpPr txBox="1"/>
          <p:nvPr/>
        </p:nvSpPr>
        <p:spPr>
          <a:xfrm>
            <a:off x="550650" y="329533"/>
            <a:ext cx="11372926" cy="954107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9525">
              <a:spcBef>
                <a:spcPts val="1515"/>
              </a:spcBef>
            </a:pPr>
            <a:r>
              <a:rPr lang="en-GB" sz="2800" b="1" spc="-8">
                <a:solidFill>
                  <a:srgbClr val="00B050"/>
                </a:solidFill>
                <a:cs typeface="Calibri"/>
              </a:rPr>
              <a:t>Darling-Hammond (2006) mapped out the 'spectacular array' of things that teachers should know and be able to do in their work.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F5F10CAE-84EC-2783-8696-01DB20262F8E}"/>
              </a:ext>
            </a:extLst>
          </p:cNvPr>
          <p:cNvGrpSpPr/>
          <p:nvPr/>
        </p:nvGrpSpPr>
        <p:grpSpPr>
          <a:xfrm>
            <a:off x="454462" y="1716552"/>
            <a:ext cx="3422156" cy="3266496"/>
            <a:chOff x="454462" y="1716552"/>
            <a:chExt cx="3422156" cy="3266496"/>
          </a:xfrm>
        </p:grpSpPr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3A029E2E-C804-8586-2B63-3DD9B947FE75}"/>
                </a:ext>
              </a:extLst>
            </p:cNvPr>
            <p:cNvSpPr txBox="1"/>
            <p:nvPr/>
          </p:nvSpPr>
          <p:spPr>
            <a:xfrm>
              <a:off x="714545" y="1716552"/>
              <a:ext cx="2901990" cy="2092881"/>
            </a:xfrm>
            <a:prstGeom prst="rect">
              <a:avLst/>
            </a:prstGeom>
            <a:solidFill>
              <a:schemeClr val="accent5">
                <a:lumMod val="40000"/>
                <a:lumOff val="60000"/>
              </a:schemeClr>
            </a:solidFill>
            <a:ln w="57150"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marL="342900" indent="-342900">
                <a:buAutoNum type="arabicPeriod"/>
              </a:pPr>
              <a:r>
                <a:rPr lang="en-GB" sz="2000" b="1" u="sng"/>
                <a:t>Knowledge of learners and learning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/>
                <a:t>Social context of the classroom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/>
                <a:t>Developmental progress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/>
                <a:t>Teaching for diverse learners</a:t>
              </a:r>
            </a:p>
          </p:txBody>
        </p:sp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C1054B51-9DCA-49B7-9201-50BB61FD887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454462" y="4302070"/>
              <a:ext cx="3422156" cy="680978"/>
            </a:xfrm>
            <a:prstGeom prst="rect">
              <a:avLst/>
            </a:prstGeom>
          </p:spPr>
        </p:pic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585BA46E-210F-AD26-0083-2E12F3013B0A}"/>
              </a:ext>
            </a:extLst>
          </p:cNvPr>
          <p:cNvGrpSpPr/>
          <p:nvPr/>
        </p:nvGrpSpPr>
        <p:grpSpPr>
          <a:xfrm>
            <a:off x="4389390" y="1710755"/>
            <a:ext cx="3095550" cy="3814159"/>
            <a:chOff x="4401011" y="1712893"/>
            <a:chExt cx="2901990" cy="3814159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9E03DFE8-9954-D1EE-10E3-B4157728F544}"/>
                </a:ext>
              </a:extLst>
            </p:cNvPr>
            <p:cNvSpPr txBox="1"/>
            <p:nvPr/>
          </p:nvSpPr>
          <p:spPr>
            <a:xfrm>
              <a:off x="4401011" y="1712893"/>
              <a:ext cx="2901990" cy="2123658"/>
            </a:xfrm>
            <a:prstGeom prst="rect">
              <a:avLst/>
            </a:prstGeom>
            <a:solidFill>
              <a:schemeClr val="accent6">
                <a:lumMod val="40000"/>
                <a:lumOff val="60000"/>
              </a:schemeClr>
            </a:solidFill>
            <a:ln w="57150"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en-GB" sz="2000" b="1"/>
                <a:t>2. </a:t>
              </a:r>
              <a:r>
                <a:rPr lang="en-GB" sz="2000" b="1" u="sng"/>
                <a:t>Knowledge of subject matter and curriculum goals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/>
                <a:t>Subject knowledge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/>
                <a:t>Curriculum decisions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/>
                <a:t>Evaluation and selection of materials</a:t>
              </a:r>
            </a:p>
          </p:txBody>
        </p:sp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475198C4-C40A-E3E6-ACCA-24E7C80079FA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4992360" y="4048399"/>
              <a:ext cx="1719290" cy="1478653"/>
            </a:xfrm>
            <a:prstGeom prst="rect">
              <a:avLst/>
            </a:prstGeom>
          </p:spPr>
        </p:pic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B56995B3-1192-BA35-C566-A7C14ED500F6}"/>
              </a:ext>
            </a:extLst>
          </p:cNvPr>
          <p:cNvGrpSpPr/>
          <p:nvPr/>
        </p:nvGrpSpPr>
        <p:grpSpPr>
          <a:xfrm>
            <a:off x="8045161" y="1701164"/>
            <a:ext cx="3767654" cy="3855788"/>
            <a:chOff x="8045161" y="1701164"/>
            <a:chExt cx="3767654" cy="3855788"/>
          </a:xfrm>
        </p:grpSpPr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ED89C295-2C15-DDB2-9B30-D0610BA91037}"/>
                </a:ext>
              </a:extLst>
            </p:cNvPr>
            <p:cNvSpPr txBox="1"/>
            <p:nvPr/>
          </p:nvSpPr>
          <p:spPr>
            <a:xfrm>
              <a:off x="8045161" y="1701164"/>
              <a:ext cx="3767654" cy="2062103"/>
            </a:xfrm>
            <a:prstGeom prst="rect">
              <a:avLst/>
            </a:prstGeom>
            <a:solidFill>
              <a:schemeClr val="accent2">
                <a:lumMod val="20000"/>
                <a:lumOff val="80000"/>
              </a:schemeClr>
            </a:solidFill>
            <a:ln w="57150"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en-GB" sz="2000" b="1"/>
                <a:t>3. </a:t>
              </a:r>
              <a:r>
                <a:rPr lang="en-GB" sz="2000" b="1" u="sng"/>
                <a:t>Knowledge of teaching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/>
                <a:t>Strategies to motivate and organise students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/>
                <a:t>Classroom management and productive learning environment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/>
                <a:t>Formative assessment strategies to tap into levels of understanding</a:t>
              </a:r>
            </a:p>
          </p:txBody>
        </p:sp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DDE72D53-F7E9-E85F-32D1-5C2C40681EDA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8799287" y="3995043"/>
              <a:ext cx="2392532" cy="1561909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8143305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837A8B4B-2EB9-9017-8680-58EC77B6EF31}"/>
              </a:ext>
            </a:extLst>
          </p:cNvPr>
          <p:cNvSpPr txBox="1"/>
          <p:nvPr/>
        </p:nvSpPr>
        <p:spPr>
          <a:xfrm>
            <a:off x="6724" y="0"/>
            <a:ext cx="12178551" cy="5738904"/>
          </a:xfrm>
          <a:prstGeom prst="rect">
            <a:avLst/>
          </a:prstGeom>
          <a:solidFill>
            <a:srgbClr val="DCF6F7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793192B-44C6-2445-B3DC-574C7C362D0B}"/>
              </a:ext>
            </a:extLst>
          </p:cNvPr>
          <p:cNvSpPr txBox="1"/>
          <p:nvPr/>
        </p:nvSpPr>
        <p:spPr>
          <a:xfrm>
            <a:off x="971452" y="809487"/>
            <a:ext cx="1531740" cy="1200329"/>
          </a:xfrm>
          <a:prstGeom prst="rect">
            <a:avLst/>
          </a:prstGeom>
          <a:solidFill>
            <a:srgbClr val="92D050"/>
          </a:solidFill>
          <a:ln w="28575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Covering desirable content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78F42C5-FA2F-C2B7-E810-CF00258E6A95}"/>
              </a:ext>
            </a:extLst>
          </p:cNvPr>
          <p:cNvSpPr txBox="1"/>
          <p:nvPr/>
        </p:nvSpPr>
        <p:spPr>
          <a:xfrm>
            <a:off x="322460" y="2429693"/>
            <a:ext cx="1616380" cy="1200329"/>
          </a:xfrm>
          <a:prstGeom prst="rect">
            <a:avLst/>
          </a:prstGeom>
          <a:solidFill>
            <a:srgbClr val="92D050"/>
          </a:solidFill>
          <a:ln w="28575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/>
              <a:t>Fostering student learning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5721BFC-1EEA-15BA-AF9C-4617A93D23BA}"/>
              </a:ext>
            </a:extLst>
          </p:cNvPr>
          <p:cNvSpPr txBox="1"/>
          <p:nvPr/>
        </p:nvSpPr>
        <p:spPr>
          <a:xfrm>
            <a:off x="695928" y="4049900"/>
            <a:ext cx="1958809" cy="1569660"/>
          </a:xfrm>
          <a:prstGeom prst="rect">
            <a:avLst/>
          </a:prstGeom>
          <a:solidFill>
            <a:srgbClr val="92D050"/>
          </a:solidFill>
          <a:ln w="28575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/>
              <a:t>Increasing students’ willingness to participate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69E7D62-00BC-89BC-2111-3F5BDC59ACF3}"/>
              </a:ext>
            </a:extLst>
          </p:cNvPr>
          <p:cNvSpPr txBox="1"/>
          <p:nvPr/>
        </p:nvSpPr>
        <p:spPr>
          <a:xfrm>
            <a:off x="9276852" y="819558"/>
            <a:ext cx="1849873" cy="1200329"/>
          </a:xfrm>
          <a:prstGeom prst="rect">
            <a:avLst/>
          </a:prstGeom>
          <a:solidFill>
            <a:srgbClr val="92D050"/>
          </a:solidFill>
          <a:ln w="28575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/>
              <a:t>Maintaining lesson momentum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54BDAD2-08ED-77C9-DC37-D8CB3AA3A97A}"/>
              </a:ext>
            </a:extLst>
          </p:cNvPr>
          <p:cNvSpPr txBox="1"/>
          <p:nvPr/>
        </p:nvSpPr>
        <p:spPr>
          <a:xfrm>
            <a:off x="10048374" y="2222905"/>
            <a:ext cx="1759943" cy="1569660"/>
          </a:xfrm>
          <a:prstGeom prst="rect">
            <a:avLst/>
          </a:prstGeom>
          <a:solidFill>
            <a:srgbClr val="92D050"/>
          </a:solidFill>
          <a:ln w="28575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/>
              <a:t>Creating a civil classroom community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0D1B908-DAE9-D34F-2419-FFE4198E9683}"/>
              </a:ext>
            </a:extLst>
          </p:cNvPr>
          <p:cNvSpPr txBox="1"/>
          <p:nvPr/>
        </p:nvSpPr>
        <p:spPr>
          <a:xfrm>
            <a:off x="9246126" y="4001290"/>
            <a:ext cx="2386466" cy="1569660"/>
          </a:xfrm>
          <a:prstGeom prst="rect">
            <a:avLst/>
          </a:prstGeom>
          <a:solidFill>
            <a:srgbClr val="92D050"/>
          </a:solidFill>
          <a:ln w="28575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/>
              <a:t>Attending to their own cognitive and emotional needs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38E286B-6314-35D2-4C78-D123F9E1D95E}"/>
              </a:ext>
            </a:extLst>
          </p:cNvPr>
          <p:cNvSpPr txBox="1"/>
          <p:nvPr/>
        </p:nvSpPr>
        <p:spPr>
          <a:xfrm>
            <a:off x="2880355" y="285097"/>
            <a:ext cx="623421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>
                <a:solidFill>
                  <a:srgbClr val="00B050"/>
                </a:solidFill>
              </a:rPr>
              <a:t>‘6 competing concerns in the classroom’ (Kennedy, 2006, p205)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8797FE26-860A-4869-94E9-BBF1BD89738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67919" y="1570416"/>
            <a:ext cx="4844206" cy="356555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96899C05-2FCA-46FA-26A9-4892699D622F}"/>
              </a:ext>
            </a:extLst>
          </p:cNvPr>
          <p:cNvCxnSpPr>
            <a:cxnSpLocks/>
          </p:cNvCxnSpPr>
          <p:nvPr/>
        </p:nvCxnSpPr>
        <p:spPr>
          <a:xfrm flipH="1" flipV="1">
            <a:off x="2654737" y="2003287"/>
            <a:ext cx="813182" cy="405911"/>
          </a:xfrm>
          <a:prstGeom prst="straightConnector1">
            <a:avLst/>
          </a:prstGeom>
          <a:ln w="76200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0636A48E-DEE0-9BAD-1612-9E3ACC00CF87}"/>
              </a:ext>
            </a:extLst>
          </p:cNvPr>
          <p:cNvCxnSpPr>
            <a:cxnSpLocks/>
          </p:cNvCxnSpPr>
          <p:nvPr/>
        </p:nvCxnSpPr>
        <p:spPr>
          <a:xfrm flipH="1" flipV="1">
            <a:off x="2095805" y="2968513"/>
            <a:ext cx="1366141" cy="34700"/>
          </a:xfrm>
          <a:prstGeom prst="straightConnector1">
            <a:avLst/>
          </a:prstGeom>
          <a:ln w="76200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5ABB2F98-5A40-171B-0435-3A0375E1C39C}"/>
              </a:ext>
            </a:extLst>
          </p:cNvPr>
          <p:cNvCxnSpPr>
            <a:cxnSpLocks/>
          </p:cNvCxnSpPr>
          <p:nvPr/>
        </p:nvCxnSpPr>
        <p:spPr>
          <a:xfrm flipH="1">
            <a:off x="2810429" y="3814478"/>
            <a:ext cx="651517" cy="431369"/>
          </a:xfrm>
          <a:prstGeom prst="straightConnector1">
            <a:avLst/>
          </a:prstGeom>
          <a:ln w="76200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14F9E878-BE30-417B-7D44-49053FAF6039}"/>
              </a:ext>
            </a:extLst>
          </p:cNvPr>
          <p:cNvCxnSpPr>
            <a:cxnSpLocks/>
          </p:cNvCxnSpPr>
          <p:nvPr/>
        </p:nvCxnSpPr>
        <p:spPr>
          <a:xfrm flipV="1">
            <a:off x="8362058" y="1817849"/>
            <a:ext cx="763249" cy="455470"/>
          </a:xfrm>
          <a:prstGeom prst="straightConnector1">
            <a:avLst/>
          </a:prstGeom>
          <a:ln w="76200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3348CA16-A26C-2473-08D7-6A198027AA60}"/>
              </a:ext>
            </a:extLst>
          </p:cNvPr>
          <p:cNvCxnSpPr>
            <a:cxnSpLocks/>
          </p:cNvCxnSpPr>
          <p:nvPr/>
        </p:nvCxnSpPr>
        <p:spPr>
          <a:xfrm>
            <a:off x="8362057" y="3071920"/>
            <a:ext cx="1505018" cy="0"/>
          </a:xfrm>
          <a:prstGeom prst="straightConnector1">
            <a:avLst/>
          </a:prstGeom>
          <a:ln w="76200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6EC3A58B-2AEF-1F44-C8D6-4F1DCA270B5F}"/>
              </a:ext>
            </a:extLst>
          </p:cNvPr>
          <p:cNvCxnSpPr>
            <a:cxnSpLocks/>
          </p:cNvCxnSpPr>
          <p:nvPr/>
        </p:nvCxnSpPr>
        <p:spPr>
          <a:xfrm>
            <a:off x="8280522" y="4055881"/>
            <a:ext cx="759444" cy="455889"/>
          </a:xfrm>
          <a:prstGeom prst="straightConnector1">
            <a:avLst/>
          </a:prstGeom>
          <a:ln w="76200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496433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41A0C09E-F4FB-7363-A440-D883B20B34B1}"/>
              </a:ext>
            </a:extLst>
          </p:cNvPr>
          <p:cNvSpPr txBox="1">
            <a:spLocks/>
          </p:cNvSpPr>
          <p:nvPr/>
        </p:nvSpPr>
        <p:spPr>
          <a:xfrm>
            <a:off x="-280094" y="49697"/>
            <a:ext cx="6522106" cy="57233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150000"/>
              </a:lnSpc>
              <a:spcBef>
                <a:spcPct val="0"/>
              </a:spcBef>
              <a:buNone/>
              <a:defRPr sz="6000" b="1" kern="120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endParaRPr lang="en-US" sz="2800" u="sng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3074" name="Picture 2" descr="A blue and white text&#10;&#10;Description automatically generated">
            <a:extLst>
              <a:ext uri="{FF2B5EF4-FFF2-40B4-BE49-F238E27FC236}">
                <a16:creationId xmlns:a16="http://schemas.microsoft.com/office/drawing/2014/main" id="{4D3BE1ED-43BE-A1FC-A0E6-19876A67D2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720" y="1343805"/>
            <a:ext cx="10720929" cy="4231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CF53CE44-CDE7-3A77-FAD5-291B84214470}"/>
              </a:ext>
            </a:extLst>
          </p:cNvPr>
          <p:cNvSpPr/>
          <p:nvPr/>
        </p:nvSpPr>
        <p:spPr>
          <a:xfrm>
            <a:off x="307209" y="235086"/>
            <a:ext cx="740529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“Can I go and play now?”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AAFE5FA-785C-9BA9-501A-6BFA69CFF28D}"/>
              </a:ext>
            </a:extLst>
          </p:cNvPr>
          <p:cNvSpPr txBox="1"/>
          <p:nvPr/>
        </p:nvSpPr>
        <p:spPr>
          <a:xfrm>
            <a:off x="7901401" y="235086"/>
            <a:ext cx="398339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b="0" i="0" u="sng" strike="noStrike">
                <a:solidFill>
                  <a:srgbClr val="0563C1"/>
                </a:solidFill>
                <a:effectLst/>
                <a:latin typeface="Calibri" panose="020F0502020204030204" pitchFamily="34" charset="0"/>
                <a:hlinkClick r:id="rId4"/>
              </a:rPr>
              <a:t>Encouraging independent and inquisitive learners in the Foundation Phase | </a:t>
            </a:r>
            <a:r>
              <a:rPr lang="en-US" sz="1800" b="0" i="0" u="sng" strike="noStrike" err="1">
                <a:solidFill>
                  <a:srgbClr val="0563C1"/>
                </a:solidFill>
                <a:effectLst/>
                <a:latin typeface="Calibri" panose="020F0502020204030204" pitchFamily="34" charset="0"/>
                <a:hlinkClick r:id="rId4"/>
              </a:rPr>
              <a:t>Estyn</a:t>
            </a:r>
            <a:r>
              <a:rPr lang="en-US" sz="1800" b="0" i="0" u="sng" strike="noStrike">
                <a:solidFill>
                  <a:srgbClr val="0563C1"/>
                </a:solidFill>
                <a:effectLst/>
                <a:latin typeface="Calibri" panose="020F0502020204030204" pitchFamily="34" charset="0"/>
                <a:hlinkClick r:id="rId4"/>
              </a:rPr>
              <a:t> (</a:t>
            </a:r>
            <a:r>
              <a:rPr lang="en-US" sz="1800" b="0" i="0" u="sng" strike="noStrike" err="1">
                <a:solidFill>
                  <a:srgbClr val="0563C1"/>
                </a:solidFill>
                <a:effectLst/>
                <a:latin typeface="Calibri" panose="020F0502020204030204" pitchFamily="34" charset="0"/>
                <a:hlinkClick r:id="rId4"/>
              </a:rPr>
              <a:t>gov.wales</a:t>
            </a:r>
            <a:r>
              <a:rPr lang="en-US" sz="1800" b="0" i="0" u="sng" strike="noStrike">
                <a:solidFill>
                  <a:srgbClr val="0563C1"/>
                </a:solidFill>
                <a:effectLst/>
                <a:latin typeface="Calibri" panose="020F0502020204030204" pitchFamily="34" charset="0"/>
                <a:hlinkClick r:id="rId4"/>
              </a:rPr>
              <a:t>)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440371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707FC24-6981-43D9-B525-C7832BA22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11449"/>
            <a:ext cx="4332307" cy="6179552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B6F813-2152-B5B1-2D75-AA777F36E4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2950" y="742951"/>
            <a:ext cx="3476625" cy="4962524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>
              <a:lnSpc>
                <a:spcPct val="150000"/>
              </a:lnSpc>
            </a:pPr>
            <a:br>
              <a:rPr lang="en-US" sz="37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7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3700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Amser</a:t>
            </a:r>
            <a:r>
              <a:rPr lang="en-US" sz="37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3700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ar</a:t>
            </a:r>
            <a:r>
              <a:rPr lang="en-US" sz="37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3700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gyfer</a:t>
            </a:r>
            <a:r>
              <a:rPr lang="en-US" sz="37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3700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cwestiynau</a:t>
            </a:r>
            <a:br>
              <a:rPr lang="en-US" sz="37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7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37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Time for questions</a:t>
            </a:r>
            <a:br>
              <a:rPr lang="en-US" sz="37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7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7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37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4" name="Picture 4" descr="Background pattern&#10;&#10;Description automatically generated">
            <a:extLst>
              <a:ext uri="{FF2B5EF4-FFF2-40B4-BE49-F238E27FC236}">
                <a16:creationId xmlns:a16="http://schemas.microsoft.com/office/drawing/2014/main" id="{43B773CC-509E-3769-9614-087153EDBA1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335561" y="492573"/>
            <a:ext cx="4190067" cy="5880796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294023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754FA5-2DEB-49E1-1FB5-633B9D062E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228" y="906244"/>
            <a:ext cx="10950561" cy="312377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GB" b="1" dirty="0" err="1">
                <a:solidFill>
                  <a:schemeClr val="bg1"/>
                </a:solidFill>
                <a:ea typeface="+mj-lt"/>
                <a:cs typeface="+mj-lt"/>
              </a:rPr>
              <a:t>Adnoddau</a:t>
            </a:r>
            <a:r>
              <a:rPr lang="en-GB" b="1" dirty="0">
                <a:solidFill>
                  <a:schemeClr val="bg1"/>
                </a:solidFill>
                <a:ea typeface="+mj-lt"/>
                <a:cs typeface="+mj-lt"/>
              </a:rPr>
              <a:t> </a:t>
            </a:r>
            <a:r>
              <a:rPr lang="en-GB" b="1" dirty="0" err="1">
                <a:solidFill>
                  <a:schemeClr val="bg1"/>
                </a:solidFill>
                <a:ea typeface="+mj-lt"/>
                <a:cs typeface="+mj-lt"/>
              </a:rPr>
              <a:t>Defnyddiol</a:t>
            </a:r>
            <a:endParaRPr lang="en-GB" sz="3600" b="1" dirty="0">
              <a:solidFill>
                <a:schemeClr val="bg1"/>
              </a:solidFill>
              <a:ea typeface="+mj-lt"/>
              <a:cs typeface="+mj-lt"/>
            </a:endParaRPr>
          </a:p>
          <a:p>
            <a:pPr>
              <a:lnSpc>
                <a:spcPct val="150000"/>
              </a:lnSpc>
              <a:spcBef>
                <a:spcPts val="0"/>
              </a:spcBef>
            </a:pPr>
            <a:endParaRPr lang="en-US" sz="3100" dirty="0">
              <a:solidFill>
                <a:schemeClr val="bg1"/>
              </a:solidFill>
            </a:endParaRPr>
          </a:p>
          <a:p>
            <a:endParaRPr lang="en-US" dirty="0">
              <a:solidFill>
                <a:schemeClr val="bg1"/>
              </a:solidFill>
              <a:ea typeface="+mj-lt"/>
              <a:cs typeface="+mj-l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0B9F5AF-01C3-F93E-4766-CF5659815EFF}"/>
              </a:ext>
            </a:extLst>
          </p:cNvPr>
          <p:cNvSpPr txBox="1"/>
          <p:nvPr/>
        </p:nvSpPr>
        <p:spPr>
          <a:xfrm>
            <a:off x="-371" y="906244"/>
            <a:ext cx="12202055" cy="5816977"/>
          </a:xfrm>
          <a:prstGeom prst="rect">
            <a:avLst/>
          </a:prstGeom>
          <a:solidFill>
            <a:schemeClr val="bg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AutoNum type="arabicPeriod"/>
            </a:pPr>
            <a:endParaRPr lang="en-US" dirty="0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US" sz="1600" b="1" dirty="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 Quality Framework for Early Childhood Play, Learning and Care in Wales (</a:t>
            </a:r>
            <a:r>
              <a:rPr lang="en-US" sz="1600" b="1" dirty="0" err="1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gov.wales</a:t>
            </a:r>
            <a:r>
              <a:rPr lang="en-US" sz="1600" b="1" dirty="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)</a:t>
            </a:r>
            <a:endParaRPr lang="en-US" sz="1600" b="1" dirty="0">
              <a:solidFill>
                <a:schemeClr val="tx1">
                  <a:lumMod val="60000"/>
                  <a:lumOff val="4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/>
              <a:buChar char="•"/>
            </a:pPr>
            <a:endParaRPr lang="en-US" sz="1600" b="1" dirty="0">
              <a:solidFill>
                <a:schemeClr val="tx1">
                  <a:lumMod val="60000"/>
                  <a:lumOff val="40000"/>
                </a:schemeClr>
              </a:solidFill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pPr marL="285750" indent="-285750">
              <a:buFont typeface="Arial"/>
              <a:buChar char="•"/>
            </a:pPr>
            <a:r>
              <a:rPr lang="en-US" sz="1600" b="1" dirty="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Burn, K., Hagger, H., &amp; Mutton, T., (2015) Beginning Teachers’ Learning. Making experience count. Critical Publishing Ltd, Essex.</a:t>
            </a:r>
            <a:endParaRPr lang="en-GB" sz="1600" b="1" dirty="0">
              <a:solidFill>
                <a:schemeClr val="tx1">
                  <a:lumMod val="60000"/>
                  <a:lumOff val="40000"/>
                </a:schemeClr>
              </a:solidFill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pPr marL="285750" indent="-285750">
              <a:buFont typeface="Arial"/>
              <a:buChar char="•"/>
            </a:pPr>
            <a:endParaRPr lang="en-US" sz="1600" b="1" dirty="0">
              <a:solidFill>
                <a:schemeClr val="tx1">
                  <a:lumMod val="60000"/>
                  <a:lumOff val="40000"/>
                </a:schemeClr>
              </a:solidFill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pPr marL="285750" indent="-285750">
              <a:buFont typeface="Arial"/>
              <a:buChar char="•"/>
            </a:pPr>
            <a:r>
              <a:rPr lang="en-US" sz="1600" b="1" dirty="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Clarke, S., (2008) Active Learning through Formative Assessment. Hodder Education, UK.</a:t>
            </a:r>
          </a:p>
          <a:p>
            <a:pPr marL="285750" indent="-285750">
              <a:buFont typeface="Arial"/>
              <a:buChar char="•"/>
            </a:pPr>
            <a:endParaRPr lang="en-US" sz="1600" b="1" dirty="0">
              <a:solidFill>
                <a:schemeClr val="tx1">
                  <a:lumMod val="60000"/>
                  <a:lumOff val="40000"/>
                </a:schemeClr>
              </a:solidFill>
              <a:latin typeface="Arial" panose="020B0604020202020204" pitchFamily="34" charset="0"/>
              <a:ea typeface="+mn-lt"/>
              <a:cs typeface="Arial" panose="020B0604020202020204" pitchFamily="34" charset="0"/>
              <a:hlinkClick r:id="rId4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285750" indent="-285750">
              <a:buFont typeface="Arial"/>
              <a:buChar char="•"/>
            </a:pPr>
            <a:r>
              <a:rPr lang="en-US" sz="1600" b="1" dirty="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Curriculum for Wales - Hwb (</a:t>
            </a:r>
            <a:r>
              <a:rPr lang="en-US" sz="1600" b="1" dirty="0" err="1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gov.wales</a:t>
            </a:r>
            <a:r>
              <a:rPr lang="en-US" sz="1600" b="1" dirty="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)</a:t>
            </a:r>
            <a:endParaRPr lang="en-US" sz="1600" b="1" dirty="0">
              <a:solidFill>
                <a:schemeClr val="tx1">
                  <a:lumMod val="60000"/>
                  <a:lumOff val="40000"/>
                </a:schemeClr>
              </a:solidFill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pPr marL="285750" indent="-285750">
              <a:buFont typeface="Arial"/>
              <a:buChar char="•"/>
            </a:pPr>
            <a:endParaRPr lang="en-US" sz="1600" b="1" dirty="0">
              <a:solidFill>
                <a:schemeClr val="tx1">
                  <a:lumMod val="60000"/>
                  <a:lumOff val="40000"/>
                </a:schemeClr>
              </a:solidFill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pPr marL="285750" indent="-285750">
              <a:buFont typeface="Arial"/>
              <a:buChar char="•"/>
            </a:pPr>
            <a:r>
              <a:rPr lang="en-US" sz="1600" b="1" dirty="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Darling-Hammond, L. (2006) Constructing 21</a:t>
            </a:r>
            <a:r>
              <a:rPr lang="en-US" sz="1600" b="1" baseline="30000" dirty="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st</a:t>
            </a:r>
            <a:r>
              <a:rPr lang="en-US" sz="1600" b="1" dirty="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-Century Teacher Education. </a:t>
            </a:r>
            <a:r>
              <a:rPr lang="en-US" sz="1600" b="1" i="1" dirty="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Journal of Teacher Education</a:t>
            </a:r>
            <a:r>
              <a:rPr lang="en-US" sz="1600" b="1" dirty="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, 57 (3): 300-14</a:t>
            </a:r>
          </a:p>
          <a:p>
            <a:pPr marL="285750" indent="-285750">
              <a:buFont typeface="Arial"/>
              <a:buChar char="•"/>
            </a:pPr>
            <a:endParaRPr lang="en-US" sz="1600" b="1" dirty="0">
              <a:solidFill>
                <a:schemeClr val="tx1">
                  <a:lumMod val="60000"/>
                  <a:lumOff val="40000"/>
                </a:schemeClr>
              </a:solidFill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pPr marL="285750" indent="-285750">
              <a:buFont typeface="Arial"/>
              <a:buChar char="•"/>
            </a:pPr>
            <a:r>
              <a:rPr lang="en-US" sz="1600" b="1" dirty="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Digital Competence Framework (</a:t>
            </a:r>
            <a:r>
              <a:rPr lang="en-US" sz="1600" b="1" dirty="0" err="1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gov.wales</a:t>
            </a:r>
            <a:r>
              <a:rPr lang="en-US" sz="1600" b="1" dirty="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)</a:t>
            </a:r>
            <a:endParaRPr lang="en-US" sz="1600" b="1" dirty="0">
              <a:solidFill>
                <a:schemeClr val="tx1">
                  <a:lumMod val="60000"/>
                  <a:lumOff val="40000"/>
                </a:schemeClr>
              </a:solidFill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pPr marL="285750" indent="-285750">
              <a:buFont typeface="Arial"/>
              <a:buChar char="•"/>
            </a:pPr>
            <a:endParaRPr lang="en-US" sz="1600" b="1" dirty="0">
              <a:solidFill>
                <a:schemeClr val="tx1">
                  <a:lumMod val="60000"/>
                  <a:lumOff val="40000"/>
                </a:schemeClr>
              </a:solidFill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pPr marL="285750" indent="-285750">
              <a:buFont typeface="Arial"/>
              <a:buChar char="•"/>
            </a:pPr>
            <a:r>
              <a:rPr lang="en-US" sz="1600" b="1" i="0" strike="noStrike" dirty="0">
                <a:solidFill>
                  <a:schemeClr val="tx1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Encouraging independent and inquisitive learners in the Foundation Phase | </a:t>
            </a:r>
            <a:r>
              <a:rPr lang="en-US" sz="1600" b="1" i="0" strike="noStrike" dirty="0" err="1">
                <a:solidFill>
                  <a:schemeClr val="tx1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Estyn</a:t>
            </a:r>
            <a:r>
              <a:rPr lang="en-US" sz="1600" b="1" i="0" strike="noStrike" dirty="0">
                <a:solidFill>
                  <a:schemeClr val="tx1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(</a:t>
            </a:r>
            <a:r>
              <a:rPr lang="en-US" sz="1600" b="1" i="0" strike="noStrike" dirty="0" err="1">
                <a:solidFill>
                  <a:schemeClr val="tx1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gov.wales</a:t>
            </a:r>
            <a:r>
              <a:rPr lang="en-US" sz="1600" b="1" i="0" strike="noStrike" dirty="0">
                <a:solidFill>
                  <a:schemeClr val="tx1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)</a:t>
            </a:r>
            <a:endParaRPr lang="en-US" sz="1600" b="1" dirty="0">
              <a:solidFill>
                <a:schemeClr val="tx1">
                  <a:lumMod val="60000"/>
                  <a:lumOff val="40000"/>
                </a:schemeClr>
              </a:solidFill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pPr marL="285750" indent="-285750">
              <a:buFont typeface="Arial"/>
              <a:buChar char="•"/>
            </a:pPr>
            <a:endParaRPr lang="en-US" sz="1600" b="1" dirty="0">
              <a:solidFill>
                <a:schemeClr val="tx1">
                  <a:lumMod val="60000"/>
                  <a:lumOff val="40000"/>
                </a:schemeClr>
              </a:solidFill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pPr marL="285750" indent="-285750">
              <a:buFont typeface="Arial"/>
              <a:buChar char="•"/>
            </a:pPr>
            <a:r>
              <a:rPr lang="en-US" sz="1600" b="1" dirty="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Literacy Framework (</a:t>
            </a:r>
            <a:r>
              <a:rPr lang="en-US" sz="1600" b="1" dirty="0" err="1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gov.wales</a:t>
            </a:r>
            <a:r>
              <a:rPr lang="en-US" sz="1600" b="1" dirty="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)</a:t>
            </a:r>
            <a:endParaRPr lang="en-US" sz="1600" b="1" dirty="0">
              <a:solidFill>
                <a:schemeClr val="tx1">
                  <a:lumMod val="60000"/>
                  <a:lumOff val="40000"/>
                </a:schemeClr>
              </a:solidFill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pPr marL="285750" indent="-285750">
              <a:buFont typeface="Arial"/>
              <a:buChar char="•"/>
            </a:pPr>
            <a:endParaRPr lang="en-US" sz="1600" b="1" dirty="0">
              <a:solidFill>
                <a:schemeClr val="tx1">
                  <a:lumMod val="60000"/>
                  <a:lumOff val="40000"/>
                </a:schemeClr>
              </a:solidFill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pPr marL="285750" indent="-285750">
              <a:buFont typeface="Arial"/>
              <a:buChar char="•"/>
            </a:pPr>
            <a:r>
              <a:rPr lang="en-US" sz="1600" b="1" dirty="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Numeracy Framework (</a:t>
            </a:r>
            <a:r>
              <a:rPr lang="en-US" sz="1600" b="1" dirty="0" err="1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gov.wales</a:t>
            </a:r>
            <a:r>
              <a:rPr lang="en-US" sz="1600" b="1" dirty="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)</a:t>
            </a:r>
            <a:endParaRPr lang="en-US" sz="1600" b="1" dirty="0">
              <a:solidFill>
                <a:schemeClr val="tx1">
                  <a:lumMod val="60000"/>
                  <a:lumOff val="40000"/>
                </a:schemeClr>
              </a:solidFill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endParaRPr lang="en-US" sz="1600" b="1" dirty="0">
              <a:solidFill>
                <a:schemeClr val="tx1">
                  <a:lumMod val="60000"/>
                  <a:lumOff val="40000"/>
                </a:schemeClr>
              </a:solidFill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pPr marL="285750" indent="-285750">
              <a:buFont typeface="Arial"/>
              <a:buChar char="•"/>
            </a:pPr>
            <a:r>
              <a:rPr lang="en-US" sz="1600" b="1" dirty="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Professional Standards (</a:t>
            </a:r>
            <a:r>
              <a:rPr lang="en-US" sz="1600" b="1" dirty="0" err="1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gov.wales</a:t>
            </a:r>
            <a:r>
              <a:rPr lang="en-US" sz="1600" b="1" dirty="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)</a:t>
            </a:r>
            <a:endParaRPr lang="en-US" sz="1600" b="1" dirty="0">
              <a:solidFill>
                <a:schemeClr val="tx1">
                  <a:lumMod val="60000"/>
                  <a:lumOff val="40000"/>
                </a:schemeClr>
              </a:solidFill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pPr marL="285750" indent="-285750">
              <a:buFont typeface="Arial"/>
              <a:buChar char="•"/>
            </a:pPr>
            <a:endParaRPr lang="en-US" sz="1600" b="1" dirty="0">
              <a:solidFill>
                <a:schemeClr val="tx1">
                  <a:lumMod val="60000"/>
                  <a:lumOff val="40000"/>
                </a:schemeClr>
              </a:solidFill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pPr marL="285750" indent="-285750">
              <a:buFont typeface="Arial"/>
              <a:buChar char="•"/>
            </a:pPr>
            <a:r>
              <a:rPr lang="en-US" sz="1600" b="1" dirty="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Welsh Assembly Government (2012) Foundation Phase in action. </a:t>
            </a:r>
          </a:p>
        </p:txBody>
      </p:sp>
    </p:spTree>
    <p:extLst>
      <p:ext uri="{BB962C8B-B14F-4D97-AF65-F5344CB8AC3E}">
        <p14:creationId xmlns:p14="http://schemas.microsoft.com/office/powerpoint/2010/main" val="181631928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0DCB2B-2EB5-05CA-054F-01E1004194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y-GB" u="sng"/>
              <a:t>References</a:t>
            </a:r>
            <a:endParaRPr lang="en-GB" u="sng" dirty="0"/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9DC8C7A8-E63E-BDF2-8E39-D89E0F75EA3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05991073"/>
              </p:ext>
            </p:extLst>
          </p:nvPr>
        </p:nvGraphicFramePr>
        <p:xfrm>
          <a:off x="609600" y="1600201"/>
          <a:ext cx="10972800" cy="39170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96286440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throfa  Widescreen_2023" id="{C2B00227-19DC-4DCA-9353-A9FFCCB260D3}" vid="{5851DCB0-9EF7-47BE-9687-2561ACA95DF9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throfa  Widescreen_2023" id="{C2B00227-19DC-4DCA-9353-A9FFCCB260D3}" vid="{81C1997A-4D87-4651-A70D-4EC1CFB972FD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throfa  Widescreen_2023" id="{C2B00227-19DC-4DCA-9353-A9FFCCB260D3}" vid="{C8E434FF-796B-4599-99EB-D9464F5CD6CE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throfa  Widescreen_2023" id="{C2B00227-19DC-4DCA-9353-A9FFCCB260D3}" vid="{F4308FEB-06BD-4A57-BDAB-A1634002DDA5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throfa  Widescreen_2023" id="{C2B00227-19DC-4DCA-9353-A9FFCCB260D3}" vid="{CF663043-35B8-423E-A981-1049724B3E91}"/>
    </a:ext>
  </a:extLst>
</a:theme>
</file>

<file path=ppt/theme/theme6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throfa  Widescreen_2023" id="{C2B00227-19DC-4DCA-9353-A9FFCCB260D3}" vid="{EC673DCF-9C8A-41D5-A626-36B96D13E8C6}"/>
    </a:ext>
  </a:extLst>
</a:theme>
</file>

<file path=ppt/theme/theme7.xml><?xml version="1.0" encoding="utf-8"?>
<a:theme xmlns:a="http://schemas.openxmlformats.org/drawingml/2006/main" name="2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throfa  Widescreen_2023" id="{C2B00227-19DC-4DCA-9353-A9FFCCB260D3}" vid="{21CF2DD2-B4B4-417B-8FC9-A1D7BE989260}"/>
    </a:ext>
  </a:extLst>
</a:theme>
</file>

<file path=ppt/theme/theme8.xml><?xml version="1.0" encoding="utf-8"?>
<a:theme xmlns:a="http://schemas.openxmlformats.org/drawingml/2006/main" name="4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throfa  Widescreen_2023" id="{C2B00227-19DC-4DCA-9353-A9FFCCB260D3}" vid="{12FEAD8D-BDB7-4E23-9B7F-781CD58E8372}"/>
    </a:ext>
  </a:extLst>
</a:theme>
</file>

<file path=ppt/theme/theme9.xml><?xml version="1.0" encoding="utf-8"?>
<a:theme xmlns:a="http://schemas.openxmlformats.org/drawingml/2006/main" name="5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throfa  Widescreen_2023" id="{C2B00227-19DC-4DCA-9353-A9FFCCB260D3}" vid="{19B9A408-2D21-4E65-9DA8-53306C9372D6}"/>
    </a:ext>
  </a:extLst>
</a:theme>
</file>

<file path=ppt/theme/theme10.xml><?xml version="1.0" encoding="utf-8"?>
<a:theme xmlns:a="http://schemas.openxmlformats.org/drawingml/2006/main" name="6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throfa  Widescreen_2023" id="{C2B00227-19DC-4DCA-9353-A9FFCCB260D3}" vid="{9E1DDE80-942C-4BA7-9E7F-6FFEB7C95A7F}"/>
    </a:ext>
  </a:extLst>
</a:theme>
</file>

<file path=ppt/theme/theme11.xml><?xml version="1.0" encoding="utf-8"?>
<a:theme xmlns:a="http://schemas.openxmlformats.org/drawingml/2006/main" name="8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throfa  Widescreen_2023" id="{C2B00227-19DC-4DCA-9353-A9FFCCB260D3}" vid="{3F93FC7D-601C-4483-B8C4-8BD76DEBEF4C}"/>
    </a:ext>
  </a:extLst>
</a:theme>
</file>

<file path=ppt/theme/theme12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throfa  Widescreen_2023" id="{C2B00227-19DC-4DCA-9353-A9FFCCB260D3}" vid="{F1E63D09-7DE5-4D3E-9C92-A947845E6E83}"/>
    </a:ext>
  </a:extLst>
</a:theme>
</file>

<file path=ppt/theme/theme13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throfa  Widescreen_2023" id="{C2B00227-19DC-4DCA-9353-A9FFCCB260D3}" vid="{9685E7D3-2C9A-41D2-B676-4B173F0E08B7}"/>
    </a:ext>
  </a:extLst>
</a:theme>
</file>

<file path=ppt/theme/theme14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throfa  Widescreen_2023" id="{C2B00227-19DC-4DCA-9353-A9FFCCB260D3}" vid="{6CC647FA-0DB1-4C93-8AEF-22B64636DE87}"/>
    </a:ext>
  </a:extLst>
</a:theme>
</file>

<file path=ppt/theme/theme15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throfa  Widescreen_2023" id="{C2B00227-19DC-4DCA-9353-A9FFCCB260D3}" vid="{22B09204-2F73-41D1-92FB-9E3C471C1AA6}"/>
    </a:ext>
  </a:extLst>
</a:theme>
</file>

<file path=ppt/theme/theme16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Office Theme">
  <a:themeElements>
    <a:clrScheme name="Custom 9">
      <a:dk1>
        <a:srgbClr val="034A90"/>
      </a:dk1>
      <a:lt1>
        <a:sysClr val="window" lastClr="FFFFFF"/>
      </a:lt1>
      <a:dk2>
        <a:srgbClr val="F8F200"/>
      </a:dk2>
      <a:lt2>
        <a:srgbClr val="E7E6E6"/>
      </a:lt2>
      <a:accent1>
        <a:srgbClr val="034A90"/>
      </a:accent1>
      <a:accent2>
        <a:srgbClr val="92D050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30">
      <a:majorFont>
        <a:latin typeface="Kristen ITC"/>
        <a:ea typeface=""/>
        <a:cs typeface=""/>
      </a:majorFont>
      <a:minorFont>
        <a:latin typeface="Quire San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MS_Mappings xmlns="92c24619-d6d5-42cf-b618-23d930ad9f20" xsi:nil="true"/>
    <Teams_Channel_Section_Location xmlns="92c24619-d6d5-42cf-b618-23d930ad9f20" xsi:nil="true"/>
    <Math_Settings xmlns="92c24619-d6d5-42cf-b618-23d930ad9f20" xsi:nil="true"/>
    <NotebookType xmlns="92c24619-d6d5-42cf-b618-23d930ad9f20" xsi:nil="true"/>
    <Distribution_Groups xmlns="92c24619-d6d5-42cf-b618-23d930ad9f20" xsi:nil="true"/>
    <Invited_Teachers xmlns="92c24619-d6d5-42cf-b618-23d930ad9f20" xsi:nil="true"/>
    <Invited_Students xmlns="92c24619-d6d5-42cf-b618-23d930ad9f20" xsi:nil="true"/>
    <DefaultSectionNames xmlns="92c24619-d6d5-42cf-b618-23d930ad9f20" xsi:nil="true"/>
    <FolderType xmlns="92c24619-d6d5-42cf-b618-23d930ad9f20" xsi:nil="true"/>
    <Owner xmlns="92c24619-d6d5-42cf-b618-23d930ad9f20">
      <UserInfo>
        <DisplayName/>
        <AccountId xsi:nil="true"/>
        <AccountType/>
      </UserInfo>
    </Owner>
    <Student_Groups xmlns="92c24619-d6d5-42cf-b618-23d930ad9f20">
      <UserInfo>
        <DisplayName/>
        <AccountId xsi:nil="true"/>
        <AccountType/>
      </UserInfo>
    </Student_Groups>
    <TaxCatchAll xmlns="8ee9550b-f5f4-4dde-bce5-39f4ba45c2f1" xsi:nil="true"/>
    <Is_Collaboration_Space_Locked xmlns="92c24619-d6d5-42cf-b618-23d930ad9f20" xsi:nil="true"/>
    <Templates xmlns="92c24619-d6d5-42cf-b618-23d930ad9f20" xsi:nil="true"/>
    <Students xmlns="92c24619-d6d5-42cf-b618-23d930ad9f20">
      <UserInfo>
        <DisplayName/>
        <AccountId xsi:nil="true"/>
        <AccountType/>
      </UserInfo>
    </Students>
    <lcf76f155ced4ddcb4097134ff3c332f xmlns="92c24619-d6d5-42cf-b618-23d930ad9f20">
      <Terms xmlns="http://schemas.microsoft.com/office/infopath/2007/PartnerControls"/>
    </lcf76f155ced4ddcb4097134ff3c332f>
    <TeamsChannelId xmlns="92c24619-d6d5-42cf-b618-23d930ad9f20" xsi:nil="true"/>
    <IsNotebookLocked xmlns="92c24619-d6d5-42cf-b618-23d930ad9f20" xsi:nil="true"/>
    <Self_Registration_Enabled xmlns="92c24619-d6d5-42cf-b618-23d930ad9f20" xsi:nil="true"/>
    <Has_Teacher_Only_SectionGroup xmlns="92c24619-d6d5-42cf-b618-23d930ad9f20" xsi:nil="true"/>
    <CultureName xmlns="92c24619-d6d5-42cf-b618-23d930ad9f20" xsi:nil="true"/>
    <AppVersion xmlns="92c24619-d6d5-42cf-b618-23d930ad9f20" xsi:nil="true"/>
    <Teachers xmlns="92c24619-d6d5-42cf-b618-23d930ad9f20">
      <UserInfo>
        <DisplayName/>
        <AccountId xsi:nil="true"/>
        <AccountType/>
      </UserInfo>
    </Teach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39" ma:contentTypeDescription="Create a new document." ma:contentTypeScope="" ma:versionID="e19cb442c17a8ed7500c7c0e729ab9e5">
  <xsd:schema xmlns:xsd="http://www.w3.org/2001/XMLSchema" xmlns:xs="http://www.w3.org/2001/XMLSchema" xmlns:p="http://schemas.microsoft.com/office/2006/metadata/properties" xmlns:ns2="92c24619-d6d5-42cf-b618-23d930ad9f20" xmlns:ns3="8ee9550b-f5f4-4dde-bce5-39f4ba45c2f1" targetNamespace="http://schemas.microsoft.com/office/2006/metadata/properties" ma:root="true" ma:fieldsID="99baa092df4bcbb8cdb0b52ad70a04b8" ns2:_="" ns3:_="">
    <xsd:import namespace="92c24619-d6d5-42cf-b618-23d930ad9f20"/>
    <xsd:import namespace="8ee9550b-f5f4-4dde-bce5-39f4ba45c2f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LengthInSeconds" minOccurs="0"/>
                <xsd:element ref="ns2:NotebookType" minOccurs="0"/>
                <xsd:element ref="ns2:FolderType" minOccurs="0"/>
                <xsd:element ref="ns2:CultureName" minOccurs="0"/>
                <xsd:element ref="ns2:AppVersion" minOccurs="0"/>
                <xsd:element ref="ns2:TeamsChannelId" minOccurs="0"/>
                <xsd:element ref="ns2:Owner" minOccurs="0"/>
                <xsd:element ref="ns2:Math_Settings" minOccurs="0"/>
                <xsd:element ref="ns2:DefaultSectionNames" minOccurs="0"/>
                <xsd:element ref="ns2:Templates" minOccurs="0"/>
                <xsd:element ref="ns2:Teachers" minOccurs="0"/>
                <xsd:element ref="ns2:Students" minOccurs="0"/>
                <xsd:element ref="ns2:Student_Groups" minOccurs="0"/>
                <xsd:element ref="ns2:Distribution_Groups" minOccurs="0"/>
                <xsd:element ref="ns2:LMS_Mappings" minOccurs="0"/>
                <xsd:element ref="ns2:Invited_Teachers" minOccurs="0"/>
                <xsd:element ref="ns2:Invited_Students" minOccurs="0"/>
                <xsd:element ref="ns2:Self_Registration_Enabled" minOccurs="0"/>
                <xsd:element ref="ns2:Has_Teacher_Only_SectionGroup" minOccurs="0"/>
                <xsd:element ref="ns2:Is_Collaboration_Space_Locked" minOccurs="0"/>
                <xsd:element ref="ns2:IsNotebookLocked" minOccurs="0"/>
                <xsd:element ref="ns2:Teams_Channel_Section_Locatio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  <xsd:element name="NotebookType" ma:index="20" nillable="true" ma:displayName="Notebook Type" ma:internalName="NotebookType">
      <xsd:simpleType>
        <xsd:restriction base="dms:Text"/>
      </xsd:simpleType>
    </xsd:element>
    <xsd:element name="FolderType" ma:index="21" nillable="true" ma:displayName="Folder Type" ma:internalName="FolderType">
      <xsd:simpleType>
        <xsd:restriction base="dms:Text"/>
      </xsd:simpleType>
    </xsd:element>
    <xsd:element name="CultureName" ma:index="22" nillable="true" ma:displayName="Culture Name" ma:internalName="CultureName">
      <xsd:simpleType>
        <xsd:restriction base="dms:Text"/>
      </xsd:simpleType>
    </xsd:element>
    <xsd:element name="AppVersion" ma:index="23" nillable="true" ma:displayName="App Version" ma:internalName="AppVersion">
      <xsd:simpleType>
        <xsd:restriction base="dms:Text"/>
      </xsd:simpleType>
    </xsd:element>
    <xsd:element name="TeamsChannelId" ma:index="24" nillable="true" ma:displayName="Teams Channel Id" ma:internalName="TeamsChannelId">
      <xsd:simpleType>
        <xsd:restriction base="dms:Text"/>
      </xsd:simpleType>
    </xsd:element>
    <xsd:element name="Owner" ma:index="25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26" nillable="true" ma:displayName="Math Settings" ma:internalName="Math_Settings">
      <xsd:simpleType>
        <xsd:restriction base="dms:Text"/>
      </xsd:simpleType>
    </xsd:element>
    <xsd:element name="DefaultSectionNames" ma:index="27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28" nillable="true" ma:displayName="Templates" ma:internalName="Templates">
      <xsd:simpleType>
        <xsd:restriction base="dms:Note">
          <xsd:maxLength value="255"/>
        </xsd:restriction>
      </xsd:simpleType>
    </xsd:element>
    <xsd:element name="Teachers" ma:index="29" nillable="true" ma:displayName="Teachers" ma:internalName="Teach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s" ma:index="30" nillable="true" ma:displayName="Students" ma:internalName="Student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_Groups" ma:index="31" nillable="true" ma:displayName="Student Groups" ma:internalName="Student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32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33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Teachers" ma:index="34" nillable="true" ma:displayName="Invited Teachers" ma:internalName="Invited_Teachers">
      <xsd:simpleType>
        <xsd:restriction base="dms:Note">
          <xsd:maxLength value="255"/>
        </xsd:restriction>
      </xsd:simpleType>
    </xsd:element>
    <xsd:element name="Invited_Students" ma:index="35" nillable="true" ma:displayName="Invited Students" ma:internalName="Invited_Students">
      <xsd:simpleType>
        <xsd:restriction base="dms:Note">
          <xsd:maxLength value="255"/>
        </xsd:restriction>
      </xsd:simpleType>
    </xsd:element>
    <xsd:element name="Self_Registration_Enabled" ma:index="36" nillable="true" ma:displayName="Self Registration Enabled" ma:internalName="Self_Registration_Enabled">
      <xsd:simpleType>
        <xsd:restriction base="dms:Boolean"/>
      </xsd:simpleType>
    </xsd:element>
    <xsd:element name="Has_Teacher_Only_SectionGroup" ma:index="37" nillable="true" ma:displayName="Has Teacher Only SectionGroup" ma:internalName="Has_Teacher_Only_SectionGroup">
      <xsd:simpleType>
        <xsd:restriction base="dms:Boolean"/>
      </xsd:simpleType>
    </xsd:element>
    <xsd:element name="Is_Collaboration_Space_Locked" ma:index="38" nillable="true" ma:displayName="Is Collaboration Space Locked" ma:internalName="Is_Collaboration_Space_Locked">
      <xsd:simpleType>
        <xsd:restriction base="dms:Boolean"/>
      </xsd:simpleType>
    </xsd:element>
    <xsd:element name="IsNotebookLocked" ma:index="39" nillable="true" ma:displayName="Is Notebook Locked" ma:internalName="IsNotebookLocked">
      <xsd:simpleType>
        <xsd:restriction base="dms:Boolean"/>
      </xsd:simpleType>
    </xsd:element>
    <xsd:element name="Teams_Channel_Section_Location" ma:index="40" nillable="true" ma:displayName="Teams Channel Section Location" ma:internalName="Teams_Channel_Section_Location">
      <xsd:simpleType>
        <xsd:restriction base="dms:Text"/>
      </xsd:simpleType>
    </xsd:element>
    <xsd:element name="lcf76f155ced4ddcb4097134ff3c332f" ma:index="42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4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4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9550b-f5f4-4dde-bce5-39f4ba45c2f1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43" nillable="true" ma:displayName="Taxonomy Catch All Column" ma:hidden="true" ma:list="{e800afd8-9188-484f-822e-9df23d421d18}" ma:internalName="TaxCatchAll" ma:showField="CatchAllData" ma:web="8ee9550b-f5f4-4dde-bce5-39f4ba45c2f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C0EDD0EC-C1BD-41A2-ABCB-96065693B41B}">
  <ds:schemaRefs>
    <ds:schemaRef ds:uri="8ee9550b-f5f4-4dde-bce5-39f4ba45c2f1"/>
    <ds:schemaRef ds:uri="92c24619-d6d5-42cf-b618-23d930ad9f20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F1EB36A1-00A8-4A82-8553-77C9455E5C4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14457F0-BBD4-4E33-ACCF-180889F800BC}">
  <ds:schemaRefs>
    <ds:schemaRef ds:uri="8ee9550b-f5f4-4dde-bce5-39f4ba45c2f1"/>
    <ds:schemaRef ds:uri="92c24619-d6d5-42cf-b618-23d930ad9f20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UWTSD_Powerpoint Template Athrofa  Widescreen_2023</Template>
  <TotalTime>1</TotalTime>
  <Words>2429</Words>
  <Application>Microsoft Office PowerPoint</Application>
  <PresentationFormat>Widescreen</PresentationFormat>
  <Paragraphs>243</Paragraphs>
  <Slides>32</Slides>
  <Notes>25</Notes>
  <HiddenSlides>0</HiddenSlides>
  <MMClips>5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17</vt:i4>
      </vt:variant>
      <vt:variant>
        <vt:lpstr>Slide Titles</vt:lpstr>
      </vt:variant>
      <vt:variant>
        <vt:i4>32</vt:i4>
      </vt:variant>
    </vt:vector>
  </HeadingPairs>
  <TitlesOfParts>
    <vt:vector size="57" baseType="lpstr">
      <vt:lpstr>Arial Unicode MS</vt:lpstr>
      <vt:lpstr>Arial</vt:lpstr>
      <vt:lpstr>Arial</vt:lpstr>
      <vt:lpstr>Calibri</vt:lpstr>
      <vt:lpstr>Calibri Light</vt:lpstr>
      <vt:lpstr>Kristen ITC</vt:lpstr>
      <vt:lpstr>Quire Sans</vt:lpstr>
      <vt:lpstr>Wingdings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3</vt:lpstr>
      <vt:lpstr>2_UWTSD 200_Subtitle 3</vt:lpstr>
      <vt:lpstr>4_UWTSD 200_Subtitle 3</vt:lpstr>
      <vt:lpstr>5_UWTSD 200_Subtitle 3</vt:lpstr>
      <vt:lpstr>6_UWTSD 200_Subtitle 3</vt:lpstr>
      <vt:lpstr>8_UWTSD 200_Subtitle 3</vt:lpstr>
      <vt:lpstr>UWTSD 200_Text 1</vt:lpstr>
      <vt:lpstr>UWTSD 200_Text 3</vt:lpstr>
      <vt:lpstr>UWTSD 200_Text 5</vt:lpstr>
      <vt:lpstr>UWTSD Logo Variations with Image Behind</vt:lpstr>
      <vt:lpstr>UWTSD 200_Text 1</vt:lpstr>
      <vt:lpstr>Office Theme</vt:lpstr>
      <vt:lpstr>PowerPoint Presentation</vt:lpstr>
      <vt:lpstr>PowerPoint Presentation</vt:lpstr>
      <vt:lpstr>PowerPoint Presentation</vt:lpstr>
      <vt:lpstr>  </vt:lpstr>
      <vt:lpstr>PowerPoint Presentation</vt:lpstr>
      <vt:lpstr>Beth a ddisgwylir gennych pryd gan eich ysgolion?</vt:lpstr>
      <vt:lpstr>Croeso  i'r  ysgol</vt:lpstr>
      <vt:lpstr>Disgwyliadau ohonoch chi fel athrawon dan hyfforddiant o ysgolion</vt:lpstr>
      <vt:lpstr>What is your current knowledge  about primary schools? </vt:lpstr>
      <vt:lpstr> Dolenni i CiG</vt:lpstr>
      <vt:lpstr>PowerPoint Presentation</vt:lpstr>
      <vt:lpstr>Cysylltiad gyda 4007</vt:lpstr>
      <vt:lpstr>Beth ydych chi’n medru gweld?</vt:lpstr>
      <vt:lpstr>MAP MEDDWL</vt:lpstr>
      <vt:lpstr>How to use Mind Mapping effectively?</vt:lpstr>
      <vt:lpstr>   Tasg – Archwiliwch y fideos canlynol clipiau i arsylwi amgylcheddau dysgu gwahanol. Creu 'Map Meddwl' o'r holl elfennau gwahanol y gallwch eu gweld mewn ystafell ddosbarth arferol. Mae Headset VR i'w ddefnyddio (1 fesul grŵp).    </vt:lpstr>
      <vt:lpstr>PowerPoint Presentation</vt:lpstr>
      <vt:lpstr>Dolen I’r dosbarth</vt:lpstr>
      <vt:lpstr>PowerPoint Presentation</vt:lpstr>
      <vt:lpstr>PowerPoint Presentation</vt:lpstr>
      <vt:lpstr>PowerPoint Presentation</vt:lpstr>
      <vt:lpstr>PowerPoint Presentation</vt:lpstr>
      <vt:lpstr>Beth welsoch chi?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 Amser ar gyfer cwestiynau  Time for questions   </vt:lpstr>
      <vt:lpstr>Adnoddau Defnyddiol  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Kathryn Edwards</dc:creator>
  <cp:lastModifiedBy>Ian Jones</cp:lastModifiedBy>
  <cp:revision>7</cp:revision>
  <dcterms:created xsi:type="dcterms:W3CDTF">2023-09-12T08:48:28Z</dcterms:created>
  <dcterms:modified xsi:type="dcterms:W3CDTF">2023-10-24T09:03:38Z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  <property fmtid="{D5CDD505-2E9C-101B-9397-08002B2CF9AE}" pid="3" name="MediaServiceImageTags">
    <vt:lpwstr/>
  </property>
</Properties>
</file>