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23"/>
  </p:notesMasterIdLst>
  <p:sldIdLst>
    <p:sldId id="256" r:id="rId2"/>
    <p:sldId id="257" r:id="rId3"/>
    <p:sldId id="258" r:id="rId4"/>
    <p:sldId id="261" r:id="rId5"/>
    <p:sldId id="263" r:id="rId6"/>
    <p:sldId id="264" r:id="rId7"/>
    <p:sldId id="266" r:id="rId8"/>
    <p:sldId id="267" r:id="rId9"/>
    <p:sldId id="269" r:id="rId10"/>
    <p:sldId id="270" r:id="rId11"/>
    <p:sldId id="271" r:id="rId12"/>
    <p:sldId id="272" r:id="rId13"/>
    <p:sldId id="273" r:id="rId14"/>
    <p:sldId id="274" r:id="rId15"/>
    <p:sldId id="275" r:id="rId16"/>
    <p:sldId id="276" r:id="rId17"/>
    <p:sldId id="259" r:id="rId18"/>
    <p:sldId id="260" r:id="rId19"/>
    <p:sldId id="265" r:id="rId20"/>
    <p:sldId id="268"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autoAdjust="0"/>
    <p:restoredTop sz="94660"/>
  </p:normalViewPr>
  <p:slideViewPr>
    <p:cSldViewPr snapToGrid="0">
      <p:cViewPr varScale="1">
        <p:scale>
          <a:sx n="59" d="100"/>
          <a:sy n="59"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A5B1BC-D7F6-476A-BC79-87179339EC05}"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64B752-C98E-44BA-8BA8-3D61F39D0DF9}" type="slidenum">
              <a:rPr lang="en-GB" smtClean="0"/>
              <a:t>‹#›</a:t>
            </a:fld>
            <a:endParaRPr lang="en-GB"/>
          </a:p>
        </p:txBody>
      </p:sp>
    </p:spTree>
    <p:extLst>
      <p:ext uri="{BB962C8B-B14F-4D97-AF65-F5344CB8AC3E}">
        <p14:creationId xmlns:p14="http://schemas.microsoft.com/office/powerpoint/2010/main" val="96829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2</a:t>
            </a:fld>
            <a:endParaRPr lang="en-GB"/>
          </a:p>
        </p:txBody>
      </p:sp>
    </p:spTree>
    <p:extLst>
      <p:ext uri="{BB962C8B-B14F-4D97-AF65-F5344CB8AC3E}">
        <p14:creationId xmlns:p14="http://schemas.microsoft.com/office/powerpoint/2010/main" val="380877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3</a:t>
            </a:fld>
            <a:endParaRPr lang="en-GB"/>
          </a:p>
        </p:txBody>
      </p:sp>
    </p:spTree>
    <p:extLst>
      <p:ext uri="{BB962C8B-B14F-4D97-AF65-F5344CB8AC3E}">
        <p14:creationId xmlns:p14="http://schemas.microsoft.com/office/powerpoint/2010/main" val="4097373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4</a:t>
            </a:fld>
            <a:endParaRPr lang="en-GB"/>
          </a:p>
        </p:txBody>
      </p:sp>
    </p:spTree>
    <p:extLst>
      <p:ext uri="{BB962C8B-B14F-4D97-AF65-F5344CB8AC3E}">
        <p14:creationId xmlns:p14="http://schemas.microsoft.com/office/powerpoint/2010/main" val="517985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5</a:t>
            </a:fld>
            <a:endParaRPr lang="en-GB"/>
          </a:p>
        </p:txBody>
      </p:sp>
    </p:spTree>
    <p:extLst>
      <p:ext uri="{BB962C8B-B14F-4D97-AF65-F5344CB8AC3E}">
        <p14:creationId xmlns:p14="http://schemas.microsoft.com/office/powerpoint/2010/main" val="160110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6</a:t>
            </a:fld>
            <a:endParaRPr lang="en-GB"/>
          </a:p>
        </p:txBody>
      </p:sp>
    </p:spTree>
    <p:extLst>
      <p:ext uri="{BB962C8B-B14F-4D97-AF65-F5344CB8AC3E}">
        <p14:creationId xmlns:p14="http://schemas.microsoft.com/office/powerpoint/2010/main" val="2043217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7</a:t>
            </a:fld>
            <a:endParaRPr lang="en-GB"/>
          </a:p>
        </p:txBody>
      </p:sp>
    </p:spTree>
    <p:extLst>
      <p:ext uri="{BB962C8B-B14F-4D97-AF65-F5344CB8AC3E}">
        <p14:creationId xmlns:p14="http://schemas.microsoft.com/office/powerpoint/2010/main" val="3105830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8</a:t>
            </a:fld>
            <a:endParaRPr lang="en-GB"/>
          </a:p>
        </p:txBody>
      </p:sp>
    </p:spTree>
    <p:extLst>
      <p:ext uri="{BB962C8B-B14F-4D97-AF65-F5344CB8AC3E}">
        <p14:creationId xmlns:p14="http://schemas.microsoft.com/office/powerpoint/2010/main" val="1377037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9</a:t>
            </a:fld>
            <a:endParaRPr lang="en-GB"/>
          </a:p>
        </p:txBody>
      </p:sp>
    </p:spTree>
    <p:extLst>
      <p:ext uri="{BB962C8B-B14F-4D97-AF65-F5344CB8AC3E}">
        <p14:creationId xmlns:p14="http://schemas.microsoft.com/office/powerpoint/2010/main" val="2254846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10</a:t>
            </a:fld>
            <a:endParaRPr lang="en-GB"/>
          </a:p>
        </p:txBody>
      </p:sp>
    </p:spTree>
    <p:extLst>
      <p:ext uri="{BB962C8B-B14F-4D97-AF65-F5344CB8AC3E}">
        <p14:creationId xmlns:p14="http://schemas.microsoft.com/office/powerpoint/2010/main" val="3143885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11</a:t>
            </a:fld>
            <a:endParaRPr lang="en-GB"/>
          </a:p>
        </p:txBody>
      </p:sp>
    </p:spTree>
    <p:extLst>
      <p:ext uri="{BB962C8B-B14F-4D97-AF65-F5344CB8AC3E}">
        <p14:creationId xmlns:p14="http://schemas.microsoft.com/office/powerpoint/2010/main" val="1612241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12</a:t>
            </a:fld>
            <a:endParaRPr lang="en-GB"/>
          </a:p>
        </p:txBody>
      </p:sp>
    </p:spTree>
    <p:extLst>
      <p:ext uri="{BB962C8B-B14F-4D97-AF65-F5344CB8AC3E}">
        <p14:creationId xmlns:p14="http://schemas.microsoft.com/office/powerpoint/2010/main" val="797510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13</a:t>
            </a:fld>
            <a:endParaRPr lang="en-GB"/>
          </a:p>
        </p:txBody>
      </p:sp>
    </p:spTree>
    <p:extLst>
      <p:ext uri="{BB962C8B-B14F-4D97-AF65-F5344CB8AC3E}">
        <p14:creationId xmlns:p14="http://schemas.microsoft.com/office/powerpoint/2010/main" val="1623109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14</a:t>
            </a:fld>
            <a:endParaRPr lang="en-GB"/>
          </a:p>
        </p:txBody>
      </p:sp>
    </p:spTree>
    <p:extLst>
      <p:ext uri="{BB962C8B-B14F-4D97-AF65-F5344CB8AC3E}">
        <p14:creationId xmlns:p14="http://schemas.microsoft.com/office/powerpoint/2010/main" val="3857110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t>15</a:t>
            </a:fld>
            <a:endParaRPr lang="en-GB"/>
          </a:p>
        </p:txBody>
      </p:sp>
    </p:spTree>
    <p:extLst>
      <p:ext uri="{BB962C8B-B14F-4D97-AF65-F5344CB8AC3E}">
        <p14:creationId xmlns:p14="http://schemas.microsoft.com/office/powerpoint/2010/main" val="429395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10/22/2023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688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0807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71514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41835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4911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67519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8218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00454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8786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993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09311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46676222"/>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history.com/news/apartheid-policies-photos-nelson-mandela" TargetMode="External"/><Relationship Id="rId7" Type="http://schemas.openxmlformats.org/officeDocument/2006/relationships/hyperlink" Target="https://www-jstor-org.ezproxy.uwtsd.ac.uk/stable/2131346?sid=primo&amp;typeAccessWorkflow=login&amp;seq=2" TargetMode="External"/><Relationship Id="rId2" Type="http://schemas.openxmlformats.org/officeDocument/2006/relationships/hyperlink" Target="https://link-springer-com.ezproxy.uwtsd.ac.uk/article/10.1007/s10734-022-00835-7" TargetMode="External"/><Relationship Id="rId1" Type="http://schemas.openxmlformats.org/officeDocument/2006/relationships/slideLayout" Target="../slideLayouts/slideLayout2.xml"/><Relationship Id="rId6" Type="http://schemas.openxmlformats.org/officeDocument/2006/relationships/hyperlink" Target="https://www.theguardian.com/society/2018/jul/09/nhs-bme-staff-discrimination" TargetMode="External"/><Relationship Id="rId5" Type="http://schemas.openxmlformats.org/officeDocument/2006/relationships/hyperlink" Target="https://cebr.com/reports/cebr-research-with-involve-on-the-value-of-diversity/" TargetMode="External"/><Relationship Id="rId4" Type="http://schemas.openxmlformats.org/officeDocument/2006/relationships/hyperlink" Target="https://www-tandfonline-com.ezproxy.uwtsd.ac.uk/doi/epdf/10.1080/02560054.2011.578882?needAccess=tru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world-africa-29475977" TargetMode="External"/><Relationship Id="rId2" Type="http://schemas.openxmlformats.org/officeDocument/2006/relationships/hyperlink" Target="https://www.legislation.gov.uk/ukpga/2010/15/part/2/chapter/1" TargetMode="External"/><Relationship Id="rId1" Type="http://schemas.openxmlformats.org/officeDocument/2006/relationships/slideLayout" Target="../slideLayouts/slideLayout2.xml"/><Relationship Id="rId5" Type="http://schemas.openxmlformats.org/officeDocument/2006/relationships/hyperlink" Target="https://www.ethnicity-facts-figures.service.gov.uk/style-guide/writing-about-ethnicity" TargetMode="External"/><Relationship Id="rId4" Type="http://schemas.openxmlformats.org/officeDocument/2006/relationships/hyperlink" Target="https://www.ethnicity-facts-figures.service.gov.uk/education-skills-and-training/higher-education/entry-rates-into-higher-education/lates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andfonline.com/doi/pdf/10.1080/20780389.2014.958298" TargetMode="External"/><Relationship Id="rId2" Type="http://schemas.openxmlformats.org/officeDocument/2006/relationships/hyperlink" Target="https://www-jstor-org.ezproxy.uwtsd.ac.uk/stable/23215207?sid=primo&amp;typeAccessWorkflow=login&amp;seq=9" TargetMode="External"/><Relationship Id="rId1" Type="http://schemas.openxmlformats.org/officeDocument/2006/relationships/slideLayout" Target="../slideLayouts/slideLayout2.xml"/><Relationship Id="rId5" Type="http://schemas.openxmlformats.org/officeDocument/2006/relationships/hyperlink" Target="https://web-s-ebscohost-com.ezproxy.uwtsd.ac.uk/ehost/detail/detail?vid=2&amp;sid=8b5a9ec3-e7c2-4ccb-bec6-662a7eed63cf%40redis&amp;bdata=JnNpdGU9ZWhvc3QtbGl2ZQ%3d%3d#AN=147223289&amp;db=bth" TargetMode="External"/><Relationship Id="rId4" Type="http://schemas.openxmlformats.org/officeDocument/2006/relationships/hyperlink" Target="https://www.mentalhealth.org.uk/explore-mental-health/a-z-topics/black-asian-and-minority-ethnic-bame-communiti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awsociety.org.uk/topics/ethnic-minority-lawyers/a-guide-to-race-and-ethnicity-terminology-and-language" TargetMode="External"/><Relationship Id="rId2" Type="http://schemas.openxmlformats.org/officeDocument/2006/relationships/hyperlink" Target="https://www-jstor-org.ezproxy.uwtsd.ac.uk/stable/589785?sid=primo&amp;seq=5" TargetMode="External"/><Relationship Id="rId1" Type="http://schemas.openxmlformats.org/officeDocument/2006/relationships/slideLayout" Target="../slideLayouts/slideLayout2.xml"/><Relationship Id="rId6" Type="http://schemas.openxmlformats.org/officeDocument/2006/relationships/hyperlink" Target="https://www-tandfonline-com.ezproxy.uwtsd.ac.uk/doi/full/10.1080/15377938.2021.1895944" TargetMode="External"/><Relationship Id="rId5" Type="http://schemas.openxmlformats.org/officeDocument/2006/relationships/hyperlink" Target="https://www.theguardian.com/uk-news/2020/jun/24/bame-ex-officer-claims-racism-forced-her-out-met-police" TargetMode="External"/><Relationship Id="rId4" Type="http://schemas.openxmlformats.org/officeDocument/2006/relationships/hyperlink" Target="https://www.tuc.org.uk/research-analysis/reports/bme-women-and-wor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bbc.co.uk/news/education-442264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17A9F59F-8700-6AAC-3C94-3CA771609F91}"/>
              </a:ext>
            </a:extLst>
          </p:cNvPr>
          <p:cNvPicPr>
            <a:picLocks noChangeAspect="1"/>
          </p:cNvPicPr>
          <p:nvPr/>
        </p:nvPicPr>
        <p:blipFill rotWithShape="1">
          <a:blip r:embed="rId2"/>
          <a:srcRect l="4970" r="4969" b="-1"/>
          <a:stretch/>
        </p:blipFill>
        <p:spPr>
          <a:xfrm>
            <a:off x="3523488" y="10"/>
            <a:ext cx="8668512" cy="6857990"/>
          </a:xfrm>
          <a:prstGeom prst="rect">
            <a:avLst/>
          </a:prstGeom>
        </p:spPr>
      </p:pic>
      <p:sp>
        <p:nvSpPr>
          <p:cNvPr id="44" name="Rectangle 4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6DAAF8-4746-3FAC-FF34-84EC7E1517E9}"/>
              </a:ext>
            </a:extLst>
          </p:cNvPr>
          <p:cNvSpPr>
            <a:spLocks noGrp="1"/>
          </p:cNvSpPr>
          <p:nvPr>
            <p:ph type="ctrTitle"/>
          </p:nvPr>
        </p:nvSpPr>
        <p:spPr>
          <a:xfrm>
            <a:off x="477980" y="1122363"/>
            <a:ext cx="5247905" cy="3204134"/>
          </a:xfrm>
        </p:spPr>
        <p:txBody>
          <a:bodyPr anchor="b">
            <a:normAutofit fontScale="90000"/>
          </a:bodyPr>
          <a:lstStyle/>
          <a:p>
            <a:r>
              <a:rPr lang="en-GB" sz="4800" dirty="0"/>
              <a:t>How Black and Minority Ethnic (BAME) Individuals are ‘Othered’ in Society</a:t>
            </a:r>
          </a:p>
        </p:txBody>
      </p:sp>
      <p:sp>
        <p:nvSpPr>
          <p:cNvPr id="3" name="Subtitle 2">
            <a:extLst>
              <a:ext uri="{FF2B5EF4-FFF2-40B4-BE49-F238E27FC236}">
                <a16:creationId xmlns:a16="http://schemas.microsoft.com/office/drawing/2014/main" id="{4320DACD-01B8-8090-FBBF-5B744D81CDF2}"/>
              </a:ext>
            </a:extLst>
          </p:cNvPr>
          <p:cNvSpPr>
            <a:spLocks noGrp="1"/>
          </p:cNvSpPr>
          <p:nvPr>
            <p:ph type="subTitle" idx="1"/>
          </p:nvPr>
        </p:nvSpPr>
        <p:spPr>
          <a:xfrm>
            <a:off x="477980" y="4872922"/>
            <a:ext cx="4023359" cy="1208141"/>
          </a:xfrm>
        </p:spPr>
        <p:txBody>
          <a:bodyPr>
            <a:normAutofit/>
          </a:bodyPr>
          <a:lstStyle/>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ECSO5001</a:t>
            </a:r>
          </a:p>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Student ID: 2100181</a:t>
            </a:r>
          </a:p>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Assignment 2</a:t>
            </a:r>
          </a:p>
        </p:txBody>
      </p:sp>
      <p:sp>
        <p:nvSpPr>
          <p:cNvPr id="46" name="Rectangle 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497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5B68-6899-3A2F-0FAC-91C03D6EF0C1}"/>
              </a:ext>
            </a:extLst>
          </p:cNvPr>
          <p:cNvSpPr>
            <a:spLocks noGrp="1"/>
          </p:cNvSpPr>
          <p:nvPr>
            <p:ph type="title"/>
          </p:nvPr>
        </p:nvSpPr>
        <p:spPr/>
        <p:txBody>
          <a:bodyPr/>
          <a:lstStyle/>
          <a:p>
            <a:r>
              <a:rPr lang="en-GB" dirty="0"/>
              <a:t>What Does ‘Othered’ Mean? </a:t>
            </a:r>
          </a:p>
        </p:txBody>
      </p:sp>
      <p:sp>
        <p:nvSpPr>
          <p:cNvPr id="3" name="Content Placeholder 2">
            <a:extLst>
              <a:ext uri="{FF2B5EF4-FFF2-40B4-BE49-F238E27FC236}">
                <a16:creationId xmlns:a16="http://schemas.microsoft.com/office/drawing/2014/main" id="{3170A9B6-2B2C-92C8-AF24-45664E81BAF6}"/>
              </a:ext>
            </a:extLst>
          </p:cNvPr>
          <p:cNvSpPr>
            <a:spLocks noGrp="1"/>
          </p:cNvSpPr>
          <p:nvPr>
            <p:ph idx="1"/>
          </p:nvPr>
        </p:nvSpPr>
        <p:spPr>
          <a:xfrm>
            <a:off x="87086" y="2057400"/>
            <a:ext cx="12104914" cy="41148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To be ‘othered’ is to be classed as inferior and less than because of characteristics that are different to a dominant political power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term was first coined in post-colonial theory, part of which analysed the relationship between Western and Eastern countries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Western cultures are seen to be culturally superior, while Eastern cultures are ‘othered’ </a:t>
            </a:r>
          </a:p>
        </p:txBody>
      </p:sp>
      <p:sp>
        <p:nvSpPr>
          <p:cNvPr id="4" name="TextBox 3">
            <a:extLst>
              <a:ext uri="{FF2B5EF4-FFF2-40B4-BE49-F238E27FC236}">
                <a16:creationId xmlns:a16="http://schemas.microsoft.com/office/drawing/2014/main" id="{1E8A29AD-F07B-EB10-60B7-576DC50EDBA5}"/>
              </a:ext>
            </a:extLst>
          </p:cNvPr>
          <p:cNvSpPr txBox="1"/>
          <p:nvPr/>
        </p:nvSpPr>
        <p:spPr>
          <a:xfrm>
            <a:off x="10579306" y="6316718"/>
            <a:ext cx="1940118"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(Dillon, 2020)</a:t>
            </a:r>
          </a:p>
        </p:txBody>
      </p:sp>
    </p:spTree>
    <p:extLst>
      <p:ext uri="{BB962C8B-B14F-4D97-AF65-F5344CB8AC3E}">
        <p14:creationId xmlns:p14="http://schemas.microsoft.com/office/powerpoint/2010/main" val="2675889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01F75-0682-455D-32C4-223A122D3412}"/>
              </a:ext>
            </a:extLst>
          </p:cNvPr>
          <p:cNvSpPr>
            <a:spLocks noGrp="1"/>
          </p:cNvSpPr>
          <p:nvPr>
            <p:ph type="title"/>
          </p:nvPr>
        </p:nvSpPr>
        <p:spPr>
          <a:xfrm>
            <a:off x="1115568" y="494211"/>
            <a:ext cx="10168128" cy="1179576"/>
          </a:xfrm>
        </p:spPr>
        <p:txBody>
          <a:bodyPr>
            <a:normAutofit/>
          </a:bodyPr>
          <a:lstStyle/>
          <a:p>
            <a:r>
              <a:rPr lang="en-GB" dirty="0"/>
              <a:t>What Does the Term BAME Mean?  </a:t>
            </a:r>
          </a:p>
        </p:txBody>
      </p:sp>
      <p:sp>
        <p:nvSpPr>
          <p:cNvPr id="3" name="Content Placeholder 2">
            <a:extLst>
              <a:ext uri="{FF2B5EF4-FFF2-40B4-BE49-F238E27FC236}">
                <a16:creationId xmlns:a16="http://schemas.microsoft.com/office/drawing/2014/main" id="{52D68A4A-23C9-D6FB-2963-4E1FCE0FDA5B}"/>
              </a:ext>
            </a:extLst>
          </p:cNvPr>
          <p:cNvSpPr>
            <a:spLocks noGrp="1"/>
          </p:cNvSpPr>
          <p:nvPr>
            <p:ph idx="1"/>
          </p:nvPr>
        </p:nvSpPr>
        <p:spPr>
          <a:xfrm>
            <a:off x="0" y="2013857"/>
            <a:ext cx="12192000" cy="4844143"/>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BAME is an acronym that is used to refer to individuals ‘of non-white ethnicities who are </a:t>
            </a:r>
            <a:r>
              <a:rPr lang="en-GB" dirty="0" err="1">
                <a:latin typeface="Calibri" panose="020F0502020204030204" pitchFamily="34" charset="0"/>
                <a:ea typeface="Calibri" panose="020F0502020204030204" pitchFamily="34" charset="0"/>
                <a:cs typeface="Calibri" panose="020F0502020204030204" pitchFamily="34" charset="0"/>
              </a:rPr>
              <a:t>minoritised</a:t>
            </a:r>
            <a:r>
              <a:rPr lang="en-GB" dirty="0">
                <a:latin typeface="Calibri" panose="020F0502020204030204" pitchFamily="34" charset="0"/>
                <a:ea typeface="Calibri" panose="020F0502020204030204" pitchFamily="34" charset="0"/>
                <a:cs typeface="Calibri" panose="020F0502020204030204" pitchFamily="34" charset="0"/>
              </a:rPr>
              <a:t> in the UK’ (The Law Society, 2023, no page number)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However, it is important to acknowledge that BAME is a term that is no longer used by the UK Government, as it excludes others (GOV.UK, 2023)</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For the purposes of this presentation, the term BAME is used to show how individuals that are not white are othered in society, but it is important to understand that not everyone agrees with the term (Mental Health Foundation, 2021)</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0735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Freeform: Shape 103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Freeform: Shape 1034">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6BC2AE-F9E3-7A27-F648-5A40365687AC}"/>
              </a:ext>
            </a:extLst>
          </p:cNvPr>
          <p:cNvSpPr>
            <a:spLocks noGrp="1"/>
          </p:cNvSpPr>
          <p:nvPr>
            <p:ph type="title"/>
          </p:nvPr>
        </p:nvSpPr>
        <p:spPr>
          <a:xfrm>
            <a:off x="395893" y="1045592"/>
            <a:ext cx="3438144" cy="1239012"/>
          </a:xfrm>
        </p:spPr>
        <p:txBody>
          <a:bodyPr anchor="ctr">
            <a:normAutofit fontScale="90000"/>
          </a:bodyPr>
          <a:lstStyle/>
          <a:p>
            <a:r>
              <a:rPr lang="en-GB" sz="2600" dirty="0"/>
              <a:t>How BAME Individuals are Othered in Education</a:t>
            </a:r>
          </a:p>
        </p:txBody>
      </p:sp>
      <p:sp>
        <p:nvSpPr>
          <p:cNvPr id="1037" name="Rectangle 103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9" name="Rectangle 103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B98E11-4632-73F2-0FBC-8183F5F51D4D}"/>
              </a:ext>
            </a:extLst>
          </p:cNvPr>
          <p:cNvSpPr>
            <a:spLocks noGrp="1"/>
          </p:cNvSpPr>
          <p:nvPr>
            <p:ph idx="1"/>
          </p:nvPr>
        </p:nvSpPr>
        <p:spPr>
          <a:xfrm>
            <a:off x="128017" y="2539120"/>
            <a:ext cx="3921470" cy="3568665"/>
          </a:xfrm>
        </p:spPr>
        <p:txBody>
          <a:bodyPr anchor="t">
            <a:normAutofit fontScale="92500" lnSpcReduction="20000"/>
          </a:bodyPr>
          <a:lstStyle/>
          <a:p>
            <a:pPr>
              <a:lnSpc>
                <a:spcPct val="100000"/>
              </a:lnSpc>
            </a:pPr>
            <a:r>
              <a:rPr lang="en-GB" sz="2600" dirty="0">
                <a:latin typeface="Calibri" panose="020F0502020204030204" pitchFamily="34" charset="0"/>
                <a:ea typeface="Calibri" panose="020F0502020204030204" pitchFamily="34" charset="0"/>
                <a:cs typeface="Calibri" panose="020F0502020204030204" pitchFamily="34" charset="0"/>
              </a:rPr>
              <a:t>There are reports that the education sector is racially divided</a:t>
            </a:r>
          </a:p>
          <a:p>
            <a:pPr>
              <a:lnSpc>
                <a:spcPct val="100000"/>
              </a:lnSpc>
            </a:pPr>
            <a:endParaRPr lang="en-GB" sz="2600" dirty="0">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600" dirty="0">
                <a:latin typeface="Calibri" panose="020F0502020204030204" pitchFamily="34" charset="0"/>
                <a:ea typeface="Calibri" panose="020F0502020204030204" pitchFamily="34" charset="0"/>
                <a:cs typeface="Calibri" panose="020F0502020204030204" pitchFamily="34" charset="0"/>
              </a:rPr>
              <a:t>Statistically, BAME individuals struggle significantly more to get into top universities such as Oxford or Cambridge, when compared to individuals that identify as White</a:t>
            </a:r>
          </a:p>
          <a:p>
            <a:pPr marL="0" indent="0">
              <a:lnSpc>
                <a:spcPct val="100000"/>
              </a:lnSpc>
              <a:buNone/>
            </a:pPr>
            <a:endParaRPr lang="en-GB" sz="1400" dirty="0"/>
          </a:p>
          <a:p>
            <a:pPr>
              <a:lnSpc>
                <a:spcPct val="100000"/>
              </a:lnSpc>
            </a:pPr>
            <a:endParaRPr lang="en-GB" sz="1400" dirty="0"/>
          </a:p>
          <a:p>
            <a:pPr marL="0" indent="0">
              <a:lnSpc>
                <a:spcPct val="100000"/>
              </a:lnSpc>
              <a:buNone/>
            </a:pPr>
            <a:endParaRPr lang="en-GB" sz="1400" dirty="0"/>
          </a:p>
        </p:txBody>
      </p:sp>
      <p:pic>
        <p:nvPicPr>
          <p:cNvPr id="1026" name="Picture 2" descr="diversity at oxbridge">
            <a:extLst>
              <a:ext uri="{FF2B5EF4-FFF2-40B4-BE49-F238E27FC236}">
                <a16:creationId xmlns:a16="http://schemas.microsoft.com/office/drawing/2014/main" id="{A2A3B470-CC03-097B-ECD6-29318EFC7C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01184" y="1091199"/>
            <a:ext cx="6922008" cy="47761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D543E4-BE39-25D9-1407-9605F19AB2ED}"/>
              </a:ext>
            </a:extLst>
          </p:cNvPr>
          <p:cNvSpPr txBox="1"/>
          <p:nvPr/>
        </p:nvSpPr>
        <p:spPr>
          <a:xfrm>
            <a:off x="3000721" y="6185137"/>
            <a:ext cx="2416629" cy="646331"/>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(Payne &amp; Harrison, 2020)</a:t>
            </a:r>
          </a:p>
        </p:txBody>
      </p:sp>
      <p:sp>
        <p:nvSpPr>
          <p:cNvPr id="5" name="TextBox 4">
            <a:extLst>
              <a:ext uri="{FF2B5EF4-FFF2-40B4-BE49-F238E27FC236}">
                <a16:creationId xmlns:a16="http://schemas.microsoft.com/office/drawing/2014/main" id="{8EF88261-346E-18EB-D444-9FC93F0398C1}"/>
              </a:ext>
            </a:extLst>
          </p:cNvPr>
          <p:cNvSpPr txBox="1"/>
          <p:nvPr/>
        </p:nvSpPr>
        <p:spPr>
          <a:xfrm>
            <a:off x="6379029" y="675713"/>
            <a:ext cx="3570514" cy="369332"/>
          </a:xfrm>
          <a:prstGeom prst="rect">
            <a:avLst/>
          </a:prstGeom>
          <a:noFill/>
        </p:spPr>
        <p:txBody>
          <a:bodyPr wrap="square" rtlCol="0">
            <a:spAutoFit/>
          </a:bodyPr>
          <a:lstStyle/>
          <a:p>
            <a:r>
              <a:rPr lang="en-GB" i="1" dirty="0"/>
              <a:t>Figure 1: Diversity at Oxbridge</a:t>
            </a:r>
          </a:p>
        </p:txBody>
      </p:sp>
      <p:sp>
        <p:nvSpPr>
          <p:cNvPr id="6" name="TextBox 5">
            <a:extLst>
              <a:ext uri="{FF2B5EF4-FFF2-40B4-BE49-F238E27FC236}">
                <a16:creationId xmlns:a16="http://schemas.microsoft.com/office/drawing/2014/main" id="{F84A8D06-A089-4477-5B41-CD84DB4455AC}"/>
              </a:ext>
            </a:extLst>
          </p:cNvPr>
          <p:cNvSpPr txBox="1"/>
          <p:nvPr/>
        </p:nvSpPr>
        <p:spPr>
          <a:xfrm>
            <a:off x="9591620" y="6315395"/>
            <a:ext cx="2231572"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(BBC News, 2018) </a:t>
            </a:r>
          </a:p>
        </p:txBody>
      </p:sp>
    </p:spTree>
    <p:extLst>
      <p:ext uri="{BB962C8B-B14F-4D97-AF65-F5344CB8AC3E}">
        <p14:creationId xmlns:p14="http://schemas.microsoft.com/office/powerpoint/2010/main" val="1156317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13AD-6337-D394-DA75-CFF14C4EEA99}"/>
              </a:ext>
            </a:extLst>
          </p:cNvPr>
          <p:cNvSpPr>
            <a:spLocks noGrp="1"/>
          </p:cNvSpPr>
          <p:nvPr>
            <p:ph type="title"/>
          </p:nvPr>
        </p:nvSpPr>
        <p:spPr/>
        <p:txBody>
          <a:bodyPr>
            <a:normAutofit/>
          </a:bodyPr>
          <a:lstStyle/>
          <a:p>
            <a:r>
              <a:rPr lang="en-GB" dirty="0"/>
              <a:t>A Different Perspective</a:t>
            </a:r>
          </a:p>
        </p:txBody>
      </p:sp>
      <p:sp>
        <p:nvSpPr>
          <p:cNvPr id="3" name="Content Placeholder 2">
            <a:extLst>
              <a:ext uri="{FF2B5EF4-FFF2-40B4-BE49-F238E27FC236}">
                <a16:creationId xmlns:a16="http://schemas.microsoft.com/office/drawing/2014/main" id="{C59D359D-469D-9193-6604-62BC7C644778}"/>
              </a:ext>
            </a:extLst>
          </p:cNvPr>
          <p:cNvSpPr>
            <a:spLocks noGrp="1"/>
          </p:cNvSpPr>
          <p:nvPr>
            <p:ph idx="1"/>
          </p:nvPr>
        </p:nvSpPr>
        <p:spPr>
          <a:xfrm>
            <a:off x="0" y="2057399"/>
            <a:ext cx="12192000" cy="470262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BAME individuals are receiving more places in university every year (GOV.UK, 2022)</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‘Black pupils had the biggest entry rate increase out of all ethnic groups, from 21.6% to 48.6%’ (GOV.UK, 2022, no page number)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a:t>
            </a:r>
            <a:r>
              <a:rPr lang="en-GB" i="1" dirty="0">
                <a:latin typeface="Calibri" panose="020F0502020204030204" pitchFamily="34" charset="0"/>
                <a:ea typeface="Calibri" panose="020F0502020204030204" pitchFamily="34" charset="0"/>
                <a:cs typeface="Calibri" panose="020F0502020204030204" pitchFamily="34" charset="0"/>
              </a:rPr>
              <a:t>Equality Act 2010</a:t>
            </a:r>
            <a:r>
              <a:rPr lang="en-GB" dirty="0">
                <a:latin typeface="Calibri" panose="020F0502020204030204" pitchFamily="34" charset="0"/>
                <a:ea typeface="Calibri" panose="020F0502020204030204" pitchFamily="34" charset="0"/>
                <a:cs typeface="Calibri" panose="020F0502020204030204" pitchFamily="34" charset="0"/>
              </a:rPr>
              <a:t> ensures that ethnicity and race are protected characteristics (</a:t>
            </a:r>
            <a:r>
              <a:rPr lang="en-GB" i="1" dirty="0">
                <a:latin typeface="Calibri" panose="020F0502020204030204" pitchFamily="34" charset="0"/>
                <a:ea typeface="Calibri" panose="020F0502020204030204" pitchFamily="34" charset="0"/>
                <a:cs typeface="Calibri" panose="020F0502020204030204" pitchFamily="34" charset="0"/>
              </a:rPr>
              <a:t>Equality Act 2010)</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919368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1CAD6-B04B-B24E-69AF-8AFB2C4E7BD1}"/>
              </a:ext>
            </a:extLst>
          </p:cNvPr>
          <p:cNvSpPr>
            <a:spLocks noGrp="1"/>
          </p:cNvSpPr>
          <p:nvPr>
            <p:ph type="title"/>
          </p:nvPr>
        </p:nvSpPr>
        <p:spPr/>
        <p:txBody>
          <a:bodyPr>
            <a:normAutofit fontScale="90000"/>
          </a:bodyPr>
          <a:lstStyle/>
          <a:p>
            <a:r>
              <a:rPr lang="en-GB" dirty="0"/>
              <a:t>How BAME Individuals are Othered in the Workplace </a:t>
            </a:r>
          </a:p>
        </p:txBody>
      </p:sp>
      <p:sp>
        <p:nvSpPr>
          <p:cNvPr id="3" name="Content Placeholder 2">
            <a:extLst>
              <a:ext uri="{FF2B5EF4-FFF2-40B4-BE49-F238E27FC236}">
                <a16:creationId xmlns:a16="http://schemas.microsoft.com/office/drawing/2014/main" id="{DBB286DE-640D-886A-2E85-2C6FCD251A1A}"/>
              </a:ext>
            </a:extLst>
          </p:cNvPr>
          <p:cNvSpPr>
            <a:spLocks noGrp="1"/>
          </p:cNvSpPr>
          <p:nvPr>
            <p:ph idx="1"/>
          </p:nvPr>
        </p:nvSpPr>
        <p:spPr>
          <a:xfrm>
            <a:off x="0" y="2013857"/>
            <a:ext cx="12115800" cy="472439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Many Marxist theorists would argue that it is the ‘capitalist mode of production’ that can cause othering of BAME individuals in the workplace (</a:t>
            </a:r>
            <a:r>
              <a:rPr lang="en-GB" dirty="0" err="1">
                <a:latin typeface="Calibri" panose="020F0502020204030204" pitchFamily="34" charset="0"/>
                <a:ea typeface="Calibri" panose="020F0502020204030204" pitchFamily="34" charset="0"/>
                <a:cs typeface="Calibri" panose="020F0502020204030204" pitchFamily="34" charset="0"/>
              </a:rPr>
              <a:t>Stasiulis</a:t>
            </a:r>
            <a:r>
              <a:rPr lang="en-GB" dirty="0">
                <a:latin typeface="Calibri" panose="020F0502020204030204" pitchFamily="34" charset="0"/>
                <a:ea typeface="Calibri" panose="020F0502020204030204" pitchFamily="34" charset="0"/>
                <a:cs typeface="Calibri" panose="020F0502020204030204" pitchFamily="34" charset="0"/>
              </a:rPr>
              <a:t>, 1980, p. 464)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othering and discrimination of BAME individuals began when capitalism was expanding during the colonial period (</a:t>
            </a:r>
            <a:r>
              <a:rPr lang="en-GB" dirty="0" err="1">
                <a:latin typeface="Calibri" panose="020F0502020204030204" pitchFamily="34" charset="0"/>
                <a:ea typeface="Calibri" panose="020F0502020204030204" pitchFamily="34" charset="0"/>
                <a:cs typeface="Calibri" panose="020F0502020204030204" pitchFamily="34" charset="0"/>
              </a:rPr>
              <a:t>Stasiulis</a:t>
            </a:r>
            <a:r>
              <a:rPr lang="en-GB" dirty="0">
                <a:latin typeface="Calibri" panose="020F0502020204030204" pitchFamily="34" charset="0"/>
                <a:ea typeface="Calibri" panose="020F0502020204030204" pitchFamily="34" charset="0"/>
                <a:cs typeface="Calibri" panose="020F0502020204030204" pitchFamily="34" charset="0"/>
              </a:rPr>
              <a:t>, 1980)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It is the aim of white capitalists to divide the working class and therefore cause conflict between ‘racially differentiated workers’ (</a:t>
            </a:r>
            <a:r>
              <a:rPr lang="en-GB" dirty="0" err="1">
                <a:latin typeface="Calibri" panose="020F0502020204030204" pitchFamily="34" charset="0"/>
                <a:ea typeface="Calibri" panose="020F0502020204030204" pitchFamily="34" charset="0"/>
                <a:cs typeface="Calibri" panose="020F0502020204030204" pitchFamily="34" charset="0"/>
              </a:rPr>
              <a:t>Statsiulis</a:t>
            </a:r>
            <a:r>
              <a:rPr lang="en-GB" dirty="0">
                <a:latin typeface="Calibri" panose="020F0502020204030204" pitchFamily="34" charset="0"/>
                <a:ea typeface="Calibri" panose="020F0502020204030204" pitchFamily="34" charset="0"/>
                <a:cs typeface="Calibri" panose="020F0502020204030204" pitchFamily="34" charset="0"/>
              </a:rPr>
              <a:t>, 1980, p. 467)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15600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DA83C-BC99-7808-8CC2-CB2647A48F5F}"/>
              </a:ext>
            </a:extLst>
          </p:cNvPr>
          <p:cNvSpPr>
            <a:spLocks noGrp="1"/>
          </p:cNvSpPr>
          <p:nvPr>
            <p:ph type="title"/>
          </p:nvPr>
        </p:nvSpPr>
        <p:spPr/>
        <p:txBody>
          <a:bodyPr>
            <a:normAutofit fontScale="90000"/>
          </a:bodyPr>
          <a:lstStyle/>
          <a:p>
            <a:r>
              <a:rPr lang="en-GB" dirty="0"/>
              <a:t>How BAME Individuals are Othered in the Workplace Continued </a:t>
            </a:r>
          </a:p>
        </p:txBody>
      </p:sp>
      <p:sp>
        <p:nvSpPr>
          <p:cNvPr id="3" name="Content Placeholder 2">
            <a:extLst>
              <a:ext uri="{FF2B5EF4-FFF2-40B4-BE49-F238E27FC236}">
                <a16:creationId xmlns:a16="http://schemas.microsoft.com/office/drawing/2014/main" id="{C966AC2F-DD4B-83C4-E7A5-2135F17AF921}"/>
              </a:ext>
            </a:extLst>
          </p:cNvPr>
          <p:cNvSpPr>
            <a:spLocks noGrp="1"/>
          </p:cNvSpPr>
          <p:nvPr>
            <p:ph idx="1"/>
          </p:nvPr>
        </p:nvSpPr>
        <p:spPr>
          <a:xfrm>
            <a:off x="0" y="2035629"/>
            <a:ext cx="12192000" cy="4822371"/>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has been seen through policy across the world, notably the period of apartheid in South Africa (</a:t>
            </a:r>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&amp; Fourie,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White workers were protected from competition from black workers for jobs by the government (</a:t>
            </a:r>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&amp; Fourie,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Black people were also prohibited from setting up businesses in ‘white areas’ (Blakemore, 2023, no page number) </a:t>
            </a:r>
          </a:p>
        </p:txBody>
      </p:sp>
    </p:spTree>
    <p:extLst>
      <p:ext uri="{BB962C8B-B14F-4D97-AF65-F5344CB8AC3E}">
        <p14:creationId xmlns:p14="http://schemas.microsoft.com/office/powerpoint/2010/main" val="391533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19804-4D7C-C777-F873-8E06893D390D}"/>
              </a:ext>
            </a:extLst>
          </p:cNvPr>
          <p:cNvSpPr>
            <a:spLocks noGrp="1"/>
          </p:cNvSpPr>
          <p:nvPr>
            <p:ph type="title"/>
          </p:nvPr>
        </p:nvSpPr>
        <p:spPr/>
        <p:txBody>
          <a:bodyPr>
            <a:normAutofit fontScale="90000"/>
          </a:bodyPr>
          <a:lstStyle/>
          <a:p>
            <a:r>
              <a:rPr lang="en-GB" dirty="0"/>
              <a:t>How BAME Individuals are Othered in the Workplace Continued </a:t>
            </a:r>
          </a:p>
        </p:txBody>
      </p:sp>
      <p:sp>
        <p:nvSpPr>
          <p:cNvPr id="3" name="Content Placeholder 2">
            <a:extLst>
              <a:ext uri="{FF2B5EF4-FFF2-40B4-BE49-F238E27FC236}">
                <a16:creationId xmlns:a16="http://schemas.microsoft.com/office/drawing/2014/main" id="{4483AE7A-F346-6012-7AFE-DCD715318186}"/>
              </a:ext>
            </a:extLst>
          </p:cNvPr>
          <p:cNvSpPr>
            <a:spLocks noGrp="1"/>
          </p:cNvSpPr>
          <p:nvPr>
            <p:ph idx="1"/>
          </p:nvPr>
        </p:nvSpPr>
        <p:spPr>
          <a:xfrm>
            <a:off x="92310" y="2057400"/>
            <a:ext cx="12099689" cy="48006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While society has moved on from this period in South Africa, there are cases which show that there are individuals that still support apartheid (</a:t>
            </a:r>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For example, the town council of Oriana in South Africa actively screen anyone who wants to live in the town and still prevent black people from living or working there (</a:t>
            </a:r>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other countries, such as the UK, discrimination and the othering of BAME individuals in the workplace still occurs (</a:t>
            </a:r>
            <a:r>
              <a:rPr lang="en-GB" dirty="0" err="1">
                <a:latin typeface="Calibri" panose="020F0502020204030204" pitchFamily="34" charset="0"/>
                <a:ea typeface="Calibri" panose="020F0502020204030204" pitchFamily="34" charset="0"/>
                <a:cs typeface="Calibri" panose="020F0502020204030204" pitchFamily="34" charset="0"/>
              </a:rPr>
              <a:t>Opara</a:t>
            </a:r>
            <a:r>
              <a:rPr lang="en-GB" dirty="0">
                <a:latin typeface="Calibri" panose="020F0502020204030204" pitchFamily="34" charset="0"/>
                <a:ea typeface="Calibri" panose="020F0502020204030204" pitchFamily="34" charset="0"/>
                <a:cs typeface="Calibri" panose="020F0502020204030204" pitchFamily="34" charset="0"/>
              </a:rPr>
              <a:t>, Sealy &amp; Ryan, 2020)</a:t>
            </a:r>
          </a:p>
          <a:p>
            <a:endParaRPr lang="en-GB" dirty="0"/>
          </a:p>
          <a:p>
            <a:endParaRPr lang="en-GB" dirty="0"/>
          </a:p>
        </p:txBody>
      </p:sp>
    </p:spTree>
    <p:extLst>
      <p:ext uri="{BB962C8B-B14F-4D97-AF65-F5344CB8AC3E}">
        <p14:creationId xmlns:p14="http://schemas.microsoft.com/office/powerpoint/2010/main" val="3357951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77449-5E65-8FA5-2F4E-52852755DBB6}"/>
              </a:ext>
            </a:extLst>
          </p:cNvPr>
          <p:cNvSpPr>
            <a:spLocks noGrp="1"/>
          </p:cNvSpPr>
          <p:nvPr>
            <p:ph type="title"/>
          </p:nvPr>
        </p:nvSpPr>
        <p:spPr/>
        <p:txBody>
          <a:bodyPr>
            <a:normAutofit fontScale="90000"/>
          </a:bodyPr>
          <a:lstStyle/>
          <a:p>
            <a:r>
              <a:rPr lang="en-GB" dirty="0"/>
              <a:t>A different perspective on Othering in the Workplace</a:t>
            </a:r>
          </a:p>
        </p:txBody>
      </p:sp>
      <p:sp>
        <p:nvSpPr>
          <p:cNvPr id="3" name="Content Placeholder 2">
            <a:extLst>
              <a:ext uri="{FF2B5EF4-FFF2-40B4-BE49-F238E27FC236}">
                <a16:creationId xmlns:a16="http://schemas.microsoft.com/office/drawing/2014/main" id="{7ADA74ED-B7DC-CEDE-C196-EAD72C2199A4}"/>
              </a:ext>
            </a:extLst>
          </p:cNvPr>
          <p:cNvSpPr>
            <a:spLocks noGrp="1"/>
          </p:cNvSpPr>
          <p:nvPr>
            <p:ph idx="1"/>
          </p:nvPr>
        </p:nvSpPr>
        <p:spPr>
          <a:xfrm>
            <a:off x="0" y="1992086"/>
            <a:ext cx="12192000" cy="4317274"/>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Many Black Feminists argue that it is not just capitalism that is the cause of othering in the workplace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Many Black Women feel othered because they are being discriminated against by their coworkers because of their race and their gender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As a result of this, many Black Women feel that they are excluded from the culture of the workplace that they work in </a:t>
            </a:r>
          </a:p>
          <a:p>
            <a:endParaRPr lang="en-GB"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D89F8564-DA43-8C6D-C2F9-17D9DB0752AD}"/>
              </a:ext>
            </a:extLst>
          </p:cNvPr>
          <p:cNvSpPr txBox="1"/>
          <p:nvPr/>
        </p:nvSpPr>
        <p:spPr>
          <a:xfrm>
            <a:off x="8316687" y="6399059"/>
            <a:ext cx="4593772"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(Hall, Everett &amp; Hamilton-Mason, 2012)</a:t>
            </a:r>
          </a:p>
        </p:txBody>
      </p:sp>
    </p:spTree>
    <p:extLst>
      <p:ext uri="{BB962C8B-B14F-4D97-AF65-F5344CB8AC3E}">
        <p14:creationId xmlns:p14="http://schemas.microsoft.com/office/powerpoint/2010/main" val="45217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7970-9E7C-1087-62E8-37D57E44EA30}"/>
              </a:ext>
            </a:extLst>
          </p:cNvPr>
          <p:cNvSpPr>
            <a:spLocks noGrp="1"/>
          </p:cNvSpPr>
          <p:nvPr>
            <p:ph type="title"/>
          </p:nvPr>
        </p:nvSpPr>
        <p:spPr/>
        <p:txBody>
          <a:bodyPr>
            <a:normAutofit fontScale="90000"/>
          </a:bodyPr>
          <a:lstStyle/>
          <a:p>
            <a:r>
              <a:rPr lang="en-GB" dirty="0"/>
              <a:t>A Different Perspective of Othering in the Workplace Continued </a:t>
            </a:r>
          </a:p>
        </p:txBody>
      </p:sp>
      <p:sp>
        <p:nvSpPr>
          <p:cNvPr id="3" name="Content Placeholder 2">
            <a:extLst>
              <a:ext uri="{FF2B5EF4-FFF2-40B4-BE49-F238E27FC236}">
                <a16:creationId xmlns:a16="http://schemas.microsoft.com/office/drawing/2014/main" id="{29D91B32-0ED4-BA3D-2B05-439DCA79FE70}"/>
              </a:ext>
            </a:extLst>
          </p:cNvPr>
          <p:cNvSpPr>
            <a:spLocks noGrp="1"/>
          </p:cNvSpPr>
          <p:nvPr>
            <p:ph idx="1"/>
          </p:nvPr>
        </p:nvSpPr>
        <p:spPr>
          <a:xfrm>
            <a:off x="0" y="2046514"/>
            <a:ext cx="12192000" cy="481148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In 2020, 45% of BAME women claimed that they were treated unfairly when compared to their white coworkers in the UK (TUC,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31% stated they were discriminated against, which rose to 45% for disabled BAME women (TUC,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is despite there being legislation in place such as the </a:t>
            </a:r>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a:t>
            </a:r>
            <a:r>
              <a:rPr lang="en-GB" i="1" dirty="0">
                <a:latin typeface="Calibri" panose="020F0502020204030204" pitchFamily="34" charset="0"/>
                <a:ea typeface="Calibri" panose="020F0502020204030204" pitchFamily="34" charset="0"/>
                <a:cs typeface="Calibri" panose="020F0502020204030204" pitchFamily="34" charset="0"/>
              </a:rPr>
              <a:t>Equality Act 2010</a:t>
            </a:r>
            <a:r>
              <a:rPr lang="en-GB"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279621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B97A5-27D3-B7B0-1DEF-55FB745D7AD3}"/>
              </a:ext>
            </a:extLst>
          </p:cNvPr>
          <p:cNvSpPr>
            <a:spLocks noGrp="1"/>
          </p:cNvSpPr>
          <p:nvPr>
            <p:ph type="title"/>
          </p:nvPr>
        </p:nvSpPr>
        <p:spPr/>
        <p:txBody>
          <a:bodyPr/>
          <a:lstStyle/>
          <a:p>
            <a:r>
              <a:rPr lang="en-GB" dirty="0"/>
              <a:t>BAME Women Othering in Practice</a:t>
            </a:r>
          </a:p>
        </p:txBody>
      </p:sp>
      <p:sp>
        <p:nvSpPr>
          <p:cNvPr id="3" name="Content Placeholder 2">
            <a:extLst>
              <a:ext uri="{FF2B5EF4-FFF2-40B4-BE49-F238E27FC236}">
                <a16:creationId xmlns:a16="http://schemas.microsoft.com/office/drawing/2014/main" id="{B5F970B2-7E7E-4B24-98A7-43529B2897AB}"/>
              </a:ext>
            </a:extLst>
          </p:cNvPr>
          <p:cNvSpPr>
            <a:spLocks noGrp="1"/>
          </p:cNvSpPr>
          <p:nvPr>
            <p:ph idx="1"/>
          </p:nvPr>
        </p:nvSpPr>
        <p:spPr>
          <a:xfrm>
            <a:off x="0" y="2068286"/>
            <a:ext cx="12192000" cy="4789713"/>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In practice, there is evidence to suggest that this form of othering and unfair treatment is prevalent in organisations such as the NHS and the Metropolitan Police (Chand, 2018; Warren,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2018, the cost of workplace discrimination to the UK economy was £127 billion and £123 billion of this is due to gender discrimination (</a:t>
            </a:r>
            <a:r>
              <a:rPr lang="en-GB" dirty="0" err="1">
                <a:latin typeface="Calibri" panose="020F0502020204030204" pitchFamily="34" charset="0"/>
                <a:ea typeface="Calibri" panose="020F0502020204030204" pitchFamily="34" charset="0"/>
                <a:cs typeface="Calibri" panose="020F0502020204030204" pitchFamily="34" charset="0"/>
              </a:rPr>
              <a:t>Cebr</a:t>
            </a:r>
            <a:r>
              <a:rPr lang="en-GB" dirty="0">
                <a:latin typeface="Calibri" panose="020F0502020204030204" pitchFamily="34" charset="0"/>
                <a:ea typeface="Calibri" panose="020F0502020204030204" pitchFamily="34" charset="0"/>
                <a:cs typeface="Calibri" panose="020F0502020204030204" pitchFamily="34" charset="0"/>
              </a:rPr>
              <a:t>, 2018)</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shows that legislation such as the </a:t>
            </a:r>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is arguably not doing enough to protect BAME women and BAME individuals as a whole (Bhopal, 2022)</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3873639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8B06-E82F-F7D2-D989-26AC266ACFFB}"/>
              </a:ext>
            </a:extLst>
          </p:cNvPr>
          <p:cNvSpPr>
            <a:spLocks noGrp="1"/>
          </p:cNvSpPr>
          <p:nvPr>
            <p:ph type="title"/>
          </p:nvPr>
        </p:nvSpPr>
        <p:spPr/>
        <p:txBody>
          <a:bodyPr>
            <a:normAutofit fontScale="90000"/>
          </a:bodyPr>
          <a:lstStyle/>
          <a:p>
            <a:r>
              <a:rPr lang="en-US" dirty="0"/>
              <a:t>The Othering in the Media of BAME Individuals</a:t>
            </a:r>
            <a:endParaRPr lang="en-GB" dirty="0"/>
          </a:p>
        </p:txBody>
      </p:sp>
      <p:sp>
        <p:nvSpPr>
          <p:cNvPr id="3" name="Content Placeholder 2">
            <a:extLst>
              <a:ext uri="{FF2B5EF4-FFF2-40B4-BE49-F238E27FC236}">
                <a16:creationId xmlns:a16="http://schemas.microsoft.com/office/drawing/2014/main" id="{C8455A4A-1F01-14FE-C551-3DD76853B0C1}"/>
              </a:ext>
            </a:extLst>
          </p:cNvPr>
          <p:cNvSpPr>
            <a:spLocks noGrp="1"/>
          </p:cNvSpPr>
          <p:nvPr>
            <p:ph idx="1"/>
          </p:nvPr>
        </p:nvSpPr>
        <p:spPr>
          <a:xfrm>
            <a:off x="0" y="2013857"/>
            <a:ext cx="12192000" cy="4844143"/>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Hodkinson (2011) suggests that Western media have always been discriminating and othering BAME individuals (Hodkinson, 2011)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can be seen particularly in newspapers and media that side with the right-wing political reactions (Hodkinson, 2011)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Many functionalist theories argue that despite this, these papers have a role in society as ‘top-down professional communicators’ (</a:t>
            </a:r>
            <a:r>
              <a:rPr lang="en-US" dirty="0" err="1">
                <a:latin typeface="Calibri" panose="020F0502020204030204" pitchFamily="34" charset="0"/>
                <a:ea typeface="Calibri" panose="020F0502020204030204" pitchFamily="34" charset="0"/>
                <a:cs typeface="Calibri" panose="020F0502020204030204" pitchFamily="34" charset="0"/>
              </a:rPr>
              <a:t>Botma</a:t>
            </a:r>
            <a:r>
              <a:rPr lang="en-US" dirty="0">
                <a:latin typeface="Calibri" panose="020F0502020204030204" pitchFamily="34" charset="0"/>
                <a:ea typeface="Calibri" panose="020F0502020204030204" pitchFamily="34" charset="0"/>
                <a:cs typeface="Calibri" panose="020F0502020204030204" pitchFamily="34" charset="0"/>
              </a:rPr>
              <a:t>, 2011, p. 81)</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4909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E87E3-9955-80D3-2E61-3525ABC32739}"/>
              </a:ext>
            </a:extLst>
          </p:cNvPr>
          <p:cNvSpPr>
            <a:spLocks noGrp="1"/>
          </p:cNvSpPr>
          <p:nvPr>
            <p:ph type="title"/>
          </p:nvPr>
        </p:nvSpPr>
        <p:spPr/>
        <p:txBody>
          <a:bodyPr/>
          <a:lstStyle/>
          <a:p>
            <a:r>
              <a:rPr lang="en-US" dirty="0"/>
              <a:t>A Different Perspective </a:t>
            </a:r>
            <a:endParaRPr lang="en-GB" dirty="0"/>
          </a:p>
        </p:txBody>
      </p:sp>
      <p:sp>
        <p:nvSpPr>
          <p:cNvPr id="3" name="Content Placeholder 2">
            <a:extLst>
              <a:ext uri="{FF2B5EF4-FFF2-40B4-BE49-F238E27FC236}">
                <a16:creationId xmlns:a16="http://schemas.microsoft.com/office/drawing/2014/main" id="{8744852B-052E-D687-A361-6D8AF4F0C54B}"/>
              </a:ext>
            </a:extLst>
          </p:cNvPr>
          <p:cNvSpPr>
            <a:spLocks noGrp="1"/>
          </p:cNvSpPr>
          <p:nvPr>
            <p:ph idx="1"/>
          </p:nvPr>
        </p:nvSpPr>
        <p:spPr>
          <a:xfrm>
            <a:off x="0" y="2068286"/>
            <a:ext cx="12192000" cy="4789714"/>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However, many Neo Marxists argue against this, and suggest that the media play the role that ‘religion had afforded to Marx in the nineteenth century’ (Hodkinson, 2001, p. 41)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means that Neo Marxists believe that the media is alienating and exploiting society (</a:t>
            </a:r>
            <a:r>
              <a:rPr lang="en-US" dirty="0" err="1">
                <a:latin typeface="Calibri" panose="020F0502020204030204" pitchFamily="34" charset="0"/>
                <a:ea typeface="Calibri" panose="020F0502020204030204" pitchFamily="34" charset="0"/>
                <a:cs typeface="Calibri" panose="020F0502020204030204" pitchFamily="34" charset="0"/>
              </a:rPr>
              <a:t>Haralambos</a:t>
            </a:r>
            <a:r>
              <a:rPr lang="en-US" dirty="0">
                <a:latin typeface="Calibri" panose="020F0502020204030204" pitchFamily="34" charset="0"/>
                <a:ea typeface="Calibri" panose="020F0502020204030204" pitchFamily="34" charset="0"/>
                <a:cs typeface="Calibri" panose="020F0502020204030204" pitchFamily="34" charset="0"/>
              </a:rPr>
              <a:t> &amp; Holborn, 2013) </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alienation in the media of groups in society such as BAME individuals has a significant impact on the way people think (</a:t>
            </a:r>
            <a:r>
              <a:rPr lang="en-US" dirty="0" err="1">
                <a:latin typeface="Calibri" panose="020F0502020204030204" pitchFamily="34" charset="0"/>
                <a:ea typeface="Calibri" panose="020F0502020204030204" pitchFamily="34" charset="0"/>
                <a:cs typeface="Calibri" panose="020F0502020204030204" pitchFamily="34" charset="0"/>
              </a:rPr>
              <a:t>Entman</a:t>
            </a:r>
            <a:r>
              <a:rPr lang="en-US" dirty="0">
                <a:latin typeface="Calibri" panose="020F0502020204030204" pitchFamily="34" charset="0"/>
                <a:ea typeface="Calibri" panose="020F0502020204030204" pitchFamily="34" charset="0"/>
                <a:cs typeface="Calibri" panose="020F0502020204030204" pitchFamily="34" charset="0"/>
              </a:rPr>
              <a:t>, 1989)</a:t>
            </a: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32255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EBBA0-5FA3-1AF1-6284-584C072EF0AE}"/>
              </a:ext>
            </a:extLst>
          </p:cNvPr>
          <p:cNvSpPr>
            <a:spLocks noGrp="1"/>
          </p:cNvSpPr>
          <p:nvPr>
            <p:ph type="title"/>
          </p:nvPr>
        </p:nvSpPr>
        <p:spPr/>
        <p:txBody>
          <a:bodyPr/>
          <a:lstStyle/>
          <a:p>
            <a:r>
              <a:rPr lang="en-GB" dirty="0"/>
              <a:t>The Media, Fuelling Hate Crime? </a:t>
            </a:r>
          </a:p>
        </p:txBody>
      </p:sp>
      <p:sp>
        <p:nvSpPr>
          <p:cNvPr id="3" name="Content Placeholder 2">
            <a:extLst>
              <a:ext uri="{FF2B5EF4-FFF2-40B4-BE49-F238E27FC236}">
                <a16:creationId xmlns:a16="http://schemas.microsoft.com/office/drawing/2014/main" id="{609E56F5-E9AF-9FBF-27D4-3883E35B721B}"/>
              </a:ext>
            </a:extLst>
          </p:cNvPr>
          <p:cNvSpPr>
            <a:spLocks noGrp="1"/>
          </p:cNvSpPr>
          <p:nvPr>
            <p:ph idx="1"/>
          </p:nvPr>
        </p:nvSpPr>
        <p:spPr>
          <a:xfrm>
            <a:off x="0" y="2046513"/>
            <a:ext cx="12192000" cy="470262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could be seen particularly in the United States during the 2016 elections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There were theorists who argued that Donald Trump and the media were biased towards him fuelled hate crime by spreading ‘hate-filled speech’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 no page number)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‘there was a 226% increase in hate crimes in counties that hosted an election rally for Trump’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 no page number)  </a:t>
            </a:r>
          </a:p>
        </p:txBody>
      </p:sp>
    </p:spTree>
    <p:extLst>
      <p:ext uri="{BB962C8B-B14F-4D97-AF65-F5344CB8AC3E}">
        <p14:creationId xmlns:p14="http://schemas.microsoft.com/office/powerpoint/2010/main" val="628268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66DF-3A6D-EF5A-16DF-5842ADF049B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767CA4B-ED7E-0753-8CE4-BEEFD912AF66}"/>
              </a:ext>
            </a:extLst>
          </p:cNvPr>
          <p:cNvSpPr>
            <a:spLocks noGrp="1"/>
          </p:cNvSpPr>
          <p:nvPr>
            <p:ph idx="1"/>
          </p:nvPr>
        </p:nvSpPr>
        <p:spPr>
          <a:xfrm>
            <a:off x="0" y="2024743"/>
            <a:ext cx="12192000" cy="4833257"/>
          </a:xfrm>
        </p:spPr>
        <p:txBody>
          <a:bodyPr>
            <a:noAutofit/>
          </a:bodyPr>
          <a:lstStyle/>
          <a:p>
            <a:r>
              <a:rPr lang="en-GB" sz="2300" dirty="0">
                <a:latin typeface="Calibri" panose="020F0502020204030204" pitchFamily="34" charset="0"/>
                <a:ea typeface="Calibri" panose="020F0502020204030204" pitchFamily="34" charset="0"/>
                <a:cs typeface="Calibri" panose="020F0502020204030204" pitchFamily="34" charset="0"/>
              </a:rPr>
              <a:t>It is clear to see that there are many different perspectives on how BAME individuals are othered in society (</a:t>
            </a:r>
            <a:r>
              <a:rPr lang="en-GB" sz="2300" dirty="0" err="1">
                <a:latin typeface="Calibri" panose="020F0502020204030204" pitchFamily="34" charset="0"/>
                <a:ea typeface="Calibri" panose="020F0502020204030204" pitchFamily="34" charset="0"/>
                <a:cs typeface="Calibri" panose="020F0502020204030204" pitchFamily="34" charset="0"/>
              </a:rPr>
              <a:t>Haralambos</a:t>
            </a:r>
            <a:r>
              <a:rPr lang="en-GB" sz="2300" dirty="0">
                <a:latin typeface="Calibri" panose="020F0502020204030204" pitchFamily="34" charset="0"/>
                <a:ea typeface="Calibri" panose="020F0502020204030204" pitchFamily="34" charset="0"/>
                <a:cs typeface="Calibri" panose="020F0502020204030204" pitchFamily="34" charset="0"/>
              </a:rPr>
              <a:t> &amp; Holborn, 2013; </a:t>
            </a:r>
            <a:r>
              <a:rPr lang="en-GB" sz="2300" dirty="0" err="1">
                <a:latin typeface="Calibri" panose="020F0502020204030204" pitchFamily="34" charset="0"/>
                <a:ea typeface="Calibri" panose="020F0502020204030204" pitchFamily="34" charset="0"/>
                <a:cs typeface="Calibri" panose="020F0502020204030204" pitchFamily="34" charset="0"/>
              </a:rPr>
              <a:t>Stasiulis</a:t>
            </a:r>
            <a:r>
              <a:rPr lang="en-GB" sz="2300" dirty="0">
                <a:latin typeface="Calibri" panose="020F0502020204030204" pitchFamily="34" charset="0"/>
                <a:ea typeface="Calibri" panose="020F0502020204030204" pitchFamily="34" charset="0"/>
                <a:cs typeface="Calibri" panose="020F0502020204030204" pitchFamily="34" charset="0"/>
              </a:rPr>
              <a:t>, 1980)</a:t>
            </a: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There have been instances across the world where governments have actively othered and discriminated against BAME individuals (</a:t>
            </a:r>
            <a:r>
              <a:rPr lang="en-GB" sz="2300" dirty="0" err="1">
                <a:latin typeface="Calibri" panose="020F0502020204030204" pitchFamily="34" charset="0"/>
                <a:ea typeface="Calibri" panose="020F0502020204030204" pitchFamily="34" charset="0"/>
                <a:cs typeface="Calibri" panose="020F0502020204030204" pitchFamily="34" charset="0"/>
              </a:rPr>
              <a:t>Mariotti</a:t>
            </a:r>
            <a:r>
              <a:rPr lang="en-GB" sz="2300" dirty="0">
                <a:latin typeface="Calibri" panose="020F0502020204030204" pitchFamily="34" charset="0"/>
                <a:ea typeface="Calibri" panose="020F0502020204030204" pitchFamily="34" charset="0"/>
                <a:cs typeface="Calibri" panose="020F0502020204030204" pitchFamily="34" charset="0"/>
              </a:rPr>
              <a:t> &amp; Fourie, 2014)</a:t>
            </a: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However, other countries such as UK have introduced polices such as the </a:t>
            </a:r>
            <a:r>
              <a:rPr lang="en-GB" sz="2300" i="1" dirty="0">
                <a:latin typeface="Calibri" panose="020F0502020204030204" pitchFamily="34" charset="0"/>
                <a:ea typeface="Calibri" panose="020F0502020204030204" pitchFamily="34" charset="0"/>
                <a:cs typeface="Calibri" panose="020F0502020204030204" pitchFamily="34" charset="0"/>
              </a:rPr>
              <a:t>Equality Act 2010</a:t>
            </a:r>
            <a:r>
              <a:rPr lang="en-GB" sz="2300" dirty="0">
                <a:latin typeface="Calibri" panose="020F0502020204030204" pitchFamily="34" charset="0"/>
                <a:ea typeface="Calibri" panose="020F0502020204030204" pitchFamily="34" charset="0"/>
                <a:cs typeface="Calibri" panose="020F0502020204030204" pitchFamily="34" charset="0"/>
              </a:rPr>
              <a:t> to prevent othering and discrimination from happening (</a:t>
            </a:r>
            <a:r>
              <a:rPr lang="en-GB" sz="2300" i="1" dirty="0">
                <a:latin typeface="Calibri" panose="020F0502020204030204" pitchFamily="34" charset="0"/>
                <a:ea typeface="Calibri" panose="020F0502020204030204" pitchFamily="34" charset="0"/>
                <a:cs typeface="Calibri" panose="020F0502020204030204" pitchFamily="34" charset="0"/>
              </a:rPr>
              <a:t>The Equality Act 2010)</a:t>
            </a:r>
            <a:endParaRPr lang="en-GB" sz="2300" dirty="0">
              <a:latin typeface="Calibri" panose="020F0502020204030204" pitchFamily="34" charset="0"/>
              <a:ea typeface="Calibri" panose="020F0502020204030204" pitchFamily="34" charset="0"/>
              <a:cs typeface="Calibri" panose="020F0502020204030204" pitchFamily="34" charset="0"/>
            </a:endParaRP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Despite this, the othering of BAME individuals is still happening in the UK (TUC, 2020)</a:t>
            </a:r>
          </a:p>
        </p:txBody>
      </p:sp>
    </p:spTree>
    <p:extLst>
      <p:ext uri="{BB962C8B-B14F-4D97-AF65-F5344CB8AC3E}">
        <p14:creationId xmlns:p14="http://schemas.microsoft.com/office/powerpoint/2010/main" val="2620395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13122E-28E0-139E-92A9-F3098AF93BA2}"/>
              </a:ext>
            </a:extLst>
          </p:cNvPr>
          <p:cNvSpPr>
            <a:spLocks noGrp="1"/>
          </p:cNvSpPr>
          <p:nvPr>
            <p:ph type="ctrTitle"/>
          </p:nvPr>
        </p:nvSpPr>
        <p:spPr>
          <a:xfrm>
            <a:off x="1524003" y="1999615"/>
            <a:ext cx="9144000" cy="2764028"/>
          </a:xfrm>
        </p:spPr>
        <p:txBody>
          <a:bodyPr anchor="ctr">
            <a:normAutofit/>
          </a:bodyPr>
          <a:lstStyle/>
          <a:p>
            <a:pPr algn="ctr"/>
            <a:r>
              <a:rPr lang="en-GB" sz="7200"/>
              <a:t>Thank You for Listening</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8357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67C86-2F61-3332-E120-ACF8C8671AC5}"/>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78B16A6-E260-676F-F10C-C5EA58B1B127}"/>
              </a:ext>
            </a:extLst>
          </p:cNvPr>
          <p:cNvSpPr>
            <a:spLocks noGrp="1"/>
          </p:cNvSpPr>
          <p:nvPr>
            <p:ph idx="1"/>
          </p:nvPr>
        </p:nvSpPr>
        <p:spPr>
          <a:xfrm>
            <a:off x="1" y="2057400"/>
            <a:ext cx="12192000" cy="4800600"/>
          </a:xfrm>
        </p:spPr>
        <p:txBody>
          <a:bodyPr>
            <a:normAutofit fontScale="6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Bhopal, K. (2022) ‘We can talk the talk, but we’re not allowed to walk the walk’: the role of equality and diversity staff in higher education institutions in England’, </a:t>
            </a:r>
            <a:r>
              <a:rPr lang="en-GB" i="1" dirty="0">
                <a:latin typeface="Calibri" panose="020F0502020204030204" pitchFamily="34" charset="0"/>
                <a:ea typeface="Calibri" panose="020F0502020204030204" pitchFamily="34" charset="0"/>
                <a:cs typeface="Calibri" panose="020F0502020204030204" pitchFamily="34" charset="0"/>
              </a:rPr>
              <a:t>Higher Education</a:t>
            </a:r>
            <a:r>
              <a:rPr lang="en-GB" dirty="0">
                <a:latin typeface="Calibri" panose="020F0502020204030204" pitchFamily="34" charset="0"/>
                <a:ea typeface="Calibri" panose="020F0502020204030204" pitchFamily="34" charset="0"/>
                <a:cs typeface="Calibri" panose="020F0502020204030204" pitchFamily="34" charset="0"/>
              </a:rPr>
              <a:t>, 85(2), pp. 325-339.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‘We can talk the talk, but we’re not allowed to walk the walk’: the role of equality and diversity staff in higher education institutions in England | Higher Education (uwtsd.ac.uk)</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Blakemore, E (2023) ‘The Harsh Reality of Life Under Apartheid in South Africa’, </a:t>
            </a:r>
            <a:r>
              <a:rPr lang="en-GB" i="1" dirty="0">
                <a:latin typeface="Calibri" panose="020F0502020204030204" pitchFamily="34" charset="0"/>
                <a:ea typeface="Calibri" panose="020F0502020204030204" pitchFamily="34" charset="0"/>
                <a:cs typeface="Calibri" panose="020F0502020204030204" pitchFamily="34" charset="0"/>
              </a:rPr>
              <a:t>History.</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The Harsh Reality of Life Under Apartheid in South Africa | HISTORY</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err="1">
                <a:latin typeface="Calibri" panose="020F0502020204030204" pitchFamily="34" charset="0"/>
                <a:ea typeface="Calibri" panose="020F0502020204030204" pitchFamily="34" charset="0"/>
                <a:cs typeface="Calibri" panose="020F0502020204030204" pitchFamily="34" charset="0"/>
              </a:rPr>
              <a:t>Botma</a:t>
            </a:r>
            <a:r>
              <a:rPr lang="en-US" dirty="0">
                <a:latin typeface="Calibri" panose="020F0502020204030204" pitchFamily="34" charset="0"/>
                <a:ea typeface="Calibri" panose="020F0502020204030204" pitchFamily="34" charset="0"/>
                <a:cs typeface="Calibri" panose="020F0502020204030204" pitchFamily="34" charset="0"/>
              </a:rPr>
              <a:t>, G. J. (2011) ‘Going back to the crossroads: Visions of a democratic media future at the dawn of the new South Africa’, </a:t>
            </a:r>
            <a:r>
              <a:rPr lang="en-US" i="1" dirty="0" err="1">
                <a:latin typeface="Calibri" panose="020F0502020204030204" pitchFamily="34" charset="0"/>
                <a:ea typeface="Calibri" panose="020F0502020204030204" pitchFamily="34" charset="0"/>
                <a:cs typeface="Calibri" panose="020F0502020204030204" pitchFamily="34" charset="0"/>
              </a:rPr>
              <a:t>Ecquid</a:t>
            </a:r>
            <a:r>
              <a:rPr lang="en-US" i="1" dirty="0">
                <a:latin typeface="Calibri" panose="020F0502020204030204" pitchFamily="34" charset="0"/>
                <a:ea typeface="Calibri" panose="020F0502020204030204" pitchFamily="34" charset="0"/>
                <a:cs typeface="Calibri" panose="020F0502020204030204" pitchFamily="34" charset="0"/>
              </a:rPr>
              <a:t> Novi: African Journalism Studies, </a:t>
            </a:r>
            <a:r>
              <a:rPr lang="en-US" dirty="0">
                <a:latin typeface="Calibri" panose="020F0502020204030204" pitchFamily="34" charset="0"/>
                <a:ea typeface="Calibri" panose="020F0502020204030204" pitchFamily="34" charset="0"/>
                <a:cs typeface="Calibri" panose="020F0502020204030204" pitchFamily="34" charset="0"/>
              </a:rPr>
              <a:t>32(2), pp. 75-89. 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Going back to the crossroads: Visions of a democratic media future at the dawn of the new South Africa (uwtsd.ac.uk)</a:t>
            </a:r>
            <a:r>
              <a:rPr lang="en-US" dirty="0">
                <a:latin typeface="Calibri" panose="020F0502020204030204" pitchFamily="34" charset="0"/>
                <a:ea typeface="Calibri" panose="020F0502020204030204" pitchFamily="34" charset="0"/>
                <a:cs typeface="Calibri" panose="020F0502020204030204" pitchFamily="34" charset="0"/>
              </a:rPr>
              <a:t> (Accessed: 14</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err="1">
                <a:latin typeface="Calibri" panose="020F0502020204030204" pitchFamily="34" charset="0"/>
                <a:ea typeface="Calibri" panose="020F0502020204030204" pitchFamily="34" charset="0"/>
                <a:cs typeface="Calibri" panose="020F0502020204030204" pitchFamily="34" charset="0"/>
              </a:rPr>
              <a:t>Cebr</a:t>
            </a:r>
            <a:r>
              <a:rPr lang="en-US" dirty="0">
                <a:latin typeface="Calibri" panose="020F0502020204030204" pitchFamily="34" charset="0"/>
                <a:ea typeface="Calibri" panose="020F0502020204030204" pitchFamily="34" charset="0"/>
                <a:cs typeface="Calibri" panose="020F0502020204030204" pitchFamily="34" charset="0"/>
              </a:rPr>
              <a:t> (2018) </a:t>
            </a:r>
            <a:r>
              <a:rPr lang="en-US" i="1" dirty="0" err="1">
                <a:latin typeface="Calibri" panose="020F0502020204030204" pitchFamily="34" charset="0"/>
                <a:ea typeface="Calibri" panose="020F0502020204030204" pitchFamily="34" charset="0"/>
                <a:cs typeface="Calibri" panose="020F0502020204030204" pitchFamily="34" charset="0"/>
              </a:rPr>
              <a:t>Cebr</a:t>
            </a:r>
            <a:r>
              <a:rPr lang="en-US" i="1" dirty="0">
                <a:latin typeface="Calibri" panose="020F0502020204030204" pitchFamily="34" charset="0"/>
                <a:ea typeface="Calibri" panose="020F0502020204030204" pitchFamily="34" charset="0"/>
                <a:cs typeface="Calibri" panose="020F0502020204030204" pitchFamily="34" charset="0"/>
              </a:rPr>
              <a:t> research with involve on ‘The Value of Diversity.’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err="1">
                <a:latin typeface="Calibri" panose="020F0502020204030204" pitchFamily="34" charset="0"/>
                <a:ea typeface="Calibri" panose="020F0502020204030204" pitchFamily="34" charset="0"/>
                <a:cs typeface="Calibri" panose="020F0502020204030204" pitchFamily="34" charset="0"/>
                <a:hlinkClick r:id="rId5"/>
              </a:rPr>
              <a:t>Cebr</a:t>
            </a:r>
            <a:r>
              <a:rPr lang="en-US" dirty="0">
                <a:latin typeface="Calibri" panose="020F0502020204030204" pitchFamily="34" charset="0"/>
                <a:ea typeface="Calibri" panose="020F0502020204030204" pitchFamily="34" charset="0"/>
                <a:cs typeface="Calibri" panose="020F0502020204030204" pitchFamily="34" charset="0"/>
                <a:hlinkClick r:id="rId5"/>
              </a:rPr>
              <a:t> research with involve on ‘The Value of Diversity’ – CEBR</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Chand, K. (2018) ‘The NHS relies on its BME staff – so why do they still face discrimination’, </a:t>
            </a:r>
            <a:r>
              <a:rPr lang="en-US" i="1" dirty="0">
                <a:latin typeface="Calibri" panose="020F0502020204030204" pitchFamily="34" charset="0"/>
                <a:ea typeface="Calibri" panose="020F0502020204030204" pitchFamily="34" charset="0"/>
                <a:cs typeface="Calibri" panose="020F0502020204030204" pitchFamily="34" charset="0"/>
              </a:rPr>
              <a:t>The Guardian.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6"/>
              </a:rPr>
              <a:t>The NHS relies on its BME staff – so why do they still face discrimination? | Kailash Chand | The Guardian</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Dillon, M (2020) </a:t>
            </a:r>
            <a:r>
              <a:rPr lang="en-GB" i="1" dirty="0">
                <a:latin typeface="Calibri" panose="020F0502020204030204" pitchFamily="34" charset="0"/>
                <a:ea typeface="Calibri" panose="020F0502020204030204" pitchFamily="34" charset="0"/>
                <a:cs typeface="Calibri" panose="020F0502020204030204" pitchFamily="34" charset="0"/>
              </a:rPr>
              <a:t>Introduction to Sociological Theory: Theorists, Concepts and their Applicability to the Twenty-First Century. </a:t>
            </a:r>
            <a:r>
              <a:rPr lang="en-GB" dirty="0">
                <a:latin typeface="Calibri" panose="020F0502020204030204" pitchFamily="34" charset="0"/>
                <a:ea typeface="Calibri" panose="020F0502020204030204" pitchFamily="34" charset="0"/>
                <a:cs typeface="Calibri" panose="020F0502020204030204" pitchFamily="34" charset="0"/>
              </a:rPr>
              <a:t>3</a:t>
            </a:r>
            <a:r>
              <a:rPr lang="en-GB" baseline="30000" dirty="0">
                <a:latin typeface="Calibri" panose="020F0502020204030204" pitchFamily="34" charset="0"/>
                <a:ea typeface="Calibri" panose="020F0502020204030204" pitchFamily="34" charset="0"/>
                <a:cs typeface="Calibri" panose="020F0502020204030204" pitchFamily="34" charset="0"/>
              </a:rPr>
              <a:t>rd</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Chichester: John Wiley &amp; Sons Ltd. </a:t>
            </a:r>
          </a:p>
          <a:p>
            <a:r>
              <a:rPr lang="en-GB" dirty="0" err="1">
                <a:latin typeface="Calibri" panose="020F0502020204030204" pitchFamily="34" charset="0"/>
                <a:ea typeface="Calibri" panose="020F0502020204030204" pitchFamily="34" charset="0"/>
                <a:cs typeface="Calibri" panose="020F0502020204030204" pitchFamily="34" charset="0"/>
              </a:rPr>
              <a:t>Entman</a:t>
            </a:r>
            <a:r>
              <a:rPr lang="en-GB" dirty="0">
                <a:latin typeface="Calibri" panose="020F0502020204030204" pitchFamily="34" charset="0"/>
                <a:ea typeface="Calibri" panose="020F0502020204030204" pitchFamily="34" charset="0"/>
                <a:cs typeface="Calibri" panose="020F0502020204030204" pitchFamily="34" charset="0"/>
              </a:rPr>
              <a:t>, R. M. (1989) ‘How the Media Affect What People Think: An Information Processing Approach’, </a:t>
            </a:r>
            <a:r>
              <a:rPr lang="en-GB" i="1" dirty="0">
                <a:latin typeface="Calibri" panose="020F0502020204030204" pitchFamily="34" charset="0"/>
                <a:ea typeface="Calibri" panose="020F0502020204030204" pitchFamily="34" charset="0"/>
                <a:cs typeface="Calibri" panose="020F0502020204030204" pitchFamily="34" charset="0"/>
              </a:rPr>
              <a:t>The Journal of Politics, </a:t>
            </a:r>
            <a:r>
              <a:rPr lang="en-GB" dirty="0">
                <a:latin typeface="Calibri" panose="020F0502020204030204" pitchFamily="34" charset="0"/>
                <a:ea typeface="Calibri" panose="020F0502020204030204" pitchFamily="34" charset="0"/>
                <a:cs typeface="Calibri" panose="020F0502020204030204" pitchFamily="34" charset="0"/>
              </a:rPr>
              <a:t>51(2), pp. 347-370. Available at: </a:t>
            </a:r>
            <a:r>
              <a:rPr lang="en-US" dirty="0">
                <a:latin typeface="Calibri" panose="020F0502020204030204" pitchFamily="34" charset="0"/>
                <a:ea typeface="Calibri" panose="020F0502020204030204" pitchFamily="34" charset="0"/>
                <a:cs typeface="Calibri" panose="020F0502020204030204" pitchFamily="34" charset="0"/>
                <a:hlinkClick r:id="rId7"/>
              </a:rPr>
              <a:t>How the Media Affect What People Think: An Information Processing Approach on JSTOR (uwtsd.ac.uk)</a:t>
            </a:r>
            <a:r>
              <a:rPr lang="en-US" dirty="0">
                <a:latin typeface="Calibri" panose="020F0502020204030204" pitchFamily="34" charset="0"/>
                <a:ea typeface="Calibri" panose="020F0502020204030204" pitchFamily="34" charset="0"/>
                <a:cs typeface="Calibri" panose="020F0502020204030204" pitchFamily="34" charset="0"/>
              </a:rPr>
              <a:t> (Accessed: 15</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600" dirty="0"/>
          </a:p>
          <a:p>
            <a:endParaRPr lang="en-GB" dirty="0"/>
          </a:p>
        </p:txBody>
      </p:sp>
    </p:spTree>
    <p:extLst>
      <p:ext uri="{BB962C8B-B14F-4D97-AF65-F5344CB8AC3E}">
        <p14:creationId xmlns:p14="http://schemas.microsoft.com/office/powerpoint/2010/main" val="2426950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9610A-E610-5443-23E0-B4557A3BDCB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032CF85-1CAE-F5BA-69FB-F434FB7C8205}"/>
              </a:ext>
            </a:extLst>
          </p:cNvPr>
          <p:cNvSpPr>
            <a:spLocks noGrp="1"/>
          </p:cNvSpPr>
          <p:nvPr>
            <p:ph idx="1"/>
          </p:nvPr>
        </p:nvSpPr>
        <p:spPr>
          <a:xfrm>
            <a:off x="0" y="2046513"/>
            <a:ext cx="12028714" cy="4680857"/>
          </a:xfrm>
        </p:spPr>
        <p:txBody>
          <a:bodyPr>
            <a:normAutofit/>
          </a:bodyPr>
          <a:lstStyle/>
          <a:p>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c. 15.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Equality Act 2010 (legislation.gov.uk)</a:t>
            </a:r>
            <a:r>
              <a:rPr lang="en-GB" dirty="0">
                <a:latin typeface="Calibri" panose="020F0502020204030204" pitchFamily="34" charset="0"/>
                <a:ea typeface="Calibri" panose="020F0502020204030204" pitchFamily="34" charset="0"/>
                <a:cs typeface="Calibri" panose="020F0502020204030204" pitchFamily="34" charset="0"/>
              </a:rPr>
              <a:t> (Accessed: 7</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October 2023).</a:t>
            </a:r>
          </a:p>
          <a:p>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P. (2014) ‘Inside South Africa’s whites-only town of </a:t>
            </a:r>
            <a:r>
              <a:rPr lang="en-GB" dirty="0" err="1">
                <a:latin typeface="Calibri" panose="020F0502020204030204" pitchFamily="34" charset="0"/>
                <a:ea typeface="Calibri" panose="020F0502020204030204" pitchFamily="34" charset="0"/>
                <a:cs typeface="Calibri" panose="020F0502020204030204" pitchFamily="34" charset="0"/>
              </a:rPr>
              <a:t>Orania</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BBC News</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Inside South Africa's whites-only town of </a:t>
            </a:r>
            <a:r>
              <a:rPr lang="en-US" dirty="0" err="1">
                <a:latin typeface="Calibri" panose="020F0502020204030204" pitchFamily="34" charset="0"/>
                <a:ea typeface="Calibri" panose="020F0502020204030204" pitchFamily="34" charset="0"/>
                <a:cs typeface="Calibri" panose="020F0502020204030204" pitchFamily="34" charset="0"/>
                <a:hlinkClick r:id="rId3"/>
              </a:rPr>
              <a:t>Orania</a:t>
            </a:r>
            <a:r>
              <a:rPr lang="en-US" dirty="0">
                <a:latin typeface="Calibri" panose="020F0502020204030204" pitchFamily="34" charset="0"/>
                <a:ea typeface="Calibri" panose="020F0502020204030204" pitchFamily="34" charset="0"/>
                <a:cs typeface="Calibri" panose="020F0502020204030204" pitchFamily="34" charset="0"/>
                <a:hlinkClick r:id="rId3"/>
              </a:rPr>
              <a:t> - BBC News</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GOV.UK (2022) </a:t>
            </a:r>
            <a:r>
              <a:rPr lang="en-US" i="1" dirty="0">
                <a:latin typeface="Calibri" panose="020F0502020204030204" pitchFamily="34" charset="0"/>
                <a:ea typeface="Calibri" panose="020F0502020204030204" pitchFamily="34" charset="0"/>
                <a:cs typeface="Calibri" panose="020F0502020204030204" pitchFamily="34" charset="0"/>
              </a:rPr>
              <a:t>Entry rates into higher education.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Entry rates into higher education - GOV.UK Ethnicity facts and figures (ethnicity-facts-figures.service.gov.uk)</a:t>
            </a:r>
            <a:r>
              <a:rPr lang="en-US" dirty="0">
                <a:latin typeface="Calibri" panose="020F0502020204030204" pitchFamily="34" charset="0"/>
                <a:ea typeface="Calibri" panose="020F0502020204030204" pitchFamily="34" charset="0"/>
                <a:cs typeface="Calibri" panose="020F0502020204030204" pitchFamily="34" charset="0"/>
              </a:rPr>
              <a:t> (Accessed: 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GOV.UK (2023) </a:t>
            </a:r>
            <a:r>
              <a:rPr lang="en-US" i="1" dirty="0">
                <a:latin typeface="Calibri" panose="020F0502020204030204" pitchFamily="34" charset="0"/>
                <a:ea typeface="Calibri" panose="020F0502020204030204" pitchFamily="34" charset="0"/>
                <a:cs typeface="Calibri" panose="020F0502020204030204" pitchFamily="34" charset="0"/>
              </a:rPr>
              <a:t>Writing about ethnicity.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5"/>
              </a:rPr>
              <a:t>Writing about ethnicity - GOV.UK (ethnicity-facts-figures.service.gov.uk)</a:t>
            </a:r>
            <a:r>
              <a:rPr lang="en-US" dirty="0">
                <a:latin typeface="Calibri" panose="020F0502020204030204" pitchFamily="34" charset="0"/>
                <a:ea typeface="Calibri" panose="020F0502020204030204" pitchFamily="34" charset="0"/>
                <a:cs typeface="Calibri" panose="020F0502020204030204" pitchFamily="34" charset="0"/>
              </a:rPr>
              <a:t> (Accessed: 17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09664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5B243-8CCA-0363-C7C2-371E689C629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6FA5898-71C1-3F7E-C1CA-77E367BE8153}"/>
              </a:ext>
            </a:extLst>
          </p:cNvPr>
          <p:cNvSpPr>
            <a:spLocks noGrp="1"/>
          </p:cNvSpPr>
          <p:nvPr>
            <p:ph idx="1"/>
          </p:nvPr>
        </p:nvSpPr>
        <p:spPr>
          <a:xfrm>
            <a:off x="0" y="1728216"/>
            <a:ext cx="12192000" cy="5129784"/>
          </a:xfrm>
        </p:spPr>
        <p:txBody>
          <a:bodyPr>
            <a:normAutofit fontScale="8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Hall, J. Everett, J. &amp; Hamilton-Mason, J. (2012) ‘Black Women Talk About Workplace Stress and How They Cope’, </a:t>
            </a:r>
            <a:r>
              <a:rPr lang="en-GB" i="1" dirty="0">
                <a:latin typeface="Calibri" panose="020F0502020204030204" pitchFamily="34" charset="0"/>
                <a:ea typeface="Calibri" panose="020F0502020204030204" pitchFamily="34" charset="0"/>
                <a:cs typeface="Calibri" panose="020F0502020204030204" pitchFamily="34" charset="0"/>
              </a:rPr>
              <a:t>Journal of Black Study, </a:t>
            </a:r>
            <a:r>
              <a:rPr lang="en-GB" dirty="0">
                <a:latin typeface="Calibri" panose="020F0502020204030204" pitchFamily="34" charset="0"/>
                <a:ea typeface="Calibri" panose="020F0502020204030204" pitchFamily="34" charset="0"/>
                <a:cs typeface="Calibri" panose="020F0502020204030204" pitchFamily="34" charset="0"/>
              </a:rPr>
              <a:t>43(2), pp. 207-226.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Black Women Talk About Workplace Stress and How They Cope on JSTOR (uwtsd.ac.uk)</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err="1">
                <a:latin typeface="Calibri" panose="020F0502020204030204" pitchFamily="34" charset="0"/>
                <a:ea typeface="Calibri" panose="020F0502020204030204" pitchFamily="34" charset="0"/>
                <a:cs typeface="Calibri" panose="020F0502020204030204" pitchFamily="34" charset="0"/>
              </a:rPr>
              <a:t>Haralambos</a:t>
            </a:r>
            <a:r>
              <a:rPr lang="en-GB" dirty="0">
                <a:latin typeface="Calibri" panose="020F0502020204030204" pitchFamily="34" charset="0"/>
                <a:ea typeface="Calibri" panose="020F0502020204030204" pitchFamily="34" charset="0"/>
                <a:cs typeface="Calibri" panose="020F0502020204030204" pitchFamily="34" charset="0"/>
              </a:rPr>
              <a:t>, M. &amp; Holborn, M. (2013) </a:t>
            </a:r>
            <a:r>
              <a:rPr lang="en-GB" i="1" dirty="0">
                <a:latin typeface="Calibri" panose="020F0502020204030204" pitchFamily="34" charset="0"/>
                <a:ea typeface="Calibri" panose="020F0502020204030204" pitchFamily="34" charset="0"/>
                <a:cs typeface="Calibri" panose="020F0502020204030204" pitchFamily="34" charset="0"/>
              </a:rPr>
              <a:t>Sociology: Themes and Perspectives. </a:t>
            </a:r>
            <a:r>
              <a:rPr lang="en-GB" dirty="0">
                <a:latin typeface="Calibri" panose="020F0502020204030204" pitchFamily="34" charset="0"/>
                <a:ea typeface="Calibri" panose="020F0502020204030204" pitchFamily="34" charset="0"/>
                <a:cs typeface="Calibri" panose="020F0502020204030204" pitchFamily="34" charset="0"/>
              </a:rPr>
              <a:t>8</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London: </a:t>
            </a:r>
            <a:r>
              <a:rPr lang="en-GB" dirty="0" err="1">
                <a:latin typeface="Calibri" panose="020F0502020204030204" pitchFamily="34" charset="0"/>
                <a:ea typeface="Calibri" panose="020F0502020204030204" pitchFamily="34" charset="0"/>
                <a:cs typeface="Calibri" panose="020F0502020204030204" pitchFamily="34" charset="0"/>
              </a:rPr>
              <a:t>HarperColinsPublishers</a:t>
            </a:r>
            <a:r>
              <a:rPr lang="en-GB" dirty="0">
                <a:latin typeface="Calibri" panose="020F0502020204030204" pitchFamily="34" charset="0"/>
                <a:ea typeface="Calibri" panose="020F0502020204030204" pitchFamily="34" charset="0"/>
                <a:cs typeface="Calibri" panose="020F0502020204030204" pitchFamily="34" charset="0"/>
              </a:rPr>
              <a:t> Limited. </a:t>
            </a:r>
          </a:p>
          <a:p>
            <a:r>
              <a:rPr lang="en-GB" dirty="0">
                <a:latin typeface="Calibri" panose="020F0502020204030204" pitchFamily="34" charset="0"/>
                <a:ea typeface="Calibri" panose="020F0502020204030204" pitchFamily="34" charset="0"/>
                <a:cs typeface="Calibri" panose="020F0502020204030204" pitchFamily="34" charset="0"/>
              </a:rPr>
              <a:t>Hodkinson, P. (2011) </a:t>
            </a:r>
            <a:r>
              <a:rPr lang="en-GB" i="1" dirty="0">
                <a:latin typeface="Calibri" panose="020F0502020204030204" pitchFamily="34" charset="0"/>
                <a:ea typeface="Calibri" panose="020F0502020204030204" pitchFamily="34" charset="0"/>
                <a:cs typeface="Calibri" panose="020F0502020204030204" pitchFamily="34" charset="0"/>
              </a:rPr>
              <a:t>Media, Culture and Society: An Introduction. </a:t>
            </a:r>
            <a:r>
              <a:rPr lang="en-GB" dirty="0">
                <a:latin typeface="Calibri" panose="020F0502020204030204" pitchFamily="34" charset="0"/>
                <a:ea typeface="Calibri" panose="020F0502020204030204" pitchFamily="34" charset="0"/>
                <a:cs typeface="Calibri" panose="020F0502020204030204" pitchFamily="34" charset="0"/>
              </a:rPr>
              <a:t>London: SAGE Publications Ltd</a:t>
            </a:r>
          </a:p>
          <a:p>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M. &amp; Fourie, J. (2014) ‘The economics of apartheid: An introduction’, </a:t>
            </a:r>
            <a:r>
              <a:rPr lang="en-GB" i="1" dirty="0">
                <a:latin typeface="Calibri" panose="020F0502020204030204" pitchFamily="34" charset="0"/>
                <a:ea typeface="Calibri" panose="020F0502020204030204" pitchFamily="34" charset="0"/>
                <a:cs typeface="Calibri" panose="020F0502020204030204" pitchFamily="34" charset="0"/>
              </a:rPr>
              <a:t>Economic History of Developing Regions, </a:t>
            </a:r>
            <a:r>
              <a:rPr lang="en-GB" dirty="0">
                <a:latin typeface="Calibri" panose="020F0502020204030204" pitchFamily="34" charset="0"/>
                <a:ea typeface="Calibri" panose="020F0502020204030204" pitchFamily="34" charset="0"/>
                <a:cs typeface="Calibri" panose="020F0502020204030204" pitchFamily="34" charset="0"/>
              </a:rPr>
              <a:t>29(2), pp. 113-125.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The economics of apartheid: An introduction (tandfonline.com)</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Mental Health Foundation (2021) </a:t>
            </a:r>
            <a:r>
              <a:rPr lang="en-US" i="1" dirty="0">
                <a:latin typeface="Calibri" panose="020F0502020204030204" pitchFamily="34" charset="0"/>
                <a:ea typeface="Calibri" panose="020F0502020204030204" pitchFamily="34" charset="0"/>
                <a:cs typeface="Calibri" panose="020F0502020204030204" pitchFamily="34" charset="0"/>
              </a:rPr>
              <a:t>Black, Asian and minority ethnic (BAME) communities.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Black, Asian and minority ethnic (BAME) communities (mentalhealth.org.uk)</a:t>
            </a:r>
            <a:r>
              <a:rPr lang="en-US" dirty="0">
                <a:latin typeface="Calibri" panose="020F0502020204030204" pitchFamily="34" charset="0"/>
                <a:ea typeface="Calibri" panose="020F0502020204030204" pitchFamily="34" charset="0"/>
                <a:cs typeface="Calibri" panose="020F0502020204030204" pitchFamily="34" charset="0"/>
              </a:rPr>
              <a:t> (Accessed: 17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err="1">
                <a:latin typeface="Calibri" panose="020F0502020204030204" pitchFamily="34" charset="0"/>
                <a:ea typeface="Calibri" panose="020F0502020204030204" pitchFamily="34" charset="0"/>
                <a:cs typeface="Calibri" panose="020F0502020204030204" pitchFamily="34" charset="0"/>
              </a:rPr>
              <a:t>Opara</a:t>
            </a:r>
            <a:r>
              <a:rPr lang="en-GB" dirty="0">
                <a:latin typeface="Calibri" panose="020F0502020204030204" pitchFamily="34" charset="0"/>
                <a:ea typeface="Calibri" panose="020F0502020204030204" pitchFamily="34" charset="0"/>
                <a:cs typeface="Calibri" panose="020F0502020204030204" pitchFamily="34" charset="0"/>
              </a:rPr>
              <a:t>, V, Sealy, R. &amp; Ryan, M, K. (2020) ‘The workplace experiences of BAME professional women: Understanding experiences at the intersection’, </a:t>
            </a:r>
            <a:r>
              <a:rPr lang="en-GB" i="1" dirty="0">
                <a:latin typeface="Calibri" panose="020F0502020204030204" pitchFamily="34" charset="0"/>
                <a:ea typeface="Calibri" panose="020F0502020204030204" pitchFamily="34" charset="0"/>
                <a:cs typeface="Calibri" panose="020F0502020204030204" pitchFamily="34" charset="0"/>
              </a:rPr>
              <a:t>Gender, Work &amp; Organization, </a:t>
            </a:r>
            <a:r>
              <a:rPr lang="en-GB" dirty="0">
                <a:latin typeface="Calibri" panose="020F0502020204030204" pitchFamily="34" charset="0"/>
                <a:ea typeface="Calibri" panose="020F0502020204030204" pitchFamily="34" charset="0"/>
                <a:cs typeface="Calibri" panose="020F0502020204030204" pitchFamily="34" charset="0"/>
              </a:rPr>
              <a:t>27(6), pp. 1192-1213. Available at: </a:t>
            </a:r>
            <a:r>
              <a:rPr lang="en-US" dirty="0">
                <a:latin typeface="Calibri" panose="020F0502020204030204" pitchFamily="34" charset="0"/>
                <a:ea typeface="Calibri" panose="020F0502020204030204" pitchFamily="34" charset="0"/>
                <a:cs typeface="Calibri" panose="020F0502020204030204" pitchFamily="34" charset="0"/>
                <a:hlinkClick r:id="rId5"/>
              </a:rPr>
              <a:t>The workplace experiences of BAME professional women: Understanding </a:t>
            </a:r>
            <a:r>
              <a:rPr lang="en-US" dirty="0" err="1">
                <a:latin typeface="Calibri" panose="020F0502020204030204" pitchFamily="34" charset="0"/>
                <a:ea typeface="Calibri" panose="020F0502020204030204" pitchFamily="34" charset="0"/>
                <a:cs typeface="Calibri" panose="020F0502020204030204" pitchFamily="34" charset="0"/>
                <a:hlinkClick r:id="rId5"/>
              </a:rPr>
              <a:t>experie</a:t>
            </a:r>
            <a:r>
              <a:rPr lang="en-US" dirty="0">
                <a:latin typeface="Calibri" panose="020F0502020204030204" pitchFamily="34" charset="0"/>
                <a:ea typeface="Calibri" panose="020F0502020204030204" pitchFamily="34" charset="0"/>
                <a:cs typeface="Calibri" panose="020F0502020204030204" pitchFamily="34" charset="0"/>
                <a:hlinkClick r:id="rId5"/>
              </a:rPr>
              <a:t>...: EBSCOhost (uwtsd.ac.uk)</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6354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E95E-A07C-D602-C9E1-93AE17C8A79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DE2F21B-91D2-AC0E-A63C-D176AE2D2DDE}"/>
              </a:ext>
            </a:extLst>
          </p:cNvPr>
          <p:cNvSpPr>
            <a:spLocks noGrp="1"/>
          </p:cNvSpPr>
          <p:nvPr>
            <p:ph idx="1"/>
          </p:nvPr>
        </p:nvSpPr>
        <p:spPr>
          <a:xfrm>
            <a:off x="0" y="2035629"/>
            <a:ext cx="12192000" cy="4822371"/>
          </a:xfrm>
        </p:spPr>
        <p:txBody>
          <a:bodyPr>
            <a:normAutofit fontScale="70000" lnSpcReduction="20000"/>
          </a:bodyPr>
          <a:lstStyle/>
          <a:p>
            <a:r>
              <a:rPr lang="en-GB" sz="2600" dirty="0">
                <a:latin typeface="Calibri" panose="020F0502020204030204" pitchFamily="34" charset="0"/>
                <a:ea typeface="Calibri" panose="020F0502020204030204" pitchFamily="34" charset="0"/>
                <a:cs typeface="Calibri" panose="020F0502020204030204" pitchFamily="34" charset="0"/>
              </a:rPr>
              <a:t>Payne, G. &amp; Harrison, E. (ed.) (2020) </a:t>
            </a:r>
            <a:r>
              <a:rPr lang="en-GB" sz="2600" i="1" dirty="0">
                <a:latin typeface="Calibri" panose="020F0502020204030204" pitchFamily="34" charset="0"/>
                <a:ea typeface="Calibri" panose="020F0502020204030204" pitchFamily="34" charset="0"/>
                <a:cs typeface="Calibri" panose="020F0502020204030204" pitchFamily="34" charset="0"/>
              </a:rPr>
              <a:t>Social Divisions: Inequality and Diversity in Britain. </a:t>
            </a:r>
            <a:r>
              <a:rPr lang="en-GB" sz="2600" dirty="0">
                <a:latin typeface="Calibri" panose="020F0502020204030204" pitchFamily="34" charset="0"/>
                <a:ea typeface="Calibri" panose="020F0502020204030204" pitchFamily="34" charset="0"/>
                <a:cs typeface="Calibri" panose="020F0502020204030204" pitchFamily="34" charset="0"/>
              </a:rPr>
              <a:t>4</a:t>
            </a:r>
            <a:r>
              <a:rPr lang="en-GB" sz="2600" baseline="30000" dirty="0">
                <a:latin typeface="Calibri" panose="020F0502020204030204" pitchFamily="34" charset="0"/>
                <a:ea typeface="Calibri" panose="020F0502020204030204" pitchFamily="34" charset="0"/>
                <a:cs typeface="Calibri" panose="020F0502020204030204" pitchFamily="34" charset="0"/>
              </a:rPr>
              <a:t>th</a:t>
            </a:r>
            <a:r>
              <a:rPr lang="en-GB" sz="2600" dirty="0">
                <a:latin typeface="Calibri" panose="020F0502020204030204" pitchFamily="34" charset="0"/>
                <a:ea typeface="Calibri" panose="020F0502020204030204" pitchFamily="34" charset="0"/>
                <a:cs typeface="Calibri" panose="020F0502020204030204" pitchFamily="34" charset="0"/>
              </a:rPr>
              <a:t> </a:t>
            </a:r>
            <a:r>
              <a:rPr lang="en-GB" sz="2600" dirty="0" err="1">
                <a:latin typeface="Calibri" panose="020F0502020204030204" pitchFamily="34" charset="0"/>
                <a:ea typeface="Calibri" panose="020F0502020204030204" pitchFamily="34" charset="0"/>
                <a:cs typeface="Calibri" panose="020F0502020204030204" pitchFamily="34" charset="0"/>
              </a:rPr>
              <a:t>edn</a:t>
            </a:r>
            <a:r>
              <a:rPr lang="en-GB" sz="2600" dirty="0">
                <a:latin typeface="Calibri" panose="020F0502020204030204" pitchFamily="34" charset="0"/>
                <a:ea typeface="Calibri" panose="020F0502020204030204" pitchFamily="34" charset="0"/>
                <a:cs typeface="Calibri" panose="020F0502020204030204" pitchFamily="34" charset="0"/>
              </a:rPr>
              <a:t>. Bristol: Policy Press. </a:t>
            </a:r>
          </a:p>
          <a:p>
            <a:r>
              <a:rPr lang="en-GB" sz="2600" dirty="0" err="1">
                <a:latin typeface="Calibri" panose="020F0502020204030204" pitchFamily="34" charset="0"/>
                <a:ea typeface="Calibri" panose="020F0502020204030204" pitchFamily="34" charset="0"/>
                <a:cs typeface="Calibri" panose="020F0502020204030204" pitchFamily="34" charset="0"/>
              </a:rPr>
              <a:t>Stasiulis</a:t>
            </a:r>
            <a:r>
              <a:rPr lang="en-GB" sz="2600" dirty="0">
                <a:latin typeface="Calibri" panose="020F0502020204030204" pitchFamily="34" charset="0"/>
                <a:ea typeface="Calibri" panose="020F0502020204030204" pitchFamily="34" charset="0"/>
                <a:cs typeface="Calibri" panose="020F0502020204030204" pitchFamily="34" charset="0"/>
              </a:rPr>
              <a:t>, D, K. (1980) ‘Pluralist and Marxist Perspectives on Racial Discrimination in South Africa’, </a:t>
            </a:r>
            <a:r>
              <a:rPr lang="en-GB" sz="2600" i="1" dirty="0">
                <a:latin typeface="Calibri" panose="020F0502020204030204" pitchFamily="34" charset="0"/>
                <a:ea typeface="Calibri" panose="020F0502020204030204" pitchFamily="34" charset="0"/>
                <a:cs typeface="Calibri" panose="020F0502020204030204" pitchFamily="34" charset="0"/>
              </a:rPr>
              <a:t>The British Journal of Sociology, </a:t>
            </a:r>
            <a:r>
              <a:rPr lang="en-GB" sz="2600" dirty="0">
                <a:latin typeface="Calibri" panose="020F0502020204030204" pitchFamily="34" charset="0"/>
                <a:ea typeface="Calibri" panose="020F0502020204030204" pitchFamily="34" charset="0"/>
                <a:cs typeface="Calibri" panose="020F0502020204030204" pitchFamily="34" charset="0"/>
              </a:rPr>
              <a:t>31(4), pp. 463-490. 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2"/>
              </a:rPr>
              <a:t>Pluralist and Marxist Perspectives on Racial Discrimination in South Africa on JSTOR (uwtsd.ac.uk)</a:t>
            </a:r>
            <a:r>
              <a:rPr lang="en-US" sz="2600" dirty="0">
                <a:latin typeface="Calibri" panose="020F0502020204030204" pitchFamily="34" charset="0"/>
                <a:ea typeface="Calibri" panose="020F0502020204030204" pitchFamily="34" charset="0"/>
                <a:cs typeface="Calibri" panose="020F0502020204030204" pitchFamily="34" charset="0"/>
              </a:rPr>
              <a:t> (Accessed: 9</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The Law Society (2023) </a:t>
            </a:r>
            <a:r>
              <a:rPr lang="en-US" sz="2600" i="1" dirty="0">
                <a:latin typeface="Calibri" panose="020F0502020204030204" pitchFamily="34" charset="0"/>
                <a:ea typeface="Calibri" panose="020F0502020204030204" pitchFamily="34" charset="0"/>
                <a:cs typeface="Calibri" panose="020F0502020204030204" pitchFamily="34" charset="0"/>
              </a:rPr>
              <a:t>A guide to race and ethnicity terminology and language.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3"/>
              </a:rPr>
              <a:t>A guide to race and ethnicity terminology and language | The Law Society</a:t>
            </a:r>
            <a:r>
              <a:rPr lang="en-US" sz="2600" dirty="0">
                <a:latin typeface="Calibri" panose="020F0502020204030204" pitchFamily="34" charset="0"/>
                <a:ea typeface="Calibri" panose="020F0502020204030204" pitchFamily="34" charset="0"/>
                <a:cs typeface="Calibri" panose="020F0502020204030204" pitchFamily="34" charset="0"/>
              </a:rPr>
              <a:t> (Accessed: 17</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TUC (2020) </a:t>
            </a:r>
            <a:r>
              <a:rPr lang="en-US" sz="2600" i="1" dirty="0">
                <a:latin typeface="Calibri" panose="020F0502020204030204" pitchFamily="34" charset="0"/>
                <a:ea typeface="Calibri" panose="020F0502020204030204" pitchFamily="34" charset="0"/>
                <a:cs typeface="Calibri" panose="020F0502020204030204" pitchFamily="34" charset="0"/>
              </a:rPr>
              <a:t>BME Women and Work: TUC Equality Briefing.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4"/>
              </a:rPr>
              <a:t>BME women and work | TUC</a:t>
            </a:r>
            <a:r>
              <a:rPr lang="en-US" sz="2600" dirty="0">
                <a:latin typeface="Calibri" panose="020F0502020204030204" pitchFamily="34" charset="0"/>
                <a:ea typeface="Calibri" panose="020F0502020204030204" pitchFamily="34" charset="0"/>
                <a:cs typeface="Calibri" panose="020F0502020204030204" pitchFamily="34" charset="0"/>
              </a:rPr>
              <a:t> (Accessed: 13</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Warren, R. (2020) ‘Former officer claims racism forced her out of Met police’, </a:t>
            </a:r>
            <a:r>
              <a:rPr lang="en-US" sz="2600" i="1" dirty="0">
                <a:latin typeface="Calibri" panose="020F0502020204030204" pitchFamily="34" charset="0"/>
                <a:ea typeface="Calibri" panose="020F0502020204030204" pitchFamily="34" charset="0"/>
                <a:cs typeface="Calibri" panose="020F0502020204030204" pitchFamily="34" charset="0"/>
              </a:rPr>
              <a:t>The Guardian.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5"/>
              </a:rPr>
              <a:t>Former officer claims racism forced her out of Met police | Metropolitan police | The Guardian</a:t>
            </a:r>
            <a:r>
              <a:rPr lang="en-US" sz="2600" dirty="0">
                <a:latin typeface="Calibri" panose="020F0502020204030204" pitchFamily="34" charset="0"/>
                <a:ea typeface="Calibri" panose="020F0502020204030204" pitchFamily="34" charset="0"/>
                <a:cs typeface="Calibri" panose="020F0502020204030204" pitchFamily="34" charset="0"/>
              </a:rPr>
              <a:t> (Accessed: 13</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err="1">
                <a:latin typeface="Calibri" panose="020F0502020204030204" pitchFamily="34" charset="0"/>
                <a:ea typeface="Calibri" panose="020F0502020204030204" pitchFamily="34" charset="0"/>
                <a:cs typeface="Calibri" panose="020F0502020204030204" pitchFamily="34" charset="0"/>
              </a:rPr>
              <a:t>Warran</a:t>
            </a:r>
            <a:r>
              <a:rPr lang="en-US" sz="2600" dirty="0">
                <a:latin typeface="Calibri" panose="020F0502020204030204" pitchFamily="34" charset="0"/>
                <a:ea typeface="Calibri" panose="020F0502020204030204" pitchFamily="34" charset="0"/>
                <a:cs typeface="Calibri" panose="020F0502020204030204" pitchFamily="34" charset="0"/>
              </a:rPr>
              <a:t>-Gordan, K. &amp; </a:t>
            </a:r>
            <a:r>
              <a:rPr lang="en-US" sz="2600" dirty="0" err="1">
                <a:latin typeface="Calibri" panose="020F0502020204030204" pitchFamily="34" charset="0"/>
                <a:ea typeface="Calibri" panose="020F0502020204030204" pitchFamily="34" charset="0"/>
                <a:cs typeface="Calibri" panose="020F0502020204030204" pitchFamily="34" charset="0"/>
              </a:rPr>
              <a:t>Rhineberger</a:t>
            </a:r>
            <a:r>
              <a:rPr lang="en-US" sz="2600" dirty="0">
                <a:latin typeface="Calibri" panose="020F0502020204030204" pitchFamily="34" charset="0"/>
                <a:ea typeface="Calibri" panose="020F0502020204030204" pitchFamily="34" charset="0"/>
                <a:cs typeface="Calibri" panose="020F0502020204030204" pitchFamily="34" charset="0"/>
              </a:rPr>
              <a:t>, G. (2021) ‘The “Trump effect” on hate crime reporting: media coverage before and after the 2016 presidential election’ </a:t>
            </a:r>
            <a:r>
              <a:rPr lang="en-US" sz="2600" i="1" dirty="0">
                <a:latin typeface="Calibri" panose="020F0502020204030204" pitchFamily="34" charset="0"/>
                <a:ea typeface="Calibri" panose="020F0502020204030204" pitchFamily="34" charset="0"/>
                <a:cs typeface="Calibri" panose="020F0502020204030204" pitchFamily="34" charset="0"/>
              </a:rPr>
              <a:t>Journal of Ethnicity in Criminal Justice, </a:t>
            </a:r>
            <a:r>
              <a:rPr lang="en-US" sz="2600" dirty="0">
                <a:latin typeface="Calibri" panose="020F0502020204030204" pitchFamily="34" charset="0"/>
                <a:ea typeface="Calibri" panose="020F0502020204030204" pitchFamily="34" charset="0"/>
                <a:cs typeface="Calibri" panose="020F0502020204030204" pitchFamily="34" charset="0"/>
              </a:rPr>
              <a:t>19(1), pp. 25-45. 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6"/>
              </a:rPr>
              <a:t>Full article: The “Trump effect” on hate crime reporting: media coverage before and after the 2016 presidential election (uwtsd.ac.uk)</a:t>
            </a:r>
            <a:r>
              <a:rPr lang="en-US" sz="2600" dirty="0">
                <a:latin typeface="Calibri" panose="020F0502020204030204" pitchFamily="34" charset="0"/>
                <a:ea typeface="Calibri" panose="020F0502020204030204" pitchFamily="34" charset="0"/>
                <a:cs typeface="Calibri" panose="020F0502020204030204" pitchFamily="34" charset="0"/>
              </a:rPr>
              <a:t> (Accessed: 17</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endParaRPr lang="en-GB" sz="26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2917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352B-0BF5-00AD-0A4D-1B378BF15A7D}"/>
              </a:ext>
            </a:extLst>
          </p:cNvPr>
          <p:cNvSpPr>
            <a:spLocks noGrp="1"/>
          </p:cNvSpPr>
          <p:nvPr>
            <p:ph type="title"/>
          </p:nvPr>
        </p:nvSpPr>
        <p:spPr/>
        <p:txBody>
          <a:bodyPr/>
          <a:lstStyle/>
          <a:p>
            <a:r>
              <a:rPr lang="en-GB" dirty="0"/>
              <a:t>Image Reference List </a:t>
            </a:r>
          </a:p>
        </p:txBody>
      </p:sp>
      <p:sp>
        <p:nvSpPr>
          <p:cNvPr id="3" name="Content Placeholder 2">
            <a:extLst>
              <a:ext uri="{FF2B5EF4-FFF2-40B4-BE49-F238E27FC236}">
                <a16:creationId xmlns:a16="http://schemas.microsoft.com/office/drawing/2014/main" id="{5FDE4899-56ED-96E0-6480-62A9B2701B52}"/>
              </a:ext>
            </a:extLst>
          </p:cNvPr>
          <p:cNvSpPr>
            <a:spLocks noGrp="1"/>
          </p:cNvSpPr>
          <p:nvPr>
            <p:ph idx="1"/>
          </p:nvPr>
        </p:nvSpPr>
        <p:spPr>
          <a:xfrm>
            <a:off x="0" y="2057400"/>
            <a:ext cx="12192000" cy="48006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BBC News (2018) </a:t>
            </a:r>
            <a:r>
              <a:rPr lang="en-GB" i="1" dirty="0">
                <a:latin typeface="Calibri" panose="020F0502020204030204" pitchFamily="34" charset="0"/>
                <a:ea typeface="Calibri" panose="020F0502020204030204" pitchFamily="34" charset="0"/>
                <a:cs typeface="Calibri" panose="020F0502020204030204" pitchFamily="34" charset="0"/>
              </a:rPr>
              <a:t>Diversity at Oxbridge </a:t>
            </a:r>
            <a:r>
              <a:rPr lang="en-GB" dirty="0">
                <a:latin typeface="Calibri" panose="020F0502020204030204" pitchFamily="34" charset="0"/>
                <a:ea typeface="Calibri" panose="020F0502020204030204" pitchFamily="34" charset="0"/>
                <a:cs typeface="Calibri" panose="020F0502020204030204" pitchFamily="34" charset="0"/>
              </a:rPr>
              <a:t>[Online].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Five charts that tell the story of diversity in UK universities - BBC News</a:t>
            </a:r>
            <a:r>
              <a:rPr lang="en-US" dirty="0">
                <a:latin typeface="Calibri" panose="020F0502020204030204" pitchFamily="34" charset="0"/>
                <a:ea typeface="Calibri" panose="020F0502020204030204" pitchFamily="34" charset="0"/>
                <a:cs typeface="Calibri" panose="020F0502020204030204" pitchFamily="34" charset="0"/>
              </a:rPr>
              <a:t> (Accessed: 3</a:t>
            </a:r>
            <a:r>
              <a:rPr lang="en-US" baseline="30000" dirty="0">
                <a:latin typeface="Calibri" panose="020F0502020204030204" pitchFamily="34" charset="0"/>
                <a:ea typeface="Calibri" panose="020F0502020204030204" pitchFamily="34" charset="0"/>
                <a:cs typeface="Calibri" panose="020F0502020204030204" pitchFamily="34" charset="0"/>
              </a:rPr>
              <a:t>rd</a:t>
            </a:r>
            <a:r>
              <a:rPr lang="en-US" dirty="0">
                <a:latin typeface="Calibri" panose="020F0502020204030204" pitchFamily="34" charset="0"/>
                <a:ea typeface="Calibri" panose="020F0502020204030204" pitchFamily="34" charset="0"/>
                <a:cs typeface="Calibri" panose="020F0502020204030204" pitchFamily="34" charset="0"/>
              </a:rPr>
              <a:t> October 2023).</a:t>
            </a:r>
            <a:r>
              <a:rPr lang="en-GB"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5879015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1102</TotalTime>
  <Words>2456</Words>
  <Application>Microsoft Office PowerPoint</Application>
  <PresentationFormat>Widescreen</PresentationFormat>
  <Paragraphs>148</Paragraphs>
  <Slides>21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Neue Haas Grotesk Text Pro</vt:lpstr>
      <vt:lpstr>AccentBoxVTI</vt:lpstr>
      <vt:lpstr>How Black and Minority Ethnic (BAME) Individuals are ‘Othered’ in Society</vt:lpstr>
      <vt:lpstr>What Does ‘Othered’ Mean? </vt:lpstr>
      <vt:lpstr>What Does the Term BAME Mean?  </vt:lpstr>
      <vt:lpstr>How BAME Individuals are Othered in Education</vt:lpstr>
      <vt:lpstr>A Different Perspective</vt:lpstr>
      <vt:lpstr>How BAME Individuals are Othered in the Workplace </vt:lpstr>
      <vt:lpstr>How BAME Individuals are Othered in the Workplace Continued </vt:lpstr>
      <vt:lpstr>How BAME Individuals are Othered in the Workplace Continued </vt:lpstr>
      <vt:lpstr>A different perspective on Othering in the Workplace</vt:lpstr>
      <vt:lpstr>A Different Perspective of Othering in the Workplace Continued </vt:lpstr>
      <vt:lpstr>BAME Women Othering in Practice</vt:lpstr>
      <vt:lpstr>The Othering in the Media of BAME Individuals</vt:lpstr>
      <vt:lpstr>A Different Perspective </vt:lpstr>
      <vt:lpstr>The Media, Fuelling Hate Crime? </vt:lpstr>
      <vt:lpstr>Conclusion</vt:lpstr>
      <vt:lpstr>Thank You for Listening</vt:lpstr>
      <vt:lpstr>Reference List </vt:lpstr>
      <vt:lpstr>Reference List </vt:lpstr>
      <vt:lpstr>Reference List</vt:lpstr>
      <vt:lpstr>Reference List</vt:lpstr>
      <vt:lpstr>Image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immigrants are ‘othered’ by society </dc:title>
  <dc:creator>Sam Wells (2100181)</dc:creator>
  <cp:lastModifiedBy>Sam Wells</cp:lastModifiedBy>
  <cp:revision>12</cp:revision>
  <dcterms:created xsi:type="dcterms:W3CDTF">2023-09-28T15:25:21Z</dcterms:created>
  <dcterms:modified xsi:type="dcterms:W3CDTF">2023-10-22T20:21:19Z</dcterms:modified>
</cp:coreProperties>
</file>