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32"/>
  </p:notesMasterIdLst>
  <p:sldIdLst>
    <p:sldId id="289" r:id="rId3"/>
    <p:sldId id="258" r:id="rId4"/>
    <p:sldId id="270" r:id="rId5"/>
    <p:sldId id="272" r:id="rId6"/>
    <p:sldId id="271" r:id="rId7"/>
    <p:sldId id="396" r:id="rId8"/>
    <p:sldId id="395" r:id="rId9"/>
    <p:sldId id="397" r:id="rId10"/>
    <p:sldId id="274" r:id="rId11"/>
    <p:sldId id="394" r:id="rId12"/>
    <p:sldId id="275" r:id="rId13"/>
    <p:sldId id="393" r:id="rId14"/>
    <p:sldId id="399" r:id="rId15"/>
    <p:sldId id="400" r:id="rId16"/>
    <p:sldId id="401" r:id="rId17"/>
    <p:sldId id="402" r:id="rId18"/>
    <p:sldId id="403" r:id="rId19"/>
    <p:sldId id="404" r:id="rId20"/>
    <p:sldId id="405" r:id="rId21"/>
    <p:sldId id="406" r:id="rId22"/>
    <p:sldId id="407" r:id="rId23"/>
    <p:sldId id="408" r:id="rId24"/>
    <p:sldId id="409" r:id="rId25"/>
    <p:sldId id="410" r:id="rId26"/>
    <p:sldId id="411" r:id="rId27"/>
    <p:sldId id="412" r:id="rId28"/>
    <p:sldId id="413" r:id="rId29"/>
    <p:sldId id="414" r:id="rId30"/>
    <p:sldId id="398"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5" d="100"/>
          <a:sy n="75" d="100"/>
        </p:scale>
        <p:origin x="32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theme" Target="theme/theme1.xml"/><Relationship Id="rId8" Type="http://schemas.openxmlformats.org/officeDocument/2006/relationships/slide" Target="slides/slide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8A66A6F-3723-49BC-99E6-CBFE160EFC41}" type="datetimeFigureOut">
              <a:rPr lang="en-GB" smtClean="0"/>
              <a:t>02/07/2025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D5C81C1-CC2D-4DF8-A1DA-30F9060598B2}" type="slidenum">
              <a:rPr lang="en-GB" smtClean="0"/>
              <a:t>‹#›</a:t>
            </a:fld>
            <a:endParaRPr lang="en-GB"/>
          </a:p>
        </p:txBody>
      </p:sp>
    </p:spTree>
    <p:extLst>
      <p:ext uri="{BB962C8B-B14F-4D97-AF65-F5344CB8AC3E}">
        <p14:creationId xmlns:p14="http://schemas.microsoft.com/office/powerpoint/2010/main" val="12120478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916225-D4BD-4BD0-B3D9-D277B1949737}"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alt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341719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0" name="Shape 170"/>
          <p:cNvSpPr>
            <a:spLocks noGrp="1" noRot="1" noChangeAspect="1"/>
          </p:cNvSpPr>
          <p:nvPr>
            <p:ph type="sldImg"/>
          </p:nvPr>
        </p:nvSpPr>
        <p:spPr>
          <a:prstGeom prst="rect">
            <a:avLst/>
          </a:prstGeom>
        </p:spPr>
        <p:txBody>
          <a:bodyPr/>
          <a:lstStyle/>
          <a:p>
            <a:endParaRPr/>
          </a:p>
        </p:txBody>
      </p:sp>
      <p:sp>
        <p:nvSpPr>
          <p:cNvPr id="171" name="Shape 171"/>
          <p:cNvSpPr>
            <a:spLocks noGrp="1"/>
          </p:cNvSpPr>
          <p:nvPr>
            <p:ph type="body" sz="quarter" idx="1"/>
          </p:nvPr>
        </p:nvSpPr>
        <p:spPr>
          <a:prstGeom prst="rect">
            <a:avLst/>
          </a:prstGeom>
        </p:spPr>
        <p:txBody>
          <a:bodyPr/>
          <a:lstStyle/>
          <a:p>
            <a:pPr>
              <a:spcBef>
                <a:spcPts val="300"/>
              </a:spcBef>
              <a:defRPr sz="1000"/>
            </a:pPr>
            <a:r>
              <a:rPr dirty="0"/>
              <a:t>We’ve all mentioned CULTURE when we speak.  We refer to:</a:t>
            </a:r>
          </a:p>
          <a:p>
            <a:pPr>
              <a:spcBef>
                <a:spcPts val="300"/>
              </a:spcBef>
              <a:defRPr sz="1000"/>
            </a:pPr>
            <a:r>
              <a:rPr dirty="0"/>
              <a:t>	The culture of our country</a:t>
            </a:r>
          </a:p>
          <a:p>
            <a:pPr>
              <a:spcBef>
                <a:spcPts val="300"/>
              </a:spcBef>
              <a:defRPr sz="1000"/>
            </a:pPr>
            <a:r>
              <a:rPr dirty="0"/>
              <a:t>	of our society, our university, our group</a:t>
            </a:r>
          </a:p>
          <a:p>
            <a:pPr>
              <a:spcBef>
                <a:spcPts val="300"/>
              </a:spcBef>
              <a:defRPr sz="1000"/>
            </a:pPr>
            <a:r>
              <a:rPr dirty="0"/>
              <a:t>But what exactly do we mean?  Quite simply, it’s a word that’s used to describe everything that we in the group do – what we think, the way we speak, how we act, what we do.  All of these determine the distinct characteristic of our group and it’s this characteristic that we call “Culture”.</a:t>
            </a:r>
          </a:p>
          <a:p>
            <a:pPr>
              <a:defRPr sz="1000"/>
            </a:pPr>
            <a:endParaRPr dirty="0"/>
          </a:p>
          <a:p>
            <a:pPr>
              <a:spcBef>
                <a:spcPts val="300"/>
              </a:spcBef>
              <a:defRPr sz="1000"/>
            </a:pPr>
            <a:r>
              <a:rPr dirty="0"/>
              <a:t>In </a:t>
            </a:r>
            <a:r>
              <a:rPr dirty="0" err="1"/>
              <a:t>organisations</a:t>
            </a:r>
            <a:r>
              <a:rPr dirty="0"/>
              <a:t>, when we talk of the culture in an </a:t>
            </a:r>
            <a:r>
              <a:rPr dirty="0" err="1"/>
              <a:t>organisation</a:t>
            </a:r>
            <a:r>
              <a:rPr dirty="0"/>
              <a:t>, we really need to go into a much deeper level.  In order to make business decisions, we need to understand the culture of that </a:t>
            </a:r>
            <a:r>
              <a:rPr dirty="0" err="1"/>
              <a:t>organisation</a:t>
            </a:r>
            <a:r>
              <a:rPr dirty="0"/>
              <a:t> and how our decision would sit in or affect that culture.</a:t>
            </a:r>
          </a:p>
          <a:p>
            <a:pPr>
              <a:defRPr sz="1000"/>
            </a:pPr>
            <a:endParaRPr dirty="0"/>
          </a:p>
          <a:p>
            <a:pPr>
              <a:spcBef>
                <a:spcPts val="300"/>
              </a:spcBef>
              <a:defRPr sz="1000"/>
            </a:pPr>
            <a:r>
              <a:rPr dirty="0"/>
              <a:t>e.g. the culture of an IT Co. vs. a Pharmaceutical Co. and use an example of a Business manager who has moved from IT to Pharma and insisted on wanting to employ someone on a short-term contract.</a:t>
            </a:r>
          </a:p>
          <a:p>
            <a:pPr>
              <a:defRPr sz="1000"/>
            </a:pPr>
            <a:endParaRPr dirty="0"/>
          </a:p>
          <a:p>
            <a:pPr algn="ctr">
              <a:spcBef>
                <a:spcPts val="300"/>
              </a:spcBef>
              <a:defRPr sz="1000" b="1"/>
            </a:pPr>
            <a:r>
              <a:rPr dirty="0"/>
              <a:t>Refer to above definitions &amp; next slide</a:t>
            </a:r>
          </a:p>
          <a:p>
            <a:pPr>
              <a:defRPr sz="1000"/>
            </a:pPr>
            <a:endParaRPr dirty="0"/>
          </a:p>
          <a:p>
            <a:pPr>
              <a:spcBef>
                <a:spcPts val="300"/>
              </a:spcBef>
              <a:defRPr sz="1000"/>
            </a:pPr>
            <a:r>
              <a:rPr dirty="0"/>
              <a:t>A good way to understand your company’s culture is to use metaphors:</a:t>
            </a:r>
          </a:p>
          <a:p>
            <a:pPr>
              <a:spcBef>
                <a:spcPts val="300"/>
              </a:spcBef>
              <a:defRPr sz="1000"/>
            </a:pPr>
            <a:r>
              <a:rPr dirty="0"/>
              <a:t>“If my company were an animal, it would be a wolf – scavenging off people’s ideas, using them and then discarding them”</a:t>
            </a:r>
          </a:p>
          <a:p>
            <a:pPr>
              <a:spcBef>
                <a:spcPts val="300"/>
              </a:spcBef>
              <a:defRPr sz="1000"/>
            </a:pPr>
            <a:r>
              <a:rPr dirty="0"/>
              <a:t>If my company were a mode of transport, it would be a Rolls Royce because it is a quality co.</a:t>
            </a:r>
          </a:p>
        </p:txBody>
      </p:sp>
    </p:spTree>
    <p:extLst>
      <p:ext uri="{BB962C8B-B14F-4D97-AF65-F5344CB8AC3E}">
        <p14:creationId xmlns:p14="http://schemas.microsoft.com/office/powerpoint/2010/main" val="40496214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0" name="Shape 180"/>
          <p:cNvSpPr>
            <a:spLocks noGrp="1" noRot="1" noChangeAspect="1"/>
          </p:cNvSpPr>
          <p:nvPr>
            <p:ph type="sldImg"/>
          </p:nvPr>
        </p:nvSpPr>
        <p:spPr>
          <a:prstGeom prst="rect">
            <a:avLst/>
          </a:prstGeom>
        </p:spPr>
        <p:txBody>
          <a:bodyPr/>
          <a:lstStyle/>
          <a:p>
            <a:endParaRPr/>
          </a:p>
        </p:txBody>
      </p:sp>
      <p:sp>
        <p:nvSpPr>
          <p:cNvPr id="181" name="Shape 181"/>
          <p:cNvSpPr>
            <a:spLocks noGrp="1"/>
          </p:cNvSpPr>
          <p:nvPr>
            <p:ph type="body" sz="quarter" idx="1"/>
          </p:nvPr>
        </p:nvSpPr>
        <p:spPr>
          <a:prstGeom prst="rect">
            <a:avLst/>
          </a:prstGeom>
        </p:spPr>
        <p:txBody>
          <a:bodyPr/>
          <a:lstStyle/>
          <a:p>
            <a:pPr>
              <a:spcBef>
                <a:spcPts val="300"/>
              </a:spcBef>
              <a:defRPr sz="1000"/>
            </a:pPr>
            <a:r>
              <a:t>We’ve all mentioned CULTURE when we speak.  We refer to:</a:t>
            </a:r>
          </a:p>
          <a:p>
            <a:pPr>
              <a:spcBef>
                <a:spcPts val="300"/>
              </a:spcBef>
              <a:defRPr sz="1000"/>
            </a:pPr>
            <a:r>
              <a:t>	The culture of our country</a:t>
            </a:r>
          </a:p>
          <a:p>
            <a:pPr>
              <a:spcBef>
                <a:spcPts val="300"/>
              </a:spcBef>
              <a:defRPr sz="1000"/>
            </a:pPr>
            <a:r>
              <a:t>	of our society, our university, our group</a:t>
            </a:r>
          </a:p>
          <a:p>
            <a:pPr>
              <a:spcBef>
                <a:spcPts val="300"/>
              </a:spcBef>
              <a:defRPr sz="1000"/>
            </a:pPr>
            <a:r>
              <a:t>But what exactly do we mean?  Quite simply, it’s a word that’s used to describe everything that we in the group do – what we think, the way we speak, how we act, what we do.  All of these determine the distinct characteristic of our group and it’s this characteristic that we call “Culture”.</a:t>
            </a:r>
          </a:p>
          <a:p>
            <a:pPr>
              <a:defRPr sz="1000"/>
            </a:pPr>
            <a:endParaRPr/>
          </a:p>
          <a:p>
            <a:pPr>
              <a:spcBef>
                <a:spcPts val="300"/>
              </a:spcBef>
              <a:defRPr sz="1000"/>
            </a:pPr>
            <a:r>
              <a:t>In organisations, when we talk of the culture in an organisation, we really need to go into a much deeper level.  In order to make business decisions, we need to understand the culture of that organisation and how our decision would sit in or affect that culture.</a:t>
            </a:r>
          </a:p>
          <a:p>
            <a:pPr>
              <a:defRPr sz="1000"/>
            </a:pPr>
            <a:endParaRPr/>
          </a:p>
          <a:p>
            <a:pPr>
              <a:spcBef>
                <a:spcPts val="300"/>
              </a:spcBef>
              <a:defRPr sz="1000"/>
            </a:pPr>
            <a:r>
              <a:t>e.g. the culture of an IT Co. vs. a Pharmaceutical Co. and use an example of a Business manager who has moved from IT to Pharma and insisted on wanting to employ someone on a short-term contract.</a:t>
            </a:r>
          </a:p>
          <a:p>
            <a:pPr>
              <a:defRPr sz="1000"/>
            </a:pPr>
            <a:endParaRPr/>
          </a:p>
          <a:p>
            <a:pPr algn="ctr">
              <a:spcBef>
                <a:spcPts val="300"/>
              </a:spcBef>
              <a:defRPr sz="1000" b="1"/>
            </a:pPr>
            <a:r>
              <a:t>Refer to above definitions &amp; next slide</a:t>
            </a:r>
          </a:p>
          <a:p>
            <a:pPr>
              <a:defRPr sz="1000"/>
            </a:pPr>
            <a:endParaRPr/>
          </a:p>
          <a:p>
            <a:pPr>
              <a:spcBef>
                <a:spcPts val="300"/>
              </a:spcBef>
              <a:defRPr sz="1000"/>
            </a:pPr>
            <a:r>
              <a:t>A good way to understand your company’s culture is to use metaphors:</a:t>
            </a:r>
          </a:p>
          <a:p>
            <a:pPr>
              <a:spcBef>
                <a:spcPts val="300"/>
              </a:spcBef>
              <a:defRPr sz="1000"/>
            </a:pPr>
            <a:r>
              <a:t>“If my company were an animal, it would be a wolf – scavenging off people’s ideas, using them and then discarding them”</a:t>
            </a:r>
          </a:p>
          <a:p>
            <a:pPr>
              <a:spcBef>
                <a:spcPts val="300"/>
              </a:spcBef>
              <a:defRPr sz="1000"/>
            </a:pPr>
            <a:r>
              <a:t>If my company were a mode of transport, it would be a Rolls Royce because it is a quality co.</a:t>
            </a:r>
          </a:p>
        </p:txBody>
      </p:sp>
    </p:spTree>
    <p:extLst>
      <p:ext uri="{BB962C8B-B14F-4D97-AF65-F5344CB8AC3E}">
        <p14:creationId xmlns:p14="http://schemas.microsoft.com/office/powerpoint/2010/main" val="8690883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 name="Shape 175"/>
          <p:cNvSpPr>
            <a:spLocks noGrp="1" noRot="1" noChangeAspect="1"/>
          </p:cNvSpPr>
          <p:nvPr>
            <p:ph type="sldImg"/>
          </p:nvPr>
        </p:nvSpPr>
        <p:spPr>
          <a:prstGeom prst="rect">
            <a:avLst/>
          </a:prstGeom>
        </p:spPr>
        <p:txBody>
          <a:bodyPr/>
          <a:lstStyle/>
          <a:p>
            <a:endParaRPr/>
          </a:p>
        </p:txBody>
      </p:sp>
      <p:sp>
        <p:nvSpPr>
          <p:cNvPr id="176" name="Shape 176"/>
          <p:cNvSpPr>
            <a:spLocks noGrp="1"/>
          </p:cNvSpPr>
          <p:nvPr>
            <p:ph type="body" sz="quarter" idx="1"/>
          </p:nvPr>
        </p:nvSpPr>
        <p:spPr>
          <a:prstGeom prst="rect">
            <a:avLst/>
          </a:prstGeom>
        </p:spPr>
        <p:txBody>
          <a:bodyPr/>
          <a:lstStyle/>
          <a:p>
            <a:pPr>
              <a:spcBef>
                <a:spcPts val="300"/>
              </a:spcBef>
              <a:defRPr sz="1000"/>
            </a:pPr>
            <a:r>
              <a:rPr dirty="0"/>
              <a:t>We’ve all mentioned CULTURE when we speak.  We refer to:</a:t>
            </a:r>
          </a:p>
          <a:p>
            <a:pPr>
              <a:spcBef>
                <a:spcPts val="300"/>
              </a:spcBef>
              <a:defRPr sz="1000"/>
            </a:pPr>
            <a:r>
              <a:rPr dirty="0"/>
              <a:t>	The culture of our country</a:t>
            </a:r>
          </a:p>
          <a:p>
            <a:pPr>
              <a:spcBef>
                <a:spcPts val="300"/>
              </a:spcBef>
              <a:defRPr sz="1000"/>
            </a:pPr>
            <a:r>
              <a:rPr dirty="0"/>
              <a:t>	of our society, our university, our group</a:t>
            </a:r>
          </a:p>
          <a:p>
            <a:pPr>
              <a:spcBef>
                <a:spcPts val="300"/>
              </a:spcBef>
              <a:defRPr sz="1000"/>
            </a:pPr>
            <a:r>
              <a:rPr dirty="0"/>
              <a:t>But what exactly do we mean?  Quite simply, it’s a word that’s used to describe everything that we in the group do – what we think, the way we speak, how we act, what we do.  All of these determine the distinct characteristic of our group and it’s this characteristic that we call “Culture”.</a:t>
            </a:r>
          </a:p>
          <a:p>
            <a:pPr>
              <a:defRPr sz="1000"/>
            </a:pPr>
            <a:endParaRPr dirty="0"/>
          </a:p>
          <a:p>
            <a:pPr>
              <a:spcBef>
                <a:spcPts val="300"/>
              </a:spcBef>
              <a:defRPr sz="1000"/>
            </a:pPr>
            <a:r>
              <a:rPr dirty="0"/>
              <a:t>In </a:t>
            </a:r>
            <a:r>
              <a:rPr dirty="0" err="1"/>
              <a:t>organisations</a:t>
            </a:r>
            <a:r>
              <a:rPr dirty="0"/>
              <a:t>, when we talk of the culture in an </a:t>
            </a:r>
            <a:r>
              <a:rPr dirty="0" err="1"/>
              <a:t>organisation</a:t>
            </a:r>
            <a:r>
              <a:rPr dirty="0"/>
              <a:t>, we really need to go into a much deeper level.  In order to make business decisions, we need to understand the culture of that </a:t>
            </a:r>
            <a:r>
              <a:rPr dirty="0" err="1"/>
              <a:t>organisation</a:t>
            </a:r>
            <a:r>
              <a:rPr dirty="0"/>
              <a:t> and how our decision would sit in or affect that culture.</a:t>
            </a:r>
          </a:p>
          <a:p>
            <a:pPr>
              <a:defRPr sz="1000"/>
            </a:pPr>
            <a:endParaRPr dirty="0"/>
          </a:p>
          <a:p>
            <a:pPr>
              <a:spcBef>
                <a:spcPts val="300"/>
              </a:spcBef>
              <a:defRPr sz="1000"/>
            </a:pPr>
            <a:r>
              <a:rPr dirty="0"/>
              <a:t>e.g. the culture of an IT Co. vs. a Pharmaceutical Co. and use an example of a Business manager who has moved from IT to Pharma and insisted on wanting to employ someone on a short-term contract.</a:t>
            </a:r>
          </a:p>
          <a:p>
            <a:pPr>
              <a:defRPr sz="1000"/>
            </a:pPr>
            <a:endParaRPr dirty="0"/>
          </a:p>
          <a:p>
            <a:pPr algn="ctr">
              <a:spcBef>
                <a:spcPts val="300"/>
              </a:spcBef>
              <a:defRPr sz="1000" b="1"/>
            </a:pPr>
            <a:r>
              <a:rPr dirty="0"/>
              <a:t>Refer to above definitions &amp; next slide</a:t>
            </a:r>
          </a:p>
          <a:p>
            <a:pPr>
              <a:defRPr sz="1000"/>
            </a:pPr>
            <a:endParaRPr dirty="0"/>
          </a:p>
          <a:p>
            <a:pPr>
              <a:spcBef>
                <a:spcPts val="300"/>
              </a:spcBef>
              <a:defRPr sz="1000"/>
            </a:pPr>
            <a:r>
              <a:rPr dirty="0"/>
              <a:t>A good way to understand your company’s culture is to use metaphors:</a:t>
            </a:r>
          </a:p>
          <a:p>
            <a:pPr>
              <a:spcBef>
                <a:spcPts val="300"/>
              </a:spcBef>
              <a:defRPr sz="1000"/>
            </a:pPr>
            <a:r>
              <a:rPr dirty="0"/>
              <a:t>“If my company were an animal, it would be a wolf – scavenging off people’s ideas, using them and then discarding them”</a:t>
            </a:r>
          </a:p>
          <a:p>
            <a:pPr>
              <a:spcBef>
                <a:spcPts val="300"/>
              </a:spcBef>
              <a:defRPr sz="1000"/>
            </a:pPr>
            <a:r>
              <a:rPr dirty="0"/>
              <a:t>If my company were a mode of transport, it would be a Rolls Royce because it is a quality co.</a:t>
            </a:r>
          </a:p>
        </p:txBody>
      </p:sp>
    </p:spTree>
    <p:extLst>
      <p:ext uri="{BB962C8B-B14F-4D97-AF65-F5344CB8AC3E}">
        <p14:creationId xmlns:p14="http://schemas.microsoft.com/office/powerpoint/2010/main" val="314962587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02/07/2025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787213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02/07/2025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261095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02/07/2025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290869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02/07/2025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856161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02/07/2025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28119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02/07/2025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930827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02/07/2025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225228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02/07/2025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090801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02/07/2025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737850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02/07/2025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41529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02/07/2025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284731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8DC8707-AC71-4AF4-9F16-8DB66B2212C4}"/>
              </a:ext>
            </a:extLst>
          </p:cNvPr>
          <p:cNvSpPr>
            <a:spLocks noGrp="1"/>
          </p:cNvSpPr>
          <p:nvPr>
            <p:ph type="dt" sz="half" idx="10"/>
          </p:nvPr>
        </p:nvSpPr>
        <p:spPr>
          <a:xfrm>
            <a:off x="527051" y="6524626"/>
            <a:ext cx="1295400" cy="219075"/>
          </a:xfrm>
        </p:spPr>
        <p:txBody>
          <a:bodyPr/>
          <a:lstStyle>
            <a:lvl1pPr>
              <a:defRPr/>
            </a:lvl1pPr>
          </a:lstStyle>
          <a:p>
            <a:pPr>
              <a:defRPr/>
            </a:pPr>
            <a:fld id="{EE1D4EFC-1AF7-4057-9224-C92E134C78BB}" type="datetimeFigureOut">
              <a:rPr lang="en-GB"/>
              <a:pPr>
                <a:defRPr/>
              </a:pPr>
              <a:t>02/07/2025</a:t>
            </a:fld>
            <a:endParaRPr lang="en-GB"/>
          </a:p>
        </p:txBody>
      </p:sp>
      <p:sp>
        <p:nvSpPr>
          <p:cNvPr id="5" name="Footer Placeholder 4">
            <a:extLst>
              <a:ext uri="{FF2B5EF4-FFF2-40B4-BE49-F238E27FC236}">
                <a16:creationId xmlns:a16="http://schemas.microsoft.com/office/drawing/2014/main" id="{4A753FCB-F76F-4BED-ADD4-F6FB67F1D7C9}"/>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p>
        </p:txBody>
      </p:sp>
      <p:sp>
        <p:nvSpPr>
          <p:cNvPr id="6" name="Slide Number Placeholder 5">
            <a:extLst>
              <a:ext uri="{FF2B5EF4-FFF2-40B4-BE49-F238E27FC236}">
                <a16:creationId xmlns:a16="http://schemas.microsoft.com/office/drawing/2014/main" id="{D0FBDBC6-F9B6-46C7-9FEA-6F2F7B6480C1}"/>
              </a:ext>
            </a:extLst>
          </p:cNvPr>
          <p:cNvSpPr>
            <a:spLocks noGrp="1"/>
          </p:cNvSpPr>
          <p:nvPr>
            <p:ph type="sldNum" sz="quarter" idx="12"/>
          </p:nvPr>
        </p:nvSpPr>
        <p:spPr/>
        <p:txBody>
          <a:bodyPr/>
          <a:lstStyle>
            <a:lvl1pPr>
              <a:defRPr smtClean="0"/>
            </a:lvl1pPr>
          </a:lstStyle>
          <a:p>
            <a:pPr>
              <a:defRPr/>
            </a:pPr>
            <a:fld id="{43614540-7CE4-40B4-8C4F-01B62F78CDD9}" type="slidenum">
              <a:rPr lang="en-GB" altLang="en-US"/>
              <a:pPr>
                <a:defRPr/>
              </a:pPr>
              <a:t>‹#›</a:t>
            </a:fld>
            <a:endParaRPr lang="en-GB" altLang="en-US"/>
          </a:p>
        </p:txBody>
      </p:sp>
    </p:spTree>
    <p:extLst>
      <p:ext uri="{BB962C8B-B14F-4D97-AF65-F5344CB8AC3E}">
        <p14:creationId xmlns:p14="http://schemas.microsoft.com/office/powerpoint/2010/main" val="82448927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FB6680-BE27-4625-B8EC-7A593EC32FED}"/>
              </a:ext>
            </a:extLst>
          </p:cNvPr>
          <p:cNvSpPr>
            <a:spLocks noGrp="1"/>
          </p:cNvSpPr>
          <p:nvPr>
            <p:ph type="dt" sz="half" idx="10"/>
          </p:nvPr>
        </p:nvSpPr>
        <p:spPr/>
        <p:txBody>
          <a:bodyPr/>
          <a:lstStyle>
            <a:lvl1pPr>
              <a:defRPr/>
            </a:lvl1pPr>
          </a:lstStyle>
          <a:p>
            <a:pPr>
              <a:defRPr/>
            </a:pPr>
            <a:fld id="{B9B9A1F9-7570-4209-B1C1-E7383F728D65}" type="datetimeFigureOut">
              <a:rPr lang="en-GB"/>
              <a:pPr>
                <a:defRPr/>
              </a:pPr>
              <a:t>02/07/2025</a:t>
            </a:fld>
            <a:endParaRPr lang="en-GB"/>
          </a:p>
        </p:txBody>
      </p:sp>
      <p:sp>
        <p:nvSpPr>
          <p:cNvPr id="5" name="Footer Placeholder 4">
            <a:extLst>
              <a:ext uri="{FF2B5EF4-FFF2-40B4-BE49-F238E27FC236}">
                <a16:creationId xmlns:a16="http://schemas.microsoft.com/office/drawing/2014/main" id="{78B91893-C450-4158-B2F5-3060DA7E88A1}"/>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p>
        </p:txBody>
      </p:sp>
      <p:sp>
        <p:nvSpPr>
          <p:cNvPr id="6" name="Slide Number Placeholder 5">
            <a:extLst>
              <a:ext uri="{FF2B5EF4-FFF2-40B4-BE49-F238E27FC236}">
                <a16:creationId xmlns:a16="http://schemas.microsoft.com/office/drawing/2014/main" id="{89846BFD-060C-4E52-B958-60EBBA6CDF19}"/>
              </a:ext>
            </a:extLst>
          </p:cNvPr>
          <p:cNvSpPr>
            <a:spLocks noGrp="1"/>
          </p:cNvSpPr>
          <p:nvPr>
            <p:ph type="sldNum" sz="quarter" idx="12"/>
          </p:nvPr>
        </p:nvSpPr>
        <p:spPr/>
        <p:txBody>
          <a:bodyPr/>
          <a:lstStyle>
            <a:lvl1pPr>
              <a:defRPr smtClean="0"/>
            </a:lvl1pPr>
          </a:lstStyle>
          <a:p>
            <a:pPr>
              <a:defRPr/>
            </a:pPr>
            <a:fld id="{D24FAC45-781F-4602-98F1-5FADE8BA638B}" type="slidenum">
              <a:rPr lang="en-GB" altLang="en-US"/>
              <a:pPr>
                <a:defRPr/>
              </a:pPr>
              <a:t>‹#›</a:t>
            </a:fld>
            <a:endParaRPr lang="en-GB" altLang="en-US"/>
          </a:p>
        </p:txBody>
      </p:sp>
    </p:spTree>
    <p:extLst>
      <p:ext uri="{BB962C8B-B14F-4D97-AF65-F5344CB8AC3E}">
        <p14:creationId xmlns:p14="http://schemas.microsoft.com/office/powerpoint/2010/main" val="24728474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901C4F2-C6AE-400A-AED5-E2B21DCF1F5D}"/>
              </a:ext>
            </a:extLst>
          </p:cNvPr>
          <p:cNvSpPr>
            <a:spLocks noGrp="1"/>
          </p:cNvSpPr>
          <p:nvPr>
            <p:ph type="dt" sz="half" idx="10"/>
          </p:nvPr>
        </p:nvSpPr>
        <p:spPr/>
        <p:txBody>
          <a:bodyPr/>
          <a:lstStyle>
            <a:lvl1pPr>
              <a:defRPr/>
            </a:lvl1pPr>
          </a:lstStyle>
          <a:p>
            <a:pPr>
              <a:defRPr/>
            </a:pPr>
            <a:fld id="{AB0CF4F9-382A-46AC-9DAE-FF670058D26E}" type="datetimeFigureOut">
              <a:rPr lang="en-GB"/>
              <a:pPr>
                <a:defRPr/>
              </a:pPr>
              <a:t>02/07/2025</a:t>
            </a:fld>
            <a:endParaRPr lang="en-GB"/>
          </a:p>
        </p:txBody>
      </p:sp>
      <p:sp>
        <p:nvSpPr>
          <p:cNvPr id="5" name="Slide Number Placeholder 5">
            <a:extLst>
              <a:ext uri="{FF2B5EF4-FFF2-40B4-BE49-F238E27FC236}">
                <a16:creationId xmlns:a16="http://schemas.microsoft.com/office/drawing/2014/main" id="{F6B4480B-8001-4452-A366-39FC1329A245}"/>
              </a:ext>
            </a:extLst>
          </p:cNvPr>
          <p:cNvSpPr>
            <a:spLocks noGrp="1"/>
          </p:cNvSpPr>
          <p:nvPr>
            <p:ph type="sldNum" sz="quarter" idx="11"/>
          </p:nvPr>
        </p:nvSpPr>
        <p:spPr/>
        <p:txBody>
          <a:bodyPr/>
          <a:lstStyle>
            <a:lvl1pPr>
              <a:defRPr/>
            </a:lvl1pPr>
          </a:lstStyle>
          <a:p>
            <a:pPr>
              <a:defRPr/>
            </a:pPr>
            <a:fld id="{E4419A5A-9F64-4C97-A215-F80B1AD92264}" type="slidenum">
              <a:rPr lang="en-GB" altLang="en-US"/>
              <a:pPr>
                <a:defRPr/>
              </a:pPr>
              <a:t>‹#›</a:t>
            </a:fld>
            <a:endParaRPr lang="en-GB" altLang="en-US"/>
          </a:p>
        </p:txBody>
      </p:sp>
    </p:spTree>
    <p:extLst>
      <p:ext uri="{BB962C8B-B14F-4D97-AF65-F5344CB8AC3E}">
        <p14:creationId xmlns:p14="http://schemas.microsoft.com/office/powerpoint/2010/main" val="21105027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CA6ABEBB-6F7C-4F4B-ACEB-DAB65F300E92}"/>
              </a:ext>
            </a:extLst>
          </p:cNvPr>
          <p:cNvSpPr>
            <a:spLocks noGrp="1"/>
          </p:cNvSpPr>
          <p:nvPr>
            <p:ph type="dt" sz="half" idx="10"/>
          </p:nvPr>
        </p:nvSpPr>
        <p:spPr/>
        <p:txBody>
          <a:bodyPr/>
          <a:lstStyle>
            <a:lvl1pPr>
              <a:defRPr/>
            </a:lvl1pPr>
          </a:lstStyle>
          <a:p>
            <a:pPr>
              <a:defRPr/>
            </a:pPr>
            <a:fld id="{FB839370-36AC-420D-8C7D-088FF7266006}" type="datetimeFigureOut">
              <a:rPr lang="en-GB"/>
              <a:pPr>
                <a:defRPr/>
              </a:pPr>
              <a:t>02/07/2025</a:t>
            </a:fld>
            <a:endParaRPr lang="en-GB"/>
          </a:p>
        </p:txBody>
      </p:sp>
      <p:sp>
        <p:nvSpPr>
          <p:cNvPr id="6" name="Slide Number Placeholder 5">
            <a:extLst>
              <a:ext uri="{FF2B5EF4-FFF2-40B4-BE49-F238E27FC236}">
                <a16:creationId xmlns:a16="http://schemas.microsoft.com/office/drawing/2014/main" id="{92F10F1F-8619-49D9-8024-9279D25884C9}"/>
              </a:ext>
            </a:extLst>
          </p:cNvPr>
          <p:cNvSpPr>
            <a:spLocks noGrp="1"/>
          </p:cNvSpPr>
          <p:nvPr>
            <p:ph type="sldNum" sz="quarter" idx="11"/>
          </p:nvPr>
        </p:nvSpPr>
        <p:spPr/>
        <p:txBody>
          <a:bodyPr/>
          <a:lstStyle>
            <a:lvl1pPr>
              <a:defRPr/>
            </a:lvl1pPr>
          </a:lstStyle>
          <a:p>
            <a:pPr>
              <a:defRPr/>
            </a:pPr>
            <a:fld id="{CD44AB43-9045-4D8B-B748-58A0DBC1DE6D}" type="slidenum">
              <a:rPr lang="en-GB" altLang="en-US"/>
              <a:pPr>
                <a:defRPr/>
              </a:pPr>
              <a:t>‹#›</a:t>
            </a:fld>
            <a:endParaRPr lang="en-GB" altLang="en-US"/>
          </a:p>
        </p:txBody>
      </p:sp>
    </p:spTree>
    <p:extLst>
      <p:ext uri="{BB962C8B-B14F-4D97-AF65-F5344CB8AC3E}">
        <p14:creationId xmlns:p14="http://schemas.microsoft.com/office/powerpoint/2010/main" val="40751981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CACE00F9-2540-4DBE-9A35-8884D3198BC1}"/>
              </a:ext>
            </a:extLst>
          </p:cNvPr>
          <p:cNvSpPr>
            <a:spLocks noGrp="1"/>
          </p:cNvSpPr>
          <p:nvPr>
            <p:ph type="dt" sz="half" idx="10"/>
          </p:nvPr>
        </p:nvSpPr>
        <p:spPr/>
        <p:txBody>
          <a:bodyPr/>
          <a:lstStyle>
            <a:lvl1pPr>
              <a:defRPr/>
            </a:lvl1pPr>
          </a:lstStyle>
          <a:p>
            <a:pPr>
              <a:defRPr/>
            </a:pPr>
            <a:fld id="{72D39F5C-3C78-4E82-B9B9-38477B002A6C}" type="datetimeFigureOut">
              <a:rPr lang="en-GB"/>
              <a:pPr>
                <a:defRPr/>
              </a:pPr>
              <a:t>02/07/2025</a:t>
            </a:fld>
            <a:endParaRPr lang="en-GB"/>
          </a:p>
        </p:txBody>
      </p:sp>
      <p:sp>
        <p:nvSpPr>
          <p:cNvPr id="8" name="Slide Number Placeholder 5">
            <a:extLst>
              <a:ext uri="{FF2B5EF4-FFF2-40B4-BE49-F238E27FC236}">
                <a16:creationId xmlns:a16="http://schemas.microsoft.com/office/drawing/2014/main" id="{243B52CD-7801-42DD-864A-94033B15B085}"/>
              </a:ext>
            </a:extLst>
          </p:cNvPr>
          <p:cNvSpPr>
            <a:spLocks noGrp="1"/>
          </p:cNvSpPr>
          <p:nvPr>
            <p:ph type="sldNum" sz="quarter" idx="11"/>
          </p:nvPr>
        </p:nvSpPr>
        <p:spPr/>
        <p:txBody>
          <a:bodyPr/>
          <a:lstStyle>
            <a:lvl1pPr>
              <a:defRPr/>
            </a:lvl1pPr>
          </a:lstStyle>
          <a:p>
            <a:pPr>
              <a:defRPr/>
            </a:pPr>
            <a:fld id="{9186B821-30F5-419F-BC10-2B56BEA317CE}" type="slidenum">
              <a:rPr lang="en-GB" altLang="en-US"/>
              <a:pPr>
                <a:defRPr/>
              </a:pPr>
              <a:t>‹#›</a:t>
            </a:fld>
            <a:endParaRPr lang="en-GB" altLang="en-US"/>
          </a:p>
        </p:txBody>
      </p:sp>
    </p:spTree>
    <p:extLst>
      <p:ext uri="{BB962C8B-B14F-4D97-AF65-F5344CB8AC3E}">
        <p14:creationId xmlns:p14="http://schemas.microsoft.com/office/powerpoint/2010/main" val="4988494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E25E4B4-B35C-43F9-8F4A-E07673C417D6}"/>
              </a:ext>
            </a:extLst>
          </p:cNvPr>
          <p:cNvSpPr>
            <a:spLocks noGrp="1"/>
          </p:cNvSpPr>
          <p:nvPr>
            <p:ph type="dt" sz="half" idx="10"/>
          </p:nvPr>
        </p:nvSpPr>
        <p:spPr/>
        <p:txBody>
          <a:bodyPr/>
          <a:lstStyle>
            <a:lvl1pPr>
              <a:defRPr/>
            </a:lvl1pPr>
          </a:lstStyle>
          <a:p>
            <a:pPr>
              <a:defRPr/>
            </a:pPr>
            <a:fld id="{06DFBCE5-C2CB-4F00-8634-493A13975D23}" type="datetimeFigureOut">
              <a:rPr lang="en-GB"/>
              <a:pPr>
                <a:defRPr/>
              </a:pPr>
              <a:t>02/07/2025</a:t>
            </a:fld>
            <a:endParaRPr lang="en-GB"/>
          </a:p>
        </p:txBody>
      </p:sp>
      <p:sp>
        <p:nvSpPr>
          <p:cNvPr id="4" name="Slide Number Placeholder 5">
            <a:extLst>
              <a:ext uri="{FF2B5EF4-FFF2-40B4-BE49-F238E27FC236}">
                <a16:creationId xmlns:a16="http://schemas.microsoft.com/office/drawing/2014/main" id="{AB2CE9F0-0AED-40B5-93D5-3E2A5F7FDD18}"/>
              </a:ext>
            </a:extLst>
          </p:cNvPr>
          <p:cNvSpPr>
            <a:spLocks noGrp="1"/>
          </p:cNvSpPr>
          <p:nvPr>
            <p:ph type="sldNum" sz="quarter" idx="11"/>
          </p:nvPr>
        </p:nvSpPr>
        <p:spPr/>
        <p:txBody>
          <a:bodyPr/>
          <a:lstStyle>
            <a:lvl1pPr>
              <a:defRPr/>
            </a:lvl1pPr>
          </a:lstStyle>
          <a:p>
            <a:pPr>
              <a:defRPr/>
            </a:pPr>
            <a:fld id="{F6145D2B-C582-400A-AEA6-92A3CD15A8FD}" type="slidenum">
              <a:rPr lang="en-GB" altLang="en-US"/>
              <a:pPr>
                <a:defRPr/>
              </a:pPr>
              <a:t>‹#›</a:t>
            </a:fld>
            <a:endParaRPr lang="en-GB" altLang="en-US"/>
          </a:p>
        </p:txBody>
      </p:sp>
    </p:spTree>
    <p:extLst>
      <p:ext uri="{BB962C8B-B14F-4D97-AF65-F5344CB8AC3E}">
        <p14:creationId xmlns:p14="http://schemas.microsoft.com/office/powerpoint/2010/main" val="378726557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5EB97366-CF57-4EE6-9EFB-498E6E60D2B2}"/>
              </a:ext>
            </a:extLst>
          </p:cNvPr>
          <p:cNvSpPr>
            <a:spLocks noGrp="1"/>
          </p:cNvSpPr>
          <p:nvPr>
            <p:ph type="dt" sz="half" idx="10"/>
          </p:nvPr>
        </p:nvSpPr>
        <p:spPr/>
        <p:txBody>
          <a:bodyPr/>
          <a:lstStyle>
            <a:lvl1pPr>
              <a:defRPr/>
            </a:lvl1pPr>
          </a:lstStyle>
          <a:p>
            <a:pPr>
              <a:defRPr/>
            </a:pPr>
            <a:fld id="{27848C57-A1F7-4161-BCB7-26B7A3A8F8FE}" type="datetimeFigureOut">
              <a:rPr lang="en-GB"/>
              <a:pPr>
                <a:defRPr/>
              </a:pPr>
              <a:t>02/07/2025</a:t>
            </a:fld>
            <a:endParaRPr lang="en-GB"/>
          </a:p>
        </p:txBody>
      </p:sp>
      <p:sp>
        <p:nvSpPr>
          <p:cNvPr id="3" name="Slide Number Placeholder 5">
            <a:extLst>
              <a:ext uri="{FF2B5EF4-FFF2-40B4-BE49-F238E27FC236}">
                <a16:creationId xmlns:a16="http://schemas.microsoft.com/office/drawing/2014/main" id="{BD08296B-F621-4DC5-A959-33E523805F92}"/>
              </a:ext>
            </a:extLst>
          </p:cNvPr>
          <p:cNvSpPr>
            <a:spLocks noGrp="1"/>
          </p:cNvSpPr>
          <p:nvPr>
            <p:ph type="sldNum" sz="quarter" idx="11"/>
          </p:nvPr>
        </p:nvSpPr>
        <p:spPr/>
        <p:txBody>
          <a:bodyPr/>
          <a:lstStyle>
            <a:lvl1pPr>
              <a:defRPr/>
            </a:lvl1pPr>
          </a:lstStyle>
          <a:p>
            <a:pPr>
              <a:defRPr/>
            </a:pPr>
            <a:fld id="{E127D847-7983-420A-BEC3-7857E252758B}" type="slidenum">
              <a:rPr lang="en-GB" altLang="en-US"/>
              <a:pPr>
                <a:defRPr/>
              </a:pPr>
              <a:t>‹#›</a:t>
            </a:fld>
            <a:endParaRPr lang="en-GB" altLang="en-US"/>
          </a:p>
        </p:txBody>
      </p:sp>
    </p:spTree>
    <p:extLst>
      <p:ext uri="{BB962C8B-B14F-4D97-AF65-F5344CB8AC3E}">
        <p14:creationId xmlns:p14="http://schemas.microsoft.com/office/powerpoint/2010/main" val="35428966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0F1A708B-4537-4CDF-9078-218158E76E88}"/>
              </a:ext>
            </a:extLst>
          </p:cNvPr>
          <p:cNvSpPr>
            <a:spLocks noGrp="1"/>
          </p:cNvSpPr>
          <p:nvPr>
            <p:ph type="dt" sz="half" idx="10"/>
          </p:nvPr>
        </p:nvSpPr>
        <p:spPr/>
        <p:txBody>
          <a:bodyPr/>
          <a:lstStyle>
            <a:lvl1pPr>
              <a:defRPr/>
            </a:lvl1pPr>
          </a:lstStyle>
          <a:p>
            <a:pPr>
              <a:defRPr/>
            </a:pPr>
            <a:fld id="{C0424C2F-8189-43DE-BA57-1AEC4DD35792}" type="datetimeFigureOut">
              <a:rPr lang="en-GB"/>
              <a:pPr>
                <a:defRPr/>
              </a:pPr>
              <a:t>02/07/2025</a:t>
            </a:fld>
            <a:endParaRPr lang="en-GB"/>
          </a:p>
        </p:txBody>
      </p:sp>
      <p:sp>
        <p:nvSpPr>
          <p:cNvPr id="6" name="Slide Number Placeholder 5">
            <a:extLst>
              <a:ext uri="{FF2B5EF4-FFF2-40B4-BE49-F238E27FC236}">
                <a16:creationId xmlns:a16="http://schemas.microsoft.com/office/drawing/2014/main" id="{F2624C93-C25A-49B7-91D9-B4694A366157}"/>
              </a:ext>
            </a:extLst>
          </p:cNvPr>
          <p:cNvSpPr>
            <a:spLocks noGrp="1"/>
          </p:cNvSpPr>
          <p:nvPr>
            <p:ph type="sldNum" sz="quarter" idx="11"/>
          </p:nvPr>
        </p:nvSpPr>
        <p:spPr/>
        <p:txBody>
          <a:bodyPr/>
          <a:lstStyle>
            <a:lvl1pPr>
              <a:defRPr/>
            </a:lvl1pPr>
          </a:lstStyle>
          <a:p>
            <a:pPr>
              <a:defRPr/>
            </a:pPr>
            <a:fld id="{60B5D7F6-6E77-4922-BBC6-D6214893F01B}" type="slidenum">
              <a:rPr lang="en-GB" altLang="en-US"/>
              <a:pPr>
                <a:defRPr/>
              </a:pPr>
              <a:t>‹#›</a:t>
            </a:fld>
            <a:endParaRPr lang="en-GB" altLang="en-US"/>
          </a:p>
        </p:txBody>
      </p:sp>
    </p:spTree>
    <p:extLst>
      <p:ext uri="{BB962C8B-B14F-4D97-AF65-F5344CB8AC3E}">
        <p14:creationId xmlns:p14="http://schemas.microsoft.com/office/powerpoint/2010/main" val="209230072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D9C0CD8E-4BA9-4723-AD61-EDA3A87B7C81}"/>
              </a:ext>
            </a:extLst>
          </p:cNvPr>
          <p:cNvSpPr>
            <a:spLocks noGrp="1"/>
          </p:cNvSpPr>
          <p:nvPr>
            <p:ph type="dt" sz="half" idx="10"/>
          </p:nvPr>
        </p:nvSpPr>
        <p:spPr/>
        <p:txBody>
          <a:bodyPr/>
          <a:lstStyle>
            <a:lvl1pPr>
              <a:defRPr/>
            </a:lvl1pPr>
          </a:lstStyle>
          <a:p>
            <a:pPr>
              <a:defRPr/>
            </a:pPr>
            <a:fld id="{98BCEF5C-266E-4086-AD21-16BDFF3A4B7B}" type="datetimeFigureOut">
              <a:rPr lang="en-GB"/>
              <a:pPr>
                <a:defRPr/>
              </a:pPr>
              <a:t>02/07/2025</a:t>
            </a:fld>
            <a:endParaRPr lang="en-GB"/>
          </a:p>
        </p:txBody>
      </p:sp>
      <p:sp>
        <p:nvSpPr>
          <p:cNvPr id="6" name="Slide Number Placeholder 5">
            <a:extLst>
              <a:ext uri="{FF2B5EF4-FFF2-40B4-BE49-F238E27FC236}">
                <a16:creationId xmlns:a16="http://schemas.microsoft.com/office/drawing/2014/main" id="{63B7E0BC-CAD8-4769-8BC8-179BDF70A48F}"/>
              </a:ext>
            </a:extLst>
          </p:cNvPr>
          <p:cNvSpPr>
            <a:spLocks noGrp="1"/>
          </p:cNvSpPr>
          <p:nvPr>
            <p:ph type="sldNum" sz="quarter" idx="11"/>
          </p:nvPr>
        </p:nvSpPr>
        <p:spPr/>
        <p:txBody>
          <a:bodyPr/>
          <a:lstStyle>
            <a:lvl1pPr>
              <a:defRPr/>
            </a:lvl1pPr>
          </a:lstStyle>
          <a:p>
            <a:pPr>
              <a:defRPr/>
            </a:pPr>
            <a:fld id="{A78CC17F-8AFE-4AA5-A062-8F7F28D27FE3}" type="slidenum">
              <a:rPr lang="en-GB" altLang="en-US"/>
              <a:pPr>
                <a:defRPr/>
              </a:pPr>
              <a:t>‹#›</a:t>
            </a:fld>
            <a:endParaRPr lang="en-GB" altLang="en-US"/>
          </a:p>
        </p:txBody>
      </p:sp>
    </p:spTree>
    <p:extLst>
      <p:ext uri="{BB962C8B-B14F-4D97-AF65-F5344CB8AC3E}">
        <p14:creationId xmlns:p14="http://schemas.microsoft.com/office/powerpoint/2010/main" val="421173460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C1895A-ECB5-4D60-BD68-2046146E0B4B}"/>
              </a:ext>
            </a:extLst>
          </p:cNvPr>
          <p:cNvSpPr>
            <a:spLocks noGrp="1"/>
          </p:cNvSpPr>
          <p:nvPr>
            <p:ph type="dt" sz="half" idx="10"/>
          </p:nvPr>
        </p:nvSpPr>
        <p:spPr/>
        <p:txBody>
          <a:bodyPr/>
          <a:lstStyle>
            <a:lvl1pPr>
              <a:defRPr/>
            </a:lvl1pPr>
          </a:lstStyle>
          <a:p>
            <a:pPr>
              <a:defRPr/>
            </a:pPr>
            <a:fld id="{3AC1C616-1927-4D0B-94D9-4A795A7177D6}" type="datetimeFigureOut">
              <a:rPr lang="en-GB"/>
              <a:pPr>
                <a:defRPr/>
              </a:pPr>
              <a:t>02/07/2025</a:t>
            </a:fld>
            <a:endParaRPr lang="en-GB"/>
          </a:p>
        </p:txBody>
      </p:sp>
      <p:sp>
        <p:nvSpPr>
          <p:cNvPr id="5" name="Slide Number Placeholder 5">
            <a:extLst>
              <a:ext uri="{FF2B5EF4-FFF2-40B4-BE49-F238E27FC236}">
                <a16:creationId xmlns:a16="http://schemas.microsoft.com/office/drawing/2014/main" id="{89C5608E-1DAA-4545-A1B2-9DE3E77ECAA3}"/>
              </a:ext>
            </a:extLst>
          </p:cNvPr>
          <p:cNvSpPr>
            <a:spLocks noGrp="1"/>
          </p:cNvSpPr>
          <p:nvPr>
            <p:ph type="sldNum" sz="quarter" idx="11"/>
          </p:nvPr>
        </p:nvSpPr>
        <p:spPr/>
        <p:txBody>
          <a:bodyPr/>
          <a:lstStyle>
            <a:lvl1pPr>
              <a:defRPr/>
            </a:lvl1pPr>
          </a:lstStyle>
          <a:p>
            <a:pPr>
              <a:defRPr/>
            </a:pPr>
            <a:fld id="{AFE6BC80-9C58-4835-98BC-35DDAD5A9409}" type="slidenum">
              <a:rPr lang="en-GB" altLang="en-US"/>
              <a:pPr>
                <a:defRPr/>
              </a:pPr>
              <a:t>‹#›</a:t>
            </a:fld>
            <a:endParaRPr lang="en-GB" altLang="en-US"/>
          </a:p>
        </p:txBody>
      </p:sp>
    </p:spTree>
    <p:extLst>
      <p:ext uri="{BB962C8B-B14F-4D97-AF65-F5344CB8AC3E}">
        <p14:creationId xmlns:p14="http://schemas.microsoft.com/office/powerpoint/2010/main" val="47920437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25D2F7B-D7E4-444E-9320-5D85ED71FCEB}"/>
              </a:ext>
            </a:extLst>
          </p:cNvPr>
          <p:cNvSpPr>
            <a:spLocks noGrp="1"/>
          </p:cNvSpPr>
          <p:nvPr>
            <p:ph type="dt" sz="half" idx="10"/>
          </p:nvPr>
        </p:nvSpPr>
        <p:spPr/>
        <p:txBody>
          <a:bodyPr/>
          <a:lstStyle>
            <a:lvl1pPr>
              <a:defRPr/>
            </a:lvl1pPr>
          </a:lstStyle>
          <a:p>
            <a:pPr>
              <a:defRPr/>
            </a:pPr>
            <a:fld id="{B383416C-7963-4795-825D-B4FB0850484A}" type="datetimeFigureOut">
              <a:rPr lang="en-GB"/>
              <a:pPr>
                <a:defRPr/>
              </a:pPr>
              <a:t>02/07/2025</a:t>
            </a:fld>
            <a:endParaRPr lang="en-GB"/>
          </a:p>
        </p:txBody>
      </p:sp>
      <p:sp>
        <p:nvSpPr>
          <p:cNvPr id="5" name="Slide Number Placeholder 5">
            <a:extLst>
              <a:ext uri="{FF2B5EF4-FFF2-40B4-BE49-F238E27FC236}">
                <a16:creationId xmlns:a16="http://schemas.microsoft.com/office/drawing/2014/main" id="{C282F118-2E08-4EAE-A112-0892DD9FC985}"/>
              </a:ext>
            </a:extLst>
          </p:cNvPr>
          <p:cNvSpPr>
            <a:spLocks noGrp="1"/>
          </p:cNvSpPr>
          <p:nvPr>
            <p:ph type="sldNum" sz="quarter" idx="11"/>
          </p:nvPr>
        </p:nvSpPr>
        <p:spPr/>
        <p:txBody>
          <a:bodyPr/>
          <a:lstStyle>
            <a:lvl1pPr>
              <a:defRPr/>
            </a:lvl1pPr>
          </a:lstStyle>
          <a:p>
            <a:pPr>
              <a:defRPr/>
            </a:pPr>
            <a:fld id="{74DA9F77-ED79-4167-BD78-F273BD64B56B}" type="slidenum">
              <a:rPr lang="en-GB" altLang="en-US"/>
              <a:pPr>
                <a:defRPr/>
              </a:pPr>
              <a:t>‹#›</a:t>
            </a:fld>
            <a:endParaRPr lang="en-GB" altLang="en-US"/>
          </a:p>
        </p:txBody>
      </p:sp>
    </p:spTree>
    <p:extLst>
      <p:ext uri="{BB962C8B-B14F-4D97-AF65-F5344CB8AC3E}">
        <p14:creationId xmlns:p14="http://schemas.microsoft.com/office/powerpoint/2010/main" val="6562191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02/07/2025</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81416690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6DCC71E0-F1AD-4C36-B85D-4BE7D811DC6B}"/>
              </a:ext>
            </a:extLst>
          </p:cNvPr>
          <p:cNvSpPr>
            <a:spLocks noGrp="1" noChangeArrowheads="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B5B3C3DB-E5A9-47E5-AE81-3ECF0EFB1CA5}"/>
              </a:ext>
            </a:extLst>
          </p:cNvPr>
          <p:cNvSpPr>
            <a:spLocks noGrp="1" noChangeArrowheads="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87E1C748-4BC9-46D4-AB58-4A97D3BFDBA2}"/>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F22DB86-EB4F-4B64-A14B-7E24DA2A2942}" type="datetimeFigureOut">
              <a:rPr lang="en-GB"/>
              <a:pPr>
                <a:defRPr/>
              </a:pPr>
              <a:t>02/07/2025</a:t>
            </a:fld>
            <a:endParaRPr lang="en-GB"/>
          </a:p>
        </p:txBody>
      </p:sp>
      <p:sp>
        <p:nvSpPr>
          <p:cNvPr id="6" name="Slide Number Placeholder 5">
            <a:extLst>
              <a:ext uri="{FF2B5EF4-FFF2-40B4-BE49-F238E27FC236}">
                <a16:creationId xmlns:a16="http://schemas.microsoft.com/office/drawing/2014/main" id="{08BFE76C-0306-4667-8DD4-494C89A957D5}"/>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Myriad Pro"/>
              </a:defRPr>
            </a:lvl1pPr>
          </a:lstStyle>
          <a:p>
            <a:pPr>
              <a:defRPr/>
            </a:pPr>
            <a:fld id="{9502896F-2913-4024-A978-45FF1E7A8BE2}" type="slidenum">
              <a:rPr lang="en-GB" altLang="en-US"/>
              <a:pPr>
                <a:defRPr/>
              </a:pPr>
              <a:t>‹#›</a:t>
            </a:fld>
            <a:endParaRPr lang="en-GB" altLang="en-US"/>
          </a:p>
        </p:txBody>
      </p:sp>
    </p:spTree>
    <p:extLst>
      <p:ext uri="{BB962C8B-B14F-4D97-AF65-F5344CB8AC3E}">
        <p14:creationId xmlns:p14="http://schemas.microsoft.com/office/powerpoint/2010/main" val="100072786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13.xml"/><Relationship Id="rId1" Type="http://schemas.openxmlformats.org/officeDocument/2006/relationships/video" Target="https://www.youtube.com/embed/F_jEJBjE_J4"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13.xml"/><Relationship Id="rId1" Type="http://schemas.openxmlformats.org/officeDocument/2006/relationships/video" Target="https://www.youtube.com/embed/MfL_0ko4T3o"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13.xml"/><Relationship Id="rId1" Type="http://schemas.openxmlformats.org/officeDocument/2006/relationships/video" Target="https://www.youtube.com/embed/1snG8ZmLOWE?feature=oembed"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13.xml"/><Relationship Id="rId1" Type="http://schemas.openxmlformats.org/officeDocument/2006/relationships/video" Target="https://www.youtube.com/embed/cjziCs-R2S4" TargetMode="External"/></Relationships>
</file>

<file path=ppt/slides/_rels/slide11.xml.rels><?xml version="1.0" encoding="UTF-8" standalone="yes"?>
<Relationships xmlns="http://schemas.openxmlformats.org/package/2006/relationships"><Relationship Id="rId2" Type="http://schemas.openxmlformats.org/officeDocument/2006/relationships/hyperlink" Target="http://en.wikipedia.org/wiki/Daniel_R._Denison" TargetMode="Externa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13.xml"/><Relationship Id="rId1" Type="http://schemas.openxmlformats.org/officeDocument/2006/relationships/video" Target="https://www.youtube.com/embed/VMwjscSCcf0"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hyperlink" Target="https://gmintegratedcare.org.uk/health-news/devolution-led-to-significant-improvements-to-health/#:~:text=According%20to%20the%20study%2C%20there,missed%20from%202016%20to%202020" TargetMode="Externa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hyperlink" Target="https://www.imperial.ac.uk/business-school/ib-knowledge/management/centralisation-vs-decentralisation-the-disastrous-confusion-the-heart/#:~:text=The%20first%20example%20is%20the,done%2C%20at%20a%20local%20level" TargetMode="Externa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hyperlink" Target="https://gmintegratedcare.org.uk/health-news/devolution-led-to-significant-improvements-to-health/#:~:text=According%20to%20the%20study%2C%20there,missed%20from%202016%20to%202020" TargetMode="Externa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8" Type="http://schemas.openxmlformats.org/officeDocument/2006/relationships/hyperlink" Target="https://fullfact.org/health/how-many-people-treated-nightingale-hospitals/#:~:text=With%20the%20data%20we%20do,no%20patients%20in%20that%20period" TargetMode="External"/><Relationship Id="rId3" Type="http://schemas.openxmlformats.org/officeDocument/2006/relationships/hyperlink" Target="https://www.imperial.ac.uk/business-school/ib-knowledge/management/centralisation-vs-decentralisation-the-disastrous-confusion-the-heart/#:~:text=,trace" TargetMode="External"/><Relationship Id="rId7" Type="http://schemas.openxmlformats.org/officeDocument/2006/relationships/hyperlink" Target="https://digital.nhs.uk/data-and-information/publications/statistical/nhs-immunisation-statistics/england-2023-24/6in-1-vaccine#:~:text=%2A%20In%202023,2" TargetMode="External"/><Relationship Id="rId2" Type="http://schemas.openxmlformats.org/officeDocument/2006/relationships/hyperlink" Target="https://www.imperial.ac.uk/business-school/ib-knowledge/management/centralisation-vs-decentralisation-the-disastrous-confusion-the-heart/#:~:text=The%20first%20example%20is%20the,done%2C%20at%20a%20local%20level" TargetMode="External"/><Relationship Id="rId1" Type="http://schemas.openxmlformats.org/officeDocument/2006/relationships/slideLayout" Target="../slideLayouts/slideLayout13.xml"/><Relationship Id="rId6" Type="http://schemas.openxmlformats.org/officeDocument/2006/relationships/hyperlink" Target="https://digital.nhs.uk/data-and-information/publications/statistical/nhs-immunisation-statistics/england-2023-24/6in-1-vaccine#:~:text=,24" TargetMode="External"/><Relationship Id="rId5" Type="http://schemas.openxmlformats.org/officeDocument/2006/relationships/hyperlink" Target="https://www.kingsfund.org.uk/insight-and-analysis/long-reads/integrated-care-systems-explained#:~:text=Integrated%20care%20systems%20,reducing%20inequalities%20across%20geographical%20areas" TargetMode="External"/><Relationship Id="rId4" Type="http://schemas.openxmlformats.org/officeDocument/2006/relationships/hyperlink" Target="https://www.england.nhs.uk/integratedcare/integrated-care-in-your-area/#:~:text=The%2042%20integrated%20care%20systems,inequalities%20and%20create%20better%20servic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95600" y="1916833"/>
            <a:ext cx="7992888" cy="1440160"/>
          </a:xfrm>
        </p:spPr>
        <p:txBody>
          <a:bodyPr>
            <a:noAutofit/>
          </a:bodyPr>
          <a:lstStyle/>
          <a:p>
            <a:pPr algn="l"/>
            <a:br>
              <a:rPr lang="en-GB" sz="3600" b="1" i="1" dirty="0">
                <a:solidFill>
                  <a:schemeClr val="bg1"/>
                </a:solidFill>
              </a:rPr>
            </a:br>
            <a:br>
              <a:rPr lang="en-GB" sz="3600" b="1" i="1" dirty="0">
                <a:solidFill>
                  <a:schemeClr val="bg1"/>
                </a:solidFill>
                <a:latin typeface="Arial" panose="020B0604020202020204" pitchFamily="34" charset="0"/>
                <a:cs typeface="Arial" panose="020B0604020202020204" pitchFamily="34" charset="0"/>
              </a:rPr>
            </a:br>
            <a:br>
              <a:rPr lang="en-GB" sz="3600" b="1" i="1" dirty="0">
                <a:solidFill>
                  <a:schemeClr val="bg1"/>
                </a:solidFill>
                <a:latin typeface="Arial" panose="020B0604020202020204" pitchFamily="34" charset="0"/>
                <a:cs typeface="Arial" panose="020B0604020202020204" pitchFamily="34" charset="0"/>
              </a:rPr>
            </a:br>
            <a:br>
              <a:rPr lang="en-GB" sz="3600" b="1" i="1" dirty="0">
                <a:solidFill>
                  <a:schemeClr val="bg1"/>
                </a:solidFill>
                <a:latin typeface="Arial" panose="020B0604020202020204" pitchFamily="34" charset="0"/>
                <a:cs typeface="Arial" panose="020B0604020202020204" pitchFamily="34" charset="0"/>
              </a:rPr>
            </a:br>
            <a:br>
              <a:rPr lang="en-GB" sz="3600" b="1" dirty="0">
                <a:solidFill>
                  <a:schemeClr val="bg1"/>
                </a:solidFill>
              </a:rPr>
            </a:br>
            <a:br>
              <a:rPr lang="en-GB" sz="3600" b="1" dirty="0">
                <a:solidFill>
                  <a:schemeClr val="bg1"/>
                </a:solidFill>
              </a:rPr>
            </a:br>
            <a:br>
              <a:rPr lang="en-GB" sz="3600" b="1" dirty="0">
                <a:solidFill>
                  <a:schemeClr val="bg1"/>
                </a:solidFill>
              </a:rPr>
            </a:br>
            <a:br>
              <a:rPr lang="en-GB" sz="3600" b="1" dirty="0">
                <a:solidFill>
                  <a:schemeClr val="bg1"/>
                </a:solidFill>
              </a:rPr>
            </a:br>
            <a:r>
              <a:rPr kumimoji="0" lang="en-GB" sz="28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Dr Fahad Khan</a:t>
            </a:r>
            <a:b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br>
            <a: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PhD (Medical sciences), MSc. in Public health</a:t>
            </a:r>
            <a:b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br>
            <a: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BDS (Bachelor of Dentistry)</a:t>
            </a:r>
            <a:b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br>
            <a: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Diploma in Public health, Diploma in Epidemiology</a:t>
            </a:r>
            <a:br>
              <a:rPr lang="en-GB" sz="2000" dirty="0">
                <a:solidFill>
                  <a:prstClr val="black">
                    <a:tint val="75000"/>
                  </a:prstClr>
                </a:solidFill>
                <a:latin typeface="Arial" panose="020B0604020202020204" pitchFamily="34" charset="0"/>
                <a:cs typeface="Arial" panose="020B0604020202020204" pitchFamily="34" charset="0"/>
              </a:rPr>
            </a:br>
            <a:endParaRPr lang="en-GB" sz="2000" b="1" dirty="0">
              <a:solidFill>
                <a:schemeClr val="bg1"/>
              </a:solidFill>
              <a:latin typeface="Arial" panose="020B0604020202020204" pitchFamily="34" charset="0"/>
              <a:cs typeface="Arial" panose="020B0604020202020204" pitchFamily="34" charset="0"/>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1775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sz="2000" b="1" i="0" u="none" strike="noStrike" kern="1200" cap="none" spc="0" normalizeH="0" baseline="0" noProof="0">
              <a:ln>
                <a:noFill/>
              </a:ln>
              <a:solidFill>
                <a:prstClr val="white"/>
              </a:solidFill>
              <a:effectLst/>
              <a:uLnTx/>
              <a:uFillTx/>
              <a:latin typeface="Myriad Pro"/>
              <a:ea typeface="+mj-ea"/>
              <a:cs typeface="+mj-cs"/>
            </a:endParaRPr>
          </a:p>
        </p:txBody>
      </p:sp>
      <p:sp>
        <p:nvSpPr>
          <p:cNvPr id="4" name="Rectangle 3">
            <a:extLst>
              <a:ext uri="{FF2B5EF4-FFF2-40B4-BE49-F238E27FC236}">
                <a16:creationId xmlns:a16="http://schemas.microsoft.com/office/drawing/2014/main" id="{63DE40DA-47CD-4349-9D54-BB22EFAEF32A}"/>
              </a:ext>
            </a:extLst>
          </p:cNvPr>
          <p:cNvSpPr/>
          <p:nvPr/>
        </p:nvSpPr>
        <p:spPr>
          <a:xfrm>
            <a:off x="2711624" y="3064605"/>
            <a:ext cx="7200800" cy="584775"/>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Leadership- Culture- Week 8</a:t>
            </a:r>
          </a:p>
        </p:txBody>
      </p:sp>
      <p:graphicFrame>
        <p:nvGraphicFramePr>
          <p:cNvPr id="7" name="Table 6">
            <a:extLst>
              <a:ext uri="{FF2B5EF4-FFF2-40B4-BE49-F238E27FC236}">
                <a16:creationId xmlns:a16="http://schemas.microsoft.com/office/drawing/2014/main" id="{CC949F96-606C-B728-A826-98FA063EE213}"/>
              </a:ext>
            </a:extLst>
          </p:cNvPr>
          <p:cNvGraphicFramePr>
            <a:graphicFrameLocks noGrp="1"/>
          </p:cNvGraphicFramePr>
          <p:nvPr/>
        </p:nvGraphicFramePr>
        <p:xfrm>
          <a:off x="989045" y="1328803"/>
          <a:ext cx="10375641" cy="1735802"/>
        </p:xfrm>
        <a:graphic>
          <a:graphicData uri="http://schemas.openxmlformats.org/drawingml/2006/table">
            <a:tbl>
              <a:tblPr firstRow="1" firstCol="1" bandRow="1">
                <a:tableStyleId>{2D5ABB26-0587-4C30-8999-92F81FD0307C}</a:tableStyleId>
              </a:tblPr>
              <a:tblGrid>
                <a:gridCol w="10375641">
                  <a:extLst>
                    <a:ext uri="{9D8B030D-6E8A-4147-A177-3AD203B41FA5}">
                      <a16:colId xmlns:a16="http://schemas.microsoft.com/office/drawing/2014/main" val="4081449409"/>
                    </a:ext>
                  </a:extLst>
                </a:gridCol>
              </a:tblGrid>
              <a:tr h="1735802">
                <a:tc>
                  <a:txBody>
                    <a:bodyPr/>
                    <a:lstStyle/>
                    <a:p>
                      <a:pPr algn="ctr">
                        <a:tabLst>
                          <a:tab pos="2865755" algn="ctr"/>
                          <a:tab pos="5731510" algn="r"/>
                        </a:tabLst>
                      </a:pPr>
                      <a:r>
                        <a:rPr lang="en-GB" sz="3600" b="1" kern="100" dirty="0">
                          <a:solidFill>
                            <a:schemeClr val="bg1"/>
                          </a:solidFill>
                          <a:effectLst/>
                        </a:rPr>
                        <a:t>Module: LCHS7002</a:t>
                      </a:r>
                    </a:p>
                    <a:p>
                      <a:pPr algn="ctr">
                        <a:tabLst>
                          <a:tab pos="2865755" algn="ctr"/>
                          <a:tab pos="5731510" algn="r"/>
                        </a:tabLst>
                      </a:pPr>
                      <a:r>
                        <a:rPr lang="en-US" sz="3600" b="1" kern="100" dirty="0">
                          <a:solidFill>
                            <a:schemeClr val="bg1"/>
                          </a:solidFill>
                          <a:effectLst/>
                        </a:rPr>
                        <a:t>Health Care System Organization and Leadership</a:t>
                      </a:r>
                      <a:endParaRPr lang="en-GB" sz="36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64112554"/>
                  </a:ext>
                </a:extLst>
              </a:tr>
            </a:tbl>
          </a:graphicData>
        </a:graphic>
      </p:graphicFrame>
    </p:spTree>
    <p:extLst>
      <p:ext uri="{BB962C8B-B14F-4D97-AF65-F5344CB8AC3E}">
        <p14:creationId xmlns:p14="http://schemas.microsoft.com/office/powerpoint/2010/main" val="1395684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17887F7-D05F-482C-8AC3-A207F9DE538D}"/>
              </a:ext>
            </a:extLst>
          </p:cNvPr>
          <p:cNvSpPr>
            <a:spLocks noGrp="1"/>
          </p:cNvSpPr>
          <p:nvPr>
            <p:ph idx="1"/>
          </p:nvPr>
        </p:nvSpPr>
        <p:spPr>
          <a:xfrm>
            <a:off x="131928" y="221777"/>
            <a:ext cx="10972800" cy="508378"/>
          </a:xfrm>
        </p:spPr>
        <p:txBody>
          <a:bodyPr>
            <a:normAutofit/>
          </a:bodyPr>
          <a:lstStyle/>
          <a:p>
            <a:r>
              <a:rPr lang="en-GB" sz="2539" b="1" dirty="0"/>
              <a:t>Learning objectives </a:t>
            </a:r>
          </a:p>
        </p:txBody>
      </p:sp>
      <p:sp>
        <p:nvSpPr>
          <p:cNvPr id="4" name="Text Placeholder 3">
            <a:extLst>
              <a:ext uri="{FF2B5EF4-FFF2-40B4-BE49-F238E27FC236}">
                <a16:creationId xmlns:a16="http://schemas.microsoft.com/office/drawing/2014/main" id="{5ADEE210-00BC-434E-969C-F55075CF5AA4}"/>
              </a:ext>
            </a:extLst>
          </p:cNvPr>
          <p:cNvSpPr>
            <a:spLocks noGrp="1"/>
          </p:cNvSpPr>
          <p:nvPr>
            <p:ph type="body" sz="quarter" idx="4294967295"/>
          </p:nvPr>
        </p:nvSpPr>
        <p:spPr>
          <a:xfrm>
            <a:off x="498143" y="995506"/>
            <a:ext cx="11430000" cy="4163348"/>
          </a:xfrm>
        </p:spPr>
        <p:txBody>
          <a:bodyPr/>
          <a:lstStyle/>
          <a:p>
            <a:pPr marL="0" indent="0">
              <a:lnSpc>
                <a:spcPct val="200000"/>
              </a:lnSpc>
              <a:buNone/>
            </a:pPr>
            <a:r>
              <a:rPr lang="en-GB" sz="2000" dirty="0"/>
              <a:t>At the end of this lecture, you should understand and evaluate </a:t>
            </a:r>
          </a:p>
          <a:p>
            <a:pPr>
              <a:lnSpc>
                <a:spcPct val="200000"/>
              </a:lnSpc>
            </a:pPr>
            <a:r>
              <a:rPr lang="en-GB" sz="2000" dirty="0"/>
              <a:t>Key concepts</a:t>
            </a:r>
          </a:p>
          <a:p>
            <a:pPr>
              <a:lnSpc>
                <a:spcPct val="200000"/>
              </a:lnSpc>
            </a:pPr>
            <a:r>
              <a:rPr lang="en-GB" sz="2000" dirty="0"/>
              <a:t>Cultural framework</a:t>
            </a:r>
          </a:p>
          <a:p>
            <a:pPr>
              <a:lnSpc>
                <a:spcPct val="200000"/>
              </a:lnSpc>
            </a:pPr>
            <a:r>
              <a:rPr lang="en-GB" sz="2000" dirty="0"/>
              <a:t>Centralization and Decentralization</a:t>
            </a:r>
          </a:p>
          <a:p>
            <a:pPr>
              <a:lnSpc>
                <a:spcPct val="200000"/>
              </a:lnSpc>
            </a:pPr>
            <a:r>
              <a:rPr lang="en-GB" sz="2000" dirty="0"/>
              <a:t>Reflect on how the session relates to the assessment </a:t>
            </a:r>
          </a:p>
        </p:txBody>
      </p:sp>
    </p:spTree>
    <p:extLst>
      <p:ext uri="{BB962C8B-B14F-4D97-AF65-F5344CB8AC3E}">
        <p14:creationId xmlns:p14="http://schemas.microsoft.com/office/powerpoint/2010/main" val="41505984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 name="Rectangle 2"/>
          <p:cNvSpPr txBox="1">
            <a:spLocks noGrp="1"/>
          </p:cNvSpPr>
          <p:nvPr>
            <p:ph type="title"/>
          </p:nvPr>
        </p:nvSpPr>
        <p:spPr>
          <a:prstGeom prst="rect">
            <a:avLst/>
          </a:prstGeom>
        </p:spPr>
        <p:txBody>
          <a:bodyPr/>
          <a:lstStyle/>
          <a:p>
            <a:pPr defTabSz="704100">
              <a:defRPr sz="2400" b="1"/>
            </a:pPr>
            <a:r>
              <a:rPr dirty="0"/>
              <a:t>2. Key Concepts – International Context</a:t>
            </a:r>
            <a:br>
              <a:rPr dirty="0"/>
            </a:br>
            <a:br>
              <a:rPr dirty="0"/>
            </a:br>
            <a:r>
              <a:rPr sz="1800" dirty="0"/>
              <a:t>What is Culture?</a:t>
            </a:r>
          </a:p>
        </p:txBody>
      </p:sp>
      <p:sp>
        <p:nvSpPr>
          <p:cNvPr id="169" name="Rectangle 3"/>
          <p:cNvSpPr txBox="1">
            <a:spLocks noGrp="1"/>
          </p:cNvSpPr>
          <p:nvPr>
            <p:ph idx="1"/>
          </p:nvPr>
        </p:nvSpPr>
        <p:spPr>
          <a:xfrm>
            <a:off x="213815" y="1470484"/>
            <a:ext cx="10972800" cy="3917032"/>
          </a:xfrm>
          <a:prstGeom prst="rect">
            <a:avLst/>
          </a:prstGeom>
        </p:spPr>
        <p:txBody>
          <a:bodyPr/>
          <a:lstStyle/>
          <a:p>
            <a:pPr marL="281181" indent="-281181" defTabSz="749822">
              <a:lnSpc>
                <a:spcPct val="80000"/>
              </a:lnSpc>
              <a:spcBef>
                <a:spcPts val="600"/>
              </a:spcBef>
              <a:buNone/>
              <a:defRPr sz="1300" b="1" i="1"/>
            </a:pPr>
            <a:endParaRPr dirty="0"/>
          </a:p>
          <a:p>
            <a:pPr marL="0" lvl="1" indent="374909" defTabSz="749822">
              <a:lnSpc>
                <a:spcPct val="80000"/>
              </a:lnSpc>
              <a:buNone/>
              <a:defRPr sz="700" i="1"/>
            </a:pPr>
            <a:endParaRPr dirty="0"/>
          </a:p>
          <a:p>
            <a:pPr marL="609231" lvl="1" indent="-234320" defTabSz="749822">
              <a:lnSpc>
                <a:spcPct val="80000"/>
              </a:lnSpc>
              <a:spcBef>
                <a:spcPts val="300"/>
              </a:spcBef>
              <a:defRPr sz="1600"/>
            </a:pPr>
            <a:r>
              <a:rPr dirty="0"/>
              <a:t>The collective programming of the mind which distinguishes the members of one organisation from another.</a:t>
            </a:r>
            <a:endParaRPr sz="2200" dirty="0"/>
          </a:p>
          <a:p>
            <a:pPr marL="0" lvl="2" indent="749820" algn="r" defTabSz="749822">
              <a:lnSpc>
                <a:spcPct val="80000"/>
              </a:lnSpc>
              <a:spcBef>
                <a:spcPts val="300"/>
              </a:spcBef>
              <a:buNone/>
              <a:defRPr sz="1400" i="1"/>
            </a:pPr>
            <a:r>
              <a:rPr dirty="0"/>
              <a:t>(Hofstede, 1998)</a:t>
            </a:r>
            <a:endParaRPr sz="1900" dirty="0"/>
          </a:p>
          <a:p>
            <a:pPr marL="0" lvl="2" indent="749820" algn="r" defTabSz="749822">
              <a:lnSpc>
                <a:spcPct val="80000"/>
              </a:lnSpc>
              <a:spcBef>
                <a:spcPts val="400"/>
              </a:spcBef>
              <a:buNone/>
              <a:defRPr sz="1600" i="1"/>
            </a:pPr>
            <a:endParaRPr sz="1900" dirty="0"/>
          </a:p>
          <a:p>
            <a:pPr marL="609231" lvl="1" indent="-234320" defTabSz="749822">
              <a:lnSpc>
                <a:spcPct val="80000"/>
              </a:lnSpc>
              <a:spcBef>
                <a:spcPts val="300"/>
              </a:spcBef>
              <a:defRPr sz="1600"/>
            </a:pPr>
            <a:r>
              <a:rPr dirty="0"/>
              <a:t>A set of understandings or meanings shared by a group of people.  The meanings are largely tacit among members, are clearly relevant to the particular group and are distinctive to the group.  Meanings are passed on to new group members.</a:t>
            </a:r>
            <a:endParaRPr sz="2200" dirty="0"/>
          </a:p>
          <a:p>
            <a:pPr marL="0" lvl="1" indent="374909" algn="r" defTabSz="749822">
              <a:lnSpc>
                <a:spcPct val="80000"/>
              </a:lnSpc>
              <a:spcBef>
                <a:spcPts val="300"/>
              </a:spcBef>
              <a:buNone/>
              <a:defRPr sz="1400" i="1"/>
            </a:pPr>
            <a:r>
              <a:rPr dirty="0"/>
              <a:t>(Louis, 1980)</a:t>
            </a:r>
            <a:endParaRPr sz="2200" dirty="0"/>
          </a:p>
          <a:p>
            <a:pPr marL="0" lvl="1" indent="374909" algn="r" defTabSz="749822">
              <a:lnSpc>
                <a:spcPct val="80000"/>
              </a:lnSpc>
              <a:buNone/>
              <a:defRPr sz="1600" i="1"/>
            </a:pPr>
            <a:endParaRPr sz="2200" dirty="0"/>
          </a:p>
          <a:p>
            <a:pPr marL="609231" lvl="1" indent="-234320" defTabSz="749822">
              <a:lnSpc>
                <a:spcPct val="80000"/>
              </a:lnSpc>
              <a:spcBef>
                <a:spcPts val="300"/>
              </a:spcBef>
              <a:defRPr sz="1600"/>
            </a:pPr>
            <a:r>
              <a:rPr dirty="0"/>
              <a:t>Culture may be defined as ‘the way we do things around here’.</a:t>
            </a:r>
            <a:endParaRPr sz="2200" dirty="0"/>
          </a:p>
          <a:p>
            <a:pPr marL="0" lvl="1" indent="374911" defTabSz="749822">
              <a:lnSpc>
                <a:spcPct val="80000"/>
              </a:lnSpc>
              <a:buNone/>
              <a:defRPr sz="1600"/>
            </a:pPr>
            <a:endParaRPr sz="2200" dirty="0"/>
          </a:p>
          <a:p>
            <a:pPr marL="0" lvl="1" indent="374911" algn="r" defTabSz="749822">
              <a:lnSpc>
                <a:spcPct val="80000"/>
              </a:lnSpc>
              <a:spcBef>
                <a:spcPts val="300"/>
              </a:spcBef>
              <a:buNone/>
              <a:defRPr sz="1600" i="1"/>
            </a:pPr>
            <a:r>
              <a:rPr dirty="0"/>
              <a:t>(Deal &amp; Kennedy, 1982)</a:t>
            </a:r>
            <a:endParaRPr sz="2200" dirty="0"/>
          </a:p>
          <a:p>
            <a:pPr marL="0" lvl="1" indent="374911" defTabSz="749822">
              <a:lnSpc>
                <a:spcPct val="80000"/>
              </a:lnSpc>
              <a:buNone/>
              <a:defRPr sz="1600"/>
            </a:pPr>
            <a:endParaRPr sz="2200" dirty="0"/>
          </a:p>
          <a:p>
            <a:pPr marL="609231" lvl="1" indent="-234320" defTabSz="749822">
              <a:lnSpc>
                <a:spcPct val="80000"/>
              </a:lnSpc>
              <a:spcBef>
                <a:spcPts val="300"/>
              </a:spcBef>
              <a:defRPr sz="1600"/>
            </a:pPr>
            <a:r>
              <a:rPr dirty="0"/>
              <a:t>Culture is to a society what memory is to an individual.</a:t>
            </a:r>
            <a:endParaRPr sz="2200" dirty="0"/>
          </a:p>
          <a:p>
            <a:pPr marL="0" lvl="1" indent="374911" algn="r" defTabSz="749822">
              <a:lnSpc>
                <a:spcPct val="80000"/>
              </a:lnSpc>
              <a:spcBef>
                <a:spcPts val="300"/>
              </a:spcBef>
              <a:buNone/>
              <a:defRPr sz="1600" i="1"/>
            </a:pPr>
            <a:r>
              <a:rPr dirty="0"/>
              <a:t>(</a:t>
            </a:r>
            <a:r>
              <a:rPr dirty="0" err="1"/>
              <a:t>Triandis</a:t>
            </a:r>
            <a:r>
              <a:rPr dirty="0"/>
              <a:t>, 1995)</a:t>
            </a:r>
            <a:endParaRPr sz="2200" dirty="0"/>
          </a:p>
          <a:p>
            <a:pPr marL="0" lvl="1" indent="374909" algn="r" defTabSz="749822">
              <a:lnSpc>
                <a:spcPct val="80000"/>
              </a:lnSpc>
              <a:buNone/>
              <a:defRPr sz="1400" i="1"/>
            </a:pPr>
            <a:endParaRPr sz="2200" dirty="0"/>
          </a:p>
          <a:p>
            <a:pPr marL="0" lvl="1" indent="374909" algn="r" defTabSz="749822">
              <a:lnSpc>
                <a:spcPct val="80000"/>
              </a:lnSpc>
              <a:buNone/>
              <a:defRPr sz="1400" i="1"/>
            </a:pPr>
            <a:endParaRPr sz="2200" dirty="0"/>
          </a:p>
          <a:p>
            <a:pPr marL="0" lvl="1" indent="374909" defTabSz="749822">
              <a:lnSpc>
                <a:spcPct val="80000"/>
              </a:lnSpc>
              <a:spcBef>
                <a:spcPts val="300"/>
              </a:spcBef>
              <a:buNone/>
              <a:defRPr sz="1400" b="1" i="1"/>
            </a:pPr>
            <a:r>
              <a:rPr dirty="0"/>
              <a:t>- </a:t>
            </a:r>
            <a:r>
              <a:rPr lang="en-GB" dirty="0"/>
              <a:t>m</a:t>
            </a:r>
            <a:endParaRPr dirty="0"/>
          </a:p>
        </p:txBody>
      </p:sp>
    </p:spTree>
    <p:extLst>
      <p:ext uri="{BB962C8B-B14F-4D97-AF65-F5344CB8AC3E}">
        <p14:creationId xmlns:p14="http://schemas.microsoft.com/office/powerpoint/2010/main" val="12115677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 name="Rectangle 2"/>
          <p:cNvSpPr txBox="1">
            <a:spLocks noGrp="1"/>
          </p:cNvSpPr>
          <p:nvPr>
            <p:ph type="title"/>
          </p:nvPr>
        </p:nvSpPr>
        <p:spPr>
          <a:xfrm>
            <a:off x="609600" y="274638"/>
            <a:ext cx="10972800" cy="538162"/>
          </a:xfrm>
          <a:prstGeom prst="rect">
            <a:avLst/>
          </a:prstGeom>
        </p:spPr>
        <p:txBody>
          <a:bodyPr/>
          <a:lstStyle/>
          <a:p>
            <a:pPr>
              <a:defRPr sz="3200" b="1"/>
            </a:pPr>
            <a:r>
              <a:rPr sz="2400" dirty="0"/>
              <a:t>What is Culture?</a:t>
            </a:r>
          </a:p>
        </p:txBody>
      </p:sp>
      <p:sp>
        <p:nvSpPr>
          <p:cNvPr id="179" name="Rectangle 3"/>
          <p:cNvSpPr txBox="1">
            <a:spLocks noGrp="1"/>
          </p:cNvSpPr>
          <p:nvPr>
            <p:ph idx="1"/>
          </p:nvPr>
        </p:nvSpPr>
        <p:spPr>
          <a:xfrm>
            <a:off x="240145" y="1600201"/>
            <a:ext cx="11342255" cy="3917032"/>
          </a:xfrm>
          <a:prstGeom prst="rect">
            <a:avLst/>
          </a:prstGeom>
        </p:spPr>
        <p:txBody>
          <a:bodyPr/>
          <a:lstStyle/>
          <a:p>
            <a:pPr marL="281181" indent="-281181" defTabSz="749822">
              <a:lnSpc>
                <a:spcPct val="80000"/>
              </a:lnSpc>
              <a:spcBef>
                <a:spcPts val="600"/>
              </a:spcBef>
              <a:buNone/>
              <a:defRPr sz="1300" b="1" i="1"/>
            </a:pPr>
            <a:endParaRPr dirty="0"/>
          </a:p>
          <a:p>
            <a:pPr marL="0" lvl="1" indent="374909" defTabSz="749822">
              <a:lnSpc>
                <a:spcPct val="80000"/>
              </a:lnSpc>
              <a:buNone/>
              <a:defRPr sz="700" i="1"/>
            </a:pPr>
            <a:endParaRPr dirty="0"/>
          </a:p>
          <a:p>
            <a:pPr marL="609231" lvl="1" indent="-234320" defTabSz="749822">
              <a:lnSpc>
                <a:spcPct val="80000"/>
              </a:lnSpc>
              <a:spcBef>
                <a:spcPts val="300"/>
              </a:spcBef>
              <a:defRPr sz="1600"/>
            </a:pPr>
            <a:r>
              <a:rPr dirty="0"/>
              <a:t>The collective programming of the mind which distinguishes the members of one organisation from another.</a:t>
            </a:r>
            <a:endParaRPr sz="2200" dirty="0"/>
          </a:p>
          <a:p>
            <a:pPr marL="0" lvl="2" indent="749820" algn="r" defTabSz="749822">
              <a:lnSpc>
                <a:spcPct val="80000"/>
              </a:lnSpc>
              <a:spcBef>
                <a:spcPts val="300"/>
              </a:spcBef>
              <a:buNone/>
              <a:defRPr sz="1400" i="1"/>
            </a:pPr>
            <a:r>
              <a:rPr dirty="0"/>
              <a:t>(Hofstede, 1998)</a:t>
            </a:r>
            <a:endParaRPr sz="1900" dirty="0"/>
          </a:p>
          <a:p>
            <a:pPr marL="0" lvl="2" indent="749820" algn="r" defTabSz="749822">
              <a:lnSpc>
                <a:spcPct val="80000"/>
              </a:lnSpc>
              <a:spcBef>
                <a:spcPts val="400"/>
              </a:spcBef>
              <a:buNone/>
              <a:defRPr sz="1600" i="1"/>
            </a:pPr>
            <a:endParaRPr sz="1900" dirty="0"/>
          </a:p>
          <a:p>
            <a:pPr marL="609231" lvl="1" indent="-234320" defTabSz="749822">
              <a:lnSpc>
                <a:spcPct val="80000"/>
              </a:lnSpc>
              <a:spcBef>
                <a:spcPts val="300"/>
              </a:spcBef>
              <a:defRPr sz="1600"/>
            </a:pPr>
            <a:r>
              <a:rPr dirty="0"/>
              <a:t>A set of understandings or meanings shared by a group of people.  The meanings are largely tacit among members, are clearly relevant to the particular group and are distinctive to the group.  Meanings are passed on to new group members.</a:t>
            </a:r>
            <a:endParaRPr sz="2200" dirty="0"/>
          </a:p>
          <a:p>
            <a:pPr marL="0" lvl="1" indent="374909" algn="r" defTabSz="749822">
              <a:lnSpc>
                <a:spcPct val="80000"/>
              </a:lnSpc>
              <a:spcBef>
                <a:spcPts val="300"/>
              </a:spcBef>
              <a:buNone/>
              <a:defRPr sz="1400" i="1"/>
            </a:pPr>
            <a:r>
              <a:rPr dirty="0"/>
              <a:t>(Louis, 1980)</a:t>
            </a:r>
            <a:endParaRPr sz="2200" dirty="0"/>
          </a:p>
          <a:p>
            <a:pPr marL="0" lvl="1" indent="374909" algn="r" defTabSz="749822">
              <a:lnSpc>
                <a:spcPct val="80000"/>
              </a:lnSpc>
              <a:buNone/>
              <a:defRPr sz="1600" i="1"/>
            </a:pPr>
            <a:endParaRPr sz="2200" dirty="0"/>
          </a:p>
          <a:p>
            <a:pPr marL="609231" lvl="1" indent="-234320" defTabSz="749822">
              <a:lnSpc>
                <a:spcPct val="80000"/>
              </a:lnSpc>
              <a:spcBef>
                <a:spcPts val="300"/>
              </a:spcBef>
              <a:defRPr sz="1600"/>
            </a:pPr>
            <a:r>
              <a:rPr dirty="0"/>
              <a:t>Culture may be defined as ‘the way we do things around here’.</a:t>
            </a:r>
            <a:endParaRPr sz="2200" dirty="0"/>
          </a:p>
          <a:p>
            <a:pPr marL="0" lvl="1" indent="374911" defTabSz="749822">
              <a:lnSpc>
                <a:spcPct val="80000"/>
              </a:lnSpc>
              <a:buNone/>
              <a:defRPr sz="1600"/>
            </a:pPr>
            <a:endParaRPr sz="2200" dirty="0"/>
          </a:p>
          <a:p>
            <a:pPr marL="0" lvl="1" indent="374911" algn="r" defTabSz="749822">
              <a:lnSpc>
                <a:spcPct val="80000"/>
              </a:lnSpc>
              <a:spcBef>
                <a:spcPts val="300"/>
              </a:spcBef>
              <a:buNone/>
              <a:defRPr sz="1600" i="1"/>
            </a:pPr>
            <a:r>
              <a:rPr dirty="0"/>
              <a:t>(Deal &amp; Kennedy, 1982)</a:t>
            </a:r>
            <a:endParaRPr sz="2200" dirty="0"/>
          </a:p>
          <a:p>
            <a:pPr marL="0" lvl="1" indent="374911" defTabSz="749822">
              <a:lnSpc>
                <a:spcPct val="80000"/>
              </a:lnSpc>
              <a:buNone/>
              <a:defRPr sz="1600"/>
            </a:pPr>
            <a:endParaRPr sz="2200" dirty="0"/>
          </a:p>
          <a:p>
            <a:pPr marL="609231" lvl="1" indent="-234320" defTabSz="749822">
              <a:lnSpc>
                <a:spcPct val="80000"/>
              </a:lnSpc>
              <a:spcBef>
                <a:spcPts val="300"/>
              </a:spcBef>
              <a:defRPr sz="1600"/>
            </a:pPr>
            <a:r>
              <a:rPr dirty="0"/>
              <a:t>Culture is to a society what memory is to an individual.</a:t>
            </a:r>
            <a:endParaRPr sz="2200" dirty="0"/>
          </a:p>
          <a:p>
            <a:pPr marL="0" lvl="1" indent="374911" algn="r" defTabSz="749822">
              <a:lnSpc>
                <a:spcPct val="80000"/>
              </a:lnSpc>
              <a:spcBef>
                <a:spcPts val="300"/>
              </a:spcBef>
              <a:buNone/>
              <a:defRPr sz="1600" i="1"/>
            </a:pPr>
            <a:r>
              <a:rPr dirty="0"/>
              <a:t>(</a:t>
            </a:r>
            <a:r>
              <a:rPr dirty="0" err="1"/>
              <a:t>Triandis</a:t>
            </a:r>
            <a:r>
              <a:rPr dirty="0"/>
              <a:t>, 1995)</a:t>
            </a:r>
            <a:endParaRPr sz="2200" dirty="0"/>
          </a:p>
          <a:p>
            <a:pPr marL="0" lvl="1" indent="374909" algn="r" defTabSz="749822">
              <a:lnSpc>
                <a:spcPct val="80000"/>
              </a:lnSpc>
              <a:buNone/>
              <a:defRPr sz="1400" i="1"/>
            </a:pPr>
            <a:endParaRPr sz="2200" dirty="0"/>
          </a:p>
          <a:p>
            <a:pPr marL="0" lvl="1" indent="374909" algn="r" defTabSz="749822">
              <a:lnSpc>
                <a:spcPct val="80000"/>
              </a:lnSpc>
              <a:buNone/>
              <a:defRPr sz="1400" i="1"/>
            </a:pPr>
            <a:endParaRPr sz="2200" dirty="0"/>
          </a:p>
          <a:p>
            <a:pPr marL="0" lvl="1" indent="374909" defTabSz="749822">
              <a:lnSpc>
                <a:spcPct val="80000"/>
              </a:lnSpc>
              <a:spcBef>
                <a:spcPts val="300"/>
              </a:spcBef>
              <a:buNone/>
              <a:defRPr sz="1400" b="1" i="1"/>
            </a:pPr>
            <a:r>
              <a:rPr dirty="0"/>
              <a:t>- </a:t>
            </a:r>
          </a:p>
        </p:txBody>
      </p:sp>
    </p:spTree>
    <p:extLst>
      <p:ext uri="{BB962C8B-B14F-4D97-AF65-F5344CB8AC3E}">
        <p14:creationId xmlns:p14="http://schemas.microsoft.com/office/powerpoint/2010/main" val="27264749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 name="Rectangle 2"/>
          <p:cNvSpPr txBox="1">
            <a:spLocks noGrp="1"/>
          </p:cNvSpPr>
          <p:nvPr>
            <p:ph type="title"/>
          </p:nvPr>
        </p:nvSpPr>
        <p:spPr>
          <a:prstGeom prst="rect">
            <a:avLst/>
          </a:prstGeom>
        </p:spPr>
        <p:txBody>
          <a:bodyPr/>
          <a:lstStyle>
            <a:lvl1pPr>
              <a:defRPr sz="3200" b="1"/>
            </a:lvl1pPr>
          </a:lstStyle>
          <a:p>
            <a:r>
              <a:rPr dirty="0"/>
              <a:t>Central questions on this </a:t>
            </a:r>
            <a:r>
              <a:rPr lang="en-GB" dirty="0"/>
              <a:t>session: </a:t>
            </a:r>
            <a:endParaRPr dirty="0"/>
          </a:p>
        </p:txBody>
      </p:sp>
      <p:sp>
        <p:nvSpPr>
          <p:cNvPr id="174" name="Rectangle 3"/>
          <p:cNvSpPr txBox="1">
            <a:spLocks noGrp="1"/>
          </p:cNvSpPr>
          <p:nvPr>
            <p:ph idx="1"/>
          </p:nvPr>
        </p:nvSpPr>
        <p:spPr>
          <a:xfrm>
            <a:off x="609600" y="1417638"/>
            <a:ext cx="10972800" cy="3917032"/>
          </a:xfrm>
          <a:prstGeom prst="rect">
            <a:avLst/>
          </a:prstGeom>
        </p:spPr>
        <p:txBody>
          <a:bodyPr>
            <a:normAutofit/>
          </a:bodyPr>
          <a:lstStyle/>
          <a:p>
            <a:pPr>
              <a:lnSpc>
                <a:spcPct val="80000"/>
              </a:lnSpc>
              <a:buSzTx/>
              <a:buNone/>
              <a:defRPr sz="1600" b="1" i="1"/>
            </a:pPr>
            <a:endParaRPr dirty="0"/>
          </a:p>
          <a:p>
            <a:pPr marL="300041" indent="-300041" defTabSz="457209">
              <a:lnSpc>
                <a:spcPct val="150000"/>
              </a:lnSpc>
              <a:spcBef>
                <a:spcPts val="600"/>
              </a:spcBef>
              <a:buClr>
                <a:srgbClr val="D52B1E"/>
              </a:buClr>
              <a:defRPr sz="2800"/>
            </a:pPr>
            <a:r>
              <a:rPr dirty="0"/>
              <a:t>How do you compare different cultures?</a:t>
            </a:r>
          </a:p>
          <a:p>
            <a:pPr marL="300041" indent="-300041" defTabSz="457209">
              <a:lnSpc>
                <a:spcPct val="150000"/>
              </a:lnSpc>
              <a:spcBef>
                <a:spcPts val="600"/>
              </a:spcBef>
              <a:buClr>
                <a:srgbClr val="D52B1E"/>
              </a:buClr>
              <a:defRPr sz="2800"/>
            </a:pPr>
            <a:r>
              <a:rPr dirty="0"/>
              <a:t>What is the impact of culture on management?</a:t>
            </a:r>
          </a:p>
          <a:p>
            <a:pPr marL="300041" indent="-300041" defTabSz="457209">
              <a:lnSpc>
                <a:spcPct val="150000"/>
              </a:lnSpc>
              <a:spcBef>
                <a:spcPts val="600"/>
              </a:spcBef>
              <a:buClr>
                <a:srgbClr val="D52B1E"/>
              </a:buClr>
              <a:defRPr sz="2800"/>
            </a:pPr>
            <a:r>
              <a:rPr dirty="0"/>
              <a:t>What is the link between leadership and cultural intelligence?</a:t>
            </a:r>
          </a:p>
          <a:p>
            <a:pPr marL="300041" indent="-300041" defTabSz="457209">
              <a:lnSpc>
                <a:spcPct val="150000"/>
              </a:lnSpc>
              <a:spcBef>
                <a:spcPts val="600"/>
              </a:spcBef>
              <a:buClr>
                <a:srgbClr val="D52B1E"/>
              </a:buClr>
              <a:defRPr sz="2800"/>
            </a:pPr>
            <a:r>
              <a:rPr dirty="0"/>
              <a:t>What are the issues around managing cross-cultural teams?</a:t>
            </a:r>
          </a:p>
          <a:p>
            <a:pPr marL="300041" indent="-300041" defTabSz="457209">
              <a:lnSpc>
                <a:spcPct val="150000"/>
              </a:lnSpc>
              <a:spcBef>
                <a:spcPts val="600"/>
              </a:spcBef>
              <a:buClr>
                <a:srgbClr val="D52B1E"/>
              </a:buClr>
              <a:defRPr sz="2800"/>
            </a:pPr>
            <a:r>
              <a:rPr dirty="0"/>
              <a:t>The convergence-divergence debates</a:t>
            </a:r>
          </a:p>
        </p:txBody>
      </p:sp>
    </p:spTree>
    <p:extLst>
      <p:ext uri="{BB962C8B-B14F-4D97-AF65-F5344CB8AC3E}">
        <p14:creationId xmlns:p14="http://schemas.microsoft.com/office/powerpoint/2010/main" val="12732765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Introduction to Organizational Culture">
            <a:hlinkClick r:id="" action="ppaction://media"/>
            <a:extLst>
              <a:ext uri="{FF2B5EF4-FFF2-40B4-BE49-F238E27FC236}">
                <a16:creationId xmlns:a16="http://schemas.microsoft.com/office/drawing/2014/main" id="{6E076A2A-9F3C-4C85-A848-65F7DBA2FA64}"/>
              </a:ext>
            </a:extLst>
          </p:cNvPr>
          <p:cNvPicPr>
            <a:picLocks noRot="1" noChangeAspect="1"/>
          </p:cNvPicPr>
          <p:nvPr>
            <a:videoFile r:link="rId1"/>
          </p:nvPr>
        </p:nvPicPr>
        <p:blipFill>
          <a:blip r:embed="rId3"/>
          <a:stretch>
            <a:fillRect/>
          </a:stretch>
        </p:blipFill>
        <p:spPr>
          <a:xfrm>
            <a:off x="1170452" y="118918"/>
            <a:ext cx="9851095" cy="5541241"/>
          </a:xfrm>
          <a:prstGeom prst="rect">
            <a:avLst/>
          </a:prstGeom>
        </p:spPr>
      </p:pic>
    </p:spTree>
    <p:extLst>
      <p:ext uri="{BB962C8B-B14F-4D97-AF65-F5344CB8AC3E}">
        <p14:creationId xmlns:p14="http://schemas.microsoft.com/office/powerpoint/2010/main" val="29177516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Organisational Culture (Overview)">
            <a:hlinkClick r:id="" action="ppaction://media"/>
            <a:extLst>
              <a:ext uri="{FF2B5EF4-FFF2-40B4-BE49-F238E27FC236}">
                <a16:creationId xmlns:a16="http://schemas.microsoft.com/office/drawing/2014/main" id="{C7C7AD20-3DE9-4305-A21C-D0F5BCCF7D35}"/>
              </a:ext>
            </a:extLst>
          </p:cNvPr>
          <p:cNvPicPr>
            <a:picLocks noRot="1" noChangeAspect="1"/>
          </p:cNvPicPr>
          <p:nvPr>
            <a:videoFile r:link="rId1"/>
          </p:nvPr>
        </p:nvPicPr>
        <p:blipFill>
          <a:blip r:embed="rId3"/>
          <a:stretch>
            <a:fillRect/>
          </a:stretch>
        </p:blipFill>
        <p:spPr>
          <a:xfrm>
            <a:off x="1140178" y="128155"/>
            <a:ext cx="9772073" cy="5496791"/>
          </a:xfrm>
          <a:prstGeom prst="rect">
            <a:avLst/>
          </a:prstGeom>
        </p:spPr>
      </p:pic>
    </p:spTree>
    <p:extLst>
      <p:ext uri="{BB962C8B-B14F-4D97-AF65-F5344CB8AC3E}">
        <p14:creationId xmlns:p14="http://schemas.microsoft.com/office/powerpoint/2010/main" val="507134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A look inside Google’s culture">
            <a:hlinkClick r:id="" action="ppaction://media"/>
            <a:extLst>
              <a:ext uri="{FF2B5EF4-FFF2-40B4-BE49-F238E27FC236}">
                <a16:creationId xmlns:a16="http://schemas.microsoft.com/office/drawing/2014/main" id="{EFAC7723-E969-3D09-D999-BC6A89135AB1}"/>
              </a:ext>
            </a:extLst>
          </p:cNvPr>
          <p:cNvPicPr>
            <a:picLocks noRot="1" noChangeAspect="1"/>
          </p:cNvPicPr>
          <p:nvPr>
            <a:videoFile r:link="rId1"/>
          </p:nvPr>
        </p:nvPicPr>
        <p:blipFill>
          <a:blip r:embed="rId3"/>
          <a:stretch>
            <a:fillRect/>
          </a:stretch>
        </p:blipFill>
        <p:spPr>
          <a:xfrm>
            <a:off x="2119210" y="34966"/>
            <a:ext cx="9975015" cy="5635884"/>
          </a:xfrm>
          <a:prstGeom prst="rect">
            <a:avLst/>
          </a:prstGeom>
        </p:spPr>
      </p:pic>
      <p:sp>
        <p:nvSpPr>
          <p:cNvPr id="6" name="TextBox 5">
            <a:extLst>
              <a:ext uri="{FF2B5EF4-FFF2-40B4-BE49-F238E27FC236}">
                <a16:creationId xmlns:a16="http://schemas.microsoft.com/office/drawing/2014/main" id="{1F3C2AF6-12DE-3366-F5C8-F910C0CD96D6}"/>
              </a:ext>
            </a:extLst>
          </p:cNvPr>
          <p:cNvSpPr txBox="1"/>
          <p:nvPr/>
        </p:nvSpPr>
        <p:spPr>
          <a:xfrm rot="16200000">
            <a:off x="-809911" y="2609062"/>
            <a:ext cx="3162136"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F0F0F"/>
                </a:solidFill>
                <a:effectLst/>
                <a:uLnTx/>
                <a:uFillTx/>
                <a:latin typeface="YouTube Sans"/>
                <a:ea typeface="+mn-ea"/>
                <a:cs typeface="+mn-cs"/>
              </a:rPr>
              <a:t>A look inside Google’s culture</a:t>
            </a:r>
          </a:p>
        </p:txBody>
      </p:sp>
    </p:spTree>
    <p:extLst>
      <p:ext uri="{BB962C8B-B14F-4D97-AF65-F5344CB8AC3E}">
        <p14:creationId xmlns:p14="http://schemas.microsoft.com/office/powerpoint/2010/main" val="23767019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0" name="Picture 2" descr="Picture 2"/>
          <p:cNvPicPr>
            <a:picLocks noChangeAspect="1"/>
          </p:cNvPicPr>
          <p:nvPr/>
        </p:nvPicPr>
        <p:blipFill>
          <a:blip r:embed="rId2"/>
          <a:stretch>
            <a:fillRect/>
          </a:stretch>
        </p:blipFill>
        <p:spPr>
          <a:xfrm>
            <a:off x="395932" y="772247"/>
            <a:ext cx="8280401" cy="4681541"/>
          </a:xfrm>
          <a:prstGeom prst="rect">
            <a:avLst/>
          </a:prstGeom>
          <a:ln w="12700">
            <a:miter lim="400000"/>
          </a:ln>
        </p:spPr>
      </p:pic>
      <p:sp>
        <p:nvSpPr>
          <p:cNvPr id="191" name="TextBox 3"/>
          <p:cNvSpPr txBox="1"/>
          <p:nvPr/>
        </p:nvSpPr>
        <p:spPr>
          <a:xfrm>
            <a:off x="8811491" y="1049338"/>
            <a:ext cx="2984577" cy="393953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8" tIns="45718" rIns="45718" bIns="45718">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400" i="1">
                <a:latin typeface="+mj-lt"/>
                <a:ea typeface="+mj-ea"/>
                <a:cs typeface="+mj-cs"/>
                <a:sym typeface="Arial"/>
              </a:defRPr>
            </a:pPr>
            <a:r>
              <a:rPr kumimoji="0" sz="1400" b="0" i="1" u="none" strike="noStrike" kern="1200" cap="none" spc="0" normalizeH="0" baseline="0" noProof="0" dirty="0">
                <a:ln>
                  <a:noFill/>
                </a:ln>
                <a:solidFill>
                  <a:prstClr val="black"/>
                </a:solidFill>
                <a:effectLst/>
                <a:uLnTx/>
                <a:uFillTx/>
                <a:latin typeface="Myriad Pro"/>
                <a:ea typeface="+mn-ea"/>
                <a:cs typeface="+mn-cs"/>
                <a:sym typeface="Arial"/>
              </a:rPr>
              <a:t>Uniform or style of dress;</a:t>
            </a:r>
            <a:endParaRPr kumimoji="0" sz="3200" b="0" i="1" u="none" strike="noStrike" kern="1200" cap="none" spc="0" normalizeH="0" baseline="0" noProof="0" dirty="0">
              <a:ln>
                <a:noFill/>
              </a:ln>
              <a:solidFill>
                <a:prstClr val="black"/>
              </a:solidFill>
              <a:effectLst/>
              <a:uLnTx/>
              <a:uFillTx/>
              <a:latin typeface="Myriad Pro"/>
              <a:ea typeface="+mn-ea"/>
              <a:cs typeface="+mn-cs"/>
              <a:sym typeface="Arial"/>
            </a:endParaRPr>
          </a:p>
          <a:p>
            <a:pPr marL="0" marR="0" lvl="0" indent="0" algn="l" defTabSz="914400" rtl="0" eaLnBrk="1" fontAlgn="auto" latinLnBrk="0" hangingPunct="1">
              <a:lnSpc>
                <a:spcPct val="100000"/>
              </a:lnSpc>
              <a:spcBef>
                <a:spcPts val="0"/>
              </a:spcBef>
              <a:spcAft>
                <a:spcPts val="0"/>
              </a:spcAft>
              <a:buClrTx/>
              <a:buSzTx/>
              <a:buFontTx/>
              <a:buNone/>
              <a:tabLst/>
              <a:defRPr sz="1400" i="1">
                <a:latin typeface="+mj-lt"/>
                <a:ea typeface="+mj-ea"/>
                <a:cs typeface="+mj-cs"/>
                <a:sym typeface="Arial"/>
              </a:defRPr>
            </a:pPr>
            <a:r>
              <a:rPr kumimoji="0" sz="1400" b="0" i="1" u="none" strike="noStrike" kern="1200" cap="none" spc="0" normalizeH="0" baseline="0" noProof="0" dirty="0">
                <a:ln>
                  <a:noFill/>
                </a:ln>
                <a:solidFill>
                  <a:prstClr val="black"/>
                </a:solidFill>
                <a:effectLst/>
                <a:uLnTx/>
                <a:uFillTx/>
                <a:latin typeface="Myriad Pro"/>
                <a:ea typeface="+mn-ea"/>
                <a:cs typeface="+mn-cs"/>
                <a:sym typeface="Arial"/>
              </a:rPr>
              <a:t>Products or Services;</a:t>
            </a:r>
            <a:endParaRPr kumimoji="0" sz="3200" b="0" i="1" u="none" strike="noStrike" kern="1200" cap="none" spc="0" normalizeH="0" baseline="0" noProof="0" dirty="0">
              <a:ln>
                <a:noFill/>
              </a:ln>
              <a:solidFill>
                <a:prstClr val="black"/>
              </a:solidFill>
              <a:effectLst/>
              <a:uLnTx/>
              <a:uFillTx/>
              <a:latin typeface="Myriad Pro"/>
              <a:ea typeface="+mn-ea"/>
              <a:cs typeface="+mn-cs"/>
              <a:sym typeface="Arial"/>
            </a:endParaRPr>
          </a:p>
          <a:p>
            <a:pPr marL="0" marR="0" lvl="0" indent="0" algn="l" defTabSz="914400" rtl="0" eaLnBrk="1" fontAlgn="auto" latinLnBrk="0" hangingPunct="1">
              <a:lnSpc>
                <a:spcPct val="100000"/>
              </a:lnSpc>
              <a:spcBef>
                <a:spcPts val="0"/>
              </a:spcBef>
              <a:spcAft>
                <a:spcPts val="0"/>
              </a:spcAft>
              <a:buClrTx/>
              <a:buSzTx/>
              <a:buFontTx/>
              <a:buNone/>
              <a:tabLst/>
              <a:defRPr sz="1400" i="1">
                <a:latin typeface="+mj-lt"/>
                <a:ea typeface="+mj-ea"/>
                <a:cs typeface="+mj-cs"/>
                <a:sym typeface="Arial"/>
              </a:defRPr>
            </a:pPr>
            <a:r>
              <a:rPr kumimoji="0" sz="1400" b="0" i="1" u="none" strike="noStrike" kern="1200" cap="none" spc="0" normalizeH="0" baseline="0" noProof="0" dirty="0">
                <a:ln>
                  <a:noFill/>
                </a:ln>
                <a:solidFill>
                  <a:prstClr val="black"/>
                </a:solidFill>
                <a:effectLst/>
                <a:uLnTx/>
                <a:uFillTx/>
                <a:latin typeface="Myriad Pro"/>
                <a:ea typeface="+mn-ea"/>
                <a:cs typeface="+mn-cs"/>
                <a:sym typeface="Arial"/>
              </a:rPr>
              <a:t>Buildings, offices;</a:t>
            </a:r>
            <a:endParaRPr kumimoji="0" sz="3200" b="0" i="1" u="none" strike="noStrike" kern="1200" cap="none" spc="0" normalizeH="0" baseline="0" noProof="0" dirty="0">
              <a:ln>
                <a:noFill/>
              </a:ln>
              <a:solidFill>
                <a:prstClr val="black"/>
              </a:solidFill>
              <a:effectLst/>
              <a:uLnTx/>
              <a:uFillTx/>
              <a:latin typeface="Myriad Pro"/>
              <a:ea typeface="+mn-ea"/>
              <a:cs typeface="+mn-cs"/>
              <a:sym typeface="Arial"/>
            </a:endParaRPr>
          </a:p>
          <a:p>
            <a:pPr marL="0" marR="0" lvl="0" indent="0" algn="l" defTabSz="914400" rtl="0" eaLnBrk="1" fontAlgn="auto" latinLnBrk="0" hangingPunct="1">
              <a:lnSpc>
                <a:spcPct val="100000"/>
              </a:lnSpc>
              <a:spcBef>
                <a:spcPts val="0"/>
              </a:spcBef>
              <a:spcAft>
                <a:spcPts val="0"/>
              </a:spcAft>
              <a:buClrTx/>
              <a:buSzTx/>
              <a:buFontTx/>
              <a:buNone/>
              <a:tabLst/>
              <a:defRPr sz="1400" i="1">
                <a:latin typeface="+mj-lt"/>
                <a:ea typeface="+mj-ea"/>
                <a:cs typeface="+mj-cs"/>
                <a:sym typeface="Arial"/>
              </a:defRPr>
            </a:pPr>
            <a:r>
              <a:rPr kumimoji="0" sz="1400" b="0" i="1" u="none" strike="noStrike" kern="1200" cap="none" spc="0" normalizeH="0" baseline="0" noProof="0" dirty="0">
                <a:ln>
                  <a:noFill/>
                </a:ln>
                <a:solidFill>
                  <a:prstClr val="black"/>
                </a:solidFill>
                <a:effectLst/>
                <a:uLnTx/>
                <a:uFillTx/>
                <a:latin typeface="Myriad Pro"/>
                <a:ea typeface="+mn-ea"/>
                <a:cs typeface="+mn-cs"/>
                <a:sym typeface="Arial"/>
              </a:rPr>
              <a:t>Hierarchy &amp; Org structure;</a:t>
            </a:r>
            <a:endParaRPr kumimoji="0" sz="3200" b="0" i="1" u="none" strike="noStrike" kern="1200" cap="none" spc="0" normalizeH="0" baseline="0" noProof="0" dirty="0">
              <a:ln>
                <a:noFill/>
              </a:ln>
              <a:solidFill>
                <a:prstClr val="black"/>
              </a:solidFill>
              <a:effectLst/>
              <a:uLnTx/>
              <a:uFillTx/>
              <a:latin typeface="Myriad Pro"/>
              <a:ea typeface="+mn-ea"/>
              <a:cs typeface="+mn-cs"/>
              <a:sym typeface="Arial"/>
            </a:endParaRPr>
          </a:p>
          <a:p>
            <a:pPr marL="0" marR="0" lvl="0" indent="0" algn="l" defTabSz="914400" rtl="0" eaLnBrk="1" fontAlgn="auto" latinLnBrk="0" hangingPunct="1">
              <a:lnSpc>
                <a:spcPct val="100000"/>
              </a:lnSpc>
              <a:spcBef>
                <a:spcPts val="0"/>
              </a:spcBef>
              <a:spcAft>
                <a:spcPts val="0"/>
              </a:spcAft>
              <a:buClrTx/>
              <a:buSzTx/>
              <a:buFontTx/>
              <a:buNone/>
              <a:tabLst/>
              <a:defRPr sz="1400" i="1">
                <a:latin typeface="+mj-lt"/>
                <a:ea typeface="+mj-ea"/>
                <a:cs typeface="+mj-cs"/>
                <a:sym typeface="Arial"/>
              </a:defRPr>
            </a:pPr>
            <a:r>
              <a:rPr kumimoji="0" sz="1400" b="0" i="1" u="none" strike="noStrike" kern="1200" cap="none" spc="0" normalizeH="0" baseline="0" noProof="0" dirty="0">
                <a:ln>
                  <a:noFill/>
                </a:ln>
                <a:solidFill>
                  <a:prstClr val="black"/>
                </a:solidFill>
                <a:effectLst/>
                <a:uLnTx/>
                <a:uFillTx/>
                <a:latin typeface="Myriad Pro"/>
                <a:ea typeface="+mn-ea"/>
                <a:cs typeface="+mn-cs"/>
                <a:sym typeface="Arial"/>
              </a:rPr>
              <a:t>Rituals &amp; ceremonies</a:t>
            </a:r>
            <a:endParaRPr kumimoji="0" sz="3200" b="0" i="1" u="none" strike="noStrike" kern="1200" cap="none" spc="0" normalizeH="0" baseline="0" noProof="0" dirty="0">
              <a:ln>
                <a:noFill/>
              </a:ln>
              <a:solidFill>
                <a:prstClr val="black"/>
              </a:solidFill>
              <a:effectLst/>
              <a:uLnTx/>
              <a:uFillTx/>
              <a:latin typeface="Myriad Pro"/>
              <a:ea typeface="+mn-ea"/>
              <a:cs typeface="+mn-cs"/>
              <a:sym typeface="Arial"/>
            </a:endParaRPr>
          </a:p>
          <a:p>
            <a:pPr marL="0" marR="0" lvl="0" indent="0" algn="l" defTabSz="914400" rtl="0" eaLnBrk="1" fontAlgn="auto" latinLnBrk="0" hangingPunct="1">
              <a:lnSpc>
                <a:spcPct val="100000"/>
              </a:lnSpc>
              <a:spcBef>
                <a:spcPts val="0"/>
              </a:spcBef>
              <a:spcAft>
                <a:spcPts val="0"/>
              </a:spcAft>
              <a:buClrTx/>
              <a:buSzTx/>
              <a:buFontTx/>
              <a:buNone/>
              <a:tabLst/>
              <a:defRPr sz="1400" i="1">
                <a:latin typeface="+mj-lt"/>
                <a:ea typeface="+mj-ea"/>
                <a:cs typeface="+mj-cs"/>
                <a:sym typeface="Arial"/>
              </a:defRPr>
            </a:pPr>
            <a:r>
              <a:rPr kumimoji="0" sz="1400" b="0" i="1" u="none" strike="noStrike" kern="1200" cap="none" spc="0" normalizeH="0" baseline="0" noProof="0" dirty="0">
                <a:ln>
                  <a:noFill/>
                </a:ln>
                <a:solidFill>
                  <a:prstClr val="black"/>
                </a:solidFill>
                <a:effectLst/>
                <a:uLnTx/>
                <a:uFillTx/>
                <a:latin typeface="Myriad Pro"/>
                <a:ea typeface="+mn-ea"/>
                <a:cs typeface="+mn-cs"/>
                <a:sym typeface="Arial"/>
              </a:rPr>
              <a:t> </a:t>
            </a:r>
            <a:endParaRPr kumimoji="0" lang="en-GB" sz="1400" b="0" i="1" u="none" strike="noStrike" kern="1200" cap="none" spc="0" normalizeH="0" baseline="0" noProof="0" dirty="0">
              <a:ln>
                <a:noFill/>
              </a:ln>
              <a:solidFill>
                <a:prstClr val="black"/>
              </a:solidFill>
              <a:effectLst/>
              <a:uLnTx/>
              <a:uFillTx/>
              <a:latin typeface="Myriad Pro"/>
              <a:ea typeface="+mn-ea"/>
              <a:cs typeface="+mn-cs"/>
              <a:sym typeface="Arial"/>
            </a:endParaRPr>
          </a:p>
          <a:p>
            <a:pPr marL="0" marR="0" lvl="0" indent="0" algn="l" defTabSz="914400" rtl="0" eaLnBrk="1" fontAlgn="auto" latinLnBrk="0" hangingPunct="1">
              <a:lnSpc>
                <a:spcPct val="100000"/>
              </a:lnSpc>
              <a:spcBef>
                <a:spcPts val="0"/>
              </a:spcBef>
              <a:spcAft>
                <a:spcPts val="0"/>
              </a:spcAft>
              <a:buClrTx/>
              <a:buSzTx/>
              <a:buFontTx/>
              <a:buNone/>
              <a:tabLst/>
              <a:defRPr sz="1400" i="1">
                <a:latin typeface="+mj-lt"/>
                <a:ea typeface="+mj-ea"/>
                <a:cs typeface="+mj-cs"/>
                <a:sym typeface="Arial"/>
              </a:defRPr>
            </a:pPr>
            <a:endParaRPr kumimoji="0" lang="en-GB" sz="1400" b="0" i="1" u="none" strike="noStrike" kern="1200" cap="none" spc="0" normalizeH="0" baseline="0" noProof="0" dirty="0">
              <a:ln>
                <a:noFill/>
              </a:ln>
              <a:solidFill>
                <a:prstClr val="black"/>
              </a:solidFill>
              <a:effectLst/>
              <a:uLnTx/>
              <a:uFillTx/>
              <a:latin typeface="Myriad Pro"/>
              <a:ea typeface="+mn-ea"/>
              <a:cs typeface="+mn-cs"/>
              <a:sym typeface="Arial"/>
            </a:endParaRPr>
          </a:p>
          <a:p>
            <a:pPr marL="0" marR="0" lvl="0" indent="0" algn="l" defTabSz="914400" rtl="0" eaLnBrk="1" fontAlgn="auto" latinLnBrk="0" hangingPunct="1">
              <a:lnSpc>
                <a:spcPct val="100000"/>
              </a:lnSpc>
              <a:spcBef>
                <a:spcPts val="0"/>
              </a:spcBef>
              <a:spcAft>
                <a:spcPts val="0"/>
              </a:spcAft>
              <a:buClrTx/>
              <a:buSzTx/>
              <a:buFontTx/>
              <a:buNone/>
              <a:tabLst/>
              <a:defRPr sz="1400" i="1">
                <a:latin typeface="+mj-lt"/>
                <a:ea typeface="+mj-ea"/>
                <a:cs typeface="+mj-cs"/>
                <a:sym typeface="Arial"/>
              </a:defRPr>
            </a:pPr>
            <a:endParaRPr kumimoji="0" sz="3200" b="0" i="1" u="none" strike="noStrike" kern="1200" cap="none" spc="0" normalizeH="0" baseline="0" noProof="0" dirty="0">
              <a:ln>
                <a:noFill/>
              </a:ln>
              <a:solidFill>
                <a:prstClr val="black"/>
              </a:solidFill>
              <a:effectLst/>
              <a:uLnTx/>
              <a:uFillTx/>
              <a:latin typeface="Myriad Pro"/>
              <a:ea typeface="+mn-ea"/>
              <a:cs typeface="+mn-cs"/>
              <a:sym typeface="Arial"/>
            </a:endParaRPr>
          </a:p>
          <a:p>
            <a:pPr marL="0" marR="0" lvl="0" indent="0" algn="l" defTabSz="914400" rtl="0" eaLnBrk="1" fontAlgn="auto" latinLnBrk="0" hangingPunct="1">
              <a:lnSpc>
                <a:spcPct val="100000"/>
              </a:lnSpc>
              <a:spcBef>
                <a:spcPts val="0"/>
              </a:spcBef>
              <a:spcAft>
                <a:spcPts val="0"/>
              </a:spcAft>
              <a:buClrTx/>
              <a:buSzTx/>
              <a:buFontTx/>
              <a:buNone/>
              <a:tabLst/>
              <a:defRPr sz="1400" i="1">
                <a:latin typeface="+mj-lt"/>
                <a:ea typeface="+mj-ea"/>
                <a:cs typeface="+mj-cs"/>
                <a:sym typeface="Arial"/>
              </a:defRPr>
            </a:pPr>
            <a:r>
              <a:rPr kumimoji="0" sz="1400" b="0" i="1" u="none" strike="noStrike" kern="1200" cap="none" spc="0" normalizeH="0" baseline="0" noProof="0" dirty="0">
                <a:ln>
                  <a:noFill/>
                </a:ln>
                <a:solidFill>
                  <a:prstClr val="black"/>
                </a:solidFill>
                <a:effectLst/>
                <a:uLnTx/>
                <a:uFillTx/>
                <a:latin typeface="Myriad Pro"/>
                <a:ea typeface="+mn-ea"/>
                <a:cs typeface="+mn-cs"/>
                <a:sym typeface="Arial"/>
              </a:rPr>
              <a:t>Vision, Mission, Beliefs, Values.</a:t>
            </a:r>
            <a:endParaRPr kumimoji="0" sz="3200" b="0" i="1" u="none" strike="noStrike" kern="1200" cap="none" spc="0" normalizeH="0" baseline="0" noProof="0" dirty="0">
              <a:ln>
                <a:noFill/>
              </a:ln>
              <a:solidFill>
                <a:prstClr val="black"/>
              </a:solidFill>
              <a:effectLst/>
              <a:uLnTx/>
              <a:uFillTx/>
              <a:latin typeface="Myriad Pro"/>
              <a:ea typeface="+mn-ea"/>
              <a:cs typeface="+mn-cs"/>
              <a:sym typeface="Arial"/>
            </a:endParaRPr>
          </a:p>
          <a:p>
            <a:pPr marL="0" marR="0" lvl="0" indent="0" algn="l" defTabSz="914400" rtl="0" eaLnBrk="1" fontAlgn="auto" latinLnBrk="0" hangingPunct="1">
              <a:lnSpc>
                <a:spcPct val="100000"/>
              </a:lnSpc>
              <a:spcBef>
                <a:spcPts val="0"/>
              </a:spcBef>
              <a:spcAft>
                <a:spcPts val="0"/>
              </a:spcAft>
              <a:buClrTx/>
              <a:buSzTx/>
              <a:buFontTx/>
              <a:buNone/>
              <a:tabLst/>
              <a:defRPr sz="1400" i="1">
                <a:latin typeface="+mj-lt"/>
                <a:ea typeface="+mj-ea"/>
                <a:cs typeface="+mj-cs"/>
                <a:sym typeface="Arial"/>
              </a:defRPr>
            </a:pPr>
            <a:endParaRPr kumimoji="0" sz="3200" b="0" i="1" u="none" strike="noStrike" kern="1200" cap="none" spc="0" normalizeH="0" baseline="0" noProof="0" dirty="0">
              <a:ln>
                <a:noFill/>
              </a:ln>
              <a:solidFill>
                <a:prstClr val="black"/>
              </a:solidFill>
              <a:effectLst/>
              <a:uLnTx/>
              <a:uFillTx/>
              <a:latin typeface="Myriad Pro"/>
              <a:ea typeface="+mn-ea"/>
              <a:cs typeface="+mn-cs"/>
              <a:sym typeface="Arial"/>
            </a:endParaRPr>
          </a:p>
          <a:p>
            <a:pPr marL="0" marR="0" lvl="0" indent="0" algn="l" defTabSz="914400" rtl="0" eaLnBrk="1" fontAlgn="auto" latinLnBrk="0" hangingPunct="1">
              <a:lnSpc>
                <a:spcPct val="100000"/>
              </a:lnSpc>
              <a:spcBef>
                <a:spcPts val="0"/>
              </a:spcBef>
              <a:spcAft>
                <a:spcPts val="0"/>
              </a:spcAft>
              <a:buClrTx/>
              <a:buSzTx/>
              <a:buFontTx/>
              <a:buNone/>
              <a:tabLst/>
              <a:defRPr sz="1400" i="1">
                <a:latin typeface="+mj-lt"/>
                <a:ea typeface="+mj-ea"/>
                <a:cs typeface="+mj-cs"/>
                <a:sym typeface="Arial"/>
              </a:defRPr>
            </a:pPr>
            <a:endParaRPr kumimoji="0" sz="3200" b="0" i="1" u="none" strike="noStrike" kern="1200" cap="none" spc="0" normalizeH="0" baseline="0" noProof="0" dirty="0">
              <a:ln>
                <a:noFill/>
              </a:ln>
              <a:solidFill>
                <a:prstClr val="black"/>
              </a:solidFill>
              <a:effectLst/>
              <a:uLnTx/>
              <a:uFillTx/>
              <a:latin typeface="Myriad Pro"/>
              <a:ea typeface="+mn-ea"/>
              <a:cs typeface="+mn-cs"/>
              <a:sym typeface="Arial"/>
            </a:endParaRPr>
          </a:p>
          <a:p>
            <a:pPr marL="0" marR="0" lvl="0" indent="0" algn="l" defTabSz="914400" rtl="0" eaLnBrk="1" fontAlgn="auto" latinLnBrk="0" hangingPunct="1">
              <a:lnSpc>
                <a:spcPct val="100000"/>
              </a:lnSpc>
              <a:spcBef>
                <a:spcPts val="0"/>
              </a:spcBef>
              <a:spcAft>
                <a:spcPts val="0"/>
              </a:spcAft>
              <a:buClrTx/>
              <a:buSzTx/>
              <a:buFontTx/>
              <a:buNone/>
              <a:tabLst/>
              <a:defRPr sz="1400" i="1">
                <a:latin typeface="+mj-lt"/>
                <a:ea typeface="+mj-ea"/>
                <a:cs typeface="+mj-cs"/>
                <a:sym typeface="Arial"/>
              </a:defRPr>
            </a:pPr>
            <a:r>
              <a:rPr kumimoji="0" sz="1400" b="0" i="1" u="none" strike="noStrike" kern="1200" cap="none" spc="0" normalizeH="0" baseline="0" noProof="0" dirty="0">
                <a:ln>
                  <a:noFill/>
                </a:ln>
                <a:solidFill>
                  <a:prstClr val="black"/>
                </a:solidFill>
                <a:effectLst/>
                <a:uLnTx/>
                <a:uFillTx/>
                <a:latin typeface="Myriad Pro"/>
                <a:ea typeface="+mn-ea"/>
                <a:cs typeface="+mn-cs"/>
                <a:sym typeface="Arial"/>
              </a:rPr>
              <a:t>Power and politics</a:t>
            </a:r>
            <a:endParaRPr kumimoji="0" sz="3200" b="0" i="1" u="none" strike="noStrike" kern="1200" cap="none" spc="0" normalizeH="0" baseline="0" noProof="0" dirty="0">
              <a:ln>
                <a:noFill/>
              </a:ln>
              <a:solidFill>
                <a:prstClr val="black"/>
              </a:solidFill>
              <a:effectLst/>
              <a:uLnTx/>
              <a:uFillTx/>
              <a:latin typeface="Myriad Pro"/>
              <a:ea typeface="+mn-ea"/>
              <a:cs typeface="+mn-cs"/>
              <a:sym typeface="Arial"/>
            </a:endParaRPr>
          </a:p>
          <a:p>
            <a:pPr marL="0" marR="0" lvl="0" indent="0" algn="l" defTabSz="914400" rtl="0" eaLnBrk="1" fontAlgn="auto" latinLnBrk="0" hangingPunct="1">
              <a:lnSpc>
                <a:spcPct val="100000"/>
              </a:lnSpc>
              <a:spcBef>
                <a:spcPts val="0"/>
              </a:spcBef>
              <a:spcAft>
                <a:spcPts val="0"/>
              </a:spcAft>
              <a:buClrTx/>
              <a:buSzTx/>
              <a:buFontTx/>
              <a:buNone/>
              <a:tabLst/>
              <a:defRPr sz="1400" i="1">
                <a:latin typeface="+mj-lt"/>
                <a:ea typeface="+mj-ea"/>
                <a:cs typeface="+mj-cs"/>
                <a:sym typeface="Arial"/>
              </a:defRPr>
            </a:pPr>
            <a:r>
              <a:rPr kumimoji="0" sz="1400" b="0" i="1" u="none" strike="noStrike" kern="1200" cap="none" spc="0" normalizeH="0" baseline="0" noProof="0" dirty="0">
                <a:ln>
                  <a:noFill/>
                </a:ln>
                <a:solidFill>
                  <a:prstClr val="black"/>
                </a:solidFill>
                <a:effectLst/>
                <a:uLnTx/>
                <a:uFillTx/>
                <a:latin typeface="Myriad Pro"/>
                <a:ea typeface="+mn-ea"/>
                <a:cs typeface="+mn-cs"/>
                <a:sym typeface="Arial"/>
              </a:rPr>
              <a:t>Leadership style</a:t>
            </a:r>
            <a:endParaRPr kumimoji="0" sz="3200" b="0" i="1" u="none" strike="noStrike" kern="1200" cap="none" spc="0" normalizeH="0" baseline="0" noProof="0" dirty="0">
              <a:ln>
                <a:noFill/>
              </a:ln>
              <a:solidFill>
                <a:prstClr val="black"/>
              </a:solidFill>
              <a:effectLst/>
              <a:uLnTx/>
              <a:uFillTx/>
              <a:latin typeface="Myriad Pro"/>
              <a:ea typeface="+mn-ea"/>
              <a:cs typeface="+mn-cs"/>
              <a:sym typeface="Arial"/>
            </a:endParaRPr>
          </a:p>
          <a:p>
            <a:pPr marL="0" marR="0" lvl="0" indent="0" algn="l" defTabSz="914400" rtl="0" eaLnBrk="1" fontAlgn="auto" latinLnBrk="0" hangingPunct="1">
              <a:lnSpc>
                <a:spcPct val="100000"/>
              </a:lnSpc>
              <a:spcBef>
                <a:spcPts val="0"/>
              </a:spcBef>
              <a:spcAft>
                <a:spcPts val="0"/>
              </a:spcAft>
              <a:buClrTx/>
              <a:buSzTx/>
              <a:buFontTx/>
              <a:buNone/>
              <a:tabLst/>
              <a:defRPr sz="1400" i="1">
                <a:latin typeface="+mj-lt"/>
                <a:ea typeface="+mj-ea"/>
                <a:cs typeface="+mj-cs"/>
                <a:sym typeface="Arial"/>
              </a:defRPr>
            </a:pPr>
            <a:r>
              <a:rPr kumimoji="0" sz="1400" b="0" i="1" u="none" strike="noStrike" kern="1200" cap="none" spc="0" normalizeH="0" baseline="0" noProof="0" dirty="0">
                <a:ln>
                  <a:noFill/>
                </a:ln>
                <a:solidFill>
                  <a:prstClr val="black"/>
                </a:solidFill>
                <a:effectLst/>
                <a:uLnTx/>
                <a:uFillTx/>
                <a:latin typeface="Myriad Pro"/>
                <a:ea typeface="+mn-ea"/>
                <a:cs typeface="+mn-cs"/>
                <a:sym typeface="Arial"/>
              </a:rPr>
              <a:t>Unwritten rules</a:t>
            </a:r>
          </a:p>
        </p:txBody>
      </p:sp>
      <p:sp>
        <p:nvSpPr>
          <p:cNvPr id="192" name="Rectangle 1"/>
          <p:cNvSpPr txBox="1"/>
          <p:nvPr/>
        </p:nvSpPr>
        <p:spPr>
          <a:xfrm>
            <a:off x="460848" y="107949"/>
            <a:ext cx="3869377" cy="41549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p>
            <a:pPr marL="0" marR="0" lvl="0" indent="0" algn="l" defTabSz="914400" rtl="0" eaLnBrk="1" fontAlgn="auto" latinLnBrk="0" hangingPunct="1">
              <a:lnSpc>
                <a:spcPct val="100000"/>
              </a:lnSpc>
              <a:spcBef>
                <a:spcPts val="0"/>
              </a:spcBef>
              <a:spcAft>
                <a:spcPts val="0"/>
              </a:spcAft>
              <a:buClrTx/>
              <a:buSzTx/>
              <a:buFontTx/>
              <a:buNone/>
              <a:tabLst/>
              <a:defRPr b="1">
                <a:latin typeface="Calibri"/>
                <a:ea typeface="Calibri"/>
                <a:cs typeface="Calibri"/>
                <a:sym typeface="Calibri"/>
              </a:defRPr>
            </a:pPr>
            <a:r>
              <a:rPr kumimoji="0" lang="en-GB" sz="2100" b="1" i="0" u="none" strike="noStrike" kern="1200" cap="none" spc="0" normalizeH="0" baseline="0" noProof="0" dirty="0">
                <a:ln>
                  <a:noFill/>
                </a:ln>
                <a:solidFill>
                  <a:prstClr val="black"/>
                </a:solidFill>
                <a:effectLst/>
                <a:uLnTx/>
                <a:uFillTx/>
                <a:latin typeface="Calibri"/>
                <a:ea typeface="Calibri"/>
                <a:cs typeface="Calibri"/>
                <a:sym typeface="Calibri"/>
              </a:rPr>
              <a:t>Iceberg Metaphor </a:t>
            </a:r>
            <a:r>
              <a:rPr kumimoji="0" sz="2100" b="1" i="1" u="none" strike="noStrike" kern="1200" cap="none" spc="0" normalizeH="0" baseline="0" noProof="0" dirty="0">
                <a:ln>
                  <a:noFill/>
                </a:ln>
                <a:solidFill>
                  <a:prstClr val="black"/>
                </a:solidFill>
                <a:effectLst/>
                <a:uLnTx/>
                <a:uFillTx/>
                <a:latin typeface="Calibri"/>
                <a:ea typeface="Calibri"/>
                <a:cs typeface="Calibri"/>
                <a:sym typeface="Calibri"/>
              </a:rPr>
              <a:t>(Schein,  1992)</a:t>
            </a:r>
          </a:p>
        </p:txBody>
      </p:sp>
    </p:spTree>
    <p:extLst>
      <p:ext uri="{BB962C8B-B14F-4D97-AF65-F5344CB8AC3E}">
        <p14:creationId xmlns:p14="http://schemas.microsoft.com/office/powerpoint/2010/main" val="36374404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Leadership and Management | Part 4 of 4:The Iceberg of Organizational Culture">
            <a:hlinkClick r:id="" action="ppaction://media"/>
            <a:extLst>
              <a:ext uri="{FF2B5EF4-FFF2-40B4-BE49-F238E27FC236}">
                <a16:creationId xmlns:a16="http://schemas.microsoft.com/office/drawing/2014/main" id="{F102B5B3-55A6-4E4B-AF36-C3AD6AC0B8B6}"/>
              </a:ext>
            </a:extLst>
          </p:cNvPr>
          <p:cNvPicPr>
            <a:picLocks noRot="1" noChangeAspect="1"/>
          </p:cNvPicPr>
          <p:nvPr>
            <a:videoFile r:link="rId1"/>
          </p:nvPr>
        </p:nvPicPr>
        <p:blipFill>
          <a:blip r:embed="rId3"/>
          <a:stretch>
            <a:fillRect/>
          </a:stretch>
        </p:blipFill>
        <p:spPr>
          <a:xfrm>
            <a:off x="1056024" y="81973"/>
            <a:ext cx="9879830" cy="5557405"/>
          </a:xfrm>
          <a:prstGeom prst="rect">
            <a:avLst/>
          </a:prstGeom>
        </p:spPr>
      </p:pic>
    </p:spTree>
    <p:extLst>
      <p:ext uri="{BB962C8B-B14F-4D97-AF65-F5344CB8AC3E}">
        <p14:creationId xmlns:p14="http://schemas.microsoft.com/office/powerpoint/2010/main" val="20178481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 name="Title 1"/>
          <p:cNvSpPr txBox="1">
            <a:spLocks noGrp="1"/>
          </p:cNvSpPr>
          <p:nvPr>
            <p:ph type="title"/>
          </p:nvPr>
        </p:nvSpPr>
        <p:spPr>
          <a:xfrm>
            <a:off x="609600" y="173038"/>
            <a:ext cx="10972800" cy="1143000"/>
          </a:xfrm>
          <a:prstGeom prst="rect">
            <a:avLst/>
          </a:prstGeom>
        </p:spPr>
        <p:txBody>
          <a:bodyPr/>
          <a:lstStyle/>
          <a:p>
            <a:pPr defTabSz="740676">
              <a:defRPr sz="2500" b="1"/>
            </a:pPr>
            <a:r>
              <a:rPr dirty="0"/>
              <a:t>2. Key Concepts – International Context</a:t>
            </a:r>
            <a:br>
              <a:rPr dirty="0"/>
            </a:br>
            <a:br>
              <a:rPr dirty="0"/>
            </a:br>
            <a:r>
              <a:rPr sz="1900" dirty="0"/>
              <a:t>What is Culture?</a:t>
            </a:r>
          </a:p>
        </p:txBody>
      </p:sp>
      <p:sp>
        <p:nvSpPr>
          <p:cNvPr id="195" name="Content Placeholder 2"/>
          <p:cNvSpPr txBox="1">
            <a:spLocks noGrp="1"/>
          </p:cNvSpPr>
          <p:nvPr>
            <p:ph idx="1"/>
          </p:nvPr>
        </p:nvSpPr>
        <p:spPr>
          <a:xfrm>
            <a:off x="286327" y="1316037"/>
            <a:ext cx="11619345" cy="4207307"/>
          </a:xfrm>
          <a:prstGeom prst="rect">
            <a:avLst/>
          </a:prstGeom>
        </p:spPr>
        <p:txBody>
          <a:bodyPr/>
          <a:lstStyle/>
          <a:p>
            <a:pPr marL="0" indent="0" algn="just" defTabSz="896128">
              <a:spcBef>
                <a:spcPts val="300"/>
              </a:spcBef>
              <a:buNone/>
              <a:defRPr sz="1500" b="1"/>
            </a:pPr>
            <a:r>
              <a:rPr dirty="0"/>
              <a:t>Iceberg Metaphor </a:t>
            </a:r>
            <a:r>
              <a:rPr i="1" dirty="0"/>
              <a:t>(continued)</a:t>
            </a:r>
            <a:endParaRPr lang="en-GB" i="1" dirty="0"/>
          </a:p>
          <a:p>
            <a:pPr marL="0" indent="0" algn="just" defTabSz="896128">
              <a:spcBef>
                <a:spcPts val="300"/>
              </a:spcBef>
              <a:buNone/>
              <a:defRPr sz="1500" b="1"/>
            </a:pPr>
            <a:endParaRPr i="1" dirty="0"/>
          </a:p>
          <a:p>
            <a:pPr marL="336046" indent="-336046" algn="just" defTabSz="896128">
              <a:spcBef>
                <a:spcPts val="300"/>
              </a:spcBef>
              <a:defRPr sz="1500" b="1"/>
            </a:pPr>
            <a:r>
              <a:rPr dirty="0"/>
              <a:t>Artefacts</a:t>
            </a:r>
            <a:r>
              <a:rPr b="0" dirty="0"/>
              <a:t> are the tangible aspects of culture shared by members of an </a:t>
            </a:r>
            <a:r>
              <a:rPr b="0" dirty="0" err="1"/>
              <a:t>organisation</a:t>
            </a:r>
            <a:r>
              <a:rPr b="0" dirty="0"/>
              <a:t>. </a:t>
            </a:r>
            <a:r>
              <a:rPr b="0" i="1" dirty="0"/>
              <a:t>(Denison, 1990). </a:t>
            </a:r>
            <a:r>
              <a:rPr b="0" dirty="0"/>
              <a:t>  Artefacts comprise the physical components of the </a:t>
            </a:r>
            <a:r>
              <a:rPr b="0" dirty="0" err="1"/>
              <a:t>organisation</a:t>
            </a:r>
            <a:r>
              <a:rPr b="0" dirty="0"/>
              <a:t> that relay cultural meaning. Verbal, </a:t>
            </a:r>
            <a:r>
              <a:rPr b="0" dirty="0" err="1"/>
              <a:t>behavioural</a:t>
            </a:r>
            <a:r>
              <a:rPr b="0" dirty="0"/>
              <a:t> and physical artefacts are the surface manifestations of </a:t>
            </a:r>
            <a:r>
              <a:rPr b="0" dirty="0" err="1"/>
              <a:t>organisational</a:t>
            </a:r>
            <a:r>
              <a:rPr b="0" dirty="0"/>
              <a:t> culture.</a:t>
            </a:r>
            <a:r>
              <a:rPr b="0" u="sng" dirty="0">
                <a:solidFill>
                  <a:srgbClr val="0000FF"/>
                </a:solidFill>
                <a:uFill>
                  <a:solidFill>
                    <a:srgbClr val="0000FF"/>
                  </a:solidFill>
                </a:uFill>
                <a:hlinkClick r:id="rId2"/>
              </a:rPr>
              <a:t> </a:t>
            </a:r>
            <a:r>
              <a:rPr b="0" dirty="0"/>
              <a:t>  Verbal artefacts are  language, rituals, myths, stories, and sagas, represented in rituals and ceremonies, which reveal the history of an </a:t>
            </a:r>
            <a:r>
              <a:rPr b="0" dirty="0" err="1"/>
              <a:t>organisation</a:t>
            </a:r>
            <a:r>
              <a:rPr b="0" dirty="0"/>
              <a:t> and influence how people understand what their </a:t>
            </a:r>
            <a:r>
              <a:rPr b="0" dirty="0" err="1"/>
              <a:t>organisation</a:t>
            </a:r>
            <a:r>
              <a:rPr b="0" dirty="0"/>
              <a:t> values and believes. Technology and art exhibited by members or an organisation are examples of physical artefacts.</a:t>
            </a:r>
            <a:endParaRPr lang="en-GB" b="0" dirty="0"/>
          </a:p>
          <a:p>
            <a:pPr marL="336046" indent="-336046" algn="just" defTabSz="896128">
              <a:spcBef>
                <a:spcPts val="300"/>
              </a:spcBef>
              <a:defRPr sz="1500" b="1"/>
            </a:pPr>
            <a:endParaRPr b="0" dirty="0"/>
          </a:p>
          <a:p>
            <a:pPr marL="336046" indent="-336046" algn="just" defTabSz="896128">
              <a:spcBef>
                <a:spcPts val="300"/>
              </a:spcBef>
              <a:defRPr sz="1500" b="1"/>
            </a:pPr>
            <a:r>
              <a:rPr dirty="0"/>
              <a:t>Values </a:t>
            </a:r>
            <a:r>
              <a:rPr b="0" dirty="0"/>
              <a:t>deal with the professed culture of an </a:t>
            </a:r>
            <a:r>
              <a:rPr b="0" dirty="0" err="1"/>
              <a:t>organisation's</a:t>
            </a:r>
            <a:r>
              <a:rPr b="0" dirty="0"/>
              <a:t> members - the shared values are individuals’ preferences regarding certain aspects of the </a:t>
            </a:r>
            <a:r>
              <a:rPr b="0" dirty="0" err="1"/>
              <a:t>organisation’s</a:t>
            </a:r>
            <a:r>
              <a:rPr b="0" dirty="0"/>
              <a:t> culture (e.g. loyalty, customer service). Basic beliefs and assumptions include individuals' impressions about the trustworthiness and supportiveness of an organisation, and are often deeply ingrained within the </a:t>
            </a:r>
            <a:r>
              <a:rPr b="0" dirty="0" err="1"/>
              <a:t>organisation’s</a:t>
            </a:r>
            <a:r>
              <a:rPr b="0" dirty="0"/>
              <a:t> culture.</a:t>
            </a:r>
            <a:endParaRPr lang="en-GB" b="0" dirty="0"/>
          </a:p>
          <a:p>
            <a:pPr marL="336046" indent="-336046" algn="just" defTabSz="896128">
              <a:spcBef>
                <a:spcPts val="300"/>
              </a:spcBef>
              <a:defRPr sz="1500" b="1"/>
            </a:pPr>
            <a:endParaRPr b="0" dirty="0"/>
          </a:p>
          <a:p>
            <a:pPr marL="336046" indent="-336046" algn="just" defTabSz="896128">
              <a:spcBef>
                <a:spcPts val="300"/>
              </a:spcBef>
              <a:defRPr sz="1500" b="1"/>
            </a:pPr>
            <a:r>
              <a:rPr dirty="0"/>
              <a:t>Basic (or Tacit) Assumptions </a:t>
            </a:r>
            <a:r>
              <a:rPr b="0" dirty="0"/>
              <a:t>are the elements of culture that are unseen and not cognitively identified in everyday interactions between </a:t>
            </a:r>
            <a:r>
              <a:rPr b="0" dirty="0" err="1"/>
              <a:t>organisational</a:t>
            </a:r>
            <a:r>
              <a:rPr b="0" dirty="0"/>
              <a:t> members. Many of these ‘unspoken rules’ exist without the conscious knowledge of the membership. Those with sufficient experience to understand this deepest level of </a:t>
            </a:r>
            <a:r>
              <a:rPr b="0" dirty="0" err="1"/>
              <a:t>organisational</a:t>
            </a:r>
            <a:r>
              <a:rPr b="0" dirty="0"/>
              <a:t> culture usually become </a:t>
            </a:r>
            <a:r>
              <a:rPr b="0" dirty="0" err="1"/>
              <a:t>acclimatised</a:t>
            </a:r>
            <a:r>
              <a:rPr b="0" dirty="0"/>
              <a:t> to its attributes over time, thus reinforcing the invisibility of their existence.</a:t>
            </a:r>
          </a:p>
        </p:txBody>
      </p:sp>
    </p:spTree>
    <p:extLst>
      <p:ext uri="{BB962C8B-B14F-4D97-AF65-F5344CB8AC3E}">
        <p14:creationId xmlns:p14="http://schemas.microsoft.com/office/powerpoint/2010/main" val="29251980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Cultural difference in business | Valerie Hoeks | TEDxHaarlem">
            <a:hlinkClick r:id="" action="ppaction://media"/>
            <a:extLst>
              <a:ext uri="{FF2B5EF4-FFF2-40B4-BE49-F238E27FC236}">
                <a16:creationId xmlns:a16="http://schemas.microsoft.com/office/drawing/2014/main" id="{CA85101C-58A7-4F2C-8001-042BB12FC50C}"/>
              </a:ext>
            </a:extLst>
          </p:cNvPr>
          <p:cNvPicPr>
            <a:picLocks noRot="1" noChangeAspect="1"/>
          </p:cNvPicPr>
          <p:nvPr>
            <a:videoFile r:link="rId1"/>
          </p:nvPr>
        </p:nvPicPr>
        <p:blipFill>
          <a:blip r:embed="rId3"/>
          <a:stretch>
            <a:fillRect/>
          </a:stretch>
        </p:blipFill>
        <p:spPr>
          <a:xfrm>
            <a:off x="1131966" y="101599"/>
            <a:ext cx="9794651" cy="5509491"/>
          </a:xfrm>
          <a:prstGeom prst="rect">
            <a:avLst/>
          </a:prstGeom>
        </p:spPr>
      </p:pic>
    </p:spTree>
    <p:extLst>
      <p:ext uri="{BB962C8B-B14F-4D97-AF65-F5344CB8AC3E}">
        <p14:creationId xmlns:p14="http://schemas.microsoft.com/office/powerpoint/2010/main" val="8771826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7E0A5-78D4-DE07-FD57-A13615849818}"/>
              </a:ext>
            </a:extLst>
          </p:cNvPr>
          <p:cNvSpPr>
            <a:spLocks noGrp="1"/>
          </p:cNvSpPr>
          <p:nvPr>
            <p:ph type="title"/>
          </p:nvPr>
        </p:nvSpPr>
        <p:spPr/>
        <p:txBody>
          <a:bodyPr/>
          <a:lstStyle/>
          <a:p>
            <a:r>
              <a:rPr lang="en-GB" dirty="0"/>
              <a:t>Centralization</a:t>
            </a:r>
          </a:p>
        </p:txBody>
      </p:sp>
      <p:sp>
        <p:nvSpPr>
          <p:cNvPr id="4" name="Rectangle 1">
            <a:extLst>
              <a:ext uri="{FF2B5EF4-FFF2-40B4-BE49-F238E27FC236}">
                <a16:creationId xmlns:a16="http://schemas.microsoft.com/office/drawing/2014/main" id="{30D2D7D4-99C3-6A8D-3FF8-8FCB948DD5AD}"/>
              </a:ext>
            </a:extLst>
          </p:cNvPr>
          <p:cNvSpPr>
            <a:spLocks noGrp="1" noChangeArrowheads="1"/>
          </p:cNvSpPr>
          <p:nvPr>
            <p:ph idx="1"/>
          </p:nvPr>
        </p:nvSpPr>
        <p:spPr bwMode="auto">
          <a:xfrm>
            <a:off x="491068" y="1164665"/>
            <a:ext cx="11225804" cy="35394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800" b="1" i="0" u="none" strike="noStrike" cap="none" normalizeH="0" baseline="0" dirty="0" err="1">
                <a:ln>
                  <a:noFill/>
                </a:ln>
                <a:solidFill>
                  <a:schemeClr val="tx1"/>
                </a:solidFill>
                <a:effectLst/>
                <a:latin typeface="Arial" panose="020B0604020202020204" pitchFamily="34" charset="0"/>
              </a:rPr>
              <a:t>Centralised</a:t>
            </a:r>
            <a:r>
              <a:rPr kumimoji="0" lang="en-US" altLang="en-US" sz="2800" b="1" i="0" u="none" strike="noStrike" cap="none" normalizeH="0" baseline="0" dirty="0">
                <a:ln>
                  <a:noFill/>
                </a:ln>
                <a:solidFill>
                  <a:schemeClr val="tx1"/>
                </a:solidFill>
                <a:effectLst/>
                <a:latin typeface="Arial" panose="020B0604020202020204" pitchFamily="34" charset="0"/>
              </a:rPr>
              <a:t> model</a:t>
            </a:r>
            <a:r>
              <a:rPr kumimoji="0" lang="en-US" altLang="en-US" sz="2800" b="0" i="0" u="none" strike="noStrike" cap="none" normalizeH="0" baseline="0" dirty="0">
                <a:ln>
                  <a:noFill/>
                </a:ln>
                <a:solidFill>
                  <a:schemeClr val="tx1"/>
                </a:solidFill>
                <a:effectLst/>
                <a:latin typeface="Arial" panose="020B0604020202020204" pitchFamily="34" charset="0"/>
              </a:rPr>
              <a:t>: A system where </a:t>
            </a:r>
            <a:r>
              <a:rPr kumimoji="0" lang="en-US" altLang="en-US" sz="2800" b="1" i="0" u="none" strike="noStrike" cap="none" normalizeH="0" baseline="0" dirty="0">
                <a:ln>
                  <a:noFill/>
                </a:ln>
                <a:solidFill>
                  <a:schemeClr val="tx1"/>
                </a:solidFill>
                <a:effectLst/>
                <a:latin typeface="Arial" panose="020B0604020202020204" pitchFamily="34" charset="0"/>
              </a:rPr>
              <a:t>decision-making, funding and policy</a:t>
            </a:r>
            <a:r>
              <a:rPr kumimoji="0" lang="en-US" altLang="en-US" sz="2800" b="0" i="0" u="none" strike="noStrike" cap="none" normalizeH="0" baseline="0" dirty="0">
                <a:ln>
                  <a:noFill/>
                </a:ln>
                <a:solidFill>
                  <a:schemeClr val="tx1"/>
                </a:solidFill>
                <a:effectLst/>
                <a:latin typeface="Arial" panose="020B0604020202020204" pitchFamily="34" charset="0"/>
              </a:rPr>
              <a:t> are controlled by a single national authority (e.g. UK Department of Health/NHS England).</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800" b="1" i="0" u="none" strike="noStrike" cap="none" normalizeH="0" baseline="0" dirty="0">
                <a:ln>
                  <a:noFill/>
                </a:ln>
                <a:solidFill>
                  <a:schemeClr val="tx1"/>
                </a:solidFill>
                <a:effectLst/>
                <a:latin typeface="Arial" panose="020B0604020202020204" pitchFamily="34" charset="0"/>
              </a:rPr>
              <a:t>Characteristics</a:t>
            </a:r>
            <a:r>
              <a:rPr kumimoji="0" lang="en-US" altLang="en-US" sz="2800" b="0" i="0" u="none" strike="noStrike" cap="none" normalizeH="0" baseline="0" dirty="0">
                <a:ln>
                  <a:noFill/>
                </a:ln>
                <a:solidFill>
                  <a:schemeClr val="tx1"/>
                </a:solidFill>
                <a:effectLst/>
                <a:latin typeface="Arial" panose="020B0604020202020204" pitchFamily="34" charset="0"/>
              </a:rPr>
              <a:t>: Unified national strategies, </a:t>
            </a:r>
            <a:r>
              <a:rPr kumimoji="0" lang="en-US" altLang="en-US" sz="2800" b="0" i="0" u="none" strike="noStrike" cap="none" normalizeH="0" baseline="0" dirty="0" err="1">
                <a:ln>
                  <a:noFill/>
                </a:ln>
                <a:solidFill>
                  <a:schemeClr val="tx1"/>
                </a:solidFill>
                <a:effectLst/>
                <a:latin typeface="Arial" panose="020B0604020202020204" pitchFamily="34" charset="0"/>
              </a:rPr>
              <a:t>standardised</a:t>
            </a:r>
            <a:r>
              <a:rPr kumimoji="0" lang="en-US" altLang="en-US" sz="2800" b="0" i="0" u="none" strike="noStrike" cap="none" normalizeH="0" baseline="0" dirty="0">
                <a:ln>
                  <a:noFill/>
                </a:ln>
                <a:solidFill>
                  <a:schemeClr val="tx1"/>
                </a:solidFill>
                <a:effectLst/>
                <a:latin typeface="Arial" panose="020B0604020202020204" pitchFamily="34" charset="0"/>
              </a:rPr>
              <a:t> protocols, and national budgets determine local service provision.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800" b="0" i="1" u="none" strike="noStrike" cap="none" normalizeH="0" baseline="0" dirty="0">
                <a:ln>
                  <a:noFill/>
                </a:ln>
                <a:solidFill>
                  <a:schemeClr val="tx1"/>
                </a:solidFill>
                <a:effectLst/>
                <a:latin typeface="Arial" panose="020B0604020202020204" pitchFamily="34" charset="0"/>
              </a:rPr>
              <a:t>Example context</a:t>
            </a:r>
            <a:r>
              <a:rPr kumimoji="0" lang="en-US" altLang="en-US" sz="2800" b="0" i="0" u="none" strike="noStrike" cap="none" normalizeH="0" baseline="0" dirty="0">
                <a:ln>
                  <a:noFill/>
                </a:ln>
                <a:solidFill>
                  <a:schemeClr val="tx1"/>
                </a:solidFill>
                <a:effectLst/>
                <a:latin typeface="Arial" panose="020B0604020202020204" pitchFamily="34" charset="0"/>
              </a:rPr>
              <a:t>: NHS England sets overall priorities and budgets for all hospitals and services across England; local hospitals implement centrally-decided </a:t>
            </a:r>
            <a:r>
              <a:rPr kumimoji="0" lang="en-US" altLang="en-US" sz="2800" b="0" i="0" u="none" strike="noStrike" cap="none" normalizeH="0" baseline="0" dirty="0" err="1">
                <a:ln>
                  <a:noFill/>
                </a:ln>
                <a:solidFill>
                  <a:schemeClr val="tx1"/>
                </a:solidFill>
                <a:effectLst/>
                <a:latin typeface="Arial" panose="020B0604020202020204" pitchFamily="34" charset="0"/>
              </a:rPr>
              <a:t>programmes</a:t>
            </a:r>
            <a:r>
              <a:rPr kumimoji="0" lang="en-US" altLang="en-US" sz="2800" b="0" i="0" u="none" strike="noStrike" cap="none" normalizeH="0" baseline="0" dirty="0">
                <a:ln>
                  <a:noFill/>
                </a:ln>
                <a:solidFill>
                  <a:schemeClr val="tx1"/>
                </a:solidFill>
                <a:effectLst/>
                <a:latin typeface="Arial" panose="020B0604020202020204" pitchFamily="34" charset="0"/>
              </a:rPr>
              <a:t>.</a:t>
            </a:r>
          </a:p>
        </p:txBody>
      </p:sp>
    </p:spTree>
    <p:extLst>
      <p:ext uri="{BB962C8B-B14F-4D97-AF65-F5344CB8AC3E}">
        <p14:creationId xmlns:p14="http://schemas.microsoft.com/office/powerpoint/2010/main" val="20310438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8AE07-6C51-70B5-5A18-B2141128B30A}"/>
              </a:ext>
            </a:extLst>
          </p:cNvPr>
          <p:cNvSpPr>
            <a:spLocks noGrp="1"/>
          </p:cNvSpPr>
          <p:nvPr>
            <p:ph type="title"/>
          </p:nvPr>
        </p:nvSpPr>
        <p:spPr/>
        <p:txBody>
          <a:bodyPr/>
          <a:lstStyle/>
          <a:p>
            <a:r>
              <a:rPr lang="en-GB" dirty="0"/>
              <a:t>Centralised Healthcare: Key Features</a:t>
            </a:r>
          </a:p>
        </p:txBody>
      </p:sp>
      <p:sp>
        <p:nvSpPr>
          <p:cNvPr id="4" name="Rectangle 1">
            <a:extLst>
              <a:ext uri="{FF2B5EF4-FFF2-40B4-BE49-F238E27FC236}">
                <a16:creationId xmlns:a16="http://schemas.microsoft.com/office/drawing/2014/main" id="{C7D449C6-A58E-237E-F061-9F91A2B126F2}"/>
              </a:ext>
            </a:extLst>
          </p:cNvPr>
          <p:cNvSpPr>
            <a:spLocks noGrp="1" noChangeArrowheads="1"/>
          </p:cNvSpPr>
          <p:nvPr>
            <p:ph idx="1"/>
          </p:nvPr>
        </p:nvSpPr>
        <p:spPr bwMode="auto">
          <a:xfrm>
            <a:off x="609600" y="2418369"/>
            <a:ext cx="10430933" cy="2862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1" i="0" u="none" strike="noStrike" cap="none" normalizeH="0" baseline="0" dirty="0">
                <a:ln>
                  <a:noFill/>
                </a:ln>
                <a:solidFill>
                  <a:schemeClr val="tx1"/>
                </a:solidFill>
                <a:effectLst/>
                <a:latin typeface="Arial" panose="020B0604020202020204" pitchFamily="34" charset="0"/>
              </a:rPr>
              <a:t>Uniform policies and standards</a:t>
            </a:r>
            <a:r>
              <a:rPr kumimoji="0" lang="en-US" altLang="en-US" sz="2000" b="0" i="0" u="none" strike="noStrike" cap="none" normalizeH="0" baseline="0" dirty="0">
                <a:ln>
                  <a:noFill/>
                </a:ln>
                <a:solidFill>
                  <a:schemeClr val="tx1"/>
                </a:solidFill>
                <a:effectLst/>
                <a:latin typeface="Arial" panose="020B0604020202020204" pitchFamily="34" charset="0"/>
              </a:rPr>
              <a:t> set by the </a:t>
            </a:r>
            <a:r>
              <a:rPr kumimoji="0" lang="en-US" altLang="en-US" sz="2000" b="0" i="0" u="none" strike="noStrike" cap="none" normalizeH="0" baseline="0" dirty="0" err="1">
                <a:ln>
                  <a:noFill/>
                </a:ln>
                <a:solidFill>
                  <a:schemeClr val="tx1"/>
                </a:solidFill>
                <a:effectLst/>
                <a:latin typeface="Arial" panose="020B0604020202020204" pitchFamily="34" charset="0"/>
              </a:rPr>
              <a:t>centre</a:t>
            </a:r>
            <a:r>
              <a:rPr kumimoji="0" lang="en-US" altLang="en-US" sz="2000" b="0" i="0" u="none" strike="noStrike" cap="none" normalizeH="0" baseline="0" dirty="0">
                <a:ln>
                  <a:noFill/>
                </a:ln>
                <a:solidFill>
                  <a:schemeClr val="tx1"/>
                </a:solidFill>
                <a:effectLst/>
                <a:latin typeface="Arial" panose="020B0604020202020204" pitchFamily="34" charset="0"/>
              </a:rPr>
              <a:t> (e.g. national clinical guidelines) – ensures consistency.</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1" i="0" u="none" strike="noStrike" cap="none" normalizeH="0" baseline="0" dirty="0">
                <a:ln>
                  <a:noFill/>
                </a:ln>
                <a:solidFill>
                  <a:schemeClr val="tx1"/>
                </a:solidFill>
                <a:effectLst/>
                <a:latin typeface="Arial" panose="020B0604020202020204" pitchFamily="34" charset="0"/>
              </a:rPr>
              <a:t>National funding pools</a:t>
            </a:r>
            <a:r>
              <a:rPr kumimoji="0" lang="en-US" altLang="en-US" sz="2000" b="0" i="0" u="none" strike="noStrike" cap="none" normalizeH="0" baseline="0" dirty="0">
                <a:ln>
                  <a:noFill/>
                </a:ln>
                <a:solidFill>
                  <a:schemeClr val="tx1"/>
                </a:solidFill>
                <a:effectLst/>
                <a:latin typeface="Arial" panose="020B0604020202020204" pitchFamily="34" charset="0"/>
              </a:rPr>
              <a:t> and budgets (e.g. taxation fund) allocate resources to regions.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1" i="0" u="none" strike="noStrike" cap="none" normalizeH="0" baseline="0" dirty="0">
                <a:ln>
                  <a:noFill/>
                </a:ln>
                <a:solidFill>
                  <a:schemeClr val="tx1"/>
                </a:solidFill>
                <a:effectLst/>
                <a:latin typeface="Arial" panose="020B0604020202020204" pitchFamily="34" charset="0"/>
              </a:rPr>
              <a:t>Economies of scale</a:t>
            </a:r>
            <a:r>
              <a:rPr kumimoji="0" lang="en-US" altLang="en-US" sz="2000" b="0" i="0" u="none" strike="noStrike" cap="none" normalizeH="0" baseline="0" dirty="0">
                <a:ln>
                  <a:noFill/>
                </a:ln>
                <a:solidFill>
                  <a:schemeClr val="tx1"/>
                </a:solidFill>
                <a:effectLst/>
                <a:latin typeface="Arial" panose="020B0604020202020204" pitchFamily="34" charset="0"/>
              </a:rPr>
              <a:t>: Bulk procurement of medicines/equipment nationally.</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1" i="0" u="none" strike="noStrike" cap="none" normalizeH="0" baseline="0" dirty="0">
                <a:ln>
                  <a:noFill/>
                </a:ln>
                <a:solidFill>
                  <a:schemeClr val="tx1"/>
                </a:solidFill>
                <a:effectLst/>
                <a:latin typeface="Arial" panose="020B0604020202020204" pitchFamily="34" charset="0"/>
              </a:rPr>
              <a:t>Top-down accountability</a:t>
            </a:r>
            <a:r>
              <a:rPr kumimoji="0" lang="en-US" altLang="en-US" sz="2000" b="0" i="0" u="none" strike="noStrike" cap="none" normalizeH="0" baseline="0" dirty="0">
                <a:ln>
                  <a:noFill/>
                </a:ln>
                <a:solidFill>
                  <a:schemeClr val="tx1"/>
                </a:solidFill>
                <a:effectLst/>
                <a:latin typeface="Arial" panose="020B0604020202020204" pitchFamily="34" charset="0"/>
              </a:rPr>
              <a:t>: Local managers report to national bodies (NHS England) on performance.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1" i="0" u="none" strike="noStrike" cap="none" normalizeH="0" baseline="0" dirty="0">
                <a:ln>
                  <a:noFill/>
                </a:ln>
                <a:solidFill>
                  <a:schemeClr val="tx1"/>
                </a:solidFill>
                <a:effectLst/>
                <a:latin typeface="Arial" panose="020B0604020202020204" pitchFamily="34" charset="0"/>
              </a:rPr>
              <a:t>Rapid mobilization</a:t>
            </a:r>
            <a:r>
              <a:rPr kumimoji="0" lang="en-US" altLang="en-US" sz="2000" b="0" i="0" u="none" strike="noStrike" cap="none" normalizeH="0" baseline="0" dirty="0">
                <a:ln>
                  <a:noFill/>
                </a:ln>
                <a:solidFill>
                  <a:schemeClr val="tx1"/>
                </a:solidFill>
                <a:effectLst/>
                <a:latin typeface="Arial" panose="020B0604020202020204" pitchFamily="34" charset="0"/>
              </a:rPr>
              <a:t>: Can launch large-scale initiatives quickly (e.g. pandemic response).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1" u="none" strike="noStrike" cap="none" normalizeH="0" baseline="0" dirty="0">
                <a:ln>
                  <a:noFill/>
                </a:ln>
                <a:solidFill>
                  <a:schemeClr val="tx1"/>
                </a:solidFill>
                <a:effectLst/>
                <a:latin typeface="Arial" panose="020B0604020202020204" pitchFamily="34" charset="0"/>
              </a:rPr>
              <a:t>Example feature</a:t>
            </a:r>
            <a:r>
              <a:rPr kumimoji="0" lang="en-US" altLang="en-US" sz="2000" b="0" i="0" u="none" strike="noStrike" cap="none" normalizeH="0" baseline="0" dirty="0">
                <a:ln>
                  <a:noFill/>
                </a:ln>
                <a:solidFill>
                  <a:schemeClr val="tx1"/>
                </a:solidFill>
                <a:effectLst/>
                <a:latin typeface="Arial" panose="020B0604020202020204" pitchFamily="34" charset="0"/>
              </a:rPr>
              <a:t>: The NHS “Nightingale” hospitals were built centrally as part of a national COVID response plan, leveraging national coordination</a:t>
            </a:r>
          </a:p>
        </p:txBody>
      </p:sp>
    </p:spTree>
    <p:extLst>
      <p:ext uri="{BB962C8B-B14F-4D97-AF65-F5344CB8AC3E}">
        <p14:creationId xmlns:p14="http://schemas.microsoft.com/office/powerpoint/2010/main" val="615713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04926-0D06-1DA2-87E5-B45B9AA14238}"/>
              </a:ext>
            </a:extLst>
          </p:cNvPr>
          <p:cNvSpPr>
            <a:spLocks noGrp="1"/>
          </p:cNvSpPr>
          <p:nvPr>
            <p:ph type="title"/>
          </p:nvPr>
        </p:nvSpPr>
        <p:spPr/>
        <p:txBody>
          <a:bodyPr/>
          <a:lstStyle/>
          <a:p>
            <a:r>
              <a:rPr lang="en-GB" dirty="0"/>
              <a:t>Centralised Healthcare: Advantages (Pros)</a:t>
            </a:r>
          </a:p>
        </p:txBody>
      </p:sp>
      <p:sp>
        <p:nvSpPr>
          <p:cNvPr id="4" name="Rectangle 1">
            <a:extLst>
              <a:ext uri="{FF2B5EF4-FFF2-40B4-BE49-F238E27FC236}">
                <a16:creationId xmlns:a16="http://schemas.microsoft.com/office/drawing/2014/main" id="{36CCF1B2-DAEE-1DA4-6142-EC704990AEB2}"/>
              </a:ext>
            </a:extLst>
          </p:cNvPr>
          <p:cNvSpPr>
            <a:spLocks noGrp="1" noChangeArrowheads="1"/>
          </p:cNvSpPr>
          <p:nvPr>
            <p:ph idx="1"/>
          </p:nvPr>
        </p:nvSpPr>
        <p:spPr bwMode="auto">
          <a:xfrm>
            <a:off x="609600" y="2276764"/>
            <a:ext cx="10319657" cy="25853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Efficiency through scale</a:t>
            </a:r>
            <a:r>
              <a:rPr kumimoji="0" lang="en-US" altLang="en-US" sz="1800" b="0" i="0" u="none" strike="noStrike" cap="none" normalizeH="0" baseline="0" dirty="0">
                <a:ln>
                  <a:noFill/>
                </a:ln>
                <a:solidFill>
                  <a:schemeClr val="tx1"/>
                </a:solidFill>
                <a:effectLst/>
                <a:latin typeface="Arial" panose="020B0604020202020204" pitchFamily="34" charset="0"/>
              </a:rPr>
              <a:t>: Central procurement and contracts can secure lower prices (bulk purchasing) and uniform training/care models.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Consistency and equity</a:t>
            </a:r>
            <a:r>
              <a:rPr kumimoji="0" lang="en-US" altLang="en-US" sz="1800" b="0" i="0" u="none" strike="noStrike" cap="none" normalizeH="0" baseline="0" dirty="0">
                <a:ln>
                  <a:noFill/>
                </a:ln>
                <a:solidFill>
                  <a:schemeClr val="tx1"/>
                </a:solidFill>
                <a:effectLst/>
                <a:latin typeface="Arial" panose="020B0604020202020204" pitchFamily="34" charset="0"/>
              </a:rPr>
              <a:t>: National programs ensure all areas receive similar services (e.g. standard vaccination schedule). National childhood </a:t>
            </a:r>
            <a:r>
              <a:rPr kumimoji="0" lang="en-US" altLang="en-US" sz="1800" b="0" i="0" u="none" strike="noStrike" cap="none" normalizeH="0" baseline="0" dirty="0" err="1">
                <a:ln>
                  <a:noFill/>
                </a:ln>
                <a:solidFill>
                  <a:schemeClr val="tx1"/>
                </a:solidFill>
                <a:effectLst/>
                <a:latin typeface="Arial" panose="020B0604020202020204" pitchFamily="34" charset="0"/>
              </a:rPr>
              <a:t>immunisation</a:t>
            </a:r>
            <a:r>
              <a:rPr kumimoji="0" lang="en-US" altLang="en-US" sz="1800" b="0" i="0" u="none" strike="noStrike" cap="none" normalizeH="0" baseline="0" dirty="0">
                <a:ln>
                  <a:noFill/>
                </a:ln>
                <a:solidFill>
                  <a:schemeClr val="tx1"/>
                </a:solidFill>
                <a:effectLst/>
                <a:latin typeface="Arial" panose="020B0604020202020204" pitchFamily="34" charset="0"/>
              </a:rPr>
              <a:t> achieved ~91.2% coverage in 2023-24.</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Strategic planning</a:t>
            </a:r>
            <a:r>
              <a:rPr kumimoji="0" lang="en-US" altLang="en-US" sz="1800" b="0" i="0" u="none" strike="noStrike" cap="none" normalizeH="0" baseline="0" dirty="0">
                <a:ln>
                  <a:noFill/>
                </a:ln>
                <a:solidFill>
                  <a:schemeClr val="tx1"/>
                </a:solidFill>
                <a:effectLst/>
                <a:latin typeface="Arial" panose="020B0604020202020204" pitchFamily="34" charset="0"/>
              </a:rPr>
              <a:t>: NHS leaders can direct resources to priority areas (e.g. build temporary Nightingale hospitals where needed).</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Crisis response</a:t>
            </a:r>
            <a:r>
              <a:rPr kumimoji="0" lang="en-US" altLang="en-US" sz="1800" b="0" i="0" u="none" strike="noStrike" cap="none" normalizeH="0" baseline="0" dirty="0">
                <a:ln>
                  <a:noFill/>
                </a:ln>
                <a:solidFill>
                  <a:schemeClr val="tx1"/>
                </a:solidFill>
                <a:effectLst/>
                <a:latin typeface="Arial" panose="020B0604020202020204" pitchFamily="34" charset="0"/>
              </a:rPr>
              <a:t>: Central authority can rapidly reallocate staff/equipment across regions (e.g. Winter Flu campaigns, COVID vaccine roll-outs).</a:t>
            </a:r>
          </a:p>
        </p:txBody>
      </p:sp>
    </p:spTree>
    <p:extLst>
      <p:ext uri="{BB962C8B-B14F-4D97-AF65-F5344CB8AC3E}">
        <p14:creationId xmlns:p14="http://schemas.microsoft.com/office/powerpoint/2010/main" val="29314177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CD73D6-A362-9285-BA3A-CA27054924CC}"/>
              </a:ext>
            </a:extLst>
          </p:cNvPr>
          <p:cNvSpPr>
            <a:spLocks noGrp="1"/>
          </p:cNvSpPr>
          <p:nvPr>
            <p:ph type="title"/>
          </p:nvPr>
        </p:nvSpPr>
        <p:spPr/>
        <p:txBody>
          <a:bodyPr/>
          <a:lstStyle/>
          <a:p>
            <a:r>
              <a:rPr lang="en-GB" dirty="0"/>
              <a:t>Centralised Healthcare: Disadvantages (Cons)</a:t>
            </a:r>
          </a:p>
        </p:txBody>
      </p:sp>
      <p:sp>
        <p:nvSpPr>
          <p:cNvPr id="4" name="Rectangle 1">
            <a:extLst>
              <a:ext uri="{FF2B5EF4-FFF2-40B4-BE49-F238E27FC236}">
                <a16:creationId xmlns:a16="http://schemas.microsoft.com/office/drawing/2014/main" id="{C9F25B66-7FC1-458D-4451-66B2A19B7168}"/>
              </a:ext>
            </a:extLst>
          </p:cNvPr>
          <p:cNvSpPr>
            <a:spLocks noGrp="1" noChangeArrowheads="1"/>
          </p:cNvSpPr>
          <p:nvPr>
            <p:ph idx="1"/>
          </p:nvPr>
        </p:nvSpPr>
        <p:spPr bwMode="auto">
          <a:xfrm>
            <a:off x="609600" y="2129555"/>
            <a:ext cx="10249989" cy="2862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Inflexibility</a:t>
            </a:r>
            <a:r>
              <a:rPr kumimoji="0" lang="en-US" altLang="en-US" sz="1800" b="0" i="0" u="none" strike="noStrike" cap="none" normalizeH="0" baseline="0" dirty="0">
                <a:ln>
                  <a:noFill/>
                </a:ln>
                <a:solidFill>
                  <a:schemeClr val="tx1"/>
                </a:solidFill>
                <a:effectLst/>
                <a:latin typeface="Arial" panose="020B0604020202020204" pitchFamily="34" charset="0"/>
              </a:rPr>
              <a:t>: One-size-fits-all plans may ignore local needs or demographics; local variations (e.g. rural vs urban) can be overlooked.</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Bureaucratic delays</a:t>
            </a:r>
            <a:r>
              <a:rPr kumimoji="0" lang="en-US" altLang="en-US" sz="1800" b="0" i="0" u="none" strike="noStrike" cap="none" normalizeH="0" baseline="0" dirty="0">
                <a:ln>
                  <a:noFill/>
                </a:ln>
                <a:solidFill>
                  <a:schemeClr val="tx1"/>
                </a:solidFill>
                <a:effectLst/>
                <a:latin typeface="Arial" panose="020B0604020202020204" pitchFamily="34" charset="0"/>
              </a:rPr>
              <a:t>: National decision chains can slow innovation at the front line.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Local disengagement</a:t>
            </a:r>
            <a:r>
              <a:rPr kumimoji="0" lang="en-US" altLang="en-US" sz="1800" b="0" i="0" u="none" strike="noStrike" cap="none" normalizeH="0" baseline="0" dirty="0">
                <a:ln>
                  <a:noFill/>
                </a:ln>
                <a:solidFill>
                  <a:schemeClr val="tx1"/>
                </a:solidFill>
                <a:effectLst/>
                <a:latin typeface="Arial" panose="020B0604020202020204" pitchFamily="34" charset="0"/>
              </a:rPr>
              <a:t>: Clinicians and communities may feel disempowered; local priorities can be missed.</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1" u="none" strike="noStrike" cap="none" normalizeH="0" baseline="0" dirty="0">
                <a:ln>
                  <a:noFill/>
                </a:ln>
                <a:solidFill>
                  <a:schemeClr val="tx1"/>
                </a:solidFill>
                <a:effectLst/>
                <a:latin typeface="Arial" panose="020B0604020202020204" pitchFamily="34" charset="0"/>
              </a:rPr>
              <a:t>Example</a:t>
            </a:r>
            <a:r>
              <a:rPr kumimoji="0" lang="en-US" altLang="en-US" sz="1800" b="0" i="0" u="none" strike="noStrike" cap="none" normalizeH="0" baseline="0" dirty="0">
                <a:ln>
                  <a:noFill/>
                </a:ln>
                <a:solidFill>
                  <a:schemeClr val="tx1"/>
                </a:solidFill>
                <a:effectLst/>
                <a:latin typeface="Arial" panose="020B0604020202020204" pitchFamily="34" charset="0"/>
              </a:rPr>
              <a:t>: Propper &amp; Phillips note that the NHS is a single </a:t>
            </a:r>
            <a:r>
              <a:rPr kumimoji="0" lang="en-US" altLang="en-US" sz="1800" b="0" i="0" u="none" strike="noStrike" cap="none" normalizeH="0" baseline="0" dirty="0" err="1">
                <a:ln>
                  <a:noFill/>
                </a:ln>
                <a:solidFill>
                  <a:schemeClr val="tx1"/>
                </a:solidFill>
                <a:effectLst/>
                <a:latin typeface="Arial" panose="020B0604020202020204" pitchFamily="34" charset="0"/>
              </a:rPr>
              <a:t>organisation</a:t>
            </a:r>
            <a:r>
              <a:rPr kumimoji="0" lang="en-US" altLang="en-US" sz="1800" b="0" i="0" u="none" strike="noStrike" cap="none" normalizeH="0" baseline="0" dirty="0">
                <a:ln>
                  <a:noFill/>
                </a:ln>
                <a:solidFill>
                  <a:schemeClr val="tx1"/>
                </a:solidFill>
                <a:effectLst/>
                <a:latin typeface="Arial" panose="020B0604020202020204" pitchFamily="34" charset="0"/>
              </a:rPr>
              <a:t> in principle, but local autonomy (e.g. each hospital buying its own PPE) meant lost central bargaining power during COVID.</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1" u="none" strike="noStrike" cap="none" normalizeH="0" baseline="0" dirty="0">
                <a:ln>
                  <a:noFill/>
                </a:ln>
                <a:solidFill>
                  <a:schemeClr val="tx1"/>
                </a:solidFill>
                <a:effectLst/>
                <a:latin typeface="Arial" panose="020B0604020202020204" pitchFamily="34" charset="0"/>
              </a:rPr>
              <a:t>Example</a:t>
            </a:r>
            <a:r>
              <a:rPr kumimoji="0" lang="en-US" altLang="en-US" sz="1800" b="0" i="0" u="none" strike="noStrike" cap="none" normalizeH="0" baseline="0" dirty="0">
                <a:ln>
                  <a:noFill/>
                </a:ln>
                <a:solidFill>
                  <a:schemeClr val="tx1"/>
                </a:solidFill>
                <a:effectLst/>
                <a:latin typeface="Arial" panose="020B0604020202020204" pitchFamily="34" charset="0"/>
              </a:rPr>
              <a:t>: National “test, track and trace” was highly </a:t>
            </a:r>
            <a:r>
              <a:rPr kumimoji="0" lang="en-US" altLang="en-US" sz="1800" b="0" i="0" u="none" strike="noStrike" cap="none" normalizeH="0" baseline="0" dirty="0" err="1">
                <a:ln>
                  <a:noFill/>
                </a:ln>
                <a:solidFill>
                  <a:schemeClr val="tx1"/>
                </a:solidFill>
                <a:effectLst/>
                <a:latin typeface="Arial" panose="020B0604020202020204" pitchFamily="34" charset="0"/>
              </a:rPr>
              <a:t>centralised</a:t>
            </a:r>
            <a:r>
              <a:rPr kumimoji="0" lang="en-US" altLang="en-US" sz="1800" b="0" i="0" u="none" strike="noStrike" cap="none" normalizeH="0" baseline="0" dirty="0">
                <a:ln>
                  <a:noFill/>
                </a:ln>
                <a:solidFill>
                  <a:schemeClr val="tx1"/>
                </a:solidFill>
                <a:effectLst/>
                <a:latin typeface="Arial" panose="020B0604020202020204" pitchFamily="34" charset="0"/>
              </a:rPr>
              <a:t> and has been criticized for not leveraging local public health expertise</a:t>
            </a:r>
          </a:p>
        </p:txBody>
      </p:sp>
    </p:spTree>
    <p:extLst>
      <p:ext uri="{BB962C8B-B14F-4D97-AF65-F5344CB8AC3E}">
        <p14:creationId xmlns:p14="http://schemas.microsoft.com/office/powerpoint/2010/main" val="28434504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FDA2A-4642-6493-E45D-C7A8F834F042}"/>
              </a:ext>
            </a:extLst>
          </p:cNvPr>
          <p:cNvSpPr>
            <a:spLocks noGrp="1"/>
          </p:cNvSpPr>
          <p:nvPr>
            <p:ph type="title"/>
          </p:nvPr>
        </p:nvSpPr>
        <p:spPr/>
        <p:txBody>
          <a:bodyPr/>
          <a:lstStyle/>
          <a:p>
            <a:r>
              <a:rPr lang="en-GB" dirty="0"/>
              <a:t>Example – NHS Nightingale Hospitals (Centralised COVID Response)</a:t>
            </a:r>
          </a:p>
        </p:txBody>
      </p:sp>
      <p:sp>
        <p:nvSpPr>
          <p:cNvPr id="4" name="Rectangle 1">
            <a:extLst>
              <a:ext uri="{FF2B5EF4-FFF2-40B4-BE49-F238E27FC236}">
                <a16:creationId xmlns:a16="http://schemas.microsoft.com/office/drawing/2014/main" id="{831E3AC8-FEBA-F063-081F-C5CE1D2067C9}"/>
              </a:ext>
            </a:extLst>
          </p:cNvPr>
          <p:cNvSpPr>
            <a:spLocks noGrp="1" noChangeArrowheads="1"/>
          </p:cNvSpPr>
          <p:nvPr>
            <p:ph idx="1"/>
          </p:nvPr>
        </p:nvSpPr>
        <p:spPr bwMode="auto">
          <a:xfrm>
            <a:off x="609600" y="2389138"/>
            <a:ext cx="10781211"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What</a:t>
            </a:r>
            <a:r>
              <a:rPr kumimoji="0" lang="en-US" altLang="en-US" sz="1800" b="0" i="0" u="none" strike="noStrike" cap="none" normalizeH="0" baseline="0" dirty="0">
                <a:ln>
                  <a:noFill/>
                </a:ln>
                <a:solidFill>
                  <a:schemeClr val="tx1"/>
                </a:solidFill>
                <a:effectLst/>
                <a:latin typeface="Arial" panose="020B0604020202020204" pitchFamily="34" charset="0"/>
              </a:rPr>
              <a:t>: Seven large temporary hospitals (e.g. London, Manchester) built in 2020 for COVID-19 emergency care, fully managed by national NHS command.</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Scale</a:t>
            </a:r>
            <a:r>
              <a:rPr kumimoji="0" lang="en-US" altLang="en-US" sz="1800" b="0" i="0" u="none" strike="noStrike" cap="none" normalizeH="0" baseline="0" dirty="0">
                <a:ln>
                  <a:noFill/>
                </a:ln>
                <a:solidFill>
                  <a:schemeClr val="tx1"/>
                </a:solidFill>
                <a:effectLst/>
                <a:latin typeface="Arial" panose="020B0604020202020204" pitchFamily="34" charset="0"/>
              </a:rPr>
              <a:t>: Each Nightingale was planned for thousands of beds (London site capacity ~4,000). Costed an estimated £362m total (set-up + running).</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Outcome</a:t>
            </a:r>
            <a:r>
              <a:rPr kumimoji="0" lang="en-US" altLang="en-US" sz="1800" b="0" i="0" u="none" strike="noStrike" cap="none" normalizeH="0" baseline="0" dirty="0">
                <a:ln>
                  <a:noFill/>
                </a:ln>
                <a:solidFill>
                  <a:schemeClr val="tx1"/>
                </a:solidFill>
                <a:effectLst/>
                <a:latin typeface="Arial" panose="020B0604020202020204" pitchFamily="34" charset="0"/>
              </a:rPr>
              <a:t>: Despite heavy investment, </a:t>
            </a:r>
            <a:r>
              <a:rPr kumimoji="0" lang="en-US" altLang="en-US" sz="1800" b="1" i="0" u="none" strike="noStrike" cap="none" normalizeH="0" baseline="0" dirty="0">
                <a:ln>
                  <a:noFill/>
                </a:ln>
                <a:solidFill>
                  <a:schemeClr val="tx1"/>
                </a:solidFill>
                <a:effectLst/>
                <a:latin typeface="Arial" panose="020B0604020202020204" pitchFamily="34" charset="0"/>
              </a:rPr>
              <a:t>limited use</a:t>
            </a:r>
            <a:r>
              <a:rPr kumimoji="0" lang="en-US" altLang="en-US" sz="1800" b="0" i="0" u="none" strike="noStrike" cap="none" normalizeH="0" baseline="0" dirty="0">
                <a:ln>
                  <a:noFill/>
                </a:ln>
                <a:solidFill>
                  <a:schemeClr val="tx1"/>
                </a:solidFill>
                <a:effectLst/>
                <a:latin typeface="Arial" panose="020B0604020202020204" pitchFamily="34" charset="0"/>
              </a:rPr>
              <a:t> – only ~270 patients treated across four Nightingales (March 2020–Apr 2021). The other sites saw almost no COVID admissions.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Implication</a:t>
            </a:r>
            <a:r>
              <a:rPr kumimoji="0" lang="en-US" altLang="en-US" sz="1800" b="0" i="0" u="none" strike="noStrike" cap="none" normalizeH="0" baseline="0" dirty="0">
                <a:ln>
                  <a:noFill/>
                </a:ln>
                <a:solidFill>
                  <a:schemeClr val="tx1"/>
                </a:solidFill>
                <a:effectLst/>
                <a:latin typeface="Arial" panose="020B0604020202020204" pitchFamily="34" charset="0"/>
              </a:rPr>
              <a:t>: Central planning enabled rapid construction, but demand was overestimated. This illustrates a risk of </a:t>
            </a:r>
            <a:r>
              <a:rPr kumimoji="0" lang="en-US" altLang="en-US" sz="1800" b="0" i="0" u="none" strike="noStrike" cap="none" normalizeH="0" baseline="0" dirty="0" err="1">
                <a:ln>
                  <a:noFill/>
                </a:ln>
                <a:solidFill>
                  <a:schemeClr val="tx1"/>
                </a:solidFill>
                <a:effectLst/>
                <a:latin typeface="Arial" panose="020B0604020202020204" pitchFamily="34" charset="0"/>
              </a:rPr>
              <a:t>centralisation</a:t>
            </a:r>
            <a:r>
              <a:rPr kumimoji="0" lang="en-US" altLang="en-US" sz="1800" b="0" i="0" u="none" strike="noStrike" cap="none" normalizeH="0" baseline="0" dirty="0">
                <a:ln>
                  <a:noFill/>
                </a:ln>
                <a:solidFill>
                  <a:schemeClr val="tx1"/>
                </a:solidFill>
                <a:effectLst/>
                <a:latin typeface="Arial" panose="020B0604020202020204" pitchFamily="34" charset="0"/>
              </a:rPr>
              <a:t>: large resources deployed nationally may be underused locally</a:t>
            </a:r>
          </a:p>
        </p:txBody>
      </p:sp>
    </p:spTree>
    <p:extLst>
      <p:ext uri="{BB962C8B-B14F-4D97-AF65-F5344CB8AC3E}">
        <p14:creationId xmlns:p14="http://schemas.microsoft.com/office/powerpoint/2010/main" val="39603720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F7AFA-0252-0B3A-C618-5C9B0825E387}"/>
              </a:ext>
            </a:extLst>
          </p:cNvPr>
          <p:cNvSpPr>
            <a:spLocks noGrp="1"/>
          </p:cNvSpPr>
          <p:nvPr>
            <p:ph type="title"/>
          </p:nvPr>
        </p:nvSpPr>
        <p:spPr/>
        <p:txBody>
          <a:bodyPr/>
          <a:lstStyle/>
          <a:p>
            <a:r>
              <a:rPr lang="fr-FR" dirty="0"/>
              <a:t>Example – National Immunisation Programme (</a:t>
            </a:r>
            <a:r>
              <a:rPr lang="fr-FR" dirty="0" err="1"/>
              <a:t>Centralised</a:t>
            </a:r>
            <a:r>
              <a:rPr lang="fr-FR" dirty="0"/>
              <a:t> Vaccinations)</a:t>
            </a:r>
            <a:endParaRPr lang="en-GB" dirty="0"/>
          </a:p>
        </p:txBody>
      </p:sp>
      <p:sp>
        <p:nvSpPr>
          <p:cNvPr id="4" name="Rectangle 1">
            <a:extLst>
              <a:ext uri="{FF2B5EF4-FFF2-40B4-BE49-F238E27FC236}">
                <a16:creationId xmlns:a16="http://schemas.microsoft.com/office/drawing/2014/main" id="{AF82483D-7D21-297E-1675-D7B7A275EE71}"/>
              </a:ext>
            </a:extLst>
          </p:cNvPr>
          <p:cNvSpPr>
            <a:spLocks noGrp="1" noChangeArrowheads="1"/>
          </p:cNvSpPr>
          <p:nvPr>
            <p:ph idx="1"/>
          </p:nvPr>
        </p:nvSpPr>
        <p:spPr bwMode="auto">
          <a:xfrm>
            <a:off x="317863" y="1987516"/>
            <a:ext cx="11556273" cy="25853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What</a:t>
            </a:r>
            <a:r>
              <a:rPr kumimoji="0" lang="en-US" altLang="en-US" sz="1800" b="0" i="0" u="none" strike="noStrike" cap="none" normalizeH="0" baseline="0" dirty="0">
                <a:ln>
                  <a:noFill/>
                </a:ln>
                <a:solidFill>
                  <a:schemeClr val="tx1"/>
                </a:solidFill>
                <a:effectLst/>
                <a:latin typeface="Arial" panose="020B0604020202020204" pitchFamily="34" charset="0"/>
              </a:rPr>
              <a:t>: NHS central coordination of routine vaccinations (childhood vaccines, flu jabs, COVID vaccines), designed and funded nationally by NHS England and UKHSA.</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Implementation</a:t>
            </a:r>
            <a:r>
              <a:rPr kumimoji="0" lang="en-US" altLang="en-US" sz="1800" b="0" i="0" u="none" strike="noStrike" cap="none" normalizeH="0" baseline="0" dirty="0">
                <a:ln>
                  <a:noFill/>
                </a:ln>
                <a:solidFill>
                  <a:schemeClr val="tx1"/>
                </a:solidFill>
                <a:effectLst/>
                <a:latin typeface="Arial" panose="020B0604020202020204" pitchFamily="34" charset="0"/>
              </a:rPr>
              <a:t>: </a:t>
            </a:r>
            <a:r>
              <a:rPr kumimoji="0" lang="en-US" altLang="en-US" sz="1800" b="0" i="0" u="none" strike="noStrike" cap="none" normalizeH="0" baseline="0" dirty="0" err="1">
                <a:ln>
                  <a:noFill/>
                </a:ln>
                <a:solidFill>
                  <a:schemeClr val="tx1"/>
                </a:solidFill>
                <a:effectLst/>
                <a:latin typeface="Arial" panose="020B0604020202020204" pitchFamily="34" charset="0"/>
              </a:rPr>
              <a:t>Standardised</a:t>
            </a:r>
            <a:r>
              <a:rPr kumimoji="0" lang="en-US" altLang="en-US" sz="1800" b="0" i="0" u="none" strike="noStrike" cap="none" normalizeH="0" baseline="0" dirty="0">
                <a:ln>
                  <a:noFill/>
                </a:ln>
                <a:solidFill>
                  <a:schemeClr val="tx1"/>
                </a:solidFill>
                <a:effectLst/>
                <a:latin typeface="Arial" panose="020B0604020202020204" pitchFamily="34" charset="0"/>
              </a:rPr>
              <a:t> schedule – all NHS trusts/GPs follow national </a:t>
            </a:r>
            <a:r>
              <a:rPr kumimoji="0" lang="en-US" altLang="en-US" sz="1800" b="0" i="0" u="none" strike="noStrike" cap="none" normalizeH="0" baseline="0" dirty="0" err="1">
                <a:ln>
                  <a:noFill/>
                </a:ln>
                <a:solidFill>
                  <a:schemeClr val="tx1"/>
                </a:solidFill>
                <a:effectLst/>
                <a:latin typeface="Arial" panose="020B0604020202020204" pitchFamily="34" charset="0"/>
              </a:rPr>
              <a:t>immunisation</a:t>
            </a:r>
            <a:r>
              <a:rPr kumimoji="0" lang="en-US" altLang="en-US" sz="1800" b="0" i="0" u="none" strike="noStrike" cap="none" normalizeH="0" baseline="0" dirty="0">
                <a:ln>
                  <a:noFill/>
                </a:ln>
                <a:solidFill>
                  <a:schemeClr val="tx1"/>
                </a:solidFill>
                <a:effectLst/>
                <a:latin typeface="Arial" panose="020B0604020202020204" pitchFamily="34" charset="0"/>
              </a:rPr>
              <a:t> plans.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Results</a:t>
            </a:r>
            <a:r>
              <a:rPr kumimoji="0" lang="en-US" altLang="en-US" sz="1800" b="0" i="0" u="none" strike="noStrike" cap="none" normalizeH="0" baseline="0" dirty="0">
                <a:ln>
                  <a:noFill/>
                </a:ln>
                <a:solidFill>
                  <a:schemeClr val="tx1"/>
                </a:solidFill>
                <a:effectLst/>
                <a:latin typeface="Arial" panose="020B0604020202020204" pitchFamily="34" charset="0"/>
              </a:rPr>
              <a:t>: High coverage – e.g. in 2023-24, </a:t>
            </a:r>
            <a:r>
              <a:rPr kumimoji="0" lang="en-US" altLang="en-US" sz="1800" b="1" i="0" u="none" strike="noStrike" cap="none" normalizeH="0" baseline="0" dirty="0">
                <a:ln>
                  <a:noFill/>
                </a:ln>
                <a:solidFill>
                  <a:schemeClr val="tx1"/>
                </a:solidFill>
                <a:effectLst/>
                <a:latin typeface="Arial" panose="020B0604020202020204" pitchFamily="34" charset="0"/>
              </a:rPr>
              <a:t>91.2%</a:t>
            </a:r>
            <a:r>
              <a:rPr kumimoji="0" lang="en-US" altLang="en-US" sz="1800" b="0" i="0" u="none" strike="noStrike" cap="none" normalizeH="0" baseline="0" dirty="0">
                <a:ln>
                  <a:noFill/>
                </a:ln>
                <a:solidFill>
                  <a:schemeClr val="tx1"/>
                </a:solidFill>
                <a:effectLst/>
                <a:latin typeface="Arial" panose="020B0604020202020204" pitchFamily="34" charset="0"/>
              </a:rPr>
              <a:t> of 12-month-olds received the full 3-dose “6-in-1” vaccine. (Target is 95%.) This uniform uptake was achieved through central funding and tracking.</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Variation</a:t>
            </a:r>
            <a:r>
              <a:rPr kumimoji="0" lang="en-US" altLang="en-US" sz="1800" b="0" i="0" u="none" strike="noStrike" cap="none" normalizeH="0" baseline="0" dirty="0">
                <a:ln>
                  <a:noFill/>
                </a:ln>
                <a:solidFill>
                  <a:schemeClr val="tx1"/>
                </a:solidFill>
                <a:effectLst/>
                <a:latin typeface="Arial" panose="020B0604020202020204" pitchFamily="34" charset="0"/>
              </a:rPr>
              <a:t>: Coverage remains high across regions (most &gt;90%), though London lags (86.2%). The national program still met most targets uniformly.</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Implication</a:t>
            </a:r>
            <a:r>
              <a:rPr kumimoji="0" lang="en-US" altLang="en-US" sz="1800" b="0" i="0" u="none" strike="noStrike" cap="none" normalizeH="0" baseline="0" dirty="0">
                <a:ln>
                  <a:noFill/>
                </a:ln>
                <a:solidFill>
                  <a:schemeClr val="tx1"/>
                </a:solidFill>
                <a:effectLst/>
                <a:latin typeface="Arial" panose="020B0604020202020204" pitchFamily="34" charset="0"/>
              </a:rPr>
              <a:t>: A </a:t>
            </a:r>
            <a:r>
              <a:rPr kumimoji="0" lang="en-US" altLang="en-US" sz="1800" b="0" i="0" u="none" strike="noStrike" cap="none" normalizeH="0" baseline="0" dirty="0" err="1">
                <a:ln>
                  <a:noFill/>
                </a:ln>
                <a:solidFill>
                  <a:schemeClr val="tx1"/>
                </a:solidFill>
                <a:effectLst/>
                <a:latin typeface="Arial" panose="020B0604020202020204" pitchFamily="34" charset="0"/>
              </a:rPr>
              <a:t>centralised</a:t>
            </a:r>
            <a:r>
              <a:rPr kumimoji="0" lang="en-US" altLang="en-US" sz="1800" b="0" i="0" u="none" strike="noStrike" cap="none" normalizeH="0" baseline="0" dirty="0">
                <a:ln>
                  <a:noFill/>
                </a:ln>
                <a:solidFill>
                  <a:schemeClr val="tx1"/>
                </a:solidFill>
                <a:effectLst/>
                <a:latin typeface="Arial" panose="020B0604020202020204" pitchFamily="34" charset="0"/>
              </a:rPr>
              <a:t> </a:t>
            </a:r>
            <a:r>
              <a:rPr kumimoji="0" lang="en-US" altLang="en-US" sz="1800" b="0" i="0" u="none" strike="noStrike" cap="none" normalizeH="0" baseline="0" dirty="0" err="1">
                <a:ln>
                  <a:noFill/>
                </a:ln>
                <a:solidFill>
                  <a:schemeClr val="tx1"/>
                </a:solidFill>
                <a:effectLst/>
                <a:latin typeface="Arial" panose="020B0604020202020204" pitchFamily="34" charset="0"/>
              </a:rPr>
              <a:t>immunisation</a:t>
            </a:r>
            <a:r>
              <a:rPr kumimoji="0" lang="en-US" altLang="en-US" sz="1800" b="0" i="0" u="none" strike="noStrike" cap="none" normalizeH="0" baseline="0" dirty="0">
                <a:ln>
                  <a:noFill/>
                </a:ln>
                <a:solidFill>
                  <a:schemeClr val="tx1"/>
                </a:solidFill>
                <a:effectLst/>
                <a:latin typeface="Arial" panose="020B0604020202020204" pitchFamily="34" charset="0"/>
              </a:rPr>
              <a:t> program ensures broad population protection, but also highlights the need to address pockets of lower uptake (e.g. London).</a:t>
            </a:r>
          </a:p>
        </p:txBody>
      </p:sp>
    </p:spTree>
    <p:extLst>
      <p:ext uri="{BB962C8B-B14F-4D97-AF65-F5344CB8AC3E}">
        <p14:creationId xmlns:p14="http://schemas.microsoft.com/office/powerpoint/2010/main" val="25998402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6B244-CBF3-0959-F802-1260E804B974}"/>
              </a:ext>
            </a:extLst>
          </p:cNvPr>
          <p:cNvSpPr>
            <a:spLocks noGrp="1"/>
          </p:cNvSpPr>
          <p:nvPr>
            <p:ph type="title"/>
          </p:nvPr>
        </p:nvSpPr>
        <p:spPr/>
        <p:txBody>
          <a:bodyPr/>
          <a:lstStyle/>
          <a:p>
            <a:r>
              <a:rPr lang="en-GB" b="1" dirty="0"/>
              <a:t>Decentralised Healthcare: Definition</a:t>
            </a:r>
            <a:br>
              <a:rPr lang="en-GB" b="1" dirty="0"/>
            </a:br>
            <a:endParaRPr lang="en-GB" dirty="0"/>
          </a:p>
        </p:txBody>
      </p:sp>
      <p:sp>
        <p:nvSpPr>
          <p:cNvPr id="4" name="Rectangle 1">
            <a:extLst>
              <a:ext uri="{FF2B5EF4-FFF2-40B4-BE49-F238E27FC236}">
                <a16:creationId xmlns:a16="http://schemas.microsoft.com/office/drawing/2014/main" id="{E6C20B83-F314-0E56-9F2B-536CC3B5A998}"/>
              </a:ext>
            </a:extLst>
          </p:cNvPr>
          <p:cNvSpPr>
            <a:spLocks noGrp="1" noChangeArrowheads="1"/>
          </p:cNvSpPr>
          <p:nvPr>
            <p:ph idx="1"/>
          </p:nvPr>
        </p:nvSpPr>
        <p:spPr bwMode="auto">
          <a:xfrm>
            <a:off x="609600" y="2030017"/>
            <a:ext cx="10083800" cy="2031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err="1">
                <a:ln>
                  <a:noFill/>
                </a:ln>
                <a:solidFill>
                  <a:schemeClr val="tx1"/>
                </a:solidFill>
                <a:effectLst/>
                <a:latin typeface="Arial" panose="020B0604020202020204" pitchFamily="34" charset="0"/>
              </a:rPr>
              <a:t>Decentralised</a:t>
            </a:r>
            <a:r>
              <a:rPr kumimoji="0" lang="en-US" altLang="en-US" sz="1800" b="1" i="0" u="none" strike="noStrike" cap="none" normalizeH="0" baseline="0" dirty="0">
                <a:ln>
                  <a:noFill/>
                </a:ln>
                <a:solidFill>
                  <a:schemeClr val="tx1"/>
                </a:solidFill>
                <a:effectLst/>
                <a:latin typeface="Arial" panose="020B0604020202020204" pitchFamily="34" charset="0"/>
              </a:rPr>
              <a:t> model</a:t>
            </a:r>
            <a:r>
              <a:rPr kumimoji="0" lang="en-US" altLang="en-US" sz="1800" b="0" i="0" u="none" strike="noStrike" cap="none" normalizeH="0" baseline="0" dirty="0">
                <a:ln>
                  <a:noFill/>
                </a:ln>
                <a:solidFill>
                  <a:schemeClr val="tx1"/>
                </a:solidFill>
                <a:effectLst/>
                <a:latin typeface="Arial" panose="020B0604020202020204" pitchFamily="34" charset="0"/>
              </a:rPr>
              <a:t>: A system where </a:t>
            </a:r>
            <a:r>
              <a:rPr kumimoji="0" lang="en-US" altLang="en-US" sz="1800" b="1" i="0" u="none" strike="noStrike" cap="none" normalizeH="0" baseline="0" dirty="0">
                <a:ln>
                  <a:noFill/>
                </a:ln>
                <a:solidFill>
                  <a:schemeClr val="tx1"/>
                </a:solidFill>
                <a:effectLst/>
                <a:latin typeface="Arial" panose="020B0604020202020204" pitchFamily="34" charset="0"/>
              </a:rPr>
              <a:t>authority and resources are delegated</a:t>
            </a:r>
            <a:r>
              <a:rPr kumimoji="0" lang="en-US" altLang="en-US" sz="1800" b="0" i="0" u="none" strike="noStrike" cap="none" normalizeH="0" baseline="0" dirty="0">
                <a:ln>
                  <a:noFill/>
                </a:ln>
                <a:solidFill>
                  <a:schemeClr val="tx1"/>
                </a:solidFill>
                <a:effectLst/>
                <a:latin typeface="Arial" panose="020B0604020202020204" pitchFamily="34" charset="0"/>
              </a:rPr>
              <a:t> to local/regional organizations (e.g. regional NHS bodies, local government, devolved governments).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Characteristics</a:t>
            </a:r>
            <a:r>
              <a:rPr kumimoji="0" lang="en-US" altLang="en-US" sz="1800" b="0" i="0" u="none" strike="noStrike" cap="none" normalizeH="0" baseline="0" dirty="0">
                <a:ln>
                  <a:noFill/>
                </a:ln>
                <a:solidFill>
                  <a:schemeClr val="tx1"/>
                </a:solidFill>
                <a:effectLst/>
                <a:latin typeface="Arial" panose="020B0604020202020204" pitchFamily="34" charset="0"/>
              </a:rPr>
              <a:t>: Decision-making happens closer to service delivery – local commissioners/providers have autonomy to shape services for their community.</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1" u="none" strike="noStrike" cap="none" normalizeH="0" baseline="0" dirty="0">
                <a:ln>
                  <a:noFill/>
                </a:ln>
                <a:solidFill>
                  <a:schemeClr val="tx1"/>
                </a:solidFill>
                <a:effectLst/>
                <a:latin typeface="Arial" panose="020B0604020202020204" pitchFamily="34" charset="0"/>
              </a:rPr>
              <a:t>Example (UK context)</a:t>
            </a:r>
            <a:r>
              <a:rPr kumimoji="0" lang="en-US" altLang="en-US" sz="1800" b="0" i="0" u="none" strike="noStrike" cap="none" normalizeH="0" baseline="0" dirty="0">
                <a:ln>
                  <a:noFill/>
                </a:ln>
                <a:solidFill>
                  <a:schemeClr val="tx1"/>
                </a:solidFill>
                <a:effectLst/>
                <a:latin typeface="Arial" panose="020B0604020202020204" pitchFamily="34" charset="0"/>
              </a:rPr>
              <a:t>: Health policy was </a:t>
            </a:r>
            <a:r>
              <a:rPr kumimoji="0" lang="en-US" altLang="en-US" sz="1800" b="0" i="1" u="none" strike="noStrike" cap="none" normalizeH="0" baseline="0" dirty="0">
                <a:ln>
                  <a:noFill/>
                </a:ln>
                <a:solidFill>
                  <a:schemeClr val="tx1"/>
                </a:solidFill>
                <a:effectLst/>
                <a:latin typeface="Arial" panose="020B0604020202020204" pitchFamily="34" charset="0"/>
              </a:rPr>
              <a:t>devolved</a:t>
            </a:r>
            <a:r>
              <a:rPr kumimoji="0" lang="en-US" altLang="en-US" sz="1800" b="0" i="0" u="none" strike="noStrike" cap="none" normalizeH="0" baseline="0" dirty="0">
                <a:ln>
                  <a:noFill/>
                </a:ln>
                <a:solidFill>
                  <a:schemeClr val="tx1"/>
                </a:solidFill>
                <a:effectLst/>
                <a:latin typeface="Arial" panose="020B0604020202020204" pitchFamily="34" charset="0"/>
              </a:rPr>
              <a:t> in 1999; Scotland, Wales, and Northern Ireland now control their own NHS funding and </a:t>
            </a:r>
            <a:r>
              <a:rPr kumimoji="0" lang="en-US" altLang="en-US" sz="1800" b="0" i="0" u="none" strike="noStrike" cap="none" normalizeH="0" baseline="0" dirty="0" err="1">
                <a:ln>
                  <a:noFill/>
                </a:ln>
                <a:solidFill>
                  <a:schemeClr val="tx1"/>
                </a:solidFill>
                <a:effectLst/>
                <a:latin typeface="Arial" panose="020B0604020202020204" pitchFamily="34" charset="0"/>
              </a:rPr>
              <a:t>organisation</a:t>
            </a:r>
            <a:r>
              <a:rPr kumimoji="0" lang="en-US" altLang="en-US" sz="1800" b="0" i="0" u="none" strike="noStrike" cap="none" normalizeH="0" baseline="0" dirty="0">
                <a:ln>
                  <a:noFill/>
                </a:ln>
                <a:solidFill>
                  <a:schemeClr val="tx1"/>
                </a:solidFill>
                <a:effectLst/>
                <a:latin typeface="Arial" panose="020B0604020202020204" pitchFamily="34" charset="0"/>
              </a:rPr>
              <a:t>. In England, new Integrated Care Systems (ICS) and Foundation Trusts similarly push decision power to the local level.</a:t>
            </a:r>
          </a:p>
        </p:txBody>
      </p:sp>
    </p:spTree>
    <p:extLst>
      <p:ext uri="{BB962C8B-B14F-4D97-AF65-F5344CB8AC3E}">
        <p14:creationId xmlns:p14="http://schemas.microsoft.com/office/powerpoint/2010/main" val="38029242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7DBB6-9C3E-8873-81C7-8632FA7C3D1D}"/>
              </a:ext>
            </a:extLst>
          </p:cNvPr>
          <p:cNvSpPr>
            <a:spLocks noGrp="1"/>
          </p:cNvSpPr>
          <p:nvPr>
            <p:ph type="title"/>
          </p:nvPr>
        </p:nvSpPr>
        <p:spPr/>
        <p:txBody>
          <a:bodyPr/>
          <a:lstStyle/>
          <a:p>
            <a:r>
              <a:rPr lang="en-GB" dirty="0"/>
              <a:t>Decentralised Healthcare: Key Features</a:t>
            </a:r>
          </a:p>
        </p:txBody>
      </p:sp>
      <p:sp>
        <p:nvSpPr>
          <p:cNvPr id="3" name="Content Placeholder 2">
            <a:extLst>
              <a:ext uri="{FF2B5EF4-FFF2-40B4-BE49-F238E27FC236}">
                <a16:creationId xmlns:a16="http://schemas.microsoft.com/office/drawing/2014/main" id="{980085AD-0A6B-6071-177A-A59D86E334E9}"/>
              </a:ext>
            </a:extLst>
          </p:cNvPr>
          <p:cNvSpPr>
            <a:spLocks noGrp="1"/>
          </p:cNvSpPr>
          <p:nvPr>
            <p:ph idx="1"/>
          </p:nvPr>
        </p:nvSpPr>
        <p:spPr>
          <a:xfrm>
            <a:off x="609600" y="1600201"/>
            <a:ext cx="10972800" cy="4334932"/>
          </a:xfrm>
        </p:spPr>
        <p:txBody>
          <a:bodyPr/>
          <a:lstStyle/>
          <a:p>
            <a:pPr>
              <a:buFont typeface="Arial" panose="020B0604020202020204" pitchFamily="34" charset="0"/>
              <a:buChar char="•"/>
            </a:pPr>
            <a:r>
              <a:rPr lang="en-GB" sz="1800" b="1" dirty="0"/>
              <a:t>Local control</a:t>
            </a:r>
            <a:r>
              <a:rPr lang="en-GB" sz="1800" dirty="0"/>
              <a:t>: Health services planned and managed by regional bodies (e.g. NHS Integrated Care Systems, mayoral health authorities). They budget and commission services for local populations.</a:t>
            </a:r>
          </a:p>
          <a:p>
            <a:pPr>
              <a:buFont typeface="Arial" panose="020B0604020202020204" pitchFamily="34" charset="0"/>
              <a:buChar char="•"/>
            </a:pPr>
            <a:r>
              <a:rPr lang="en-GB" sz="1800" b="1" dirty="0"/>
              <a:t>Tailored services</a:t>
            </a:r>
            <a:r>
              <a:rPr lang="en-GB" sz="1800" dirty="0"/>
              <a:t>: Programs can be adapted to local health needs and priorities (e.g. targeted community outreach in high-need areas).</a:t>
            </a:r>
          </a:p>
          <a:p>
            <a:pPr>
              <a:buFont typeface="Arial" panose="020B0604020202020204" pitchFamily="34" charset="0"/>
              <a:buChar char="•"/>
            </a:pPr>
            <a:r>
              <a:rPr lang="en-GB" sz="1800" b="1" dirty="0"/>
              <a:t>Multiple stakeholders</a:t>
            </a:r>
            <a:r>
              <a:rPr lang="en-GB" sz="1800" dirty="0"/>
              <a:t>: Involves local councils, NHS trusts, community organisations in planning (e.g. ICS bring together NHS, councils, VCSE sector).</a:t>
            </a:r>
          </a:p>
          <a:p>
            <a:pPr>
              <a:buFont typeface="Arial" panose="020B0604020202020204" pitchFamily="34" charset="0"/>
              <a:buChar char="•"/>
            </a:pPr>
            <a:r>
              <a:rPr lang="en-GB" sz="1800" b="1" dirty="0"/>
              <a:t>Autonomy with accountability</a:t>
            </a:r>
            <a:r>
              <a:rPr lang="en-GB" sz="1800" dirty="0"/>
              <a:t>: E.g. NHS Foundation Trusts have their own boards and finances, but still held to national standards.</a:t>
            </a:r>
          </a:p>
          <a:p>
            <a:pPr>
              <a:buFont typeface="Arial" panose="020B0604020202020204" pitchFamily="34" charset="0"/>
              <a:buChar char="•"/>
            </a:pPr>
            <a:r>
              <a:rPr lang="en-GB" sz="1800" b="1" dirty="0"/>
              <a:t>Innovation-friendly</a:t>
            </a:r>
            <a:r>
              <a:rPr lang="en-GB" sz="1800" dirty="0"/>
              <a:t>: Local providers can pilot new approaches (e.g. hospital-specialty programs, joint health initiatives).</a:t>
            </a:r>
            <a:endParaRPr lang="en-GB" sz="1800" b="1" dirty="0"/>
          </a:p>
        </p:txBody>
      </p:sp>
    </p:spTree>
    <p:extLst>
      <p:ext uri="{BB962C8B-B14F-4D97-AF65-F5344CB8AC3E}">
        <p14:creationId xmlns:p14="http://schemas.microsoft.com/office/powerpoint/2010/main" val="13449004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00C173-1C2F-8A12-087F-4A11865855C9}"/>
              </a:ext>
            </a:extLst>
          </p:cNvPr>
          <p:cNvSpPr>
            <a:spLocks noGrp="1"/>
          </p:cNvSpPr>
          <p:nvPr>
            <p:ph type="title"/>
          </p:nvPr>
        </p:nvSpPr>
        <p:spPr/>
        <p:txBody>
          <a:bodyPr/>
          <a:lstStyle/>
          <a:p>
            <a:r>
              <a:rPr lang="en-GB" sz="4400" b="1" dirty="0"/>
              <a:t>Decentralised Healthcare: Advantages (Pros)</a:t>
            </a:r>
            <a:br>
              <a:rPr lang="en-GB" sz="4400" b="1" dirty="0"/>
            </a:br>
            <a:endParaRPr lang="en-GB" dirty="0"/>
          </a:p>
        </p:txBody>
      </p:sp>
      <p:sp>
        <p:nvSpPr>
          <p:cNvPr id="3" name="Content Placeholder 2">
            <a:extLst>
              <a:ext uri="{FF2B5EF4-FFF2-40B4-BE49-F238E27FC236}">
                <a16:creationId xmlns:a16="http://schemas.microsoft.com/office/drawing/2014/main" id="{8B8B5D38-A711-37DE-393B-5712402C0F7C}"/>
              </a:ext>
            </a:extLst>
          </p:cNvPr>
          <p:cNvSpPr>
            <a:spLocks noGrp="1"/>
          </p:cNvSpPr>
          <p:nvPr>
            <p:ph idx="1"/>
          </p:nvPr>
        </p:nvSpPr>
        <p:spPr>
          <a:xfrm>
            <a:off x="508000" y="1109133"/>
            <a:ext cx="11074400" cy="4408100"/>
          </a:xfrm>
        </p:spPr>
        <p:txBody>
          <a:bodyPr/>
          <a:lstStyle/>
          <a:p>
            <a:pPr>
              <a:buFont typeface="Arial" panose="020B0604020202020204" pitchFamily="34" charset="0"/>
              <a:buChar char="•"/>
            </a:pPr>
            <a:r>
              <a:rPr lang="en-GB" sz="1800" b="1" dirty="0"/>
              <a:t>Engagement</a:t>
            </a:r>
            <a:r>
              <a:rPr lang="en-GB" sz="1800" dirty="0"/>
              <a:t>: Local leaders and clinicians take ownership, which can boost commitment and innovation.</a:t>
            </a:r>
          </a:p>
          <a:p>
            <a:pPr>
              <a:buFont typeface="Arial" panose="020B0604020202020204" pitchFamily="34" charset="0"/>
              <a:buChar char="•"/>
            </a:pPr>
            <a:r>
              <a:rPr lang="en-GB" sz="1800" b="1" dirty="0"/>
              <a:t>Tailored equity</a:t>
            </a:r>
            <a:r>
              <a:rPr lang="en-GB" sz="1800" dirty="0"/>
              <a:t>: Areas with specific challenges can design special programs (e.g. intensive substance-misuse interventions in high-risk areas).</a:t>
            </a:r>
          </a:p>
          <a:p>
            <a:pPr>
              <a:buFont typeface="Arial" panose="020B0604020202020204" pitchFamily="34" charset="0"/>
              <a:buChar char="•"/>
            </a:pPr>
            <a:r>
              <a:rPr lang="en-GB" sz="1800" i="1" dirty="0"/>
              <a:t>Example</a:t>
            </a:r>
            <a:r>
              <a:rPr lang="en-GB" sz="1800" dirty="0"/>
              <a:t>: Greater Manchester devolution (2015 onward) gave local bodies control over NHS budgets and integration with social care – a study found 11.1% fewer alcohol-related admissions and 14.4% fewer violence-related admissions (2016–20) compared to the rest of England -------</a:t>
            </a:r>
            <a:r>
              <a:rPr lang="en-GB" sz="1800" dirty="0">
                <a:hlinkClick r:id="rId2"/>
              </a:rPr>
              <a:t>gmintegratedcare.org.uk</a:t>
            </a:r>
            <a:r>
              <a:rPr lang="en-GB" sz="1800" dirty="0"/>
              <a:t>. </a:t>
            </a:r>
          </a:p>
          <a:p>
            <a:pPr marL="0" indent="0">
              <a:buNone/>
            </a:pPr>
            <a:r>
              <a:rPr lang="en-GB" sz="1800" dirty="0"/>
              <a:t>This suggests local control helped address community issues.</a:t>
            </a:r>
          </a:p>
          <a:p>
            <a:pPr>
              <a:buFont typeface="Arial" panose="020B0604020202020204" pitchFamily="34" charset="0"/>
              <a:buChar char="•"/>
            </a:pPr>
            <a:r>
              <a:rPr lang="en-GB" sz="1800" b="1" dirty="0"/>
              <a:t>Collaboration</a:t>
            </a:r>
            <a:r>
              <a:rPr lang="en-GB" sz="1800" dirty="0"/>
              <a:t>: Local partnerships (e.g. ICS provider collaboratives) can coordinate across hospitals, GPs, social care.</a:t>
            </a:r>
          </a:p>
          <a:p>
            <a:pPr>
              <a:buFont typeface="Arial" panose="020B0604020202020204" pitchFamily="34" charset="0"/>
              <a:buChar char="•"/>
            </a:pPr>
            <a:r>
              <a:rPr lang="en-GB" sz="1800" b="1" dirty="0"/>
              <a:t>Distributed leadership</a:t>
            </a:r>
            <a:r>
              <a:rPr lang="en-GB" sz="1800" dirty="0"/>
              <a:t>: Local boards foster accountability to local populations (e.g. directly elected mayors involved in health strategy).</a:t>
            </a:r>
          </a:p>
          <a:p>
            <a:r>
              <a:rPr lang="en-GB" sz="1800" b="1" dirty="0"/>
              <a:t>Responsiveness</a:t>
            </a:r>
            <a:r>
              <a:rPr lang="en-GB" sz="1800" dirty="0"/>
              <a:t>: Policies can be quickly adapted to local outbreaks or demographic needs.</a:t>
            </a:r>
          </a:p>
          <a:p>
            <a:pPr>
              <a:buFont typeface="Arial" panose="020B0604020202020204" pitchFamily="34" charset="0"/>
              <a:buChar char="•"/>
            </a:pPr>
            <a:endParaRPr lang="en-GB" sz="1800" dirty="0"/>
          </a:p>
          <a:p>
            <a:endParaRPr lang="en-GB" dirty="0"/>
          </a:p>
        </p:txBody>
      </p:sp>
    </p:spTree>
    <p:extLst>
      <p:ext uri="{BB962C8B-B14F-4D97-AF65-F5344CB8AC3E}">
        <p14:creationId xmlns:p14="http://schemas.microsoft.com/office/powerpoint/2010/main" val="16394247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B8358-6695-1DC3-C9FB-70B6A930ADFA}"/>
              </a:ext>
            </a:extLst>
          </p:cNvPr>
          <p:cNvSpPr>
            <a:spLocks noGrp="1"/>
          </p:cNvSpPr>
          <p:nvPr>
            <p:ph type="title"/>
          </p:nvPr>
        </p:nvSpPr>
        <p:spPr/>
        <p:txBody>
          <a:bodyPr/>
          <a:lstStyle/>
          <a:p>
            <a:r>
              <a:rPr lang="en-GB" sz="4400" b="1" dirty="0"/>
              <a:t>Decentralised Healthcare: Disadvantages (Cons)</a:t>
            </a:r>
            <a:br>
              <a:rPr lang="en-GB" sz="4400" b="1" dirty="0"/>
            </a:br>
            <a:endParaRPr lang="en-GB" dirty="0"/>
          </a:p>
        </p:txBody>
      </p:sp>
      <p:sp>
        <p:nvSpPr>
          <p:cNvPr id="3" name="Content Placeholder 2">
            <a:extLst>
              <a:ext uri="{FF2B5EF4-FFF2-40B4-BE49-F238E27FC236}">
                <a16:creationId xmlns:a16="http://schemas.microsoft.com/office/drawing/2014/main" id="{117BEDF9-BD0E-D71B-1F45-E7CBE42B2F5C}"/>
              </a:ext>
            </a:extLst>
          </p:cNvPr>
          <p:cNvSpPr>
            <a:spLocks noGrp="1"/>
          </p:cNvSpPr>
          <p:nvPr>
            <p:ph idx="1"/>
          </p:nvPr>
        </p:nvSpPr>
        <p:spPr/>
        <p:txBody>
          <a:bodyPr/>
          <a:lstStyle/>
          <a:p>
            <a:pPr>
              <a:buFont typeface="Arial" panose="020B0604020202020204" pitchFamily="34" charset="0"/>
              <a:buChar char="•"/>
            </a:pPr>
            <a:r>
              <a:rPr lang="en-GB" sz="1800" b="1" dirty="0"/>
              <a:t>Variation and inequality</a:t>
            </a:r>
            <a:r>
              <a:rPr lang="en-GB" sz="1800" dirty="0"/>
              <a:t>: Different areas may achieve unequal outcomes if they have varying resources or leadership skills. Some local systems may underperform (postcode lottery).</a:t>
            </a:r>
          </a:p>
          <a:p>
            <a:pPr>
              <a:buFont typeface="Arial" panose="020B0604020202020204" pitchFamily="34" charset="0"/>
              <a:buChar char="•"/>
            </a:pPr>
            <a:r>
              <a:rPr lang="en-GB" sz="1800" b="1" dirty="0"/>
              <a:t>Duplication and complexity</a:t>
            </a:r>
            <a:r>
              <a:rPr lang="en-GB" sz="1800" dirty="0"/>
              <a:t>: Multiple planning bodies can lead to inconsistent policies and overhead.</a:t>
            </a:r>
          </a:p>
          <a:p>
            <a:pPr>
              <a:buFont typeface="Arial" panose="020B0604020202020204" pitchFamily="34" charset="0"/>
              <a:buChar char="•"/>
            </a:pPr>
            <a:r>
              <a:rPr lang="en-GB" sz="1800" b="1" dirty="0"/>
              <a:t>Lost scale economies</a:t>
            </a:r>
            <a:r>
              <a:rPr lang="en-GB" sz="1800" dirty="0"/>
              <a:t>: Smaller purchasing power; e.g. local trusts individually negotiating deals (as noted in PPE shortages)------</a:t>
            </a:r>
            <a:r>
              <a:rPr lang="en-GB" sz="1800" dirty="0">
                <a:hlinkClick r:id="rId2"/>
              </a:rPr>
              <a:t>imperial.ac.uk</a:t>
            </a:r>
            <a:r>
              <a:rPr lang="en-GB" sz="1800" dirty="0"/>
              <a:t>.</a:t>
            </a:r>
          </a:p>
          <a:p>
            <a:pPr>
              <a:buFont typeface="Arial" panose="020B0604020202020204" pitchFamily="34" charset="0"/>
              <a:buChar char="•"/>
            </a:pPr>
            <a:r>
              <a:rPr lang="en-GB" sz="1800" i="1" dirty="0"/>
              <a:t>Example</a:t>
            </a:r>
            <a:r>
              <a:rPr lang="en-GB" sz="1800" dirty="0"/>
              <a:t>: Propper &amp; Phillips highlight that because each NHS hospital managed its own procurement, the NHS missed out on collective bargaining power during COVID-----</a:t>
            </a:r>
            <a:r>
              <a:rPr lang="en-GB" sz="1800" dirty="0">
                <a:hlinkClick r:id="rId2"/>
              </a:rPr>
              <a:t>imperial.ac.uk</a:t>
            </a:r>
            <a:r>
              <a:rPr lang="en-GB" sz="1800" dirty="0"/>
              <a:t>.</a:t>
            </a:r>
          </a:p>
          <a:p>
            <a:pPr>
              <a:buFont typeface="Arial" panose="020B0604020202020204" pitchFamily="34" charset="0"/>
              <a:buChar char="•"/>
            </a:pPr>
            <a:r>
              <a:rPr lang="en-GB" sz="1800" b="1" dirty="0"/>
              <a:t>Coordination gaps</a:t>
            </a:r>
            <a:r>
              <a:rPr lang="en-GB" sz="1800" dirty="0"/>
              <a:t>: Without strong central guidance, integration can falter; data may not flow easily between regions.</a:t>
            </a:r>
          </a:p>
          <a:p>
            <a:endParaRPr lang="en-GB" dirty="0"/>
          </a:p>
        </p:txBody>
      </p:sp>
    </p:spTree>
    <p:extLst>
      <p:ext uri="{BB962C8B-B14F-4D97-AF65-F5344CB8AC3E}">
        <p14:creationId xmlns:p14="http://schemas.microsoft.com/office/powerpoint/2010/main" val="5149369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35832-6A6B-0ABC-33D1-91CB7FAEDED9}"/>
              </a:ext>
            </a:extLst>
          </p:cNvPr>
          <p:cNvSpPr>
            <a:spLocks noGrp="1"/>
          </p:cNvSpPr>
          <p:nvPr>
            <p:ph type="title"/>
          </p:nvPr>
        </p:nvSpPr>
        <p:spPr/>
        <p:txBody>
          <a:bodyPr/>
          <a:lstStyle/>
          <a:p>
            <a:r>
              <a:rPr lang="en-GB" dirty="0"/>
              <a:t>Example – Integrated Care Systems (ICSs) (Decentralised)</a:t>
            </a:r>
          </a:p>
        </p:txBody>
      </p:sp>
      <p:sp>
        <p:nvSpPr>
          <p:cNvPr id="4" name="Rectangle 1">
            <a:extLst>
              <a:ext uri="{FF2B5EF4-FFF2-40B4-BE49-F238E27FC236}">
                <a16:creationId xmlns:a16="http://schemas.microsoft.com/office/drawing/2014/main" id="{ACE0E1D2-974D-17C4-0675-6987750291C7}"/>
              </a:ext>
            </a:extLst>
          </p:cNvPr>
          <p:cNvSpPr>
            <a:spLocks noGrp="1" noChangeArrowheads="1"/>
          </p:cNvSpPr>
          <p:nvPr>
            <p:ph idx="1"/>
          </p:nvPr>
        </p:nvSpPr>
        <p:spPr bwMode="auto">
          <a:xfrm>
            <a:off x="609600" y="1835140"/>
            <a:ext cx="10241280" cy="3416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What</a:t>
            </a:r>
            <a:r>
              <a:rPr kumimoji="0" lang="en-US" altLang="en-US" sz="1800" b="0" i="0" u="none" strike="noStrike" cap="none" normalizeH="0" baseline="0" dirty="0">
                <a:ln>
                  <a:noFill/>
                </a:ln>
                <a:solidFill>
                  <a:schemeClr val="tx1"/>
                </a:solidFill>
                <a:effectLst/>
                <a:latin typeface="Arial" panose="020B0604020202020204" pitchFamily="34" charset="0"/>
              </a:rPr>
              <a:t>: Since 2022 all of England’s NHS was divided into 42 geographic ICSs (pop. ~0.5–3m each). Each ICS has a local </a:t>
            </a:r>
            <a:r>
              <a:rPr kumimoji="0" lang="en-US" altLang="en-US" sz="1800" b="1" i="0" u="none" strike="noStrike" cap="none" normalizeH="0" baseline="0" dirty="0">
                <a:ln>
                  <a:noFill/>
                </a:ln>
                <a:solidFill>
                  <a:schemeClr val="tx1"/>
                </a:solidFill>
                <a:effectLst/>
                <a:latin typeface="Arial" panose="020B0604020202020204" pitchFamily="34" charset="0"/>
              </a:rPr>
              <a:t>Integrated Care Board (ICB)</a:t>
            </a:r>
            <a:r>
              <a:rPr kumimoji="0" lang="en-US" altLang="en-US" sz="1800" b="0" i="0" u="none" strike="noStrike" cap="none" normalizeH="0" baseline="0" dirty="0">
                <a:ln>
                  <a:noFill/>
                </a:ln>
                <a:solidFill>
                  <a:schemeClr val="tx1"/>
                </a:solidFill>
                <a:effectLst/>
                <a:latin typeface="Arial" panose="020B0604020202020204" pitchFamily="34" charset="0"/>
              </a:rPr>
              <a:t> (NHS budget/planning) and a broader </a:t>
            </a:r>
            <a:r>
              <a:rPr kumimoji="0" lang="en-US" altLang="en-US" sz="1800" b="1" i="0" u="none" strike="noStrike" cap="none" normalizeH="0" baseline="0" dirty="0">
                <a:ln>
                  <a:noFill/>
                </a:ln>
                <a:solidFill>
                  <a:schemeClr val="tx1"/>
                </a:solidFill>
                <a:effectLst/>
                <a:latin typeface="Arial" panose="020B0604020202020204" pitchFamily="34" charset="0"/>
              </a:rPr>
              <a:t>Integrated Care Partnership (ICP)</a:t>
            </a:r>
            <a:r>
              <a:rPr kumimoji="0" lang="en-US" altLang="en-US" sz="1800" b="0" i="0" u="none" strike="noStrike" cap="none" normalizeH="0" baseline="0" dirty="0">
                <a:ln>
                  <a:noFill/>
                </a:ln>
                <a:solidFill>
                  <a:schemeClr val="tx1"/>
                </a:solidFill>
                <a:effectLst/>
                <a:latin typeface="Arial" panose="020B0604020202020204" pitchFamily="34" charset="0"/>
              </a:rPr>
              <a:t> (strategy, including councils and VCSE).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Features</a:t>
            </a:r>
            <a:r>
              <a:rPr kumimoji="0" lang="en-US" altLang="en-US" sz="1800" b="0" i="0" u="none" strike="noStrike" cap="none" normalizeH="0" baseline="0" dirty="0">
                <a:ln>
                  <a:noFill/>
                </a:ln>
                <a:solidFill>
                  <a:schemeClr val="tx1"/>
                </a:solidFill>
                <a:effectLst/>
                <a:latin typeface="Arial" panose="020B0604020202020204" pitchFamily="34" charset="0"/>
              </a:rPr>
              <a:t>: ICSs allow NHS </a:t>
            </a:r>
            <a:r>
              <a:rPr kumimoji="0" lang="en-US" altLang="en-US" sz="1800" b="0" i="0" u="none" strike="noStrike" cap="none" normalizeH="0" baseline="0" dirty="0" err="1">
                <a:ln>
                  <a:noFill/>
                </a:ln>
                <a:solidFill>
                  <a:schemeClr val="tx1"/>
                </a:solidFill>
                <a:effectLst/>
                <a:latin typeface="Arial" panose="020B0604020202020204" pitchFamily="34" charset="0"/>
              </a:rPr>
              <a:t>organisations</a:t>
            </a:r>
            <a:r>
              <a:rPr kumimoji="0" lang="en-US" altLang="en-US" sz="1800" b="0" i="0" u="none" strike="noStrike" cap="none" normalizeH="0" baseline="0" dirty="0">
                <a:ln>
                  <a:noFill/>
                </a:ln>
                <a:solidFill>
                  <a:schemeClr val="tx1"/>
                </a:solidFill>
                <a:effectLst/>
                <a:latin typeface="Arial" panose="020B0604020202020204" pitchFamily="34" charset="0"/>
              </a:rPr>
              <a:t> and local councils to plan together. Budgets for hospital, community and primary care are pooled at ICS level. Partners can agree joint priorities (e.g. mental health access, obesity).</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Local Flexibility</a:t>
            </a:r>
            <a:r>
              <a:rPr kumimoji="0" lang="en-US" altLang="en-US" sz="1800" b="0" i="0" u="none" strike="noStrike" cap="none" normalizeH="0" baseline="0" dirty="0">
                <a:ln>
                  <a:noFill/>
                </a:ln>
                <a:solidFill>
                  <a:schemeClr val="tx1"/>
                </a:solidFill>
                <a:effectLst/>
                <a:latin typeface="Arial" panose="020B0604020202020204" pitchFamily="34" charset="0"/>
              </a:rPr>
              <a:t>: Each ICS decides how to organize “places” or “</a:t>
            </a:r>
            <a:r>
              <a:rPr kumimoji="0" lang="en-US" altLang="en-US" sz="1800" b="0" i="0" u="none" strike="noStrike" cap="none" normalizeH="0" baseline="0" dirty="0" err="1">
                <a:ln>
                  <a:noFill/>
                </a:ln>
                <a:solidFill>
                  <a:schemeClr val="tx1"/>
                </a:solidFill>
                <a:effectLst/>
                <a:latin typeface="Arial" panose="020B0604020202020204" pitchFamily="34" charset="0"/>
              </a:rPr>
              <a:t>neighbourhoods</a:t>
            </a:r>
            <a:r>
              <a:rPr kumimoji="0" lang="en-US" altLang="en-US" sz="1800" b="0" i="0" u="none" strike="noStrike" cap="none" normalizeH="0" baseline="0" dirty="0">
                <a:ln>
                  <a:noFill/>
                </a:ln>
                <a:solidFill>
                  <a:schemeClr val="tx1"/>
                </a:solidFill>
                <a:effectLst/>
                <a:latin typeface="Arial" panose="020B0604020202020204" pitchFamily="34" charset="0"/>
              </a:rPr>
              <a:t>” (local GP networks and councils) within it. They tailor services (e.g. workforce deployment, digital initiatives) to their population.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Outcome focus</a:t>
            </a:r>
            <a:r>
              <a:rPr kumimoji="0" lang="en-US" altLang="en-US" sz="1800" b="0" i="0" u="none" strike="noStrike" cap="none" normalizeH="0" baseline="0" dirty="0">
                <a:ln>
                  <a:noFill/>
                </a:ln>
                <a:solidFill>
                  <a:schemeClr val="tx1"/>
                </a:solidFill>
                <a:effectLst/>
                <a:latin typeface="Arial" panose="020B0604020202020204" pitchFamily="34" charset="0"/>
              </a:rPr>
              <a:t>: Legally tasked with improving local population health and reducing inequalities.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Implication</a:t>
            </a:r>
            <a:r>
              <a:rPr kumimoji="0" lang="en-US" altLang="en-US" sz="1800" b="0" i="0" u="none" strike="noStrike" cap="none" normalizeH="0" baseline="0" dirty="0">
                <a:ln>
                  <a:noFill/>
                </a:ln>
                <a:solidFill>
                  <a:schemeClr val="tx1"/>
                </a:solidFill>
                <a:effectLst/>
                <a:latin typeface="Arial" panose="020B0604020202020204" pitchFamily="34" charset="0"/>
              </a:rPr>
              <a:t>: ICSs exemplify </a:t>
            </a:r>
            <a:r>
              <a:rPr kumimoji="0" lang="en-US" altLang="en-US" sz="1800" b="0" i="0" u="none" strike="noStrike" cap="none" normalizeH="0" baseline="0" dirty="0" err="1">
                <a:ln>
                  <a:noFill/>
                </a:ln>
                <a:solidFill>
                  <a:schemeClr val="tx1"/>
                </a:solidFill>
                <a:effectLst/>
                <a:latin typeface="Arial" panose="020B0604020202020204" pitchFamily="34" charset="0"/>
              </a:rPr>
              <a:t>decentralisation</a:t>
            </a:r>
            <a:r>
              <a:rPr kumimoji="0" lang="en-US" altLang="en-US" sz="1800" b="0" i="0" u="none" strike="noStrike" cap="none" normalizeH="0" baseline="0" dirty="0">
                <a:ln>
                  <a:noFill/>
                </a:ln>
                <a:solidFill>
                  <a:schemeClr val="tx1"/>
                </a:solidFill>
                <a:effectLst/>
                <a:latin typeface="Arial" panose="020B0604020202020204" pitchFamily="34" charset="0"/>
              </a:rPr>
              <a:t> – NHS England sets broad goals, but ICSs have autonomy in how to achieve them locally.</a:t>
            </a:r>
          </a:p>
        </p:txBody>
      </p:sp>
    </p:spTree>
    <p:extLst>
      <p:ext uri="{BB962C8B-B14F-4D97-AF65-F5344CB8AC3E}">
        <p14:creationId xmlns:p14="http://schemas.microsoft.com/office/powerpoint/2010/main" val="42601189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15D87-DC7D-5FD2-2C77-191DD6D0B143}"/>
              </a:ext>
            </a:extLst>
          </p:cNvPr>
          <p:cNvSpPr>
            <a:spLocks noGrp="1"/>
          </p:cNvSpPr>
          <p:nvPr>
            <p:ph type="title"/>
          </p:nvPr>
        </p:nvSpPr>
        <p:spPr/>
        <p:txBody>
          <a:bodyPr/>
          <a:lstStyle/>
          <a:p>
            <a:r>
              <a:rPr lang="en-GB" dirty="0"/>
              <a:t>Example – NHS Foundation Trusts (Decentralised Autonomy)</a:t>
            </a:r>
          </a:p>
        </p:txBody>
      </p:sp>
      <p:sp>
        <p:nvSpPr>
          <p:cNvPr id="3" name="Content Placeholder 2">
            <a:extLst>
              <a:ext uri="{FF2B5EF4-FFF2-40B4-BE49-F238E27FC236}">
                <a16:creationId xmlns:a16="http://schemas.microsoft.com/office/drawing/2014/main" id="{382CFD81-9F64-A5E6-660D-5C261B501713}"/>
              </a:ext>
            </a:extLst>
          </p:cNvPr>
          <p:cNvSpPr>
            <a:spLocks noGrp="1"/>
          </p:cNvSpPr>
          <p:nvPr>
            <p:ph idx="1"/>
          </p:nvPr>
        </p:nvSpPr>
        <p:spPr/>
        <p:txBody>
          <a:bodyPr/>
          <a:lstStyle/>
          <a:p>
            <a:pPr>
              <a:buFont typeface="Arial" panose="020B0604020202020204" pitchFamily="34" charset="0"/>
              <a:buChar char="•"/>
            </a:pPr>
            <a:r>
              <a:rPr lang="en-GB" sz="1800" b="1" dirty="0"/>
              <a:t>What</a:t>
            </a:r>
            <a:r>
              <a:rPr lang="en-GB" sz="1800" dirty="0"/>
              <a:t>: Since the 2000s, many hospital trusts in England can become </a:t>
            </a:r>
            <a:r>
              <a:rPr lang="en-GB" sz="1800" b="1" dirty="0"/>
              <a:t>NHS Foundation Trusts</a:t>
            </a:r>
            <a:r>
              <a:rPr lang="en-GB" sz="1800" dirty="0"/>
              <a:t> if they meet quality/financial criteria. They gain greater self-governance than ordinary NHS trusts.</a:t>
            </a:r>
          </a:p>
          <a:p>
            <a:pPr>
              <a:buFont typeface="Arial" panose="020B0604020202020204" pitchFamily="34" charset="0"/>
              <a:buChar char="•"/>
            </a:pPr>
            <a:r>
              <a:rPr lang="en-GB" sz="1800" b="1" dirty="0"/>
              <a:t>Autonomy</a:t>
            </a:r>
            <a:r>
              <a:rPr lang="en-GB" sz="1800" dirty="0"/>
              <a:t>: Foundation Trusts have their own Boards (including community members) and can retain surpluses or borrow for capital projects. They have freedom to form local partnerships.</a:t>
            </a:r>
          </a:p>
          <a:p>
            <a:pPr>
              <a:buFont typeface="Arial" panose="020B0604020202020204" pitchFamily="34" charset="0"/>
              <a:buChar char="•"/>
            </a:pPr>
            <a:r>
              <a:rPr lang="en-GB" sz="1800" b="1" dirty="0"/>
              <a:t>Scale</a:t>
            </a:r>
            <a:r>
              <a:rPr lang="en-GB" sz="1800" dirty="0"/>
              <a:t>: As of 2019, there were ~151 Foundation Trusts in England, covering most large hospitals and some community trusts. (Non-foundation trusts have less autonomy and are overseen by the central NHS Trust Development Authority.)</a:t>
            </a:r>
          </a:p>
          <a:p>
            <a:pPr>
              <a:buFont typeface="Arial" panose="020B0604020202020204" pitchFamily="34" charset="0"/>
              <a:buChar char="•"/>
            </a:pPr>
            <a:r>
              <a:rPr lang="en-GB" sz="1800" b="1" dirty="0"/>
              <a:t>Local accountability</a:t>
            </a:r>
            <a:r>
              <a:rPr lang="en-GB" sz="1800" dirty="0"/>
              <a:t>: Members and governors are drawn from local communities and staff. This encourages trust managers to be responsive to local populations.</a:t>
            </a:r>
          </a:p>
          <a:p>
            <a:pPr>
              <a:buFont typeface="Arial" panose="020B0604020202020204" pitchFamily="34" charset="0"/>
              <a:buChar char="•"/>
            </a:pPr>
            <a:r>
              <a:rPr lang="en-GB" sz="1800" b="1" dirty="0"/>
              <a:t>Implication</a:t>
            </a:r>
            <a:r>
              <a:rPr lang="en-GB" sz="1800" dirty="0"/>
              <a:t>: The Foundation Trust model is a form of decentralisation (earned independence). It aims to make hospitals more responsive and financially savvy, though still within NHS regulations.</a:t>
            </a:r>
          </a:p>
        </p:txBody>
      </p:sp>
    </p:spTree>
    <p:extLst>
      <p:ext uri="{BB962C8B-B14F-4D97-AF65-F5344CB8AC3E}">
        <p14:creationId xmlns:p14="http://schemas.microsoft.com/office/powerpoint/2010/main" val="25577507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8B1F7B-1C8E-34BE-43E9-07A1A35148CF}"/>
              </a:ext>
            </a:extLst>
          </p:cNvPr>
          <p:cNvSpPr>
            <a:spLocks noGrp="1"/>
          </p:cNvSpPr>
          <p:nvPr>
            <p:ph type="title"/>
          </p:nvPr>
        </p:nvSpPr>
        <p:spPr/>
        <p:txBody>
          <a:bodyPr/>
          <a:lstStyle/>
          <a:p>
            <a:r>
              <a:rPr lang="en-GB" sz="4400" b="1" dirty="0"/>
              <a:t>Example – Greater Manchester Devolution (Decentralised Integration)</a:t>
            </a:r>
            <a:endParaRPr lang="en-GB" dirty="0"/>
          </a:p>
        </p:txBody>
      </p:sp>
      <p:sp>
        <p:nvSpPr>
          <p:cNvPr id="3" name="Content Placeholder 2">
            <a:extLst>
              <a:ext uri="{FF2B5EF4-FFF2-40B4-BE49-F238E27FC236}">
                <a16:creationId xmlns:a16="http://schemas.microsoft.com/office/drawing/2014/main" id="{0B4DD9A4-69FB-2B26-39E6-1021C3B47CDB}"/>
              </a:ext>
            </a:extLst>
          </p:cNvPr>
          <p:cNvSpPr>
            <a:spLocks noGrp="1"/>
          </p:cNvSpPr>
          <p:nvPr>
            <p:ph idx="1"/>
          </p:nvPr>
        </p:nvSpPr>
        <p:spPr/>
        <p:txBody>
          <a:bodyPr/>
          <a:lstStyle/>
          <a:p>
            <a:pPr>
              <a:buFont typeface="Arial" panose="020B0604020202020204" pitchFamily="34" charset="0"/>
              <a:buChar char="•"/>
            </a:pPr>
            <a:r>
              <a:rPr lang="en-GB" sz="1800" b="1" dirty="0"/>
              <a:t>What</a:t>
            </a:r>
            <a:r>
              <a:rPr lang="en-GB" sz="1800" dirty="0"/>
              <a:t>: In 2015, Greater Manchester (pop. ~2.8m) became the first English region with a full </a:t>
            </a:r>
            <a:r>
              <a:rPr lang="en-GB" sz="1800" b="1" dirty="0"/>
              <a:t>health and social care devolution deal</a:t>
            </a:r>
            <a:r>
              <a:rPr lang="en-GB" sz="1800" dirty="0"/>
              <a:t>. Local councils and NHS organizations jointly run the system, led by an elected Mayor and an Integrated Care Board/Partnership.</a:t>
            </a:r>
          </a:p>
          <a:p>
            <a:pPr>
              <a:buFont typeface="Arial" panose="020B0604020202020204" pitchFamily="34" charset="0"/>
              <a:buChar char="•"/>
            </a:pPr>
            <a:r>
              <a:rPr lang="en-GB" sz="1800" b="1" dirty="0"/>
              <a:t>Local Control</a:t>
            </a:r>
            <a:r>
              <a:rPr lang="en-GB" sz="1800" dirty="0"/>
              <a:t>: GM gained control of budgets for health and social care, previously held by central NHSE. They coordinate housing, transport, and public health to improve health outcomes.</a:t>
            </a:r>
          </a:p>
          <a:p>
            <a:pPr>
              <a:buFont typeface="Arial" panose="020B0604020202020204" pitchFamily="34" charset="0"/>
              <a:buChar char="•"/>
            </a:pPr>
            <a:r>
              <a:rPr lang="en-GB" sz="1800" b="1" dirty="0"/>
              <a:t>Health Impact</a:t>
            </a:r>
            <a:r>
              <a:rPr lang="en-GB" sz="1800" dirty="0"/>
              <a:t>: A comprehensive study (2016–2020) showed </a:t>
            </a:r>
            <a:r>
              <a:rPr lang="en-GB" sz="1800" b="1" dirty="0"/>
              <a:t>improvements</a:t>
            </a:r>
            <a:r>
              <a:rPr lang="en-GB" sz="1800" dirty="0"/>
              <a:t> compared to national averages: e.g. 11.1% fewer alcohol-related hospital admissions and 14.4% fewer admissions for violence than in the rest of England</a:t>
            </a:r>
            <a:r>
              <a:rPr lang="en-GB" sz="1800" dirty="0">
                <a:hlinkClick r:id="rId2"/>
              </a:rPr>
              <a:t>gmintegratedcare.org.uk</a:t>
            </a:r>
            <a:r>
              <a:rPr lang="en-GB" sz="1800" dirty="0"/>
              <a:t>. (These changes were not seen elsewhere.)</a:t>
            </a:r>
          </a:p>
          <a:p>
            <a:pPr>
              <a:buFont typeface="Arial" panose="020B0604020202020204" pitchFamily="34" charset="0"/>
              <a:buChar char="•"/>
            </a:pPr>
            <a:r>
              <a:rPr lang="en-GB" sz="1800" b="1" dirty="0"/>
              <a:t>Mixed Results</a:t>
            </a:r>
            <a:r>
              <a:rPr lang="en-GB" sz="1800" dirty="0"/>
              <a:t>: Some areas worsened (e.g. obesity, A&amp;E waits), but overall indicators like GP access improved. Researchers credit local funding control and integrated planning for many positive changes</a:t>
            </a:r>
            <a:r>
              <a:rPr lang="en-GB" sz="1800" dirty="0">
                <a:hlinkClick r:id="rId2"/>
              </a:rPr>
              <a:t>gmintegratedcare.org.uk</a:t>
            </a:r>
            <a:r>
              <a:rPr lang="en-GB" sz="1800" dirty="0"/>
              <a:t>.</a:t>
            </a:r>
          </a:p>
          <a:p>
            <a:pPr>
              <a:buFont typeface="Arial" panose="020B0604020202020204" pitchFamily="34" charset="0"/>
              <a:buChar char="•"/>
            </a:pPr>
            <a:r>
              <a:rPr lang="en-GB" sz="1800" b="1" dirty="0"/>
              <a:t>Implication</a:t>
            </a:r>
            <a:r>
              <a:rPr lang="en-GB" sz="1800" dirty="0"/>
              <a:t>: GM’s experience suggests devolving power to a city-region can lead to innovative local strategies and health gains, but outcomes depend on local partnership strength.</a:t>
            </a:r>
          </a:p>
          <a:p>
            <a:endParaRPr lang="en-GB" dirty="0"/>
          </a:p>
        </p:txBody>
      </p:sp>
    </p:spTree>
    <p:extLst>
      <p:ext uri="{BB962C8B-B14F-4D97-AF65-F5344CB8AC3E}">
        <p14:creationId xmlns:p14="http://schemas.microsoft.com/office/powerpoint/2010/main" val="194949765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F333A-E1CD-9C54-1264-7FC3DE3F7EBA}"/>
              </a:ext>
            </a:extLst>
          </p:cNvPr>
          <p:cNvSpPr>
            <a:spLocks noGrp="1"/>
          </p:cNvSpPr>
          <p:nvPr>
            <p:ph type="title"/>
          </p:nvPr>
        </p:nvSpPr>
        <p:spPr/>
        <p:txBody>
          <a:bodyPr/>
          <a:lstStyle/>
          <a:p>
            <a:r>
              <a:rPr lang="en-GB" dirty="0"/>
              <a:t>Centralization VS decentralization</a:t>
            </a:r>
          </a:p>
        </p:txBody>
      </p:sp>
      <p:graphicFrame>
        <p:nvGraphicFramePr>
          <p:cNvPr id="4" name="Content Placeholder 3">
            <a:extLst>
              <a:ext uri="{FF2B5EF4-FFF2-40B4-BE49-F238E27FC236}">
                <a16:creationId xmlns:a16="http://schemas.microsoft.com/office/drawing/2014/main" id="{28C4B231-3E67-4158-A104-2C3182F1E023}"/>
              </a:ext>
            </a:extLst>
          </p:cNvPr>
          <p:cNvGraphicFramePr>
            <a:graphicFrameLocks noGrp="1"/>
          </p:cNvGraphicFramePr>
          <p:nvPr>
            <p:ph idx="1"/>
            <p:extLst>
              <p:ext uri="{D42A27DB-BD31-4B8C-83A1-F6EECF244321}">
                <p14:modId xmlns:p14="http://schemas.microsoft.com/office/powerpoint/2010/main" val="3596272157"/>
              </p:ext>
            </p:extLst>
          </p:nvPr>
        </p:nvGraphicFramePr>
        <p:xfrm>
          <a:off x="2878668" y="1417638"/>
          <a:ext cx="5717139" cy="4098922"/>
        </p:xfrm>
        <a:graphic>
          <a:graphicData uri="http://schemas.openxmlformats.org/drawingml/2006/table">
            <a:tbl>
              <a:tblPr>
                <a:tableStyleId>{35758FB7-9AC5-4552-8A53-C91805E547FA}</a:tableStyleId>
              </a:tblPr>
              <a:tblGrid>
                <a:gridCol w="1905713">
                  <a:extLst>
                    <a:ext uri="{9D8B030D-6E8A-4147-A177-3AD203B41FA5}">
                      <a16:colId xmlns:a16="http://schemas.microsoft.com/office/drawing/2014/main" val="1483702631"/>
                    </a:ext>
                  </a:extLst>
                </a:gridCol>
                <a:gridCol w="1905713">
                  <a:extLst>
                    <a:ext uri="{9D8B030D-6E8A-4147-A177-3AD203B41FA5}">
                      <a16:colId xmlns:a16="http://schemas.microsoft.com/office/drawing/2014/main" val="4181691270"/>
                    </a:ext>
                  </a:extLst>
                </a:gridCol>
                <a:gridCol w="1905713">
                  <a:extLst>
                    <a:ext uri="{9D8B030D-6E8A-4147-A177-3AD203B41FA5}">
                      <a16:colId xmlns:a16="http://schemas.microsoft.com/office/drawing/2014/main" val="3348494232"/>
                    </a:ext>
                  </a:extLst>
                </a:gridCol>
              </a:tblGrid>
              <a:tr h="174423">
                <a:tc>
                  <a:txBody>
                    <a:bodyPr/>
                    <a:lstStyle/>
                    <a:p>
                      <a:r>
                        <a:rPr lang="en-GB" sz="800" b="1"/>
                        <a:t>Aspect</a:t>
                      </a:r>
                      <a:endParaRPr lang="en-GB" sz="800"/>
                    </a:p>
                  </a:txBody>
                  <a:tcPr marL="41663" marR="41663" marT="20832" marB="20832" anchor="ctr"/>
                </a:tc>
                <a:tc>
                  <a:txBody>
                    <a:bodyPr/>
                    <a:lstStyle/>
                    <a:p>
                      <a:r>
                        <a:rPr lang="en-GB" sz="800" b="1"/>
                        <a:t>Centralised Approach</a:t>
                      </a:r>
                      <a:endParaRPr lang="en-GB" sz="800"/>
                    </a:p>
                  </a:txBody>
                  <a:tcPr marL="41663" marR="41663" marT="20832" marB="20832" anchor="ctr"/>
                </a:tc>
                <a:tc>
                  <a:txBody>
                    <a:bodyPr/>
                    <a:lstStyle/>
                    <a:p>
                      <a:r>
                        <a:rPr lang="en-GB" sz="800" b="1"/>
                        <a:t>Decentralised Approach</a:t>
                      </a:r>
                      <a:endParaRPr lang="en-GB" sz="800"/>
                    </a:p>
                  </a:txBody>
                  <a:tcPr marL="41663" marR="41663" marT="20832" marB="20832" anchor="ctr"/>
                </a:tc>
                <a:extLst>
                  <a:ext uri="{0D108BD9-81ED-4DB2-BD59-A6C34878D82A}">
                    <a16:rowId xmlns:a16="http://schemas.microsoft.com/office/drawing/2014/main" val="1067412808"/>
                  </a:ext>
                </a:extLst>
              </a:tr>
              <a:tr h="436055">
                <a:tc>
                  <a:txBody>
                    <a:bodyPr/>
                    <a:lstStyle/>
                    <a:p>
                      <a:r>
                        <a:rPr lang="en-GB" sz="800" b="1"/>
                        <a:t>Decision-making</a:t>
                      </a:r>
                      <a:endParaRPr lang="en-GB" sz="800"/>
                    </a:p>
                  </a:txBody>
                  <a:tcPr marL="41663" marR="41663" marT="20832" marB="20832" anchor="ctr"/>
                </a:tc>
                <a:tc>
                  <a:txBody>
                    <a:bodyPr/>
                    <a:lstStyle/>
                    <a:p>
                      <a:r>
                        <a:rPr lang="en-GB" sz="800"/>
                        <a:t>National bodies (NHS England, Department of Health) set policies and allocate resources.</a:t>
                      </a:r>
                    </a:p>
                  </a:txBody>
                  <a:tcPr marL="41663" marR="41663" marT="20832" marB="20832" anchor="ctr"/>
                </a:tc>
                <a:tc>
                  <a:txBody>
                    <a:bodyPr/>
                    <a:lstStyle/>
                    <a:p>
                      <a:r>
                        <a:rPr lang="en-GB" sz="800"/>
                        <a:t>Local bodies (ICSs, Foundation Trusts, devolved regions) plan and manage services.</a:t>
                      </a:r>
                    </a:p>
                  </a:txBody>
                  <a:tcPr marL="41663" marR="41663" marT="20832" marB="20832" anchor="ctr"/>
                </a:tc>
                <a:extLst>
                  <a:ext uri="{0D108BD9-81ED-4DB2-BD59-A6C34878D82A}">
                    <a16:rowId xmlns:a16="http://schemas.microsoft.com/office/drawing/2014/main" val="2683299756"/>
                  </a:ext>
                </a:extLst>
              </a:tr>
              <a:tr h="436055">
                <a:tc>
                  <a:txBody>
                    <a:bodyPr/>
                    <a:lstStyle/>
                    <a:p>
                      <a:r>
                        <a:rPr lang="en-GB" sz="800" b="1"/>
                        <a:t>Flexibility</a:t>
                      </a:r>
                      <a:endParaRPr lang="en-GB" sz="800"/>
                    </a:p>
                  </a:txBody>
                  <a:tcPr marL="41663" marR="41663" marT="20832" marB="20832" anchor="ctr"/>
                </a:tc>
                <a:tc>
                  <a:txBody>
                    <a:bodyPr/>
                    <a:lstStyle/>
                    <a:p>
                      <a:r>
                        <a:rPr lang="en-GB" sz="800"/>
                        <a:t>Low flexibility — one-size-fits-all national policies applied uniformly.</a:t>
                      </a:r>
                    </a:p>
                  </a:txBody>
                  <a:tcPr marL="41663" marR="41663" marT="20832" marB="20832" anchor="ctr"/>
                </a:tc>
                <a:tc>
                  <a:txBody>
                    <a:bodyPr/>
                    <a:lstStyle/>
                    <a:p>
                      <a:r>
                        <a:rPr lang="en-GB" sz="800"/>
                        <a:t>High flexibility — services tailored to local needs and populations.</a:t>
                      </a:r>
                    </a:p>
                  </a:txBody>
                  <a:tcPr marL="41663" marR="41663" marT="20832" marB="20832" anchor="ctr"/>
                </a:tc>
                <a:extLst>
                  <a:ext uri="{0D108BD9-81ED-4DB2-BD59-A6C34878D82A}">
                    <a16:rowId xmlns:a16="http://schemas.microsoft.com/office/drawing/2014/main" val="130122494"/>
                  </a:ext>
                </a:extLst>
              </a:tr>
              <a:tr h="436055">
                <a:tc>
                  <a:txBody>
                    <a:bodyPr/>
                    <a:lstStyle/>
                    <a:p>
                      <a:r>
                        <a:rPr lang="en-GB" sz="800" b="1"/>
                        <a:t>Efficiency</a:t>
                      </a:r>
                      <a:endParaRPr lang="en-GB" sz="800"/>
                    </a:p>
                  </a:txBody>
                  <a:tcPr marL="41663" marR="41663" marT="20832" marB="20832" anchor="ctr"/>
                </a:tc>
                <a:tc>
                  <a:txBody>
                    <a:bodyPr/>
                    <a:lstStyle/>
                    <a:p>
                      <a:r>
                        <a:rPr lang="en-GB" sz="800"/>
                        <a:t>Economies of scale (bulk buying, national contracts) → can reduce costs.</a:t>
                      </a:r>
                    </a:p>
                  </a:txBody>
                  <a:tcPr marL="41663" marR="41663" marT="20832" marB="20832" anchor="ctr"/>
                </a:tc>
                <a:tc>
                  <a:txBody>
                    <a:bodyPr/>
                    <a:lstStyle/>
                    <a:p>
                      <a:r>
                        <a:rPr lang="en-GB" sz="800"/>
                        <a:t>May lose scale advantages; risk of duplication, but better local resource alignment.</a:t>
                      </a:r>
                    </a:p>
                  </a:txBody>
                  <a:tcPr marL="41663" marR="41663" marT="20832" marB="20832" anchor="ctr"/>
                </a:tc>
                <a:extLst>
                  <a:ext uri="{0D108BD9-81ED-4DB2-BD59-A6C34878D82A}">
                    <a16:rowId xmlns:a16="http://schemas.microsoft.com/office/drawing/2014/main" val="2315558098"/>
                  </a:ext>
                </a:extLst>
              </a:tr>
              <a:tr h="436055">
                <a:tc>
                  <a:txBody>
                    <a:bodyPr/>
                    <a:lstStyle/>
                    <a:p>
                      <a:r>
                        <a:rPr lang="en-GB" sz="800" b="1"/>
                        <a:t>Equity</a:t>
                      </a:r>
                      <a:endParaRPr lang="en-GB" sz="800"/>
                    </a:p>
                  </a:txBody>
                  <a:tcPr marL="41663" marR="41663" marT="20832" marB="20832" anchor="ctr"/>
                </a:tc>
                <a:tc>
                  <a:txBody>
                    <a:bodyPr/>
                    <a:lstStyle/>
                    <a:p>
                      <a:r>
                        <a:rPr lang="en-GB" sz="800" dirty="0"/>
                        <a:t>Promotes consistent access and national standards (e.g. vaccinations).</a:t>
                      </a:r>
                    </a:p>
                  </a:txBody>
                  <a:tcPr marL="41663" marR="41663" marT="20832" marB="20832" anchor="ctr"/>
                </a:tc>
                <a:tc>
                  <a:txBody>
                    <a:bodyPr/>
                    <a:lstStyle/>
                    <a:p>
                      <a:r>
                        <a:rPr lang="en-GB" sz="800"/>
                        <a:t>Can result in postcode lotteries — regional variation in service quality and access.</a:t>
                      </a:r>
                    </a:p>
                  </a:txBody>
                  <a:tcPr marL="41663" marR="41663" marT="20832" marB="20832" anchor="ctr"/>
                </a:tc>
                <a:extLst>
                  <a:ext uri="{0D108BD9-81ED-4DB2-BD59-A6C34878D82A}">
                    <a16:rowId xmlns:a16="http://schemas.microsoft.com/office/drawing/2014/main" val="4213830336"/>
                  </a:ext>
                </a:extLst>
              </a:tr>
              <a:tr h="566873">
                <a:tc>
                  <a:txBody>
                    <a:bodyPr/>
                    <a:lstStyle/>
                    <a:p>
                      <a:r>
                        <a:rPr lang="en-GB" sz="800" b="1"/>
                        <a:t>Speed of Response</a:t>
                      </a:r>
                      <a:endParaRPr lang="en-GB" sz="800"/>
                    </a:p>
                  </a:txBody>
                  <a:tcPr marL="41663" marR="41663" marT="20832" marB="20832" anchor="ctr"/>
                </a:tc>
                <a:tc>
                  <a:txBody>
                    <a:bodyPr/>
                    <a:lstStyle/>
                    <a:p>
                      <a:r>
                        <a:rPr lang="en-GB" sz="800" dirty="0"/>
                        <a:t>Fast in </a:t>
                      </a:r>
                      <a:r>
                        <a:rPr lang="en-GB" sz="800" dirty="0" err="1"/>
                        <a:t>criis</a:t>
                      </a:r>
                      <a:r>
                        <a:rPr lang="en-GB" sz="800" dirty="0"/>
                        <a:t> at scale (e.g. Nightingale Hospitals) but slower for localised problems.</a:t>
                      </a:r>
                    </a:p>
                  </a:txBody>
                  <a:tcPr marL="41663" marR="41663" marT="20832" marB="20832" anchor="ctr"/>
                </a:tc>
                <a:tc>
                  <a:txBody>
                    <a:bodyPr/>
                    <a:lstStyle/>
                    <a:p>
                      <a:r>
                        <a:rPr lang="en-GB" sz="800"/>
                        <a:t>Quicker local innovation and problem-solving (e.g. Greater Manchester’s alcohol harm reduction strategies).</a:t>
                      </a:r>
                    </a:p>
                  </a:txBody>
                  <a:tcPr marL="41663" marR="41663" marT="20832" marB="20832" anchor="ctr"/>
                </a:tc>
                <a:extLst>
                  <a:ext uri="{0D108BD9-81ED-4DB2-BD59-A6C34878D82A}">
                    <a16:rowId xmlns:a16="http://schemas.microsoft.com/office/drawing/2014/main" val="3733197287"/>
                  </a:ext>
                </a:extLst>
              </a:tr>
              <a:tr h="305239">
                <a:tc>
                  <a:txBody>
                    <a:bodyPr/>
                    <a:lstStyle/>
                    <a:p>
                      <a:r>
                        <a:rPr lang="en-GB" sz="800" b="1"/>
                        <a:t>Accountability</a:t>
                      </a:r>
                      <a:endParaRPr lang="en-GB" sz="800"/>
                    </a:p>
                  </a:txBody>
                  <a:tcPr marL="41663" marR="41663" marT="20832" marB="20832" anchor="ctr"/>
                </a:tc>
                <a:tc>
                  <a:txBody>
                    <a:bodyPr/>
                    <a:lstStyle/>
                    <a:p>
                      <a:r>
                        <a:rPr lang="en-GB" sz="800"/>
                        <a:t>National accountability to Parliament, NHS England.</a:t>
                      </a:r>
                    </a:p>
                  </a:txBody>
                  <a:tcPr marL="41663" marR="41663" marT="20832" marB="20832" anchor="ctr"/>
                </a:tc>
                <a:tc>
                  <a:txBody>
                    <a:bodyPr/>
                    <a:lstStyle/>
                    <a:p>
                      <a:r>
                        <a:rPr lang="en-GB" sz="800"/>
                        <a:t>Local accountability via boards, elected mayors, governors.</a:t>
                      </a:r>
                    </a:p>
                  </a:txBody>
                  <a:tcPr marL="41663" marR="41663" marT="20832" marB="20832" anchor="ctr"/>
                </a:tc>
                <a:extLst>
                  <a:ext uri="{0D108BD9-81ED-4DB2-BD59-A6C34878D82A}">
                    <a16:rowId xmlns:a16="http://schemas.microsoft.com/office/drawing/2014/main" val="1442675347"/>
                  </a:ext>
                </a:extLst>
              </a:tr>
              <a:tr h="436055">
                <a:tc>
                  <a:txBody>
                    <a:bodyPr/>
                    <a:lstStyle/>
                    <a:p>
                      <a:r>
                        <a:rPr lang="en-GB" sz="800" b="1"/>
                        <a:t>Examples in NHS</a:t>
                      </a:r>
                      <a:endParaRPr lang="en-GB" sz="800"/>
                    </a:p>
                  </a:txBody>
                  <a:tcPr marL="41663" marR="41663" marT="20832" marB="20832" anchor="ctr"/>
                </a:tc>
                <a:tc>
                  <a:txBody>
                    <a:bodyPr/>
                    <a:lstStyle/>
                    <a:p>
                      <a:r>
                        <a:rPr lang="en-GB" sz="800"/>
                        <a:t>National Immunisation Programme, Nightingale Hospitals, Test &amp; Trace.</a:t>
                      </a:r>
                    </a:p>
                  </a:txBody>
                  <a:tcPr marL="41663" marR="41663" marT="20832" marB="20832" anchor="ctr"/>
                </a:tc>
                <a:tc>
                  <a:txBody>
                    <a:bodyPr/>
                    <a:lstStyle/>
                    <a:p>
                      <a:r>
                        <a:rPr lang="en-GB" sz="800" dirty="0"/>
                        <a:t>ICSs, Foundation Trusts, Greater Manchester Devolution.</a:t>
                      </a:r>
                    </a:p>
                  </a:txBody>
                  <a:tcPr marL="41663" marR="41663" marT="20832" marB="20832" anchor="ctr"/>
                </a:tc>
                <a:extLst>
                  <a:ext uri="{0D108BD9-81ED-4DB2-BD59-A6C34878D82A}">
                    <a16:rowId xmlns:a16="http://schemas.microsoft.com/office/drawing/2014/main" val="82790172"/>
                  </a:ext>
                </a:extLst>
              </a:tr>
              <a:tr h="566873">
                <a:tc>
                  <a:txBody>
                    <a:bodyPr/>
                    <a:lstStyle/>
                    <a:p>
                      <a:r>
                        <a:rPr lang="en-GB" sz="800" b="1"/>
                        <a:t>Innovation</a:t>
                      </a:r>
                      <a:endParaRPr lang="en-GB" sz="800"/>
                    </a:p>
                  </a:txBody>
                  <a:tcPr marL="41663" marR="41663" marT="20832" marB="20832" anchor="ctr"/>
                </a:tc>
                <a:tc>
                  <a:txBody>
                    <a:bodyPr/>
                    <a:lstStyle/>
                    <a:p>
                      <a:r>
                        <a:rPr lang="en-GB" sz="800"/>
                        <a:t>Central systems spread proven innovations widely but slower to adopt local pilots.</a:t>
                      </a:r>
                    </a:p>
                  </a:txBody>
                  <a:tcPr marL="41663" marR="41663" marT="20832" marB="20832" anchor="ctr"/>
                </a:tc>
                <a:tc>
                  <a:txBody>
                    <a:bodyPr/>
                    <a:lstStyle/>
                    <a:p>
                      <a:r>
                        <a:rPr lang="en-GB" sz="800"/>
                        <a:t>Easier to test new models (e.g. integrated health-social care in GM), but harder to share nationally.</a:t>
                      </a:r>
                    </a:p>
                  </a:txBody>
                  <a:tcPr marL="41663" marR="41663" marT="20832" marB="20832" anchor="ctr"/>
                </a:tc>
                <a:extLst>
                  <a:ext uri="{0D108BD9-81ED-4DB2-BD59-A6C34878D82A}">
                    <a16:rowId xmlns:a16="http://schemas.microsoft.com/office/drawing/2014/main" val="1096648111"/>
                  </a:ext>
                </a:extLst>
              </a:tr>
              <a:tr h="305239">
                <a:tc>
                  <a:txBody>
                    <a:bodyPr/>
                    <a:lstStyle/>
                    <a:p>
                      <a:r>
                        <a:rPr lang="en-GB" sz="800" b="1"/>
                        <a:t>Risk</a:t>
                      </a:r>
                      <a:endParaRPr lang="en-GB" sz="800"/>
                    </a:p>
                  </a:txBody>
                  <a:tcPr marL="41663" marR="41663" marT="20832" marB="20832" anchor="ctr"/>
                </a:tc>
                <a:tc>
                  <a:txBody>
                    <a:bodyPr/>
                    <a:lstStyle/>
                    <a:p>
                      <a:r>
                        <a:rPr lang="en-GB" sz="800"/>
                        <a:t>Risk of missing local needs, bureaucracy, overcentralisation.</a:t>
                      </a:r>
                    </a:p>
                  </a:txBody>
                  <a:tcPr marL="41663" marR="41663" marT="20832" marB="20832" anchor="ctr"/>
                </a:tc>
                <a:tc>
                  <a:txBody>
                    <a:bodyPr/>
                    <a:lstStyle/>
                    <a:p>
                      <a:r>
                        <a:rPr lang="en-GB" sz="800" dirty="0"/>
                        <a:t>Risk of fragmentation, inconsistent quality, inefficiency.</a:t>
                      </a:r>
                    </a:p>
                  </a:txBody>
                  <a:tcPr marL="41663" marR="41663" marT="20832" marB="20832" anchor="ctr"/>
                </a:tc>
                <a:extLst>
                  <a:ext uri="{0D108BD9-81ED-4DB2-BD59-A6C34878D82A}">
                    <a16:rowId xmlns:a16="http://schemas.microsoft.com/office/drawing/2014/main" val="1925013771"/>
                  </a:ext>
                </a:extLst>
              </a:tr>
            </a:tbl>
          </a:graphicData>
        </a:graphic>
      </p:graphicFrame>
    </p:spTree>
    <p:extLst>
      <p:ext uri="{BB962C8B-B14F-4D97-AF65-F5344CB8AC3E}">
        <p14:creationId xmlns:p14="http://schemas.microsoft.com/office/powerpoint/2010/main" val="373587654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8816E-67E6-5969-0BAB-A1F60D0747CB}"/>
              </a:ext>
            </a:extLst>
          </p:cNvPr>
          <p:cNvSpPr>
            <a:spLocks noGrp="1"/>
          </p:cNvSpPr>
          <p:nvPr>
            <p:ph type="title"/>
          </p:nvPr>
        </p:nvSpPr>
        <p:spPr/>
        <p:txBody>
          <a:bodyPr/>
          <a:lstStyle/>
          <a:p>
            <a:r>
              <a:rPr lang="en-GB" dirty="0"/>
              <a:t>Student Activity – Group Discussion</a:t>
            </a:r>
          </a:p>
        </p:txBody>
      </p:sp>
      <p:sp>
        <p:nvSpPr>
          <p:cNvPr id="4" name="Rectangle 1">
            <a:extLst>
              <a:ext uri="{FF2B5EF4-FFF2-40B4-BE49-F238E27FC236}">
                <a16:creationId xmlns:a16="http://schemas.microsoft.com/office/drawing/2014/main" id="{41446A11-1D4F-CFF9-AB84-9A658CA37F22}"/>
              </a:ext>
            </a:extLst>
          </p:cNvPr>
          <p:cNvSpPr>
            <a:spLocks noGrp="1" noChangeArrowheads="1"/>
          </p:cNvSpPr>
          <p:nvPr>
            <p:ph idx="1"/>
          </p:nvPr>
        </p:nvSpPr>
        <p:spPr bwMode="auto">
          <a:xfrm>
            <a:off x="609600" y="2393493"/>
            <a:ext cx="10659291"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a:ln>
                  <a:noFill/>
                </a:ln>
                <a:solidFill>
                  <a:schemeClr val="tx1"/>
                </a:solidFill>
                <a:effectLst/>
                <a:latin typeface="Arial" panose="020B0604020202020204" pitchFamily="34" charset="0"/>
              </a:rPr>
              <a:t>Format</a:t>
            </a:r>
            <a:r>
              <a:rPr kumimoji="0" lang="en-US" altLang="en-US" sz="1800" b="0" i="0" u="none" strike="noStrike" cap="none" normalizeH="0" baseline="0">
                <a:ln>
                  <a:noFill/>
                </a:ln>
                <a:solidFill>
                  <a:schemeClr val="tx1"/>
                </a:solidFill>
                <a:effectLst/>
                <a:latin typeface="Arial" panose="020B0604020202020204" pitchFamily="34" charset="0"/>
              </a:rPr>
              <a:t>: In small groups, discuss a given scenario comparing centralised vs decentralised approaches.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a:ln>
                  <a:noFill/>
                </a:ln>
                <a:solidFill>
                  <a:schemeClr val="tx1"/>
                </a:solidFill>
                <a:effectLst/>
                <a:latin typeface="Arial" panose="020B0604020202020204" pitchFamily="34" charset="0"/>
              </a:rPr>
              <a:t>Topic</a:t>
            </a:r>
            <a:r>
              <a:rPr kumimoji="0" lang="en-US" altLang="en-US" sz="1800" b="0" i="0" u="none" strike="noStrike" cap="none" normalizeH="0" baseline="0">
                <a:ln>
                  <a:noFill/>
                </a:ln>
                <a:solidFill>
                  <a:schemeClr val="tx1"/>
                </a:solidFill>
                <a:effectLst/>
                <a:latin typeface="Arial" panose="020B0604020202020204" pitchFamily="34" charset="0"/>
              </a:rPr>
              <a:t>: </a:t>
            </a:r>
            <a:r>
              <a:rPr kumimoji="0" lang="en-US" altLang="en-US" sz="1800" b="0" i="1" u="none" strike="noStrike" cap="none" normalizeH="0" baseline="0">
                <a:ln>
                  <a:noFill/>
                </a:ln>
                <a:solidFill>
                  <a:schemeClr val="tx1"/>
                </a:solidFill>
                <a:effectLst/>
                <a:latin typeface="Arial" panose="020B0604020202020204" pitchFamily="34" charset="0"/>
              </a:rPr>
              <a:t>“Managing a Pandemic: Centralised vs Local Response”</a:t>
            </a:r>
            <a:r>
              <a:rPr kumimoji="0" lang="en-US" altLang="en-US" sz="1800" b="0" i="0" u="none" strike="noStrike" cap="none" normalizeH="0" baseline="0">
                <a:ln>
                  <a:noFill/>
                </a:ln>
                <a:solidFill>
                  <a:schemeClr val="tx1"/>
                </a:solidFill>
                <a:effectLst/>
                <a:latin typeface="Arial" panose="020B0604020202020204" pitchFamily="34" charset="0"/>
              </a:rPr>
              <a:t> – e.g. debate whether PPE procurement and testing should be managed nationally or by local trusts.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a:ln>
                  <a:noFill/>
                </a:ln>
                <a:solidFill>
                  <a:schemeClr val="tx1"/>
                </a:solidFill>
                <a:effectLst/>
                <a:latin typeface="Arial" panose="020B0604020202020204" pitchFamily="34" charset="0"/>
              </a:rPr>
              <a:t>Guiding questions</a:t>
            </a:r>
            <a:r>
              <a:rPr kumimoji="0" lang="en-US" altLang="en-US" sz="1800" b="0" i="0" u="none" strike="noStrike" cap="none" normalizeH="0" baseline="0">
                <a:ln>
                  <a:noFill/>
                </a:ln>
                <a:solidFill>
                  <a:schemeClr val="tx1"/>
                </a:solidFill>
                <a:effectLst/>
                <a:latin typeface="Arial" panose="020B0604020202020204" pitchFamily="34" charset="0"/>
              </a:rPr>
              <a:t>: What are the pros/cons of each approach in this scenario? How could NHS England and ICSs collaborate? Use NHS examples (Nightingale, ICS) from today’s slides.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a:ln>
                  <a:noFill/>
                </a:ln>
                <a:solidFill>
                  <a:schemeClr val="tx1"/>
                </a:solidFill>
                <a:effectLst/>
                <a:latin typeface="Arial" panose="020B0604020202020204" pitchFamily="34" charset="0"/>
              </a:rPr>
              <a:t>Outcome</a:t>
            </a:r>
            <a:r>
              <a:rPr kumimoji="0" lang="en-US" altLang="en-US" sz="1800" b="0" i="0" u="none" strike="noStrike" cap="none" normalizeH="0" baseline="0">
                <a:ln>
                  <a:noFill/>
                </a:ln>
                <a:solidFill>
                  <a:schemeClr val="tx1"/>
                </a:solidFill>
                <a:effectLst/>
                <a:latin typeface="Arial" panose="020B0604020202020204" pitchFamily="34" charset="0"/>
              </a:rPr>
              <a:t>: Each group presents their key arguments and a consensus on the best approach, citing NHS case examples where possible.</a:t>
            </a:r>
          </a:p>
        </p:txBody>
      </p:sp>
    </p:spTree>
    <p:extLst>
      <p:ext uri="{BB962C8B-B14F-4D97-AF65-F5344CB8AC3E}">
        <p14:creationId xmlns:p14="http://schemas.microsoft.com/office/powerpoint/2010/main" val="16210250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0D7C1-FD16-3FA2-8585-6D19461E870C}"/>
              </a:ext>
            </a:extLst>
          </p:cNvPr>
          <p:cNvSpPr>
            <a:spLocks noGrp="1"/>
          </p:cNvSpPr>
          <p:nvPr>
            <p:ph type="title"/>
          </p:nvPr>
        </p:nvSpPr>
        <p:spPr/>
        <p:txBody>
          <a:bodyPr/>
          <a:lstStyle/>
          <a:p>
            <a:r>
              <a:rPr lang="en-GB" dirty="0"/>
              <a:t>Student Activity – Scenario Design Task</a:t>
            </a:r>
          </a:p>
        </p:txBody>
      </p:sp>
      <p:sp>
        <p:nvSpPr>
          <p:cNvPr id="4" name="Rectangle 1">
            <a:extLst>
              <a:ext uri="{FF2B5EF4-FFF2-40B4-BE49-F238E27FC236}">
                <a16:creationId xmlns:a16="http://schemas.microsoft.com/office/drawing/2014/main" id="{D6E51BD7-D74E-CDC3-89BB-994C8060020D}"/>
              </a:ext>
            </a:extLst>
          </p:cNvPr>
          <p:cNvSpPr>
            <a:spLocks noGrp="1" noChangeArrowheads="1"/>
          </p:cNvSpPr>
          <p:nvPr>
            <p:ph idx="1"/>
          </p:nvPr>
        </p:nvSpPr>
        <p:spPr bwMode="auto">
          <a:xfrm>
            <a:off x="609600" y="2146136"/>
            <a:ext cx="10380617" cy="25853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a:ln>
                  <a:noFill/>
                </a:ln>
                <a:solidFill>
                  <a:schemeClr val="tx1"/>
                </a:solidFill>
                <a:effectLst/>
                <a:latin typeface="Arial" panose="020B0604020202020204" pitchFamily="34" charset="0"/>
              </a:rPr>
              <a:t>Format</a:t>
            </a:r>
            <a:r>
              <a:rPr kumimoji="0" lang="en-US" altLang="en-US" sz="1800" b="0" i="0" u="none" strike="noStrike" cap="none" normalizeH="0" baseline="0">
                <a:ln>
                  <a:noFill/>
                </a:ln>
                <a:solidFill>
                  <a:schemeClr val="tx1"/>
                </a:solidFill>
                <a:effectLst/>
                <a:latin typeface="Arial" panose="020B0604020202020204" pitchFamily="34" charset="0"/>
              </a:rPr>
              <a:t>: In groups, </a:t>
            </a:r>
            <a:r>
              <a:rPr kumimoji="0" lang="en-US" altLang="en-US" sz="1800" b="0" i="1" u="none" strike="noStrike" cap="none" normalizeH="0" baseline="0">
                <a:ln>
                  <a:noFill/>
                </a:ln>
                <a:solidFill>
                  <a:schemeClr val="tx1"/>
                </a:solidFill>
                <a:effectLst/>
                <a:latin typeface="Arial" panose="020B0604020202020204" pitchFamily="34" charset="0"/>
              </a:rPr>
              <a:t>design a local health program</a:t>
            </a:r>
            <a:r>
              <a:rPr kumimoji="0" lang="en-US" altLang="en-US" sz="1800" b="0" i="0" u="none" strike="noStrike" cap="none" normalizeH="0" baseline="0">
                <a:ln>
                  <a:noFill/>
                </a:ln>
                <a:solidFill>
                  <a:schemeClr val="tx1"/>
                </a:solidFill>
                <a:effectLst/>
                <a:latin typeface="Arial" panose="020B0604020202020204" pitchFamily="34" charset="0"/>
              </a:rPr>
              <a:t> that balances central policy with local delivery.</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a:ln>
                  <a:noFill/>
                </a:ln>
                <a:solidFill>
                  <a:schemeClr val="tx1"/>
                </a:solidFill>
                <a:effectLst/>
                <a:latin typeface="Arial" panose="020B0604020202020204" pitchFamily="34" charset="0"/>
              </a:rPr>
              <a:t>Scenario</a:t>
            </a:r>
            <a:r>
              <a:rPr kumimoji="0" lang="en-US" altLang="en-US" sz="1800" b="0" i="0" u="none" strike="noStrike" cap="none" normalizeH="0" baseline="0">
                <a:ln>
                  <a:noFill/>
                </a:ln>
                <a:solidFill>
                  <a:schemeClr val="tx1"/>
                </a:solidFill>
                <a:effectLst/>
                <a:latin typeface="Arial" panose="020B0604020202020204" pitchFamily="34" charset="0"/>
              </a:rPr>
              <a:t>: </a:t>
            </a:r>
            <a:r>
              <a:rPr kumimoji="0" lang="en-US" altLang="en-US" sz="1800" b="0" i="1" u="none" strike="noStrike" cap="none" normalizeH="0" baseline="0">
                <a:ln>
                  <a:noFill/>
                </a:ln>
                <a:solidFill>
                  <a:schemeClr val="tx1"/>
                </a:solidFill>
                <a:effectLst/>
                <a:latin typeface="Arial" panose="020B0604020202020204" pitchFamily="34" charset="0"/>
              </a:rPr>
              <a:t>“Design an integrated vaccination campaign for your region.”</a:t>
            </a:r>
            <a:r>
              <a:rPr kumimoji="0" lang="en-US" altLang="en-US" sz="1800" b="0" i="0" u="none" strike="noStrike" cap="none" normalizeH="0" baseline="0">
                <a:ln>
                  <a:noFill/>
                </a:ln>
                <a:solidFill>
                  <a:schemeClr val="tx1"/>
                </a:solidFill>
                <a:effectLst/>
                <a:latin typeface="Arial" panose="020B0604020202020204" pitchFamily="34" charset="0"/>
              </a:rPr>
              <a:t> Consider central guidance (vaccine schedule, funding) vs local planning (which clinics to open, outreach).</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a:ln>
                  <a:noFill/>
                </a:ln>
                <a:solidFill>
                  <a:schemeClr val="tx1"/>
                </a:solidFill>
                <a:effectLst/>
                <a:latin typeface="Arial" panose="020B0604020202020204" pitchFamily="34" charset="0"/>
              </a:rPr>
              <a:t>Task</a:t>
            </a:r>
            <a:r>
              <a:rPr kumimoji="0" lang="en-US" altLang="en-US" sz="1800" b="0" i="0" u="none" strike="noStrike" cap="none" normalizeH="0" baseline="0">
                <a:ln>
                  <a:noFill/>
                </a:ln>
                <a:solidFill>
                  <a:schemeClr val="tx1"/>
                </a:solidFill>
                <a:effectLst/>
                <a:latin typeface="Arial" panose="020B0604020202020204" pitchFamily="34" charset="0"/>
              </a:rPr>
              <a:t>: Outline the roles of national (NHS England) and local (ICS, councils) leaders. Decide what should be centrally controlled (e.g. vaccine procurement) and what should be local (e.g. community engagement).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a:ln>
                  <a:noFill/>
                </a:ln>
                <a:solidFill>
                  <a:schemeClr val="tx1"/>
                </a:solidFill>
                <a:effectLst/>
                <a:latin typeface="Arial" panose="020B0604020202020204" pitchFamily="34" charset="0"/>
              </a:rPr>
              <a:t>Deliverable</a:t>
            </a:r>
            <a:r>
              <a:rPr kumimoji="0" lang="en-US" altLang="en-US" sz="1800" b="0" i="0" u="none" strike="noStrike" cap="none" normalizeH="0" baseline="0">
                <a:ln>
                  <a:noFill/>
                </a:ln>
                <a:solidFill>
                  <a:schemeClr val="tx1"/>
                </a:solidFill>
                <a:effectLst/>
                <a:latin typeface="Arial" panose="020B0604020202020204" pitchFamily="34" charset="0"/>
              </a:rPr>
              <a:t>: Draw a flowchart or bullets showing how responsibilities and resources flow between levels. Present how you would overcome potential conflicts (e.g. resource shortages) using either central or local strengths.</a:t>
            </a:r>
          </a:p>
        </p:txBody>
      </p:sp>
    </p:spTree>
    <p:extLst>
      <p:ext uri="{BB962C8B-B14F-4D97-AF65-F5344CB8AC3E}">
        <p14:creationId xmlns:p14="http://schemas.microsoft.com/office/powerpoint/2010/main" val="378941035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3" name="Title 1"/>
          <p:cNvSpPr txBox="1">
            <a:spLocks noGrp="1"/>
          </p:cNvSpPr>
          <p:nvPr>
            <p:ph type="title"/>
          </p:nvPr>
        </p:nvSpPr>
        <p:spPr>
          <a:prstGeom prst="rect">
            <a:avLst/>
          </a:prstGeom>
        </p:spPr>
        <p:txBody>
          <a:bodyPr/>
          <a:lstStyle>
            <a:lvl1pPr>
              <a:defRPr sz="3200"/>
            </a:lvl1pPr>
          </a:lstStyle>
          <a:p>
            <a:r>
              <a:rPr dirty="0"/>
              <a:t>References</a:t>
            </a:r>
          </a:p>
        </p:txBody>
      </p:sp>
      <p:sp>
        <p:nvSpPr>
          <p:cNvPr id="264" name="Content Placeholder 2"/>
          <p:cNvSpPr txBox="1">
            <a:spLocks noGrp="1"/>
          </p:cNvSpPr>
          <p:nvPr>
            <p:ph idx="1"/>
          </p:nvPr>
        </p:nvSpPr>
        <p:spPr>
          <a:prstGeom prst="rect">
            <a:avLst/>
          </a:prstGeom>
        </p:spPr>
        <p:txBody>
          <a:bodyPr/>
          <a:lstStyle/>
          <a:p>
            <a:pPr marL="0" indent="0" defTabSz="905272">
              <a:spcBef>
                <a:spcPts val="300"/>
              </a:spcBef>
              <a:buNone/>
              <a:defRPr sz="1800"/>
            </a:pPr>
            <a:r>
              <a:rPr sz="1400" dirty="0">
                <a:latin typeface="Calibri" panose="020F0502020204030204" pitchFamily="34" charset="0"/>
                <a:cs typeface="Calibri" panose="020F0502020204030204" pitchFamily="34" charset="0"/>
              </a:rPr>
              <a:t>Hall, E.T. (1976) </a:t>
            </a:r>
            <a:r>
              <a:rPr sz="1400" i="1" dirty="0">
                <a:latin typeface="Calibri" panose="020F0502020204030204" pitchFamily="34" charset="0"/>
                <a:cs typeface="Calibri" panose="020F0502020204030204" pitchFamily="34" charset="0"/>
              </a:rPr>
              <a:t>Beyond Culture. </a:t>
            </a:r>
            <a:r>
              <a:rPr sz="1400" dirty="0">
                <a:latin typeface="Calibri" panose="020F0502020204030204" pitchFamily="34" charset="0"/>
                <a:cs typeface="Calibri" panose="020F0502020204030204" pitchFamily="34" charset="0"/>
              </a:rPr>
              <a:t>Anchor/Doubleday, NY</a:t>
            </a:r>
          </a:p>
          <a:p>
            <a:pPr marL="0" indent="0" defTabSz="905272">
              <a:spcBef>
                <a:spcPts val="300"/>
              </a:spcBef>
              <a:buNone/>
              <a:defRPr sz="1800"/>
            </a:pPr>
            <a:r>
              <a:rPr sz="1400" dirty="0">
                <a:latin typeface="Calibri" panose="020F0502020204030204" pitchFamily="34" charset="0"/>
                <a:cs typeface="Calibri" panose="020F0502020204030204" pitchFamily="34" charset="0"/>
              </a:rPr>
              <a:t>Hofstede, G. (1998) ‘Identifying Organizational Sub-cultures : An empirical approach. </a:t>
            </a:r>
            <a:r>
              <a:rPr sz="1400" i="1" dirty="0">
                <a:latin typeface="Calibri" panose="020F0502020204030204" pitchFamily="34" charset="0"/>
                <a:cs typeface="Calibri" panose="020F0502020204030204" pitchFamily="34" charset="0"/>
              </a:rPr>
              <a:t>Journal of Management Studies. </a:t>
            </a:r>
            <a:r>
              <a:rPr sz="1400" dirty="0">
                <a:latin typeface="Calibri" panose="020F0502020204030204" pitchFamily="34" charset="0"/>
                <a:cs typeface="Calibri" panose="020F0502020204030204" pitchFamily="34" charset="0"/>
              </a:rPr>
              <a:t>35(1), 1-12.</a:t>
            </a:r>
          </a:p>
          <a:p>
            <a:pPr marL="0" indent="0" defTabSz="905272">
              <a:spcBef>
                <a:spcPts val="300"/>
              </a:spcBef>
              <a:buNone/>
              <a:defRPr sz="1800"/>
            </a:pPr>
            <a:r>
              <a:rPr sz="1400" dirty="0">
                <a:latin typeface="Calibri" panose="020F0502020204030204" pitchFamily="34" charset="0"/>
                <a:cs typeface="Calibri" panose="020F0502020204030204" pitchFamily="34" charset="0"/>
              </a:rPr>
              <a:t>Hofstede, G. (2001) </a:t>
            </a:r>
            <a:r>
              <a:rPr sz="1400" i="1" dirty="0">
                <a:latin typeface="Calibri" panose="020F0502020204030204" pitchFamily="34" charset="0"/>
                <a:cs typeface="Calibri" panose="020F0502020204030204" pitchFamily="34" charset="0"/>
              </a:rPr>
              <a:t>Culture’s Consequences (</a:t>
            </a:r>
            <a:r>
              <a:rPr sz="1400" dirty="0">
                <a:latin typeface="Calibri" panose="020F0502020204030204" pitchFamily="34" charset="0"/>
                <a:cs typeface="Calibri" panose="020F0502020204030204" pitchFamily="34" charset="0"/>
              </a:rPr>
              <a:t>2</a:t>
            </a:r>
            <a:r>
              <a:rPr sz="1400" baseline="30539" dirty="0">
                <a:latin typeface="Calibri" panose="020F0502020204030204" pitchFamily="34" charset="0"/>
                <a:cs typeface="Calibri" panose="020F0502020204030204" pitchFamily="34" charset="0"/>
              </a:rPr>
              <a:t>nd</a:t>
            </a:r>
            <a:r>
              <a:rPr sz="1400" dirty="0">
                <a:latin typeface="Calibri" panose="020F0502020204030204" pitchFamily="34" charset="0"/>
                <a:cs typeface="Calibri" panose="020F0502020204030204" pitchFamily="34" charset="0"/>
              </a:rPr>
              <a:t> </a:t>
            </a:r>
            <a:r>
              <a:rPr sz="1400" dirty="0" err="1">
                <a:latin typeface="Calibri" panose="020F0502020204030204" pitchFamily="34" charset="0"/>
                <a:cs typeface="Calibri" panose="020F0502020204030204" pitchFamily="34" charset="0"/>
              </a:rPr>
              <a:t>edn</a:t>
            </a:r>
            <a:r>
              <a:rPr sz="1400" dirty="0">
                <a:latin typeface="Calibri" panose="020F0502020204030204" pitchFamily="34" charset="0"/>
                <a:cs typeface="Calibri" panose="020F0502020204030204" pitchFamily="34" charset="0"/>
              </a:rPr>
              <a:t>). Thousand Oaks, </a:t>
            </a:r>
            <a:r>
              <a:rPr sz="1400" dirty="0" err="1">
                <a:latin typeface="Calibri" panose="020F0502020204030204" pitchFamily="34" charset="0"/>
                <a:cs typeface="Calibri" panose="020F0502020204030204" pitchFamily="34" charset="0"/>
              </a:rPr>
              <a:t>CA:Sage</a:t>
            </a:r>
            <a:endParaRPr sz="1400" dirty="0">
              <a:latin typeface="Calibri" panose="020F0502020204030204" pitchFamily="34" charset="0"/>
              <a:cs typeface="Calibri" panose="020F0502020204030204" pitchFamily="34" charset="0"/>
            </a:endParaRPr>
          </a:p>
          <a:p>
            <a:pPr marL="0" indent="0" defTabSz="905272">
              <a:spcBef>
                <a:spcPts val="300"/>
              </a:spcBef>
              <a:buNone/>
              <a:defRPr sz="1800"/>
            </a:pPr>
            <a:r>
              <a:rPr sz="1400" dirty="0" err="1">
                <a:latin typeface="Calibri" panose="020F0502020204030204" pitchFamily="34" charset="0"/>
                <a:cs typeface="Calibri" panose="020F0502020204030204" pitchFamily="34" charset="0"/>
              </a:rPr>
              <a:t>Hollinshead</a:t>
            </a:r>
            <a:r>
              <a:rPr sz="1400" dirty="0">
                <a:latin typeface="Calibri" panose="020F0502020204030204" pitchFamily="34" charset="0"/>
                <a:cs typeface="Calibri" panose="020F0502020204030204" pitchFamily="34" charset="0"/>
              </a:rPr>
              <a:t> G. (2011) International and Comparative HRM. McGraw-Hill</a:t>
            </a:r>
          </a:p>
          <a:p>
            <a:pPr marL="0" indent="0" defTabSz="905272">
              <a:spcBef>
                <a:spcPts val="300"/>
              </a:spcBef>
              <a:buNone/>
              <a:defRPr sz="1800"/>
            </a:pPr>
            <a:r>
              <a:rPr sz="1400" dirty="0">
                <a:latin typeface="Calibri" panose="020F0502020204030204" pitchFamily="34" charset="0"/>
                <a:cs typeface="Calibri" panose="020F0502020204030204" pitchFamily="34" charset="0"/>
              </a:rPr>
              <a:t>Mullins, Laurie J. (2010) </a:t>
            </a:r>
            <a:r>
              <a:rPr sz="1400" i="1" dirty="0">
                <a:latin typeface="Calibri" panose="020F0502020204030204" pitchFamily="34" charset="0"/>
                <a:cs typeface="Calibri" panose="020F0502020204030204" pitchFamily="34" charset="0"/>
              </a:rPr>
              <a:t>Management &amp; </a:t>
            </a:r>
            <a:r>
              <a:rPr sz="1400" i="1" dirty="0" err="1">
                <a:latin typeface="Calibri" panose="020F0502020204030204" pitchFamily="34" charset="0"/>
                <a:cs typeface="Calibri" panose="020F0502020204030204" pitchFamily="34" charset="0"/>
              </a:rPr>
              <a:t>Organisational</a:t>
            </a:r>
            <a:r>
              <a:rPr sz="1400" i="1" dirty="0">
                <a:latin typeface="Calibri" panose="020F0502020204030204" pitchFamily="34" charset="0"/>
                <a:cs typeface="Calibri" panose="020F0502020204030204" pitchFamily="34" charset="0"/>
              </a:rPr>
              <a:t> </a:t>
            </a:r>
            <a:r>
              <a:rPr sz="1400" i="1" dirty="0" err="1">
                <a:latin typeface="Calibri" panose="020F0502020204030204" pitchFamily="34" charset="0"/>
                <a:cs typeface="Calibri" panose="020F0502020204030204" pitchFamily="34" charset="0"/>
              </a:rPr>
              <a:t>Behaviour</a:t>
            </a:r>
            <a:r>
              <a:rPr sz="1400" i="1" dirty="0">
                <a:latin typeface="Calibri" panose="020F0502020204030204" pitchFamily="34" charset="0"/>
                <a:cs typeface="Calibri" panose="020F0502020204030204" pitchFamily="34" charset="0"/>
              </a:rPr>
              <a:t> </a:t>
            </a:r>
            <a:r>
              <a:rPr sz="1400" dirty="0">
                <a:latin typeface="Calibri" panose="020F0502020204030204" pitchFamily="34" charset="0"/>
                <a:cs typeface="Calibri" panose="020F0502020204030204" pitchFamily="34" charset="0"/>
              </a:rPr>
              <a:t>(Ninth Edition). FT Prentice Hall</a:t>
            </a:r>
          </a:p>
          <a:p>
            <a:pPr marL="44006" indent="0" defTabSz="905272">
              <a:spcBef>
                <a:spcPts val="300"/>
              </a:spcBef>
              <a:buNone/>
              <a:defRPr sz="1800"/>
            </a:pPr>
            <a:r>
              <a:rPr sz="1400" dirty="0">
                <a:latin typeface="Calibri" panose="020F0502020204030204" pitchFamily="34" charset="0"/>
                <a:cs typeface="Calibri" panose="020F0502020204030204" pitchFamily="34" charset="0"/>
              </a:rPr>
              <a:t>Schein, Edgar (1992) </a:t>
            </a:r>
            <a:r>
              <a:rPr sz="1400" i="1" dirty="0">
                <a:latin typeface="Calibri" panose="020F0502020204030204" pitchFamily="34" charset="0"/>
                <a:cs typeface="Calibri" panose="020F0502020204030204" pitchFamily="34" charset="0"/>
              </a:rPr>
              <a:t>Organizational Culture and Leadership: A Dynamic View</a:t>
            </a:r>
            <a:r>
              <a:rPr sz="1400" dirty="0">
                <a:latin typeface="Calibri" panose="020F0502020204030204" pitchFamily="34" charset="0"/>
                <a:cs typeface="Calibri" panose="020F0502020204030204" pitchFamily="34" charset="0"/>
              </a:rPr>
              <a:t>. San Francisco, CA: Jossey-Bass. </a:t>
            </a:r>
          </a:p>
          <a:p>
            <a:pPr marL="44006" indent="0" defTabSz="905272">
              <a:spcBef>
                <a:spcPts val="300"/>
              </a:spcBef>
              <a:buNone/>
              <a:defRPr sz="1800"/>
            </a:pPr>
            <a:r>
              <a:rPr sz="1400" dirty="0">
                <a:latin typeface="Calibri" panose="020F0502020204030204" pitchFamily="34" charset="0"/>
                <a:cs typeface="Calibri" panose="020F0502020204030204" pitchFamily="34" charset="0"/>
              </a:rPr>
              <a:t>Trompenaars, F (1993) </a:t>
            </a:r>
            <a:r>
              <a:rPr sz="1400" i="1" dirty="0">
                <a:latin typeface="Calibri" panose="020F0502020204030204" pitchFamily="34" charset="0"/>
                <a:cs typeface="Calibri" panose="020F0502020204030204" pitchFamily="34" charset="0"/>
              </a:rPr>
              <a:t>Riding the Waves of Culture: Understanding Diversity in Global Business. </a:t>
            </a:r>
            <a:r>
              <a:rPr sz="1400" dirty="0">
                <a:latin typeface="Calibri" panose="020F0502020204030204" pitchFamily="34" charset="0"/>
                <a:cs typeface="Calibri" panose="020F0502020204030204" pitchFamily="34" charset="0"/>
              </a:rPr>
              <a:t>Economic Books, London.</a:t>
            </a:r>
            <a:endParaRPr lang="en-GB" sz="1400" dirty="0">
              <a:latin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Propper, C. &amp; Phillips, N. (2020). </a:t>
            </a:r>
            <a:r>
              <a:rPr kumimoji="0" lang="en-US" altLang="en-US" sz="1400" b="0" i="1" u="none" strike="noStrike" cap="none" normalizeH="0" baseline="0" dirty="0" err="1">
                <a:ln>
                  <a:noFill/>
                </a:ln>
                <a:solidFill>
                  <a:schemeClr val="tx1"/>
                </a:solidFill>
                <a:effectLst/>
                <a:latin typeface="Calibri" panose="020F0502020204030204" pitchFamily="34" charset="0"/>
                <a:cs typeface="Calibri" panose="020F0502020204030204" pitchFamily="34" charset="0"/>
              </a:rPr>
              <a:t>Centralisation</a:t>
            </a:r>
            <a:r>
              <a:rPr kumimoji="0" lang="en-US" altLang="en-US" sz="1400" b="0" i="1" u="none" strike="noStrike" cap="none" normalizeH="0" baseline="0" dirty="0">
                <a:ln>
                  <a:noFill/>
                </a:ln>
                <a:solidFill>
                  <a:schemeClr val="tx1"/>
                </a:solidFill>
                <a:effectLst/>
                <a:latin typeface="Calibri" panose="020F0502020204030204" pitchFamily="34" charset="0"/>
                <a:cs typeface="Calibri" panose="020F0502020204030204" pitchFamily="34" charset="0"/>
              </a:rPr>
              <a:t> vs </a:t>
            </a:r>
            <a:r>
              <a:rPr kumimoji="0" lang="en-US" altLang="en-US" sz="1400" b="0" i="1" u="none" strike="noStrike" cap="none" normalizeH="0" baseline="0" dirty="0" err="1">
                <a:ln>
                  <a:noFill/>
                </a:ln>
                <a:solidFill>
                  <a:schemeClr val="tx1"/>
                </a:solidFill>
                <a:effectLst/>
                <a:latin typeface="Calibri" panose="020F0502020204030204" pitchFamily="34" charset="0"/>
                <a:cs typeface="Calibri" panose="020F0502020204030204" pitchFamily="34" charset="0"/>
              </a:rPr>
              <a:t>decentralisation</a:t>
            </a:r>
            <a:r>
              <a:rPr kumimoji="0" lang="en-US" altLang="en-US" sz="1400" b="0" i="1" u="none" strike="noStrike" cap="none" normalizeH="0" baseline="0" dirty="0">
                <a:ln>
                  <a:noFill/>
                </a:ln>
                <a:solidFill>
                  <a:schemeClr val="tx1"/>
                </a:solidFill>
                <a:effectLst/>
                <a:latin typeface="Calibri" panose="020F0502020204030204" pitchFamily="34" charset="0"/>
                <a:cs typeface="Calibri" panose="020F0502020204030204" pitchFamily="34" charset="0"/>
              </a:rPr>
              <a:t>: the disastrous confusion at the heart of Britain’s approach to coronavirus</a:t>
            </a:r>
            <a:r>
              <a:rPr kumimoji="0" lang="en-US" altLang="en-US" sz="1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Imperial College Business School. Available at: Imperial College</a:t>
            </a:r>
            <a:r>
              <a:rPr kumimoji="0" lang="en-US" altLang="en-US" sz="1400" b="0" i="0" u="none" strike="noStrike" cap="none" normalizeH="0" baseline="0" dirty="0">
                <a:ln>
                  <a:noFill/>
                </a:ln>
                <a:solidFill>
                  <a:schemeClr val="tx1"/>
                </a:solidFill>
                <a:effectLst/>
                <a:latin typeface="Calibri" panose="020F0502020204030204" pitchFamily="34" charset="0"/>
                <a:cs typeface="Calibri" panose="020F0502020204030204" pitchFamily="34" charset="0"/>
                <a:hlinkClick r:id="rId2"/>
              </a:rPr>
              <a:t>imperial.ac.uk</a:t>
            </a:r>
            <a:r>
              <a:rPr kumimoji="0" lang="en-US" altLang="en-US" sz="1400" b="0" i="0" u="none" strike="noStrike" cap="none" normalizeH="0" baseline="0" dirty="0">
                <a:ln>
                  <a:noFill/>
                </a:ln>
                <a:solidFill>
                  <a:schemeClr val="tx1"/>
                </a:solidFill>
                <a:effectLst/>
                <a:latin typeface="Calibri" panose="020F0502020204030204" pitchFamily="34" charset="0"/>
                <a:cs typeface="Calibri" panose="020F0502020204030204" pitchFamily="34" charset="0"/>
                <a:hlinkClick r:id="rId3"/>
              </a:rPr>
              <a:t>imperial.ac.uk</a:t>
            </a:r>
            <a:r>
              <a:rPr kumimoji="0" lang="en-US" altLang="en-US" sz="1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NHS England (2024). </a:t>
            </a:r>
            <a:r>
              <a:rPr kumimoji="0" lang="en-US" altLang="en-US" sz="1400" b="0" i="1" u="none" strike="noStrike" cap="none" normalizeH="0" baseline="0" dirty="0">
                <a:ln>
                  <a:noFill/>
                </a:ln>
                <a:solidFill>
                  <a:schemeClr val="tx1"/>
                </a:solidFill>
                <a:effectLst/>
                <a:latin typeface="Calibri" panose="020F0502020204030204" pitchFamily="34" charset="0"/>
                <a:cs typeface="Calibri" panose="020F0502020204030204" pitchFamily="34" charset="0"/>
              </a:rPr>
              <a:t>Integrated care in your area</a:t>
            </a:r>
            <a:r>
              <a:rPr kumimoji="0" lang="en-US" altLang="en-US" sz="1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NHS England. Available at: england.nhs.uk</a:t>
            </a:r>
            <a:r>
              <a:rPr kumimoji="0" lang="en-US" altLang="en-US" sz="1400" b="0" i="0" u="none" strike="noStrike" cap="none" normalizeH="0" baseline="0" dirty="0">
                <a:ln>
                  <a:noFill/>
                </a:ln>
                <a:solidFill>
                  <a:schemeClr val="tx1"/>
                </a:solidFill>
                <a:effectLst/>
                <a:latin typeface="Calibri" panose="020F0502020204030204" pitchFamily="34" charset="0"/>
                <a:cs typeface="Calibri" panose="020F0502020204030204" pitchFamily="34" charset="0"/>
                <a:hlinkClick r:id="rId4"/>
              </a:rPr>
              <a:t>england.nhs.uk</a:t>
            </a:r>
            <a:r>
              <a:rPr kumimoji="0" lang="en-US" altLang="en-US" sz="1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Charles, A. (2022). </a:t>
            </a:r>
            <a:r>
              <a:rPr kumimoji="0" lang="en-US" altLang="en-US" sz="1400" b="0" i="1" u="none" strike="noStrike" cap="none" normalizeH="0" baseline="0" dirty="0">
                <a:ln>
                  <a:noFill/>
                </a:ln>
                <a:solidFill>
                  <a:schemeClr val="tx1"/>
                </a:solidFill>
                <a:effectLst/>
                <a:latin typeface="Calibri" panose="020F0502020204030204" pitchFamily="34" charset="0"/>
                <a:cs typeface="Calibri" panose="020F0502020204030204" pitchFamily="34" charset="0"/>
              </a:rPr>
              <a:t>Integrated care systems explained</a:t>
            </a:r>
            <a:r>
              <a:rPr kumimoji="0" lang="en-US" altLang="en-US" sz="1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The King’s Fund. Available at: kingsfund.org.uk</a:t>
            </a:r>
            <a:r>
              <a:rPr kumimoji="0" lang="en-US" altLang="en-US" sz="1400" b="0" i="0" u="none" strike="noStrike" cap="none" normalizeH="0" baseline="0" dirty="0">
                <a:ln>
                  <a:noFill/>
                </a:ln>
                <a:solidFill>
                  <a:schemeClr val="tx1"/>
                </a:solidFill>
                <a:effectLst/>
                <a:latin typeface="Calibri" panose="020F0502020204030204" pitchFamily="34" charset="0"/>
                <a:cs typeface="Calibri" panose="020F0502020204030204" pitchFamily="34" charset="0"/>
                <a:hlinkClick r:id="rId5"/>
              </a:rPr>
              <a:t>kingsfund.org.uk</a:t>
            </a:r>
            <a:r>
              <a:rPr kumimoji="0" lang="en-US" altLang="en-US" sz="1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NHS England Digital (2025). </a:t>
            </a:r>
            <a:r>
              <a:rPr kumimoji="0" lang="en-US" altLang="en-US" sz="1400" b="0" i="1" u="none" strike="noStrike" cap="none" normalizeH="0" baseline="0" dirty="0">
                <a:ln>
                  <a:noFill/>
                </a:ln>
                <a:solidFill>
                  <a:schemeClr val="tx1"/>
                </a:solidFill>
                <a:effectLst/>
                <a:latin typeface="Calibri" panose="020F0502020204030204" pitchFamily="34" charset="0"/>
                <a:cs typeface="Calibri" panose="020F0502020204030204" pitchFamily="34" charset="0"/>
              </a:rPr>
              <a:t>Childhood Vaccination Coverage Statistics, England, 2023-24</a:t>
            </a:r>
            <a:r>
              <a:rPr kumimoji="0" lang="en-US" altLang="en-US" sz="1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NHS Digital. Available at: digital.nhs.uk</a:t>
            </a:r>
            <a:r>
              <a:rPr kumimoji="0" lang="en-US" altLang="en-US" sz="1400" b="0" i="0" u="none" strike="noStrike" cap="none" normalizeH="0" baseline="0" dirty="0">
                <a:ln>
                  <a:noFill/>
                </a:ln>
                <a:solidFill>
                  <a:schemeClr val="tx1"/>
                </a:solidFill>
                <a:effectLst/>
                <a:latin typeface="Calibri" panose="020F0502020204030204" pitchFamily="34" charset="0"/>
                <a:cs typeface="Calibri" panose="020F0502020204030204" pitchFamily="34" charset="0"/>
                <a:hlinkClick r:id="rId6"/>
              </a:rPr>
              <a:t>digital.nhs.uk</a:t>
            </a:r>
            <a:r>
              <a:rPr kumimoji="0" lang="en-US" altLang="en-US" sz="1400" b="0" i="0" u="none" strike="noStrike" cap="none" normalizeH="0" baseline="0" dirty="0">
                <a:ln>
                  <a:noFill/>
                </a:ln>
                <a:solidFill>
                  <a:schemeClr val="tx1"/>
                </a:solidFill>
                <a:effectLst/>
                <a:latin typeface="Calibri" panose="020F0502020204030204" pitchFamily="34" charset="0"/>
                <a:cs typeface="Calibri" panose="020F0502020204030204" pitchFamily="34" charset="0"/>
                <a:hlinkClick r:id="rId7"/>
              </a:rPr>
              <a:t>digital.nhs.uk</a:t>
            </a:r>
            <a:r>
              <a:rPr kumimoji="0" lang="en-US" altLang="en-US" sz="1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Hacker, J. (2024). </a:t>
            </a:r>
            <a:r>
              <a:rPr kumimoji="0" lang="en-US" altLang="en-US" sz="1400" b="0" i="1" u="none" strike="noStrike" cap="none" normalizeH="0" baseline="0" dirty="0">
                <a:ln>
                  <a:noFill/>
                </a:ln>
                <a:solidFill>
                  <a:schemeClr val="tx1"/>
                </a:solidFill>
                <a:effectLst/>
                <a:latin typeface="Calibri" panose="020F0502020204030204" pitchFamily="34" charset="0"/>
                <a:cs typeface="Calibri" panose="020F0502020204030204" pitchFamily="34" charset="0"/>
              </a:rPr>
              <a:t>How many people were treated in Covid-19 Nightingale hospitals?</a:t>
            </a:r>
            <a:r>
              <a:rPr kumimoji="0" lang="en-US" altLang="en-US" sz="1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Full Fact. Available at: fullfact.org</a:t>
            </a:r>
            <a:r>
              <a:rPr kumimoji="0" lang="en-US" altLang="en-US" sz="1400" b="0" i="0" u="none" strike="noStrike" cap="none" normalizeH="0" baseline="0" dirty="0">
                <a:ln>
                  <a:noFill/>
                </a:ln>
                <a:solidFill>
                  <a:schemeClr val="tx1"/>
                </a:solidFill>
                <a:effectLst/>
                <a:latin typeface="Calibri" panose="020F0502020204030204" pitchFamily="34" charset="0"/>
                <a:cs typeface="Calibri" panose="020F0502020204030204" pitchFamily="34" charset="0"/>
                <a:hlinkClick r:id="rId8"/>
              </a:rPr>
              <a:t>fullfact.org</a:t>
            </a:r>
            <a:r>
              <a:rPr kumimoji="0" lang="en-US" altLang="en-US" sz="1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Greater Manchester Integrated Care Partnership (2023). </a:t>
            </a:r>
            <a:r>
              <a:rPr kumimoji="0" lang="en-US" altLang="en-US" sz="1400" b="0" i="1" u="none" strike="noStrike" cap="none" normalizeH="0" baseline="0" dirty="0">
                <a:ln>
                  <a:noFill/>
                </a:ln>
                <a:solidFill>
                  <a:schemeClr val="tx1"/>
                </a:solidFill>
                <a:effectLst/>
                <a:latin typeface="Calibri" panose="020F0502020204030204" pitchFamily="34" charset="0"/>
                <a:cs typeface="Calibri" panose="020F0502020204030204" pitchFamily="34" charset="0"/>
              </a:rPr>
              <a:t>Devolution led to significant improvements to health</a:t>
            </a:r>
            <a:r>
              <a:rPr kumimoji="0" lang="en-US" altLang="en-US" sz="1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Manchester: NHS Greater Manchester. Available at: gmintegratedcare.org.uk</a:t>
            </a:r>
          </a:p>
          <a:p>
            <a:pPr marL="326903" indent="-282897" defTabSz="905272">
              <a:spcBef>
                <a:spcPts val="300"/>
              </a:spcBef>
              <a:defRPr sz="1800"/>
            </a:pPr>
            <a:endParaRPr dirty="0"/>
          </a:p>
        </p:txBody>
      </p:sp>
    </p:spTree>
    <p:extLst>
      <p:ext uri="{BB962C8B-B14F-4D97-AF65-F5344CB8AC3E}">
        <p14:creationId xmlns:p14="http://schemas.microsoft.com/office/powerpoint/2010/main" val="328297850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195</TotalTime>
  <Words>4097</Words>
  <Application>Microsoft Office PowerPoint</Application>
  <PresentationFormat>Widescreen</PresentationFormat>
  <Paragraphs>250</Paragraphs>
  <Slides>29</Slides>
  <Notes>4</Notes>
  <HiddenSlides>0</HiddenSlides>
  <MMClips>5</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29</vt:i4>
      </vt:variant>
    </vt:vector>
  </HeadingPairs>
  <TitlesOfParts>
    <vt:vector size="35" baseType="lpstr">
      <vt:lpstr>Arial</vt:lpstr>
      <vt:lpstr>Calibri</vt:lpstr>
      <vt:lpstr>Myriad Pro</vt:lpstr>
      <vt:lpstr>YouTube Sans</vt:lpstr>
      <vt:lpstr>20140311PresentationUWTSDTemplate</vt:lpstr>
      <vt:lpstr>1_20140311PresentationUWTSDTemplate</vt:lpstr>
      <vt:lpstr>        Dr Fahad Khan PhD (Medical sciences), MSc. in Public health BDS (Bachelor of Dentistry) Diploma in Public health, Diploma in Epidemiology </vt:lpstr>
      <vt:lpstr>PowerPoint Presentation</vt:lpstr>
      <vt:lpstr>2. Key Concepts – International Context  What is Culture?</vt:lpstr>
      <vt:lpstr>What is Culture?</vt:lpstr>
      <vt:lpstr>Central questions on this session: </vt:lpstr>
      <vt:lpstr>PowerPoint Presentation</vt:lpstr>
      <vt:lpstr>PowerPoint Presentation</vt:lpstr>
      <vt:lpstr>PowerPoint Presentation</vt:lpstr>
      <vt:lpstr>PowerPoint Presentation</vt:lpstr>
      <vt:lpstr>PowerPoint Presentation</vt:lpstr>
      <vt:lpstr>2. Key Concepts – International Context  What is Culture?</vt:lpstr>
      <vt:lpstr>PowerPoint Presentation</vt:lpstr>
      <vt:lpstr>Centralization</vt:lpstr>
      <vt:lpstr>Centralised Healthcare: Key Features</vt:lpstr>
      <vt:lpstr>Centralised Healthcare: Advantages (Pros)</vt:lpstr>
      <vt:lpstr>Centralised Healthcare: Disadvantages (Cons)</vt:lpstr>
      <vt:lpstr>Example – NHS Nightingale Hospitals (Centralised COVID Response)</vt:lpstr>
      <vt:lpstr>Example – National Immunisation Programme (Centralised Vaccinations)</vt:lpstr>
      <vt:lpstr>Decentralised Healthcare: Definition </vt:lpstr>
      <vt:lpstr>Decentralised Healthcare: Key Features</vt:lpstr>
      <vt:lpstr>Decentralised Healthcare: Advantages (Pros) </vt:lpstr>
      <vt:lpstr>Decentralised Healthcare: Disadvantages (Cons) </vt:lpstr>
      <vt:lpstr>Example – Integrated Care Systems (ICSs) (Decentralised)</vt:lpstr>
      <vt:lpstr>Example – NHS Foundation Trusts (Decentralised Autonomy)</vt:lpstr>
      <vt:lpstr>Example – Greater Manchester Devolution (Decentralised Integration)</vt:lpstr>
      <vt:lpstr>Centralization VS decentralization</vt:lpstr>
      <vt:lpstr>Student Activity – Group Discussion</vt:lpstr>
      <vt:lpstr>Student Activity – Scenario Design Task</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Fahad Khan</dc:creator>
  <cp:lastModifiedBy>Fahad Khan</cp:lastModifiedBy>
  <cp:revision>6</cp:revision>
  <dcterms:created xsi:type="dcterms:W3CDTF">2023-07-03T23:22:48Z</dcterms:created>
  <dcterms:modified xsi:type="dcterms:W3CDTF">2025-07-02T08:35:58Z</dcterms:modified>
</cp:coreProperties>
</file>