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301" r:id="rId2"/>
    <p:sldId id="297" r:id="rId3"/>
    <p:sldId id="259" r:id="rId4"/>
    <p:sldId id="405" r:id="rId5"/>
    <p:sldId id="406" r:id="rId6"/>
    <p:sldId id="407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8398" autoAdjust="0"/>
  </p:normalViewPr>
  <p:slideViewPr>
    <p:cSldViewPr snapToGrid="0">
      <p:cViewPr varScale="1">
        <p:scale>
          <a:sx n="64" d="100"/>
          <a:sy n="64" d="100"/>
        </p:scale>
        <p:origin x="159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8CBF70-1343-4172-80C6-144964396041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1D96DE-728D-4572-AB00-A5930B0AD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664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concept we need to know to apply to the following topics.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43932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i.e. original capital x (1 + rate) to the power of the number of periods.</a:t>
            </a:r>
          </a:p>
          <a:p>
            <a:endParaRPr lang="en-GB" dirty="0"/>
          </a:p>
          <a:p>
            <a:r>
              <a:rPr lang="en-GB" b="1" dirty="0"/>
              <a:t>e.g. 100 (1 + 0.10)</a:t>
            </a:r>
            <a:r>
              <a:rPr lang="en-GB" sz="2000" b="1" kern="1200" baseline="300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3 </a:t>
            </a:r>
            <a:r>
              <a:rPr lang="en-GB" b="1" dirty="0"/>
              <a:t> = £100 x (1.10 x 1.10 x 1.10) = £133</a:t>
            </a:r>
          </a:p>
          <a:p>
            <a:endParaRPr lang="en-GB" b="1" dirty="0"/>
          </a:p>
          <a:p>
            <a:r>
              <a:rPr lang="en-GB" dirty="0"/>
              <a:t>i.e. We need £100 now to have the equivalent amount of £133 in 3 years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10955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Work through </a:t>
            </a:r>
            <a:r>
              <a:rPr lang="en-GB" sz="1200" b="1" u="sng" dirty="0"/>
              <a:t>Bingo Ltd</a:t>
            </a:r>
            <a:r>
              <a:rPr lang="en-GB" sz="1200" b="1" dirty="0"/>
              <a:t>. Example.  It is on the slides and as a handout when you finish going through it.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41798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2 slides are the exercise and answer file named “Discounting – Question – “Bingo Ltd” and Discounting – Answer – Bingo Ltd”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51318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9810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7270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99DC-2E31-4019-9177-A8BA13A7B115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008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1E7EA-C311-4FE2-9026-B77BE57782F8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512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5857-3179-4C42-8713-C56987DE2499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4314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CB3F4-0D8E-4A6D-AD19-A82432CF5DBC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052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D1984-4AA2-42BC-AE7A-415B538E4CDB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351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2A53-7CF3-464F-83AB-FEAD0CB18208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200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3EAFF-2FA2-4D2B-BBDF-4F3FE41F2783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8745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EBD03-4DA9-46BE-A773-6BD7A7C98BBF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955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D069-26A3-434E-A07C-D8B1198C0DA0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3269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3944-3D79-411E-9064-608DC5C78767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471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A7881-1BCE-48BE-A752-11FF4BA4F3E4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598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D417C-233F-4C52-9728-BF37E2099C73}" type="datetime1">
              <a:rPr lang="en-GB" smtClean="0"/>
              <a:t>29/10/2019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004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81334"/>
            <a:ext cx="7886700" cy="42953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7200" b="1" dirty="0"/>
          </a:p>
          <a:p>
            <a:pPr marL="0" indent="0" algn="ctr">
              <a:buNone/>
            </a:pPr>
            <a:r>
              <a:rPr lang="en-GB" sz="6000" b="1" dirty="0"/>
              <a:t>Discounting – Time Value of Money</a:t>
            </a:r>
            <a:endParaRPr lang="en-GB" sz="6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310024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Discounting – Time Value of Money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38687"/>
            <a:ext cx="7886700" cy="5117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Due to the level of inflation money tends to deteriorate in value over a period of time. For example, the value of £1 now is likely to be less than the value of £1 in 3 years’ time</a:t>
            </a:r>
          </a:p>
          <a:p>
            <a:pPr marL="0" indent="0">
              <a:buNone/>
            </a:pPr>
            <a:r>
              <a:rPr lang="en-GB" sz="800" dirty="0"/>
              <a:t>    </a:t>
            </a:r>
          </a:p>
          <a:p>
            <a:pPr marL="0" indent="0">
              <a:buNone/>
            </a:pPr>
            <a:r>
              <a:rPr lang="en-GB" sz="2200" dirty="0"/>
              <a:t>If we have £100 now (time 0) and invest it in an interest earning account at the rate of 10%, it would grow as follows: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800" dirty="0"/>
              <a:t>   </a:t>
            </a:r>
          </a:p>
          <a:p>
            <a:pPr marL="0" indent="0">
              <a:buNone/>
            </a:pPr>
            <a:r>
              <a:rPr lang="en-GB" sz="2200" dirty="0"/>
              <a:t>This is known as compounding the original amount.</a:t>
            </a:r>
          </a:p>
          <a:p>
            <a:pPr marL="0" indent="0" algn="ctr">
              <a:buNone/>
            </a:pPr>
            <a:r>
              <a:rPr lang="en-GB" sz="2200" b="1" dirty="0"/>
              <a:t>The formula to compound an amount is </a:t>
            </a: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 + r)</a:t>
            </a:r>
            <a:r>
              <a:rPr lang="en-GB" sz="2200" b="1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 </a:t>
            </a:r>
          </a:p>
          <a:p>
            <a:pPr marL="0" indent="0" algn="ctr">
              <a:buNone/>
            </a:pPr>
            <a:r>
              <a:rPr lang="en-GB" sz="2200" b="1" dirty="0"/>
              <a:t>r = rate of interest, n = number of periods (usually years)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6BE5C45-9ED1-4EDE-9559-29D6151A36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449357"/>
              </p:ext>
            </p:extLst>
          </p:nvPr>
        </p:nvGraphicFramePr>
        <p:xfrm>
          <a:off x="2697041" y="3429000"/>
          <a:ext cx="3749918" cy="1604741"/>
        </p:xfrm>
        <a:graphic>
          <a:graphicData uri="http://schemas.openxmlformats.org/drawingml/2006/table">
            <a:tbl>
              <a:tblPr firstRow="1" firstCol="1" bandRow="1"/>
              <a:tblGrid>
                <a:gridCol w="1791018">
                  <a:extLst>
                    <a:ext uri="{9D8B030D-6E8A-4147-A177-3AD203B41FA5}">
                      <a16:colId xmlns:a16="http://schemas.microsoft.com/office/drawing/2014/main" val="1204052718"/>
                    </a:ext>
                  </a:extLst>
                </a:gridCol>
                <a:gridCol w="1958900">
                  <a:extLst>
                    <a:ext uri="{9D8B030D-6E8A-4147-A177-3AD203B41FA5}">
                      <a16:colId xmlns:a16="http://schemas.microsoft.com/office/drawing/2014/main" val="28892910"/>
                    </a:ext>
                  </a:extLst>
                </a:gridCol>
              </a:tblGrid>
              <a:tr h="3581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Value (£)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8756989"/>
                  </a:ext>
                </a:extLst>
              </a:tr>
              <a:tr h="27495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2071844"/>
                  </a:ext>
                </a:extLst>
              </a:tr>
              <a:tr h="29273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0852798"/>
                  </a:ext>
                </a:extLst>
              </a:tr>
              <a:tr h="27495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7673724"/>
                  </a:ext>
                </a:extLst>
              </a:tr>
              <a:tr h="27495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133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21691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6554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Discounting – Time Value of Money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538232" cy="442951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400" dirty="0"/>
              <a:t>Conversely, if we wish to know the value in today’s terms (this is the </a:t>
            </a:r>
            <a:r>
              <a:rPr lang="en-GB" sz="2400" b="1" dirty="0"/>
              <a:t>present value</a:t>
            </a:r>
            <a:r>
              <a:rPr lang="en-GB" sz="2400" dirty="0"/>
              <a:t>) of a future amount say </a:t>
            </a:r>
            <a:r>
              <a:rPr lang="en-GB" sz="2400" b="1" dirty="0"/>
              <a:t>£300</a:t>
            </a:r>
            <a:r>
              <a:rPr lang="en-GB" sz="2400" dirty="0"/>
              <a:t>, payable in </a:t>
            </a:r>
            <a:r>
              <a:rPr lang="en-GB" sz="2400" b="1" dirty="0"/>
              <a:t>4 years </a:t>
            </a:r>
            <a:r>
              <a:rPr lang="en-GB" sz="2400" dirty="0"/>
              <a:t>time, at a </a:t>
            </a:r>
            <a:r>
              <a:rPr lang="en-GB" sz="2400" b="1" dirty="0"/>
              <a:t>discount rate of 5%, </a:t>
            </a:r>
            <a:r>
              <a:rPr lang="en-GB" sz="2400" dirty="0"/>
              <a:t>we can calculate this using a </a:t>
            </a:r>
            <a:r>
              <a:rPr lang="en-GB" sz="2400" b="1" dirty="0"/>
              <a:t>discount factor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800" dirty="0"/>
              <a:t>    </a:t>
            </a:r>
          </a:p>
          <a:p>
            <a:pPr marL="0" indent="0">
              <a:buNone/>
            </a:pPr>
            <a:endParaRPr lang="en-GB" sz="800" dirty="0"/>
          </a:p>
          <a:p>
            <a:pPr marL="0" indent="0" algn="ctr">
              <a:buNone/>
            </a:pPr>
            <a:r>
              <a:rPr lang="en-GB" b="1" dirty="0"/>
              <a:t>The discount factor formula is 1/(1 + r)</a:t>
            </a:r>
            <a:r>
              <a:rPr lang="en-GB" b="1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baseline="30000" dirty="0">
                <a:latin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GB" b="1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marL="0" indent="0" algn="ctr">
              <a:buNone/>
            </a:pPr>
            <a:r>
              <a:rPr lang="en-GB" sz="2400" dirty="0"/>
              <a:t>r = discount rate, n = number of periods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400" dirty="0"/>
              <a:t>The answer is:</a:t>
            </a:r>
          </a:p>
          <a:p>
            <a:pPr marL="0" indent="0">
              <a:buNone/>
            </a:pPr>
            <a:r>
              <a:rPr lang="en-GB" sz="2400" b="1" dirty="0"/>
              <a:t>£300 x 1 / (1 + 5%)</a:t>
            </a:r>
            <a:r>
              <a:rPr lang="en-GB" sz="2400" b="1" baseline="30000" dirty="0">
                <a:latin typeface="Calibri" panose="020F0502020204030204" pitchFamily="34" charset="0"/>
                <a:cs typeface="Times New Roman" panose="02020603050405020304" pitchFamily="18" charset="0"/>
              </a:rPr>
              <a:t>4  </a:t>
            </a:r>
            <a:r>
              <a:rPr lang="en-GB" sz="2400" b="1" dirty="0"/>
              <a:t>= 300 x 1.05</a:t>
            </a:r>
            <a:r>
              <a:rPr lang="en-GB" sz="2400" b="1" baseline="30000" dirty="0">
                <a:latin typeface="Calibri" panose="020F0502020204030204" pitchFamily="34" charset="0"/>
                <a:cs typeface="Times New Roman" panose="02020603050405020304" pitchFamily="18" charset="0"/>
              </a:rPr>
              <a:t>4 </a:t>
            </a:r>
            <a:r>
              <a:rPr lang="en-GB" sz="2400" b="1" dirty="0"/>
              <a:t>= 300 / 1.216 = £246.71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70768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Discounting – Time Value of Money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u="sng" dirty="0"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Bingo Ltd.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u="sng" dirty="0"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Instructions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 31 December 2018, Bingo Ltd makes a provision for a payment of £40,000 to be made on 31 December 2024.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Prepare the relevant entries in the </a:t>
            </a: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profit and loss account 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Bingo Ltd </a:t>
            </a: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the year ended 31 December 2019 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the balance sheet at that date.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a discount rate of 3% where necessary.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25541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Discounting – Time Value of Money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051562"/>
            <a:ext cx="7576332" cy="534669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Bingo Ltd Answer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Provision at 31-12-18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40,000 x 1 / (1.03)</a:t>
            </a:r>
            <a:r>
              <a:rPr lang="en-GB" sz="32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40,000 / 1.194 = </a:t>
            </a: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33,501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discounted value (current value) at </a:t>
            </a:r>
            <a:r>
              <a:rPr lang="en-GB" sz="32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initial recognition 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(being 31 December 2018) of the £40,000 is calculated as £33,501</a:t>
            </a:r>
            <a:endParaRPr lang="en-GB" sz="2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400" dirty="0">
                <a:latin typeface="Calibri" panose="020F0502020204030204" pitchFamily="34" charset="0"/>
                <a:cs typeface="Times New Roman" panose="02020603050405020304" pitchFamily="18" charset="0"/>
              </a:rPr>
              <a:t>   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Provision at 31-12-19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40,000 x 1 / (1.03)</a:t>
            </a:r>
            <a:r>
              <a:rPr lang="en-GB" sz="32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40,000 / 1.159 = </a:t>
            </a: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34,513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discounted value (current value) at 31 December 2019 of the £40,000 is calculated as £34,513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500" dirty="0">
                <a:latin typeface="Calibri" panose="020F0502020204030204" pitchFamily="34" charset="0"/>
                <a:cs typeface="Times New Roman" panose="02020603050405020304" pitchFamily="18" charset="0"/>
              </a:rPr>
              <a:t>      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9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 Interest Payable:1,012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To Interest Payable in the P&amp;L account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9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 Provision: £1,012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The </a:t>
            </a:r>
            <a:r>
              <a:rPr lang="en-GB" sz="29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change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the Provision from the previous year, to be shown in the balance sheet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5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18609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Discounting – Time Value of Money</a:t>
            </a:r>
            <a:endParaRPr lang="en-GB" sz="32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 algn="ctr">
              <a:buNone/>
            </a:pPr>
            <a:r>
              <a:rPr lang="en-GB" sz="4800" b="1" dirty="0"/>
              <a:t>Exercise: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sz="3600" b="1" dirty="0"/>
              <a:t>Jackpot Ltd</a:t>
            </a:r>
          </a:p>
          <a:p>
            <a:pPr marL="0" indent="0">
              <a:buNone/>
            </a:pPr>
            <a:r>
              <a:rPr lang="en-GB" sz="800" dirty="0"/>
              <a:t> 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6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77961302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1367</TotalTime>
  <Words>529</Words>
  <Application>Microsoft Office PowerPoint</Application>
  <PresentationFormat>On-screen Show (4:3)</PresentationFormat>
  <Paragraphs>88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Verdana</vt:lpstr>
      <vt:lpstr>Wingdings</vt:lpstr>
      <vt:lpstr>1_Office Theme</vt:lpstr>
      <vt:lpstr>PowerPoint Presentation</vt:lpstr>
      <vt:lpstr>Discounting – Time Value of Money</vt:lpstr>
      <vt:lpstr>Discounting – Time Value of Money</vt:lpstr>
      <vt:lpstr>Discounting – Time Value of Money</vt:lpstr>
      <vt:lpstr>Discounting – Time Value of Money</vt:lpstr>
      <vt:lpstr>Discounting – Time Value of Money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Williams</dc:creator>
  <cp:lastModifiedBy>Andrew Williams</cp:lastModifiedBy>
  <cp:revision>17</cp:revision>
  <dcterms:created xsi:type="dcterms:W3CDTF">2019-10-13T10:49:04Z</dcterms:created>
  <dcterms:modified xsi:type="dcterms:W3CDTF">2019-10-30T18:26:55Z</dcterms:modified>
</cp:coreProperties>
</file>