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5"/>
  </p:notesMasterIdLst>
  <p:sldIdLst>
    <p:sldId id="256" r:id="rId2"/>
    <p:sldId id="257" r:id="rId3"/>
    <p:sldId id="258" r:id="rId4"/>
    <p:sldId id="261" r:id="rId5"/>
    <p:sldId id="262" r:id="rId6"/>
    <p:sldId id="263" r:id="rId7"/>
    <p:sldId id="264" r:id="rId8"/>
    <p:sldId id="265" r:id="rId9"/>
    <p:sldId id="266" r:id="rId10"/>
    <p:sldId id="267" r:id="rId11"/>
    <p:sldId id="268" r:id="rId12"/>
    <p:sldId id="259"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99"/>
  </p:normalViewPr>
  <p:slideViewPr>
    <p:cSldViewPr snapToGrid="0" snapToObjects="1">
      <p:cViewPr varScale="1">
        <p:scale>
          <a:sx n="74" d="100"/>
          <a:sy n="74" d="100"/>
        </p:scale>
        <p:origin x="42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146C13-E12A-4C47-BCD0-7D64E1EFD21C}" type="datetimeFigureOut">
              <a:rPr lang="en-GB" smtClean="0"/>
              <a:t>05/12/2019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008D5E-B82F-47C6-AF15-1D04B88C815F}" type="slidenum">
              <a:rPr lang="en-GB" smtClean="0"/>
              <a:t>‹#›</a:t>
            </a:fld>
            <a:endParaRPr lang="en-GB"/>
          </a:p>
        </p:txBody>
      </p:sp>
    </p:spTree>
    <p:extLst>
      <p:ext uri="{BB962C8B-B14F-4D97-AF65-F5344CB8AC3E}">
        <p14:creationId xmlns:p14="http://schemas.microsoft.com/office/powerpoint/2010/main" val="3796505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008D5E-B82F-47C6-AF15-1D04B88C815F}" type="slidenum">
              <a:rPr lang="en-GB" smtClean="0"/>
              <a:t>3</a:t>
            </a:fld>
            <a:endParaRPr lang="en-GB"/>
          </a:p>
        </p:txBody>
      </p:sp>
    </p:spTree>
    <p:extLst>
      <p:ext uri="{BB962C8B-B14F-4D97-AF65-F5344CB8AC3E}">
        <p14:creationId xmlns:p14="http://schemas.microsoft.com/office/powerpoint/2010/main" val="2855338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1C295150-4FD7-4802-B0EB-D52217513A72}" type="datetime1">
              <a:rPr lang="en-US" smtClean="0"/>
              <a:pPr/>
              <a:t>12/5/2019</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36DD0FD-55B0-48C4-8AF2-8A69533EDFC3}" type="slidenum">
              <a:rPr lang="en-US" smtClean="0"/>
              <a:pPr/>
              <a:t>‹#›</a:t>
            </a:fld>
            <a:endParaRPr lang="en-US" dirty="0"/>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GB"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C392BEB-5202-498C-89F7-BBD3BEE1B887}" type="datetime1">
              <a:rPr lang="en-US" smtClean="0"/>
              <a:pPr/>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DD0FD-55B0-48C4-8AF2-8A69533EDFC3}" type="slidenum">
              <a:rPr lang="en-US" smtClean="0"/>
              <a:pPr/>
              <a:t>‹#›</a:t>
            </a:fld>
            <a:endParaRPr lang="en-US"/>
          </a:p>
        </p:txBody>
      </p:sp>
      <p:sp>
        <p:nvSpPr>
          <p:cNvPr id="11" name="Title 10"/>
          <p:cNvSpPr>
            <a:spLocks noGrp="1"/>
          </p:cNvSpPr>
          <p:nvPr>
            <p:ph type="title"/>
          </p:nvPr>
        </p:nvSpPr>
        <p:spPr/>
        <p:txBody>
          <a:bodyPr/>
          <a:lstStyle/>
          <a:p>
            <a:r>
              <a:rPr lang="en-GB"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242B6C6-10FF-4510-A888-F0B9C6A788B0}" type="datetime1">
              <a:rPr lang="en-US" smtClean="0"/>
              <a:pPr/>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DD0FD-55B0-48C4-8AF2-8A69533EDFC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2847B31-A4E1-4FCE-8661-5EC33A675437}" type="datetime1">
              <a:rPr lang="en-US" smtClean="0"/>
              <a:pPr/>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DD0FD-55B0-48C4-8AF2-8A69533EDFC3}" type="slidenum">
              <a:rPr lang="en-US" smtClean="0"/>
              <a:pPr/>
              <a:t>‹#›</a:t>
            </a:fld>
            <a:endParaRPr lang="en-US"/>
          </a:p>
        </p:txBody>
      </p:sp>
      <p:sp>
        <p:nvSpPr>
          <p:cNvPr id="12" name="Title 11"/>
          <p:cNvSpPr>
            <a:spLocks noGrp="1"/>
          </p:cNvSpPr>
          <p:nvPr>
            <p:ph type="title"/>
          </p:nvPr>
        </p:nvSpPr>
        <p:spPr/>
        <p:txBody>
          <a:bodyPr/>
          <a:lstStyle>
            <a:lvl1pPr>
              <a:defRPr>
                <a:solidFill>
                  <a:schemeClr val="tx2"/>
                </a:solidFill>
              </a:defRPr>
            </a:lvl1pPr>
          </a:lstStyle>
          <a:p>
            <a:r>
              <a:rPr lang="en-GB"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7CAD832D-B7F8-4A85-B115-3F84BE9AC26D}" type="datetime1">
              <a:rPr lang="en-US" smtClean="0"/>
              <a:pPr/>
              <a:t>12/5/2019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DD0FD-55B0-48C4-8AF2-8A69533EDFC3}" type="slidenum">
              <a:rPr lang="en-US" smtClean="0"/>
              <a:pPr/>
              <a:t>‹#›</a:t>
            </a:fld>
            <a:endParaRPr lang="en-U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E10B34F3-05F7-41C1-B84E-68CE2E00C83C}" type="datetime1">
              <a:rPr lang="en-US" smtClean="0"/>
              <a:pPr/>
              <a:t>12/5/2019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DD0FD-55B0-48C4-8AF2-8A69533EDFC3}" type="slidenum">
              <a:rPr lang="en-US" smtClean="0"/>
              <a:pPr/>
              <a:t>‹#›</a:t>
            </a:fld>
            <a:endParaRPr lang="en-U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D47F82-2B2E-4837-B3AB-C94C672FBECB}" type="datetime1">
              <a:rPr lang="en-US" smtClean="0"/>
              <a:pPr/>
              <a:t>12/5/2019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DD0FD-55B0-48C4-8AF2-8A69533EDFC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GB"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81E57738-F4B0-48EA-9B71-E0F723F8BF6C}" type="datetime1">
              <a:rPr lang="en-US" smtClean="0"/>
              <a:pPr/>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DD0FD-55B0-48C4-8AF2-8A69533EDFC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GB"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E600D5EF-7D26-425F-8C45-B9312ACE18BC}" type="datetime1">
              <a:rPr lang="en-US" smtClean="0"/>
              <a:pPr/>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DD0FD-55B0-48C4-8AF2-8A69533EDFC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461895A-832A-4167-BE9B-7448CA062309}" type="datetime1">
              <a:rPr lang="en-US" smtClean="0"/>
              <a:pPr/>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DD0FD-55B0-48C4-8AF2-8A69533EDFC3}" type="slidenum">
              <a:rPr lang="en-US" smtClean="0"/>
              <a:pPr/>
              <a:t>‹#›</a:t>
            </a:fld>
            <a:endParaRPr lang="en-U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227571FF-D602-4BB6-9683-7A1E909D4296}" type="datetime1">
              <a:rPr lang="en-US" smtClean="0"/>
              <a:pPr/>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DD0FD-55B0-48C4-8AF2-8A69533EDFC3}" type="slidenum">
              <a:rPr lang="en-US" smtClean="0"/>
              <a:pPr/>
              <a:t>‹#›</a:t>
            </a:fld>
            <a:endParaRPr lang="en-U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GB"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F1909345-DEE0-4B07-8E32-441AC9DA095E}" type="datetime1">
              <a:rPr lang="en-US" smtClean="0"/>
              <a:pPr/>
              <a:t>12/5/2019</a:t>
            </a:fld>
            <a:endParaRPr lang="en-US" dirty="0"/>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dirty="0"/>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F36DD0FD-55B0-48C4-8AF2-8A69533EDFC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Report Writing</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440284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A written document or oral presentation in which a problem is discussed and examined.  There are two forms of report, informative and investigative.</a:t>
            </a:r>
            <a:endParaRPr lang="en-US" dirty="0"/>
          </a:p>
        </p:txBody>
      </p:sp>
      <p:sp>
        <p:nvSpPr>
          <p:cNvPr id="3" name="Title 2"/>
          <p:cNvSpPr>
            <a:spLocks noGrp="1"/>
          </p:cNvSpPr>
          <p:nvPr>
            <p:ph type="title"/>
          </p:nvPr>
        </p:nvSpPr>
        <p:spPr/>
        <p:txBody>
          <a:bodyPr/>
          <a:lstStyle/>
          <a:p>
            <a:r>
              <a:rPr lang="en-US" dirty="0" smtClean="0"/>
              <a:t>Report Writing</a:t>
            </a:r>
            <a:endParaRPr lang="en-US" dirty="0"/>
          </a:p>
        </p:txBody>
      </p:sp>
    </p:spTree>
    <p:extLst>
      <p:ext uri="{BB962C8B-B14F-4D97-AF65-F5344CB8AC3E}">
        <p14:creationId xmlns:p14="http://schemas.microsoft.com/office/powerpoint/2010/main" val="30681789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0" indent="-457200">
              <a:buAutoNum type="arabicPeriod"/>
            </a:pPr>
            <a:r>
              <a:rPr lang="en-US" dirty="0" smtClean="0"/>
              <a:t>Aims, purpose, type and requirements</a:t>
            </a:r>
          </a:p>
          <a:p>
            <a:pPr marL="457200" indent="-457200">
              <a:buAutoNum type="arabicPeriod"/>
            </a:pPr>
            <a:r>
              <a:rPr lang="en-US" dirty="0" smtClean="0"/>
              <a:t>What does the reader want to know and why</a:t>
            </a:r>
          </a:p>
          <a:p>
            <a:pPr marL="457200" indent="-457200">
              <a:buAutoNum type="arabicPeriod"/>
            </a:pPr>
            <a:r>
              <a:rPr lang="en-US" dirty="0" smtClean="0"/>
              <a:t>Group ideas together</a:t>
            </a:r>
          </a:p>
          <a:p>
            <a:pPr marL="457200" indent="-457200">
              <a:buAutoNum type="arabicPeriod"/>
            </a:pPr>
            <a:r>
              <a:rPr lang="en-US" dirty="0" smtClean="0"/>
              <a:t>Sequence information Logically</a:t>
            </a:r>
          </a:p>
          <a:p>
            <a:pPr marL="457200" indent="-457200">
              <a:buAutoNum type="arabicPeriod"/>
            </a:pPr>
            <a:r>
              <a:rPr lang="en-US" dirty="0" smtClean="0"/>
              <a:t>Select Sub-headings</a:t>
            </a:r>
          </a:p>
          <a:p>
            <a:pPr marL="457200" indent="-457200">
              <a:buAutoNum type="arabicPeriod"/>
            </a:pPr>
            <a:r>
              <a:rPr lang="en-US" dirty="0" smtClean="0"/>
              <a:t>Check that you have not omitted anything the reader needs to know</a:t>
            </a:r>
            <a:endParaRPr lang="en-US" dirty="0"/>
          </a:p>
        </p:txBody>
      </p:sp>
      <p:sp>
        <p:nvSpPr>
          <p:cNvPr id="3" name="Title 2"/>
          <p:cNvSpPr>
            <a:spLocks noGrp="1"/>
          </p:cNvSpPr>
          <p:nvPr>
            <p:ph type="title"/>
          </p:nvPr>
        </p:nvSpPr>
        <p:spPr/>
        <p:txBody>
          <a:bodyPr/>
          <a:lstStyle/>
          <a:p>
            <a:r>
              <a:rPr lang="en-US" dirty="0" smtClean="0"/>
              <a:t>Report Checklist</a:t>
            </a:r>
            <a:endParaRPr lang="en-US" dirty="0"/>
          </a:p>
        </p:txBody>
      </p:sp>
    </p:spTree>
    <p:extLst>
      <p:ext uri="{BB962C8B-B14F-4D97-AF65-F5344CB8AC3E}">
        <p14:creationId xmlns:p14="http://schemas.microsoft.com/office/powerpoint/2010/main" val="6865537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Cover Page – includes the title of the report, your name, P Number and Module Number/Name</a:t>
            </a:r>
          </a:p>
          <a:p>
            <a:r>
              <a:rPr lang="en-US" dirty="0" smtClean="0"/>
              <a:t>Executive Summary </a:t>
            </a:r>
          </a:p>
          <a:p>
            <a:r>
              <a:rPr lang="en-US" dirty="0" smtClean="0"/>
              <a:t>Introduction </a:t>
            </a:r>
          </a:p>
          <a:p>
            <a:r>
              <a:rPr lang="en-US" dirty="0" smtClean="0"/>
              <a:t>Main Body – Findings</a:t>
            </a:r>
          </a:p>
          <a:p>
            <a:r>
              <a:rPr lang="en-US" dirty="0" smtClean="0"/>
              <a:t>Conclusion</a:t>
            </a:r>
          </a:p>
          <a:p>
            <a:r>
              <a:rPr lang="en-US" dirty="0" smtClean="0"/>
              <a:t>Recommendations</a:t>
            </a:r>
          </a:p>
          <a:p>
            <a:r>
              <a:rPr lang="en-US" dirty="0" smtClean="0"/>
              <a:t>Reference List</a:t>
            </a:r>
          </a:p>
          <a:p>
            <a:r>
              <a:rPr lang="en-US" dirty="0" smtClean="0"/>
              <a:t>Appendix</a:t>
            </a:r>
            <a:endParaRPr lang="en-US" dirty="0"/>
          </a:p>
        </p:txBody>
      </p:sp>
      <p:sp>
        <p:nvSpPr>
          <p:cNvPr id="3" name="Title 2"/>
          <p:cNvSpPr>
            <a:spLocks noGrp="1"/>
          </p:cNvSpPr>
          <p:nvPr>
            <p:ph type="title"/>
          </p:nvPr>
        </p:nvSpPr>
        <p:spPr/>
        <p:txBody>
          <a:bodyPr/>
          <a:lstStyle/>
          <a:p>
            <a:r>
              <a:rPr lang="en-US" dirty="0" smtClean="0"/>
              <a:t>Report Content</a:t>
            </a:r>
            <a:endParaRPr lang="en-US" dirty="0"/>
          </a:p>
        </p:txBody>
      </p:sp>
    </p:spTree>
    <p:extLst>
      <p:ext uri="{BB962C8B-B14F-4D97-AF65-F5344CB8AC3E}">
        <p14:creationId xmlns:p14="http://schemas.microsoft.com/office/powerpoint/2010/main" val="26855952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Executive Summary</a:t>
            </a:r>
            <a:endParaRPr lang="en-GB" dirty="0"/>
          </a:p>
        </p:txBody>
      </p:sp>
      <p:sp>
        <p:nvSpPr>
          <p:cNvPr id="3" name="TextBox 2"/>
          <p:cNvSpPr txBox="1"/>
          <p:nvPr/>
        </p:nvSpPr>
        <p:spPr>
          <a:xfrm>
            <a:off x="890713" y="2426676"/>
            <a:ext cx="7646618" cy="2954655"/>
          </a:xfrm>
          <a:prstGeom prst="rect">
            <a:avLst/>
          </a:prstGeom>
          <a:noFill/>
        </p:spPr>
        <p:txBody>
          <a:bodyPr wrap="square" rtlCol="0">
            <a:spAutoFit/>
          </a:bodyPr>
          <a:lstStyle/>
          <a:p>
            <a:pPr marL="342900" indent="-342900">
              <a:buFont typeface="Wingdings" panose="05000000000000000000" pitchFamily="2" charset="2"/>
              <a:buChar char="v"/>
            </a:pPr>
            <a:r>
              <a:rPr lang="en-GB" sz="2400" dirty="0" smtClean="0"/>
              <a:t>It’s a gateway for a paper to get read</a:t>
            </a:r>
          </a:p>
          <a:p>
            <a:pPr marL="342900" indent="-342900">
              <a:buFont typeface="Wingdings" panose="05000000000000000000" pitchFamily="2" charset="2"/>
              <a:buChar char="v"/>
            </a:pPr>
            <a:r>
              <a:rPr lang="en-GB" sz="2400" dirty="0" smtClean="0"/>
              <a:t>It provides an idea on what the report is going to examine</a:t>
            </a:r>
          </a:p>
          <a:p>
            <a:pPr marL="342900" indent="-342900">
              <a:buFont typeface="Wingdings" panose="05000000000000000000" pitchFamily="2" charset="2"/>
              <a:buChar char="v"/>
            </a:pPr>
            <a:r>
              <a:rPr lang="en-GB" sz="2400" dirty="0" smtClean="0"/>
              <a:t>In many cases, it is the only part of the report the reader will read</a:t>
            </a:r>
          </a:p>
          <a:p>
            <a:pPr marL="342900" indent="-342900">
              <a:buFont typeface="Wingdings" panose="05000000000000000000" pitchFamily="2" charset="2"/>
              <a:buChar char="v"/>
            </a:pPr>
            <a:r>
              <a:rPr lang="en-GB" sz="2400" dirty="0" smtClean="0"/>
              <a:t>The executive summary is there for the reader to decide if they will carry on reading rest of the report</a:t>
            </a:r>
          </a:p>
          <a:p>
            <a:endParaRPr lang="en-US" dirty="0"/>
          </a:p>
        </p:txBody>
      </p:sp>
    </p:spTree>
    <p:extLst>
      <p:ext uri="{BB962C8B-B14F-4D97-AF65-F5344CB8AC3E}">
        <p14:creationId xmlns:p14="http://schemas.microsoft.com/office/powerpoint/2010/main" val="41258416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Executive Summary</a:t>
            </a:r>
            <a:endParaRPr lang="en-GB" dirty="0"/>
          </a:p>
        </p:txBody>
      </p:sp>
      <p:sp>
        <p:nvSpPr>
          <p:cNvPr id="3" name="TextBox 2"/>
          <p:cNvSpPr txBox="1"/>
          <p:nvPr/>
        </p:nvSpPr>
        <p:spPr>
          <a:xfrm>
            <a:off x="688490" y="2470638"/>
            <a:ext cx="7884010" cy="2308324"/>
          </a:xfrm>
          <a:prstGeom prst="rect">
            <a:avLst/>
          </a:prstGeom>
          <a:noFill/>
        </p:spPr>
        <p:txBody>
          <a:bodyPr wrap="square" rtlCol="0">
            <a:spAutoFit/>
          </a:bodyPr>
          <a:lstStyle/>
          <a:p>
            <a:pPr marL="342900" indent="-342900">
              <a:buFont typeface="Wingdings" panose="05000000000000000000" pitchFamily="2" charset="2"/>
              <a:buChar char="v"/>
            </a:pPr>
            <a:r>
              <a:rPr lang="en-GB" sz="2400" dirty="0" smtClean="0"/>
              <a:t>Keep the intended audience in mind at all time, keeping it relevant to the report</a:t>
            </a:r>
          </a:p>
          <a:p>
            <a:pPr marL="342900" indent="-342900">
              <a:buFont typeface="Wingdings" panose="05000000000000000000" pitchFamily="2" charset="2"/>
              <a:buChar char="v"/>
            </a:pPr>
            <a:r>
              <a:rPr lang="en-GB" sz="2400" dirty="0" smtClean="0"/>
              <a:t>Summarise the main points of the paper, and draw out the key points.</a:t>
            </a:r>
          </a:p>
          <a:p>
            <a:pPr marL="342900" indent="-342900">
              <a:buFont typeface="Wingdings" panose="05000000000000000000" pitchFamily="2" charset="2"/>
              <a:buChar char="v"/>
            </a:pPr>
            <a:r>
              <a:rPr lang="en-GB" sz="2400" dirty="0" smtClean="0"/>
              <a:t>It usually has three elements: introduction, main body and conclusion</a:t>
            </a:r>
            <a:endParaRPr lang="en-GB" sz="2400" dirty="0"/>
          </a:p>
        </p:txBody>
      </p:sp>
    </p:spTree>
    <p:extLst>
      <p:ext uri="{BB962C8B-B14F-4D97-AF65-F5344CB8AC3E}">
        <p14:creationId xmlns:p14="http://schemas.microsoft.com/office/powerpoint/2010/main" val="835751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Information </a:t>
            </a:r>
            <a:r>
              <a:rPr lang="en-US" dirty="0"/>
              <a:t>that is not essential to explain </a:t>
            </a:r>
            <a:r>
              <a:rPr lang="en-US" dirty="0" smtClean="0"/>
              <a:t>in the findings, </a:t>
            </a:r>
            <a:r>
              <a:rPr lang="en-US" dirty="0"/>
              <a:t>but that supports your analysis (especially repetitive or lengthy information), validates your conclusions or pursues a related point should be placed in an appendix (plural appendices). </a:t>
            </a:r>
          </a:p>
        </p:txBody>
      </p:sp>
      <p:sp>
        <p:nvSpPr>
          <p:cNvPr id="3" name="Title 2"/>
          <p:cNvSpPr>
            <a:spLocks noGrp="1"/>
          </p:cNvSpPr>
          <p:nvPr>
            <p:ph type="title"/>
          </p:nvPr>
        </p:nvSpPr>
        <p:spPr/>
        <p:txBody>
          <a:bodyPr/>
          <a:lstStyle/>
          <a:p>
            <a:r>
              <a:rPr lang="en-US" dirty="0" smtClean="0"/>
              <a:t>Appendix</a:t>
            </a:r>
            <a:endParaRPr lang="en-US" dirty="0"/>
          </a:p>
        </p:txBody>
      </p:sp>
    </p:spTree>
    <p:extLst>
      <p:ext uri="{BB962C8B-B14F-4D97-AF65-F5344CB8AC3E}">
        <p14:creationId xmlns:p14="http://schemas.microsoft.com/office/powerpoint/2010/main" val="2130085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Sometimes excerpts from this supporting information (i.e. part of the data set) will be placed in the body of the report but the complete set of information ( i.e. all of the data set) will be included in the appendix. </a:t>
            </a:r>
            <a:endParaRPr lang="en-US" dirty="0" smtClean="0"/>
          </a:p>
          <a:p>
            <a:endParaRPr lang="en-US" dirty="0"/>
          </a:p>
        </p:txBody>
      </p:sp>
      <p:sp>
        <p:nvSpPr>
          <p:cNvPr id="3" name="Title 2"/>
          <p:cNvSpPr>
            <a:spLocks noGrp="1"/>
          </p:cNvSpPr>
          <p:nvPr>
            <p:ph type="title"/>
          </p:nvPr>
        </p:nvSpPr>
        <p:spPr/>
        <p:txBody>
          <a:bodyPr/>
          <a:lstStyle/>
          <a:p>
            <a:r>
              <a:rPr lang="en-US" dirty="0"/>
              <a:t>Appendix</a:t>
            </a:r>
          </a:p>
        </p:txBody>
      </p:sp>
    </p:spTree>
    <p:extLst>
      <p:ext uri="{BB962C8B-B14F-4D97-AF65-F5344CB8AC3E}">
        <p14:creationId xmlns:p14="http://schemas.microsoft.com/office/powerpoint/2010/main" val="4233489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Examples of information that could be included in an appendix include figures/tables/charts/graphs of results, statistics, questionnaires, transcripts of interviews, pictures, lengthy derivations of equations, maps, drawings, letters, specification or data sheets, computer program information. </a:t>
            </a:r>
          </a:p>
          <a:p>
            <a:endParaRPr lang="en-US" dirty="0"/>
          </a:p>
        </p:txBody>
      </p:sp>
      <p:sp>
        <p:nvSpPr>
          <p:cNvPr id="3" name="Title 2"/>
          <p:cNvSpPr>
            <a:spLocks noGrp="1"/>
          </p:cNvSpPr>
          <p:nvPr>
            <p:ph type="title"/>
          </p:nvPr>
        </p:nvSpPr>
        <p:spPr/>
        <p:txBody>
          <a:bodyPr/>
          <a:lstStyle/>
          <a:p>
            <a:r>
              <a:rPr lang="en-US" dirty="0" smtClean="0"/>
              <a:t>Appendix</a:t>
            </a:r>
            <a:endParaRPr lang="en-US" dirty="0"/>
          </a:p>
        </p:txBody>
      </p:sp>
    </p:spTree>
    <p:extLst>
      <p:ext uri="{BB962C8B-B14F-4D97-AF65-F5344CB8AC3E}">
        <p14:creationId xmlns:p14="http://schemas.microsoft.com/office/powerpoint/2010/main" val="2929696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a:t>There is no limit to what can be placed in the appendix providing it is relevant and reference is made to it in the report. </a:t>
            </a:r>
            <a:endParaRPr lang="en-US" dirty="0" smtClean="0"/>
          </a:p>
          <a:p>
            <a:r>
              <a:rPr lang="en-US" dirty="0" smtClean="0"/>
              <a:t>The </a:t>
            </a:r>
            <a:r>
              <a:rPr lang="en-US" dirty="0"/>
              <a:t>appendix is not a catch net for all the semi-interesting or related information you have gathered through your research for your report: the information included in the appendix must bear directly relate to the research problem or the report's purpose. It must be a useful tool for the </a:t>
            </a:r>
            <a:r>
              <a:rPr lang="en-US" dirty="0" smtClean="0"/>
              <a:t>reader.</a:t>
            </a:r>
            <a:endParaRPr lang="en-US" dirty="0"/>
          </a:p>
        </p:txBody>
      </p:sp>
      <p:sp>
        <p:nvSpPr>
          <p:cNvPr id="3" name="Title 2"/>
          <p:cNvSpPr>
            <a:spLocks noGrp="1"/>
          </p:cNvSpPr>
          <p:nvPr>
            <p:ph type="title"/>
          </p:nvPr>
        </p:nvSpPr>
        <p:spPr/>
        <p:txBody>
          <a:bodyPr/>
          <a:lstStyle/>
          <a:p>
            <a:r>
              <a:rPr lang="en-US" dirty="0"/>
              <a:t>Appendix</a:t>
            </a:r>
          </a:p>
        </p:txBody>
      </p:sp>
    </p:spTree>
    <p:extLst>
      <p:ext uri="{BB962C8B-B14F-4D97-AF65-F5344CB8AC3E}">
        <p14:creationId xmlns:p14="http://schemas.microsoft.com/office/powerpoint/2010/main" val="2926343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Each separate appendix should be lettered (Appendix A, Appendix B, Appendix B1, Appendix B2, Appendix C, </a:t>
            </a:r>
            <a:r>
              <a:rPr lang="en-US" dirty="0" err="1"/>
              <a:t>etc</a:t>
            </a:r>
            <a:r>
              <a:rPr lang="en-US" dirty="0"/>
              <a:t>). </a:t>
            </a:r>
            <a:endParaRPr lang="en-US" dirty="0" smtClean="0"/>
          </a:p>
          <a:p>
            <a:r>
              <a:rPr lang="en-US" dirty="0" smtClean="0"/>
              <a:t>The </a:t>
            </a:r>
            <a:r>
              <a:rPr lang="en-US" dirty="0"/>
              <a:t>order they are presented in is dictated by the order they are mentioned in the text of the report. It is essential to refer to each appendix within the text of the report; for example, </a:t>
            </a:r>
            <a:endParaRPr lang="en-US" dirty="0" smtClean="0"/>
          </a:p>
          <a:p>
            <a:r>
              <a:rPr lang="en-US" sz="1700" dirty="0" smtClean="0"/>
              <a:t>For </a:t>
            </a:r>
            <a:r>
              <a:rPr lang="en-US" sz="1700" dirty="0"/>
              <a:t>the manufacturer's specification, see Appendix B</a:t>
            </a:r>
          </a:p>
          <a:p>
            <a:r>
              <a:rPr lang="en-US" sz="1700" dirty="0"/>
              <a:t>or</a:t>
            </a:r>
          </a:p>
          <a:p>
            <a:r>
              <a:rPr lang="en-US" sz="1700" dirty="0"/>
              <a:t>Appendix C contains the </a:t>
            </a:r>
            <a:r>
              <a:rPr lang="en-US" sz="1700" dirty="0" err="1"/>
              <a:t>YoY</a:t>
            </a:r>
            <a:r>
              <a:rPr lang="en-US" sz="1700" dirty="0"/>
              <a:t> shareholder account growth rates. The rates are high. The increasing growth rate of accounts will significantly affect the valuation of the company.</a:t>
            </a:r>
          </a:p>
          <a:p>
            <a:endParaRPr lang="en-US" dirty="0"/>
          </a:p>
          <a:p>
            <a:endParaRPr lang="en-US" dirty="0"/>
          </a:p>
          <a:p>
            <a:endParaRPr lang="en-US" dirty="0"/>
          </a:p>
        </p:txBody>
      </p:sp>
      <p:sp>
        <p:nvSpPr>
          <p:cNvPr id="3" name="Title 2"/>
          <p:cNvSpPr>
            <a:spLocks noGrp="1"/>
          </p:cNvSpPr>
          <p:nvPr>
            <p:ph type="title"/>
          </p:nvPr>
        </p:nvSpPr>
        <p:spPr/>
        <p:txBody>
          <a:bodyPr/>
          <a:lstStyle/>
          <a:p>
            <a:r>
              <a:rPr lang="en-US" dirty="0"/>
              <a:t>Appendix</a:t>
            </a:r>
          </a:p>
        </p:txBody>
      </p:sp>
    </p:spTree>
    <p:extLst>
      <p:ext uri="{BB962C8B-B14F-4D97-AF65-F5344CB8AC3E}">
        <p14:creationId xmlns:p14="http://schemas.microsoft.com/office/powerpoint/2010/main" val="1957841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In next weeks lesson you will be </a:t>
            </a:r>
            <a:r>
              <a:rPr lang="en-US" dirty="0" smtClean="0"/>
              <a:t>required to prepare a report on </a:t>
            </a:r>
            <a:r>
              <a:rPr lang="en-US" dirty="0" smtClean="0"/>
              <a:t>Swansea Tourism/Sport facilities for the Head of Facilities at Swansea City Council.</a:t>
            </a:r>
          </a:p>
          <a:p>
            <a:r>
              <a:rPr lang="en-US" dirty="0" smtClean="0"/>
              <a:t>Read up on these areas over the coming week.  Make a note of your sources.  </a:t>
            </a:r>
            <a:endParaRPr lang="en-US" dirty="0" smtClean="0"/>
          </a:p>
          <a:p>
            <a:pPr marL="0" indent="0">
              <a:buNone/>
            </a:pPr>
            <a:endParaRPr lang="en-US" dirty="0" smtClean="0"/>
          </a:p>
          <a:p>
            <a:endParaRPr lang="en-US" dirty="0"/>
          </a:p>
        </p:txBody>
      </p:sp>
      <p:sp>
        <p:nvSpPr>
          <p:cNvPr id="3" name="Title 2"/>
          <p:cNvSpPr>
            <a:spLocks noGrp="1"/>
          </p:cNvSpPr>
          <p:nvPr>
            <p:ph type="title"/>
          </p:nvPr>
        </p:nvSpPr>
        <p:spPr/>
        <p:txBody>
          <a:bodyPr/>
          <a:lstStyle/>
          <a:p>
            <a:r>
              <a:rPr lang="en-US" dirty="0" smtClean="0"/>
              <a:t>Report Writing Tutorial</a:t>
            </a:r>
            <a:endParaRPr lang="en-US" dirty="0"/>
          </a:p>
        </p:txBody>
      </p:sp>
    </p:spTree>
    <p:extLst>
      <p:ext uri="{BB962C8B-B14F-4D97-AF65-F5344CB8AC3E}">
        <p14:creationId xmlns:p14="http://schemas.microsoft.com/office/powerpoint/2010/main" val="40190748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Write a brief discussion regarding the importance of good communication practices.  One hundred words minimum.</a:t>
            </a:r>
            <a:endParaRPr lang="en-GB" dirty="0"/>
          </a:p>
        </p:txBody>
      </p:sp>
      <p:sp>
        <p:nvSpPr>
          <p:cNvPr id="3" name="Title 2"/>
          <p:cNvSpPr>
            <a:spLocks noGrp="1"/>
          </p:cNvSpPr>
          <p:nvPr>
            <p:ph type="title"/>
          </p:nvPr>
        </p:nvSpPr>
        <p:spPr/>
        <p:txBody>
          <a:bodyPr/>
          <a:lstStyle/>
          <a:p>
            <a:r>
              <a:rPr lang="en-GB" dirty="0" smtClean="0"/>
              <a:t>Activity</a:t>
            </a:r>
            <a:endParaRPr lang="en-GB" dirty="0"/>
          </a:p>
        </p:txBody>
      </p:sp>
    </p:spTree>
    <p:extLst>
      <p:ext uri="{BB962C8B-B14F-4D97-AF65-F5344CB8AC3E}">
        <p14:creationId xmlns:p14="http://schemas.microsoft.com/office/powerpoint/2010/main" val="206566048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Hardcover.thmx</Template>
  <TotalTime>95</TotalTime>
  <Words>587</Words>
  <Application>Microsoft Office PowerPoint</Application>
  <PresentationFormat>On-screen Show (4:3)</PresentationFormat>
  <Paragraphs>50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Book Antiqua</vt:lpstr>
      <vt:lpstr>Calibri</vt:lpstr>
      <vt:lpstr>Wingdings</vt:lpstr>
      <vt:lpstr>Hardcover</vt:lpstr>
      <vt:lpstr>Report Writing</vt:lpstr>
      <vt:lpstr>Report Writing</vt:lpstr>
      <vt:lpstr>Report Checklist</vt:lpstr>
      <vt:lpstr>Report Content</vt:lpstr>
      <vt:lpstr>Executive Summary</vt:lpstr>
      <vt:lpstr>Executive Summary</vt:lpstr>
      <vt:lpstr>Appendix</vt:lpstr>
      <vt:lpstr>Appendix</vt:lpstr>
      <vt:lpstr>Appendix</vt:lpstr>
      <vt:lpstr>Appendix</vt:lpstr>
      <vt:lpstr>Appendix</vt:lpstr>
      <vt:lpstr>Report Writing Tutorial</vt:lpstr>
      <vt:lpstr>Activity</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Report Writing</dc:title>
  <dc:creator>S P</dc:creator>
  <cp:lastModifiedBy>Marie Pitson</cp:lastModifiedBy>
  <cp:revision>10</cp:revision>
  <dcterms:created xsi:type="dcterms:W3CDTF">2017-08-28T09:52:11Z</dcterms:created>
  <dcterms:modified xsi:type="dcterms:W3CDTF">2019-12-05T09:17:40Z</dcterms:modified>
</cp:coreProperties>
</file>