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62" r:id="rId2"/>
    <p:sldId id="263" r:id="rId3"/>
    <p:sldId id="257" r:id="rId4"/>
    <p:sldId id="258" r:id="rId5"/>
    <p:sldId id="265" r:id="rId6"/>
    <p:sldId id="260" r:id="rId7"/>
    <p:sldId id="266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9ED18B-111E-47C5-B5F2-2E8DB02C427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A8E38F-FC67-4E62-B96A-F9BC40FDBDEB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We could link this to PESTLE Analysis. It is no doubt the impact is measured at a macro level for TM Lewin as in an article written by Butler, Sarah (17</a:t>
          </a:r>
          <a:r>
            <a:rPr lang="en-GB" sz="14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 March 2022),  ‘</a:t>
          </a:r>
          <a:r>
            <a:rPr lang="en-US" sz="1400" b="0" i="0">
              <a:latin typeface="Arial" panose="020B0604020202020204" pitchFamily="34" charset="0"/>
              <a:cs typeface="Arial" panose="020B0604020202020204" pitchFamily="34" charset="0"/>
            </a:rPr>
            <a:t>TM Lewin calls in administrators for second time in two years’ [ONLINE]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57D52C-7AF6-4DA5-8992-1AB31C0EB577}" type="parTrans" cxnId="{30AE2CED-85E9-45F7-AD74-0F1D17594010}">
      <dgm:prSet/>
      <dgm:spPr/>
      <dgm:t>
        <a:bodyPr/>
        <a:lstStyle/>
        <a:p>
          <a:endParaRPr lang="en-US"/>
        </a:p>
      </dgm:t>
    </dgm:pt>
    <dgm:pt modelId="{2B5F54AE-514F-4F53-8740-64279188FAF2}" type="sibTrans" cxnId="{30AE2CED-85E9-45F7-AD74-0F1D17594010}">
      <dgm:prSet/>
      <dgm:spPr/>
      <dgm:t>
        <a:bodyPr/>
        <a:lstStyle/>
        <a:p>
          <a:endParaRPr lang="en-US"/>
        </a:p>
      </dgm:t>
    </dgm:pt>
    <dgm:pt modelId="{D745F92C-136F-408E-9B70-98F9A95F4DA5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The main PESTLE factors found include: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E83148-3E58-468F-8A53-3B607D9158A2}" type="parTrans" cxnId="{32CD76AD-28F0-4D59-B236-C20A62CAFB61}">
      <dgm:prSet/>
      <dgm:spPr/>
      <dgm:t>
        <a:bodyPr/>
        <a:lstStyle/>
        <a:p>
          <a:endParaRPr lang="en-US"/>
        </a:p>
      </dgm:t>
    </dgm:pt>
    <dgm:pt modelId="{F8A04F93-F21B-443C-A88F-90BA01A1E0D8}" type="sibTrans" cxnId="{32CD76AD-28F0-4D59-B236-C20A62CAFB61}">
      <dgm:prSet/>
      <dgm:spPr/>
      <dgm:t>
        <a:bodyPr/>
        <a:lstStyle/>
        <a:p>
          <a:endParaRPr lang="en-US"/>
        </a:p>
      </dgm:t>
    </dgm:pt>
    <dgm:pt modelId="{AD40C06E-5F7D-4374-A24B-EFCB56AC9A76}">
      <dgm:prSet custT="1"/>
      <dgm:spPr/>
      <dgm:t>
        <a:bodyPr/>
        <a:lstStyle/>
        <a:p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From a political aspect, the government sent out laws for everyone to work remotely to avoid the spread of this disease and new regulations were set due to Brexit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026F01-EEDB-4281-80E0-8EABA1D6CCB2}" type="parTrans" cxnId="{BBF0B33B-3EA0-40BC-AE87-3544D8D26DF3}">
      <dgm:prSet/>
      <dgm:spPr/>
      <dgm:t>
        <a:bodyPr/>
        <a:lstStyle/>
        <a:p>
          <a:endParaRPr lang="en-US"/>
        </a:p>
      </dgm:t>
    </dgm:pt>
    <dgm:pt modelId="{F06E127F-B828-475E-BE50-C28A14508203}" type="sibTrans" cxnId="{BBF0B33B-3EA0-40BC-AE87-3544D8D26DF3}">
      <dgm:prSet/>
      <dgm:spPr/>
      <dgm:t>
        <a:bodyPr/>
        <a:lstStyle/>
        <a:p>
          <a:endParaRPr lang="en-US"/>
        </a:p>
      </dgm:t>
    </dgm:pt>
    <dgm:pt modelId="{3AA06E95-7A21-46CF-8B4F-690BFD7422DA}">
      <dgm:prSet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Economically, the costs of living and production rose, also impacting the profitability. Not to mention, the rise in inflation.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356537-24DF-41A8-BBA0-8FE4BBC3211E}" type="parTrans" cxnId="{40C3D12C-F53D-40ED-A6B8-A9A18E311E20}">
      <dgm:prSet/>
      <dgm:spPr/>
      <dgm:t>
        <a:bodyPr/>
        <a:lstStyle/>
        <a:p>
          <a:endParaRPr lang="en-US"/>
        </a:p>
      </dgm:t>
    </dgm:pt>
    <dgm:pt modelId="{BB6355F1-E122-466E-B5CF-BAAAD6AE1469}" type="sibTrans" cxnId="{40C3D12C-F53D-40ED-A6B8-A9A18E311E20}">
      <dgm:prSet/>
      <dgm:spPr/>
      <dgm:t>
        <a:bodyPr/>
        <a:lstStyle/>
        <a:p>
          <a:endParaRPr lang="en-US"/>
        </a:p>
      </dgm:t>
    </dgm:pt>
    <dgm:pt modelId="{A847B4B3-B6D7-4974-82EA-BC56AA419010}">
      <dgm:prSet custT="1"/>
      <dgm:spPr/>
      <dgm:t>
        <a:bodyPr/>
        <a:lstStyle/>
        <a:p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Socially, the chains of communication were strained from the limited social interaction between not only stakeholders of business but also consumers as they operate.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A74D0E-4487-4AD2-80A1-D0A97C8C8D9A}" type="parTrans" cxnId="{5E81ADFD-AC73-4C3F-A282-1F87C50FB099}">
      <dgm:prSet/>
      <dgm:spPr/>
      <dgm:t>
        <a:bodyPr/>
        <a:lstStyle/>
        <a:p>
          <a:endParaRPr lang="en-US"/>
        </a:p>
      </dgm:t>
    </dgm:pt>
    <dgm:pt modelId="{67FE31DB-730D-45A1-B49A-13868D72113A}" type="sibTrans" cxnId="{5E81ADFD-AC73-4C3F-A282-1F87C50FB099}">
      <dgm:prSet/>
      <dgm:spPr/>
      <dgm:t>
        <a:bodyPr/>
        <a:lstStyle/>
        <a:p>
          <a:endParaRPr lang="en-US"/>
        </a:p>
      </dgm:t>
    </dgm:pt>
    <dgm:pt modelId="{2F3E3372-7FA7-4274-BE2A-D53FB213F57E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Technologically, the importance of digital knowledge grew rapidly, and e-commerce seemed like a no brainer for industries such as TM Lewin, who couldn’t operate physically. This links to a blog written by McAdams, Jennifer (24</a:t>
          </a:r>
          <a:r>
            <a:rPr lang="en-GB" sz="16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 August 2021), ‘</a:t>
          </a: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The Growing Importance of Ecommerce During COVID-19 &amp; Benefits of Online Selling’ [ONLINE]</a:t>
          </a:r>
        </a:p>
      </dgm:t>
    </dgm:pt>
    <dgm:pt modelId="{55A931DB-0F9D-4C48-B90F-0228408EF0BE}" type="parTrans" cxnId="{8D85E871-7E17-47EA-A519-E25986603966}">
      <dgm:prSet/>
      <dgm:spPr/>
      <dgm:t>
        <a:bodyPr/>
        <a:lstStyle/>
        <a:p>
          <a:endParaRPr lang="en-US"/>
        </a:p>
      </dgm:t>
    </dgm:pt>
    <dgm:pt modelId="{5D00B7FE-E143-4348-8D40-8D92E99BF52A}" type="sibTrans" cxnId="{8D85E871-7E17-47EA-A519-E25986603966}">
      <dgm:prSet/>
      <dgm:spPr/>
      <dgm:t>
        <a:bodyPr/>
        <a:lstStyle/>
        <a:p>
          <a:endParaRPr lang="en-US"/>
        </a:p>
      </dgm:t>
    </dgm:pt>
    <dgm:pt modelId="{856B809F-090B-4F16-BB1E-95CD13A036A2}" type="pres">
      <dgm:prSet presAssocID="{4E9ED18B-111E-47C5-B5F2-2E8DB02C4274}" presName="vert0" presStyleCnt="0">
        <dgm:presLayoutVars>
          <dgm:dir/>
          <dgm:animOne val="branch"/>
          <dgm:animLvl val="lvl"/>
        </dgm:presLayoutVars>
      </dgm:prSet>
      <dgm:spPr/>
    </dgm:pt>
    <dgm:pt modelId="{76E9BB09-D389-4B82-BE7A-638EB891A55A}" type="pres">
      <dgm:prSet presAssocID="{16A8E38F-FC67-4E62-B96A-F9BC40FDBDEB}" presName="thickLine" presStyleLbl="alignNode1" presStyleIdx="0" presStyleCnt="6"/>
      <dgm:spPr/>
    </dgm:pt>
    <dgm:pt modelId="{DBFAE7B1-A880-45CB-900C-05C2F18663F8}" type="pres">
      <dgm:prSet presAssocID="{16A8E38F-FC67-4E62-B96A-F9BC40FDBDEB}" presName="horz1" presStyleCnt="0"/>
      <dgm:spPr/>
    </dgm:pt>
    <dgm:pt modelId="{A57F2077-B92A-4498-B660-3D0E450EC71E}" type="pres">
      <dgm:prSet presAssocID="{16A8E38F-FC67-4E62-B96A-F9BC40FDBDEB}" presName="tx1" presStyleLbl="revTx" presStyleIdx="0" presStyleCnt="6"/>
      <dgm:spPr/>
    </dgm:pt>
    <dgm:pt modelId="{E233105D-340E-4BC8-A615-3FDBD145CBE4}" type="pres">
      <dgm:prSet presAssocID="{16A8E38F-FC67-4E62-B96A-F9BC40FDBDEB}" presName="vert1" presStyleCnt="0"/>
      <dgm:spPr/>
    </dgm:pt>
    <dgm:pt modelId="{93276CA3-ED60-422B-B077-104048EEE8F6}" type="pres">
      <dgm:prSet presAssocID="{D745F92C-136F-408E-9B70-98F9A95F4DA5}" presName="thickLine" presStyleLbl="alignNode1" presStyleIdx="1" presStyleCnt="6"/>
      <dgm:spPr/>
    </dgm:pt>
    <dgm:pt modelId="{9E72540F-9203-4088-ABD9-3BF4568966E6}" type="pres">
      <dgm:prSet presAssocID="{D745F92C-136F-408E-9B70-98F9A95F4DA5}" presName="horz1" presStyleCnt="0"/>
      <dgm:spPr/>
    </dgm:pt>
    <dgm:pt modelId="{5AB94BD4-4B89-4142-B3A8-F98E3FEBED4C}" type="pres">
      <dgm:prSet presAssocID="{D745F92C-136F-408E-9B70-98F9A95F4DA5}" presName="tx1" presStyleLbl="revTx" presStyleIdx="1" presStyleCnt="6"/>
      <dgm:spPr/>
    </dgm:pt>
    <dgm:pt modelId="{58212A9F-6015-40E5-B746-82537C112C63}" type="pres">
      <dgm:prSet presAssocID="{D745F92C-136F-408E-9B70-98F9A95F4DA5}" presName="vert1" presStyleCnt="0"/>
      <dgm:spPr/>
    </dgm:pt>
    <dgm:pt modelId="{33370773-EE4B-4778-9FC4-A4AF24F4529A}" type="pres">
      <dgm:prSet presAssocID="{AD40C06E-5F7D-4374-A24B-EFCB56AC9A76}" presName="thickLine" presStyleLbl="alignNode1" presStyleIdx="2" presStyleCnt="6"/>
      <dgm:spPr/>
    </dgm:pt>
    <dgm:pt modelId="{F8548DF4-C3EC-4FCC-AD25-6D9CD4B76493}" type="pres">
      <dgm:prSet presAssocID="{AD40C06E-5F7D-4374-A24B-EFCB56AC9A76}" presName="horz1" presStyleCnt="0"/>
      <dgm:spPr/>
    </dgm:pt>
    <dgm:pt modelId="{4F73B58E-D91A-4B16-8B44-C3A4344B0926}" type="pres">
      <dgm:prSet presAssocID="{AD40C06E-5F7D-4374-A24B-EFCB56AC9A76}" presName="tx1" presStyleLbl="revTx" presStyleIdx="2" presStyleCnt="6"/>
      <dgm:spPr/>
    </dgm:pt>
    <dgm:pt modelId="{41F2F2F7-306F-41B0-97A8-AE7B8637B10A}" type="pres">
      <dgm:prSet presAssocID="{AD40C06E-5F7D-4374-A24B-EFCB56AC9A76}" presName="vert1" presStyleCnt="0"/>
      <dgm:spPr/>
    </dgm:pt>
    <dgm:pt modelId="{B88B35B8-B3E8-4018-ADEF-3E55951BCF53}" type="pres">
      <dgm:prSet presAssocID="{3AA06E95-7A21-46CF-8B4F-690BFD7422DA}" presName="thickLine" presStyleLbl="alignNode1" presStyleIdx="3" presStyleCnt="6"/>
      <dgm:spPr/>
    </dgm:pt>
    <dgm:pt modelId="{92ADB114-A979-4A50-B59C-CB85D694733B}" type="pres">
      <dgm:prSet presAssocID="{3AA06E95-7A21-46CF-8B4F-690BFD7422DA}" presName="horz1" presStyleCnt="0"/>
      <dgm:spPr/>
    </dgm:pt>
    <dgm:pt modelId="{58FB0CDA-3EA0-4F61-A207-4BB328DB507F}" type="pres">
      <dgm:prSet presAssocID="{3AA06E95-7A21-46CF-8B4F-690BFD7422DA}" presName="tx1" presStyleLbl="revTx" presStyleIdx="3" presStyleCnt="6"/>
      <dgm:spPr/>
    </dgm:pt>
    <dgm:pt modelId="{8ADD792F-D6A6-4E82-8F41-C5FFFA511D66}" type="pres">
      <dgm:prSet presAssocID="{3AA06E95-7A21-46CF-8B4F-690BFD7422DA}" presName="vert1" presStyleCnt="0"/>
      <dgm:spPr/>
    </dgm:pt>
    <dgm:pt modelId="{0677D0C2-B985-42CD-B511-39ECD33E009D}" type="pres">
      <dgm:prSet presAssocID="{A847B4B3-B6D7-4974-82EA-BC56AA419010}" presName="thickLine" presStyleLbl="alignNode1" presStyleIdx="4" presStyleCnt="6"/>
      <dgm:spPr/>
    </dgm:pt>
    <dgm:pt modelId="{5FEE951E-7B23-42EA-A663-1299C872B2D1}" type="pres">
      <dgm:prSet presAssocID="{A847B4B3-B6D7-4974-82EA-BC56AA419010}" presName="horz1" presStyleCnt="0"/>
      <dgm:spPr/>
    </dgm:pt>
    <dgm:pt modelId="{83E50418-A5E0-4F27-B52C-09D899AD03DE}" type="pres">
      <dgm:prSet presAssocID="{A847B4B3-B6D7-4974-82EA-BC56AA419010}" presName="tx1" presStyleLbl="revTx" presStyleIdx="4" presStyleCnt="6"/>
      <dgm:spPr/>
    </dgm:pt>
    <dgm:pt modelId="{F711DF56-F211-4D1B-A939-77DE1F3FA39C}" type="pres">
      <dgm:prSet presAssocID="{A847B4B3-B6D7-4974-82EA-BC56AA419010}" presName="vert1" presStyleCnt="0"/>
      <dgm:spPr/>
    </dgm:pt>
    <dgm:pt modelId="{4C8948A7-2F09-4049-9893-C55C6A01A8F2}" type="pres">
      <dgm:prSet presAssocID="{2F3E3372-7FA7-4274-BE2A-D53FB213F57E}" presName="thickLine" presStyleLbl="alignNode1" presStyleIdx="5" presStyleCnt="6"/>
      <dgm:spPr/>
    </dgm:pt>
    <dgm:pt modelId="{B9C4FBDF-E073-450F-B680-FC7AA29C390B}" type="pres">
      <dgm:prSet presAssocID="{2F3E3372-7FA7-4274-BE2A-D53FB213F57E}" presName="horz1" presStyleCnt="0"/>
      <dgm:spPr/>
    </dgm:pt>
    <dgm:pt modelId="{C59694CD-5431-4C16-80D1-7F636D8D5CC0}" type="pres">
      <dgm:prSet presAssocID="{2F3E3372-7FA7-4274-BE2A-D53FB213F57E}" presName="tx1" presStyleLbl="revTx" presStyleIdx="5" presStyleCnt="6"/>
      <dgm:spPr/>
    </dgm:pt>
    <dgm:pt modelId="{B319230B-4989-4D0B-A09C-4A426E30E33D}" type="pres">
      <dgm:prSet presAssocID="{2F3E3372-7FA7-4274-BE2A-D53FB213F57E}" presName="vert1" presStyleCnt="0"/>
      <dgm:spPr/>
    </dgm:pt>
  </dgm:ptLst>
  <dgm:cxnLst>
    <dgm:cxn modelId="{40C3D12C-F53D-40ED-A6B8-A9A18E311E20}" srcId="{4E9ED18B-111E-47C5-B5F2-2E8DB02C4274}" destId="{3AA06E95-7A21-46CF-8B4F-690BFD7422DA}" srcOrd="3" destOrd="0" parTransId="{E0356537-24DF-41A8-BBA0-8FE4BBC3211E}" sibTransId="{BB6355F1-E122-466E-B5CF-BAAAD6AE1469}"/>
    <dgm:cxn modelId="{BBF0B33B-3EA0-40BC-AE87-3544D8D26DF3}" srcId="{4E9ED18B-111E-47C5-B5F2-2E8DB02C4274}" destId="{AD40C06E-5F7D-4374-A24B-EFCB56AC9A76}" srcOrd="2" destOrd="0" parTransId="{BA026F01-EEDB-4281-80E0-8EABA1D6CCB2}" sibTransId="{F06E127F-B828-475E-BE50-C28A14508203}"/>
    <dgm:cxn modelId="{8D85E871-7E17-47EA-A519-E25986603966}" srcId="{4E9ED18B-111E-47C5-B5F2-2E8DB02C4274}" destId="{2F3E3372-7FA7-4274-BE2A-D53FB213F57E}" srcOrd="5" destOrd="0" parTransId="{55A931DB-0F9D-4C48-B90F-0228408EF0BE}" sibTransId="{5D00B7FE-E143-4348-8D40-8D92E99BF52A}"/>
    <dgm:cxn modelId="{EF1D6F52-581F-439B-A874-09DF641F7939}" type="presOf" srcId="{AD40C06E-5F7D-4374-A24B-EFCB56AC9A76}" destId="{4F73B58E-D91A-4B16-8B44-C3A4344B0926}" srcOrd="0" destOrd="0" presId="urn:microsoft.com/office/officeart/2008/layout/LinedList"/>
    <dgm:cxn modelId="{1103567A-3565-4466-A817-2960E263C453}" type="presOf" srcId="{2F3E3372-7FA7-4274-BE2A-D53FB213F57E}" destId="{C59694CD-5431-4C16-80D1-7F636D8D5CC0}" srcOrd="0" destOrd="0" presId="urn:microsoft.com/office/officeart/2008/layout/LinedList"/>
    <dgm:cxn modelId="{D411347F-B7FF-4D12-B7C6-A7D5E587232E}" type="presOf" srcId="{D745F92C-136F-408E-9B70-98F9A95F4DA5}" destId="{5AB94BD4-4B89-4142-B3A8-F98E3FEBED4C}" srcOrd="0" destOrd="0" presId="urn:microsoft.com/office/officeart/2008/layout/LinedList"/>
    <dgm:cxn modelId="{32CD76AD-28F0-4D59-B236-C20A62CAFB61}" srcId="{4E9ED18B-111E-47C5-B5F2-2E8DB02C4274}" destId="{D745F92C-136F-408E-9B70-98F9A95F4DA5}" srcOrd="1" destOrd="0" parTransId="{31E83148-3E58-468F-8A53-3B607D9158A2}" sibTransId="{F8A04F93-F21B-443C-A88F-90BA01A1E0D8}"/>
    <dgm:cxn modelId="{F5627FAD-6964-404D-8F86-66FE5C3AA158}" type="presOf" srcId="{3AA06E95-7A21-46CF-8B4F-690BFD7422DA}" destId="{58FB0CDA-3EA0-4F61-A207-4BB328DB507F}" srcOrd="0" destOrd="0" presId="urn:microsoft.com/office/officeart/2008/layout/LinedList"/>
    <dgm:cxn modelId="{586143CD-E4B3-419F-95DF-50D3BBD381C3}" type="presOf" srcId="{16A8E38F-FC67-4E62-B96A-F9BC40FDBDEB}" destId="{A57F2077-B92A-4498-B660-3D0E450EC71E}" srcOrd="0" destOrd="0" presId="urn:microsoft.com/office/officeart/2008/layout/LinedList"/>
    <dgm:cxn modelId="{8590F3E5-69BF-4581-BD70-F228DE6E7D10}" type="presOf" srcId="{A847B4B3-B6D7-4974-82EA-BC56AA419010}" destId="{83E50418-A5E0-4F27-B52C-09D899AD03DE}" srcOrd="0" destOrd="0" presId="urn:microsoft.com/office/officeart/2008/layout/LinedList"/>
    <dgm:cxn modelId="{30AE2CED-85E9-45F7-AD74-0F1D17594010}" srcId="{4E9ED18B-111E-47C5-B5F2-2E8DB02C4274}" destId="{16A8E38F-FC67-4E62-B96A-F9BC40FDBDEB}" srcOrd="0" destOrd="0" parTransId="{4357D52C-7AF6-4DA5-8992-1AB31C0EB577}" sibTransId="{2B5F54AE-514F-4F53-8740-64279188FAF2}"/>
    <dgm:cxn modelId="{1BC430F6-EA05-4611-B763-CFC0C4FE6FEC}" type="presOf" srcId="{4E9ED18B-111E-47C5-B5F2-2E8DB02C4274}" destId="{856B809F-090B-4F16-BB1E-95CD13A036A2}" srcOrd="0" destOrd="0" presId="urn:microsoft.com/office/officeart/2008/layout/LinedList"/>
    <dgm:cxn modelId="{5E81ADFD-AC73-4C3F-A282-1F87C50FB099}" srcId="{4E9ED18B-111E-47C5-B5F2-2E8DB02C4274}" destId="{A847B4B3-B6D7-4974-82EA-BC56AA419010}" srcOrd="4" destOrd="0" parTransId="{E0A74D0E-4487-4AD2-80A1-D0A97C8C8D9A}" sibTransId="{67FE31DB-730D-45A1-B49A-13868D72113A}"/>
    <dgm:cxn modelId="{121FD7B4-A28B-4AEA-9112-1C10CCE4BD3B}" type="presParOf" srcId="{856B809F-090B-4F16-BB1E-95CD13A036A2}" destId="{76E9BB09-D389-4B82-BE7A-638EB891A55A}" srcOrd="0" destOrd="0" presId="urn:microsoft.com/office/officeart/2008/layout/LinedList"/>
    <dgm:cxn modelId="{FEBABFA3-55F9-4F74-AE67-655C451A11E8}" type="presParOf" srcId="{856B809F-090B-4F16-BB1E-95CD13A036A2}" destId="{DBFAE7B1-A880-45CB-900C-05C2F18663F8}" srcOrd="1" destOrd="0" presId="urn:microsoft.com/office/officeart/2008/layout/LinedList"/>
    <dgm:cxn modelId="{623F5785-8C1A-4A44-9B4D-2657D8B434CD}" type="presParOf" srcId="{DBFAE7B1-A880-45CB-900C-05C2F18663F8}" destId="{A57F2077-B92A-4498-B660-3D0E450EC71E}" srcOrd="0" destOrd="0" presId="urn:microsoft.com/office/officeart/2008/layout/LinedList"/>
    <dgm:cxn modelId="{4E2A4678-E908-411F-B5A3-C27930AECD19}" type="presParOf" srcId="{DBFAE7B1-A880-45CB-900C-05C2F18663F8}" destId="{E233105D-340E-4BC8-A615-3FDBD145CBE4}" srcOrd="1" destOrd="0" presId="urn:microsoft.com/office/officeart/2008/layout/LinedList"/>
    <dgm:cxn modelId="{296526AE-C636-436A-9BA2-783A922B425C}" type="presParOf" srcId="{856B809F-090B-4F16-BB1E-95CD13A036A2}" destId="{93276CA3-ED60-422B-B077-104048EEE8F6}" srcOrd="2" destOrd="0" presId="urn:microsoft.com/office/officeart/2008/layout/LinedList"/>
    <dgm:cxn modelId="{274F2AFA-4A73-460B-B042-20D1D87E7A1E}" type="presParOf" srcId="{856B809F-090B-4F16-BB1E-95CD13A036A2}" destId="{9E72540F-9203-4088-ABD9-3BF4568966E6}" srcOrd="3" destOrd="0" presId="urn:microsoft.com/office/officeart/2008/layout/LinedList"/>
    <dgm:cxn modelId="{745E6A3D-75AB-4A3E-9039-21729885BFF7}" type="presParOf" srcId="{9E72540F-9203-4088-ABD9-3BF4568966E6}" destId="{5AB94BD4-4B89-4142-B3A8-F98E3FEBED4C}" srcOrd="0" destOrd="0" presId="urn:microsoft.com/office/officeart/2008/layout/LinedList"/>
    <dgm:cxn modelId="{6D332978-7348-4B4C-A161-C82C0295F328}" type="presParOf" srcId="{9E72540F-9203-4088-ABD9-3BF4568966E6}" destId="{58212A9F-6015-40E5-B746-82537C112C63}" srcOrd="1" destOrd="0" presId="urn:microsoft.com/office/officeart/2008/layout/LinedList"/>
    <dgm:cxn modelId="{7E5B6E81-4107-481F-BFDF-1F2A5E3C395C}" type="presParOf" srcId="{856B809F-090B-4F16-BB1E-95CD13A036A2}" destId="{33370773-EE4B-4778-9FC4-A4AF24F4529A}" srcOrd="4" destOrd="0" presId="urn:microsoft.com/office/officeart/2008/layout/LinedList"/>
    <dgm:cxn modelId="{34ACDB1C-672E-4960-883D-969AAE5346AB}" type="presParOf" srcId="{856B809F-090B-4F16-BB1E-95CD13A036A2}" destId="{F8548DF4-C3EC-4FCC-AD25-6D9CD4B76493}" srcOrd="5" destOrd="0" presId="urn:microsoft.com/office/officeart/2008/layout/LinedList"/>
    <dgm:cxn modelId="{64CF5AEF-238D-47AC-B280-63A449F3C370}" type="presParOf" srcId="{F8548DF4-C3EC-4FCC-AD25-6D9CD4B76493}" destId="{4F73B58E-D91A-4B16-8B44-C3A4344B0926}" srcOrd="0" destOrd="0" presId="urn:microsoft.com/office/officeart/2008/layout/LinedList"/>
    <dgm:cxn modelId="{7E966673-618F-4216-B6F7-4F4C48931E11}" type="presParOf" srcId="{F8548DF4-C3EC-4FCC-AD25-6D9CD4B76493}" destId="{41F2F2F7-306F-41B0-97A8-AE7B8637B10A}" srcOrd="1" destOrd="0" presId="urn:microsoft.com/office/officeart/2008/layout/LinedList"/>
    <dgm:cxn modelId="{F49A12DC-2E92-4492-BB74-C04A84CEEC54}" type="presParOf" srcId="{856B809F-090B-4F16-BB1E-95CD13A036A2}" destId="{B88B35B8-B3E8-4018-ADEF-3E55951BCF53}" srcOrd="6" destOrd="0" presId="urn:microsoft.com/office/officeart/2008/layout/LinedList"/>
    <dgm:cxn modelId="{860BBFFC-F9CC-428C-BC23-AEC59A63955F}" type="presParOf" srcId="{856B809F-090B-4F16-BB1E-95CD13A036A2}" destId="{92ADB114-A979-4A50-B59C-CB85D694733B}" srcOrd="7" destOrd="0" presId="urn:microsoft.com/office/officeart/2008/layout/LinedList"/>
    <dgm:cxn modelId="{2256D2C1-AE2C-456A-A901-57BE242CADFD}" type="presParOf" srcId="{92ADB114-A979-4A50-B59C-CB85D694733B}" destId="{58FB0CDA-3EA0-4F61-A207-4BB328DB507F}" srcOrd="0" destOrd="0" presId="urn:microsoft.com/office/officeart/2008/layout/LinedList"/>
    <dgm:cxn modelId="{A833917D-4CE7-45B6-8B32-AEEF27D0F708}" type="presParOf" srcId="{92ADB114-A979-4A50-B59C-CB85D694733B}" destId="{8ADD792F-D6A6-4E82-8F41-C5FFFA511D66}" srcOrd="1" destOrd="0" presId="urn:microsoft.com/office/officeart/2008/layout/LinedList"/>
    <dgm:cxn modelId="{8D673DFD-3EC4-4FC5-8290-91D823965CF7}" type="presParOf" srcId="{856B809F-090B-4F16-BB1E-95CD13A036A2}" destId="{0677D0C2-B985-42CD-B511-39ECD33E009D}" srcOrd="8" destOrd="0" presId="urn:microsoft.com/office/officeart/2008/layout/LinedList"/>
    <dgm:cxn modelId="{69B86600-4DBC-4D1E-BC8C-48D93B24B95A}" type="presParOf" srcId="{856B809F-090B-4F16-BB1E-95CD13A036A2}" destId="{5FEE951E-7B23-42EA-A663-1299C872B2D1}" srcOrd="9" destOrd="0" presId="urn:microsoft.com/office/officeart/2008/layout/LinedList"/>
    <dgm:cxn modelId="{110DFDA3-AFF5-4E05-8F15-FE63177E18B6}" type="presParOf" srcId="{5FEE951E-7B23-42EA-A663-1299C872B2D1}" destId="{83E50418-A5E0-4F27-B52C-09D899AD03DE}" srcOrd="0" destOrd="0" presId="urn:microsoft.com/office/officeart/2008/layout/LinedList"/>
    <dgm:cxn modelId="{74ABAF35-448A-420B-AD2A-B6814038BFF5}" type="presParOf" srcId="{5FEE951E-7B23-42EA-A663-1299C872B2D1}" destId="{F711DF56-F211-4D1B-A939-77DE1F3FA39C}" srcOrd="1" destOrd="0" presId="urn:microsoft.com/office/officeart/2008/layout/LinedList"/>
    <dgm:cxn modelId="{F0F0608E-661D-45F2-A35F-AA2AD19D1F23}" type="presParOf" srcId="{856B809F-090B-4F16-BB1E-95CD13A036A2}" destId="{4C8948A7-2F09-4049-9893-C55C6A01A8F2}" srcOrd="10" destOrd="0" presId="urn:microsoft.com/office/officeart/2008/layout/LinedList"/>
    <dgm:cxn modelId="{393DDF10-D562-4629-B6D6-F5A456336BAD}" type="presParOf" srcId="{856B809F-090B-4F16-BB1E-95CD13A036A2}" destId="{B9C4FBDF-E073-450F-B680-FC7AA29C390B}" srcOrd="11" destOrd="0" presId="urn:microsoft.com/office/officeart/2008/layout/LinedList"/>
    <dgm:cxn modelId="{D4B66A18-923D-4794-AEB3-DC28E02D4F62}" type="presParOf" srcId="{B9C4FBDF-E073-450F-B680-FC7AA29C390B}" destId="{C59694CD-5431-4C16-80D1-7F636D8D5CC0}" srcOrd="0" destOrd="0" presId="urn:microsoft.com/office/officeart/2008/layout/LinedList"/>
    <dgm:cxn modelId="{DC1D5A28-9E6F-45B6-ACE9-CD69C55BE905}" type="presParOf" srcId="{B9C4FBDF-E073-450F-B680-FC7AA29C390B}" destId="{B319230B-4989-4D0B-A09C-4A426E30E33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E9BB09-D389-4B82-BE7A-638EB891A55A}">
      <dsp:nvSpPr>
        <dsp:cNvPr id="0" name=""/>
        <dsp:cNvSpPr/>
      </dsp:nvSpPr>
      <dsp:spPr>
        <a:xfrm>
          <a:off x="0" y="2101"/>
          <a:ext cx="91100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7F2077-B92A-4498-B660-3D0E450EC71E}">
      <dsp:nvSpPr>
        <dsp:cNvPr id="0" name=""/>
        <dsp:cNvSpPr/>
      </dsp:nvSpPr>
      <dsp:spPr>
        <a:xfrm>
          <a:off x="0" y="2101"/>
          <a:ext cx="9110028" cy="716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We could link this to PESTLE Analysis. It is no doubt the impact is measured at a macro level for TM Lewin as in an article written by Butler, Sarah (17</a:t>
          </a:r>
          <a:r>
            <a:rPr lang="en-GB" sz="1400" kern="12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 March 2022),  ‘</a:t>
          </a:r>
          <a:r>
            <a:rPr lang="en-US" sz="1400" b="0" i="0" kern="1200">
              <a:latin typeface="Arial" panose="020B0604020202020204" pitchFamily="34" charset="0"/>
              <a:cs typeface="Arial" panose="020B0604020202020204" pitchFamily="34" charset="0"/>
            </a:rPr>
            <a:t>TM Lewin calls in administrators for second time in two years’ [ONLINE]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01"/>
        <a:ext cx="9110028" cy="716673"/>
      </dsp:txXfrm>
    </dsp:sp>
    <dsp:sp modelId="{93276CA3-ED60-422B-B077-104048EEE8F6}">
      <dsp:nvSpPr>
        <dsp:cNvPr id="0" name=""/>
        <dsp:cNvSpPr/>
      </dsp:nvSpPr>
      <dsp:spPr>
        <a:xfrm>
          <a:off x="0" y="718775"/>
          <a:ext cx="91100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B94BD4-4B89-4142-B3A8-F98E3FEBED4C}">
      <dsp:nvSpPr>
        <dsp:cNvPr id="0" name=""/>
        <dsp:cNvSpPr/>
      </dsp:nvSpPr>
      <dsp:spPr>
        <a:xfrm>
          <a:off x="0" y="718775"/>
          <a:ext cx="9110028" cy="716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The main PESTLE factors found include: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18775"/>
        <a:ext cx="9110028" cy="716673"/>
      </dsp:txXfrm>
    </dsp:sp>
    <dsp:sp modelId="{33370773-EE4B-4778-9FC4-A4AF24F4529A}">
      <dsp:nvSpPr>
        <dsp:cNvPr id="0" name=""/>
        <dsp:cNvSpPr/>
      </dsp:nvSpPr>
      <dsp:spPr>
        <a:xfrm>
          <a:off x="0" y="1435448"/>
          <a:ext cx="91100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73B58E-D91A-4B16-8B44-C3A4344B0926}">
      <dsp:nvSpPr>
        <dsp:cNvPr id="0" name=""/>
        <dsp:cNvSpPr/>
      </dsp:nvSpPr>
      <dsp:spPr>
        <a:xfrm>
          <a:off x="0" y="1435448"/>
          <a:ext cx="9110028" cy="716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From a political aspect, the government sent out laws for everyone to work remotely to avoid the spread of this disease and new regulations were set due to Brexit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435448"/>
        <a:ext cx="9110028" cy="716673"/>
      </dsp:txXfrm>
    </dsp:sp>
    <dsp:sp modelId="{B88B35B8-B3E8-4018-ADEF-3E55951BCF53}">
      <dsp:nvSpPr>
        <dsp:cNvPr id="0" name=""/>
        <dsp:cNvSpPr/>
      </dsp:nvSpPr>
      <dsp:spPr>
        <a:xfrm>
          <a:off x="0" y="2152122"/>
          <a:ext cx="91100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FB0CDA-3EA0-4F61-A207-4BB328DB507F}">
      <dsp:nvSpPr>
        <dsp:cNvPr id="0" name=""/>
        <dsp:cNvSpPr/>
      </dsp:nvSpPr>
      <dsp:spPr>
        <a:xfrm>
          <a:off x="0" y="2152122"/>
          <a:ext cx="9110028" cy="716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Economically, the costs of living and production rose, also impacting the profitability. Not to mention, the rise in inflation.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52122"/>
        <a:ext cx="9110028" cy="716673"/>
      </dsp:txXfrm>
    </dsp:sp>
    <dsp:sp modelId="{0677D0C2-B985-42CD-B511-39ECD33E009D}">
      <dsp:nvSpPr>
        <dsp:cNvPr id="0" name=""/>
        <dsp:cNvSpPr/>
      </dsp:nvSpPr>
      <dsp:spPr>
        <a:xfrm>
          <a:off x="0" y="2868796"/>
          <a:ext cx="91100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50418-A5E0-4F27-B52C-09D899AD03DE}">
      <dsp:nvSpPr>
        <dsp:cNvPr id="0" name=""/>
        <dsp:cNvSpPr/>
      </dsp:nvSpPr>
      <dsp:spPr>
        <a:xfrm>
          <a:off x="0" y="2868796"/>
          <a:ext cx="9110028" cy="716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Socially, the chains of communication were strained from the limited social interaction between not only stakeholders of business but also consumers as they operate.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868796"/>
        <a:ext cx="9110028" cy="716673"/>
      </dsp:txXfrm>
    </dsp:sp>
    <dsp:sp modelId="{4C8948A7-2F09-4049-9893-C55C6A01A8F2}">
      <dsp:nvSpPr>
        <dsp:cNvPr id="0" name=""/>
        <dsp:cNvSpPr/>
      </dsp:nvSpPr>
      <dsp:spPr>
        <a:xfrm>
          <a:off x="0" y="3585469"/>
          <a:ext cx="91100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694CD-5431-4C16-80D1-7F636D8D5CC0}">
      <dsp:nvSpPr>
        <dsp:cNvPr id="0" name=""/>
        <dsp:cNvSpPr/>
      </dsp:nvSpPr>
      <dsp:spPr>
        <a:xfrm>
          <a:off x="0" y="3585469"/>
          <a:ext cx="9110028" cy="716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Technologically, the importance of digital knowledge grew rapidly, and e-commerce seemed like a no brainer for industries such as TM Lewin, who couldn’t operate physically. This links to a blog written by McAdams, Jennifer (24</a:t>
          </a:r>
          <a:r>
            <a:rPr lang="en-GB" sz="16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 August 2021), ‘</a:t>
          </a: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The Growing Importance of Ecommerce During COVID-19 &amp; Benefits of Online Selling’ [ONLINE]</a:t>
          </a:r>
        </a:p>
      </dsp:txBody>
      <dsp:txXfrm>
        <a:off x="0" y="3585469"/>
        <a:ext cx="9110028" cy="7166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3694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045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351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628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059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4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87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384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025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777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4391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555123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6602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38895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2561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8275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966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57E9784-721F-414C-ACB0-2BEA7AECE720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6A44116-1B5F-4E57-B544-6D43E33B75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0224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Impact_of_the_COVID-19_pandemic_on_the_fashion_industry" TargetMode="External"/><Relationship Id="rId3" Type="http://schemas.openxmlformats.org/officeDocument/2006/relationships/hyperlink" Target="https://www.rguunion.co.uk/news/article/radar/How-Has-Covid-19-Impacted-the-Fashion-Industry/" TargetMode="External"/><Relationship Id="rId7" Type="http://schemas.openxmlformats.org/officeDocument/2006/relationships/hyperlink" Target="https://bmcpublichealth.biomedcentral.com/articles/10.1186/s12889-021-10788-8" TargetMode="External"/><Relationship Id="rId2" Type="http://schemas.openxmlformats.org/officeDocument/2006/relationships/hyperlink" Target="https://www.digitalmarketingcommunity.com/articles/importance-of-ecommer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ogress.com/blogs/the-growing-importance-of-ecommerce-in-a-post-covid-19-world" TargetMode="External"/><Relationship Id="rId5" Type="http://schemas.openxmlformats.org/officeDocument/2006/relationships/hyperlink" Target="https://doi.org/10.3390/jtaer16060125" TargetMode="External"/><Relationship Id="rId4" Type="http://schemas.openxmlformats.org/officeDocument/2006/relationships/hyperlink" Target="https://www.theguardian.com/business/2022/mar/17/tm-lewin-calls-in-administrators-for-second-time-in-two-yea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512F9CB-A1A0-4043-A103-F6A4B94B6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DBE6588-EE16-4389-857C-86A156D49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FD48D2-B0A7-413D-B947-AA55AC129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BE668D0-D906-4EEE-B32F-8C028624B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1DE67A3-B8F6-4CFD-A8E0-D15200F23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62362DE-7747-4D8B-99FA-8E36F0B15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1FC2F6-B479-F6BF-9AC7-9F8E2FC7C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5754" y="628617"/>
            <a:ext cx="6368858" cy="302898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u="sng"/>
              <a:t>Declining Profitability of TM Lewin in the UK 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5123E6E-F713-4254-A6BF-358CC8EC6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F690FE0-5412-4598-8AD6-769BB36E2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B4850BB6-6709-408E-BEFD-24DC5E3C2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A03B410-983E-40D8-A4EA-2BB747CB0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2B92421-6A58-4A51-AB7D-B97EA85E3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D092B0B-C6FB-4CDC-ABE8-5C817CAC6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F5D2CBA-DDA1-C287-A804-9E5837E70A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8415237"/>
              </p:ext>
            </p:extLst>
          </p:nvPr>
        </p:nvGraphicFramePr>
        <p:xfrm>
          <a:off x="646633" y="2253151"/>
          <a:ext cx="4004490" cy="202702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058551">
                  <a:extLst>
                    <a:ext uri="{9D8B030D-6E8A-4147-A177-3AD203B41FA5}">
                      <a16:colId xmlns:a16="http://schemas.microsoft.com/office/drawing/2014/main" val="592730004"/>
                    </a:ext>
                  </a:extLst>
                </a:gridCol>
                <a:gridCol w="1945939">
                  <a:extLst>
                    <a:ext uri="{9D8B030D-6E8A-4147-A177-3AD203B41FA5}">
                      <a16:colId xmlns:a16="http://schemas.microsoft.com/office/drawing/2014/main" val="3563772167"/>
                    </a:ext>
                  </a:extLst>
                </a:gridCol>
              </a:tblGrid>
              <a:tr h="356756">
                <a:tc>
                  <a:txBody>
                    <a:bodyPr/>
                    <a:lstStyle/>
                    <a:p>
                      <a:r>
                        <a:rPr lang="en-GB" sz="1600" b="0">
                          <a:solidFill>
                            <a:schemeClr val="tx1"/>
                          </a:solidFill>
                        </a:rPr>
                        <a:t>Student Name</a:t>
                      </a:r>
                    </a:p>
                  </a:txBody>
                  <a:tcPr marL="81081" marR="81081" marT="40540" marB="4054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>
                          <a:solidFill>
                            <a:schemeClr val="tx1"/>
                          </a:solidFill>
                        </a:rPr>
                        <a:t>Jabir Ahsan</a:t>
                      </a:r>
                    </a:p>
                  </a:txBody>
                  <a:tcPr marL="81081" marR="81081" marT="40540" marB="4054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786889"/>
                  </a:ext>
                </a:extLst>
              </a:tr>
              <a:tr h="356756"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Student ID </a:t>
                      </a:r>
                    </a:p>
                  </a:txBody>
                  <a:tcPr marL="81081" marR="81081" marT="40540" marB="4054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2132612</a:t>
                      </a:r>
                    </a:p>
                  </a:txBody>
                  <a:tcPr marL="81081" marR="81081" marT="40540" marB="4054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0021726"/>
                  </a:ext>
                </a:extLst>
              </a:tr>
              <a:tr h="599998"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Module/Assignment Title</a:t>
                      </a:r>
                    </a:p>
                  </a:txBody>
                  <a:tcPr marL="81081" marR="81081" marT="40540" marB="4054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Problem Solving &amp; Decision making</a:t>
                      </a:r>
                    </a:p>
                  </a:txBody>
                  <a:tcPr marL="81081" marR="81081" marT="40540" marB="4054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2857321"/>
                  </a:ext>
                </a:extLst>
              </a:tr>
              <a:tr h="356756"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Module Code</a:t>
                      </a:r>
                    </a:p>
                  </a:txBody>
                  <a:tcPr marL="81081" marR="81081" marT="40540" marB="4054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BMSW4004</a:t>
                      </a:r>
                    </a:p>
                  </a:txBody>
                  <a:tcPr marL="81081" marR="81081" marT="40540" marB="4054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528979"/>
                  </a:ext>
                </a:extLst>
              </a:tr>
              <a:tr h="356756"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Lecturer Name</a:t>
                      </a:r>
                    </a:p>
                  </a:txBody>
                  <a:tcPr marL="81081" marR="81081" marT="40540" marB="4054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Dr Chijoke D UBA</a:t>
                      </a:r>
                    </a:p>
                  </a:txBody>
                  <a:tcPr marL="81081" marR="81081" marT="40540" marB="4054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33343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70551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9">
            <a:extLst>
              <a:ext uri="{FF2B5EF4-FFF2-40B4-BE49-F238E27FC236}">
                <a16:creationId xmlns:a16="http://schemas.microsoft.com/office/drawing/2014/main" id="{D2600CBB-0CF8-4237-8491-B7864363D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F74453-AA3E-6B07-7229-202D06764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799010"/>
            <a:ext cx="9269412" cy="1155267"/>
          </a:xfrm>
        </p:spPr>
        <p:txBody>
          <a:bodyPr anchor="ctr"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23" name="Snip Diagonal Corner Rectangle 21">
            <a:extLst>
              <a:ext uri="{FF2B5EF4-FFF2-40B4-BE49-F238E27FC236}">
                <a16:creationId xmlns:a16="http://schemas.microsoft.com/office/drawing/2014/main" id="{E4CBBC1E-991D-4CF9-BCA5-AB149687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824" cy="4572000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1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6996428-0FDC-46F0-CD45-0055BD36B9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4837691"/>
              </p:ext>
            </p:extLst>
          </p:nvPr>
        </p:nvGraphicFramePr>
        <p:xfrm>
          <a:off x="1576575" y="642939"/>
          <a:ext cx="9032500" cy="2930049"/>
        </p:xfrm>
        <a:graphic>
          <a:graphicData uri="http://schemas.openxmlformats.org/drawingml/2006/table">
            <a:tbl>
              <a:tblPr firstRow="1" bandRow="1">
                <a:solidFill>
                  <a:schemeClr val="tx1">
                    <a:lumMod val="75000"/>
                    <a:lumOff val="25000"/>
                  </a:schemeClr>
                </a:solidFill>
                <a:tableStyleId>{9D7B26C5-4107-4FEC-AEDC-1716B250A1EF}</a:tableStyleId>
              </a:tblPr>
              <a:tblGrid>
                <a:gridCol w="6553773">
                  <a:extLst>
                    <a:ext uri="{9D8B030D-6E8A-4147-A177-3AD203B41FA5}">
                      <a16:colId xmlns:a16="http://schemas.microsoft.com/office/drawing/2014/main" val="1135158067"/>
                    </a:ext>
                  </a:extLst>
                </a:gridCol>
                <a:gridCol w="2478727">
                  <a:extLst>
                    <a:ext uri="{9D8B030D-6E8A-4147-A177-3AD203B41FA5}">
                      <a16:colId xmlns:a16="http://schemas.microsoft.com/office/drawing/2014/main" val="97383796"/>
                    </a:ext>
                  </a:extLst>
                </a:gridCol>
              </a:tblGrid>
              <a:tr h="56142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</a:t>
                      </a:r>
                    </a:p>
                  </a:txBody>
                  <a:tcPr marL="70109" marR="100156" marT="20031" marB="15023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Slide 3</a:t>
                      </a:r>
                    </a:p>
                  </a:txBody>
                  <a:tcPr marL="70109" marR="100156" marT="20031" marB="15023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0013530"/>
                  </a:ext>
                </a:extLst>
              </a:tr>
              <a:tr h="47372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Causes (PESTLE Analysis)</a:t>
                      </a:r>
                    </a:p>
                  </a:txBody>
                  <a:tcPr marL="70109" marR="100156" marT="20031" marB="150234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Slide 4</a:t>
                      </a:r>
                    </a:p>
                  </a:txBody>
                  <a:tcPr marL="70109" marR="100156" marT="20031" marB="1502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112915"/>
                  </a:ext>
                </a:extLst>
              </a:tr>
              <a:tr h="47372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Impact (Fishbone)</a:t>
                      </a:r>
                    </a:p>
                  </a:txBody>
                  <a:tcPr marL="70109" marR="100156" marT="20031" marB="150234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Slide 5 </a:t>
                      </a:r>
                    </a:p>
                  </a:txBody>
                  <a:tcPr marL="70109" marR="100156" marT="20031" marB="1502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6498340"/>
                  </a:ext>
                </a:extLst>
              </a:tr>
              <a:tr h="47372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Possible Solutions</a:t>
                      </a:r>
                    </a:p>
                  </a:txBody>
                  <a:tcPr marL="70109" marR="100156" marT="20031" marB="150234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Slide 6</a:t>
                      </a:r>
                    </a:p>
                  </a:txBody>
                  <a:tcPr marL="70109" marR="100156" marT="20031" marB="1502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0776657"/>
                  </a:ext>
                </a:extLst>
              </a:tr>
              <a:tr h="47372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PMI Analysis of Possible Solutions</a:t>
                      </a:r>
                    </a:p>
                  </a:txBody>
                  <a:tcPr marL="70109" marR="100156" marT="20031" marB="150234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Slide 7</a:t>
                      </a:r>
                    </a:p>
                  </a:txBody>
                  <a:tcPr marL="70109" marR="100156" marT="20031" marB="1502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1072512"/>
                  </a:ext>
                </a:extLst>
              </a:tr>
              <a:tr h="47372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cap="none" spc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 List </a:t>
                      </a:r>
                    </a:p>
                  </a:txBody>
                  <a:tcPr marL="70109" marR="100156" marT="20031" marB="150234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cap="none" spc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Slide 8</a:t>
                      </a:r>
                    </a:p>
                  </a:txBody>
                  <a:tcPr marL="70109" marR="100156" marT="20031" marB="1502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22547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69113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614DB-C9BB-6C1B-9AA4-7CD00754B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1" y="132080"/>
            <a:ext cx="6586491" cy="944651"/>
          </a:xfrm>
        </p:spPr>
        <p:txBody>
          <a:bodyPr anchor="b"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Impact of Profit Decline on TM Lewin and its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EA52C-2D6C-8A34-46D7-EAEBDC966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3" y="1635760"/>
            <a:ext cx="6586489" cy="439928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TM Lewin experienced something extraordinarily adverse in terms of their operations. </a:t>
            </a:r>
          </a:p>
          <a:p>
            <a:pPr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TM Lewin experienced a lockdown, meaning they received less demand from consumers and employees struggled with their mental health, as shown in an article written by (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Tusl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Martin), </a:t>
            </a: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Brauchli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Rebecca), (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Kerksieck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Philipp) &amp; (Bauer, Georg Friedrich, (17</a:t>
            </a:r>
            <a:r>
              <a:rPr lang="en-GB" sz="18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April 2021) ‘</a:t>
            </a:r>
            <a:r>
              <a:rPr lang="en-GB" sz="18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of the COVID-19 crisis on work and private life, mental well-being and self-rated health in German and Swiss employees: a cross-sectional online survey’ </a:t>
            </a:r>
            <a:r>
              <a:rPr lang="en-GB" sz="18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Public Health </a:t>
            </a:r>
            <a: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21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741(2021) [ONLINE] 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was also a rise in inflation, meaning the spending behaviour and the costs of operations changed.</a:t>
            </a:r>
          </a:p>
          <a:p>
            <a:pPr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Finally, a change in legislation impacted the supply and demand chain.</a:t>
            </a:r>
          </a:p>
        </p:txBody>
      </p:sp>
      <p:pic>
        <p:nvPicPr>
          <p:cNvPr id="13" name="Picture 4" descr="Packages on conveyor belt">
            <a:extLst>
              <a:ext uri="{FF2B5EF4-FFF2-40B4-BE49-F238E27FC236}">
                <a16:creationId xmlns:a16="http://schemas.microsoft.com/office/drawing/2014/main" id="{30477B07-786A-7BEA-1E41-CF256F8524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73" r="43507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751401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7">
            <a:extLst>
              <a:ext uri="{FF2B5EF4-FFF2-40B4-BE49-F238E27FC236}">
                <a16:creationId xmlns:a16="http://schemas.microsoft.com/office/drawing/2014/main" id="{CADF2543-1B6F-4FBC-A7AF-53A0430E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B94124-E8F1-9F4E-0DE3-D2D16DB4D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85244"/>
            <a:ext cx="8534400" cy="1507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u="sng">
                <a:latin typeface="Arial" panose="020B0604020202020204" pitchFamily="34" charset="0"/>
                <a:cs typeface="Arial" panose="020B0604020202020204" pitchFamily="34" charset="0"/>
              </a:rPr>
              <a:t>The external environmental factors linked to Profit Decline for TM Lewin</a:t>
            </a:r>
          </a:p>
        </p:txBody>
      </p:sp>
      <p:grpSp>
        <p:nvGrpSpPr>
          <p:cNvPr id="20" name="Group 9">
            <a:extLst>
              <a:ext uri="{FF2B5EF4-FFF2-40B4-BE49-F238E27FC236}">
                <a16:creationId xmlns:a16="http://schemas.microsoft.com/office/drawing/2014/main" id="{A80A6E81-6B71-43DF-877B-E964A9A4C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E35C3AD-357F-4004-A3F3-2D4EAF34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37B6032-0A70-4F26-A9A3-B4D60DF11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E192CE3-3DD1-448F-93BE-42983DA0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6D3DA09-5C72-4562-BEDE-1937DF87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6ACA7CA-2A20-49D7-9053-E076463D7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DA727EE-4E7C-0BFF-6F25-4771D848FD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5798214"/>
              </p:ext>
            </p:extLst>
          </p:nvPr>
        </p:nvGraphicFramePr>
        <p:xfrm>
          <a:off x="684212" y="2068511"/>
          <a:ext cx="9110028" cy="43042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2204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7981C-91E4-487C-1674-825E79D7B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00" y="724102"/>
            <a:ext cx="10588434" cy="1062644"/>
          </a:xfrm>
        </p:spPr>
        <p:txBody>
          <a:bodyPr anchor="b">
            <a:normAutofit fontScale="90000"/>
          </a:bodyPr>
          <a:lstStyle/>
          <a:p>
            <a:r>
              <a:rPr lang="en-GB" sz="3400" u="sng" dirty="0" err="1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n-GB" sz="3400" u="sng" dirty="0">
                <a:latin typeface="Arial" panose="020B0604020202020204" pitchFamily="34" charset="0"/>
                <a:cs typeface="Arial" panose="020B0604020202020204" pitchFamily="34" charset="0"/>
              </a:rPr>
              <a:t> was the impact of these factors on businesses such as TM Lewin?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AF204-9D22-2A5A-7715-2E203DC16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365" y="1960880"/>
            <a:ext cx="6593933" cy="4805680"/>
          </a:xfrm>
        </p:spPr>
        <p:txBody>
          <a:bodyPr>
            <a:normAutofit lnSpcReduction="10000"/>
          </a:bodyPr>
          <a:lstStyle/>
          <a:p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the Fishbone diagram, it is visible that there has been a strain in the supply chain from Brexit as trading regulations were put into place with certain nations.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COVID resulted in remote working and since a lockdown was placed, special occasions were cancelled, so TM Lewin’s male suits and tailor-made clothing were not in demand. This impact is shown by an article written by Auld, Megan, (22</a:t>
            </a:r>
            <a:r>
              <a:rPr lang="en-GB" sz="18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April 2021) ‘</a:t>
            </a:r>
            <a:r>
              <a:rPr lang="en-US" sz="18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Has Covid-19 Impacted the Fashion Industry?’ [ONLINE]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a result, businesses had less finance to pay their debts and wages, resulting in redundancy and the use of government schemes. This is reiterated by Wikipedia ‘</a:t>
            </a:r>
            <a:r>
              <a:rPr lang="en-US" sz="1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of the COVID-19 pandemic on the fashion industry’ [ONLINE]. In the background of the case study, it states that 1400 firms went bust.</a:t>
            </a:r>
          </a:p>
          <a:p>
            <a:endParaRPr lang="en-GB" sz="1500" dirty="0"/>
          </a:p>
          <a:p>
            <a:endParaRPr lang="en-GB" sz="1500" dirty="0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00C00AC1-2528-D411-6ACB-2FBB13787E2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00" t="23997" r="20000" b="9385"/>
          <a:stretch/>
        </p:blipFill>
        <p:spPr>
          <a:xfrm>
            <a:off x="331702" y="2750787"/>
            <a:ext cx="4819207" cy="2766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828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7">
            <a:extLst>
              <a:ext uri="{FF2B5EF4-FFF2-40B4-BE49-F238E27FC236}">
                <a16:creationId xmlns:a16="http://schemas.microsoft.com/office/drawing/2014/main" id="{CADF2543-1B6F-4FBC-A7AF-53A0430E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FCBE52-DFBE-EC19-DC58-FEB7F0989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569" y="54513"/>
            <a:ext cx="8534400" cy="1108807"/>
          </a:xfrm>
        </p:spPr>
        <p:txBody>
          <a:bodyPr>
            <a:normAutofit/>
          </a:bodyPr>
          <a:lstStyle/>
          <a:p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How could this complex issue be solved? (Evaluation/Solution)</a:t>
            </a:r>
          </a:p>
        </p:txBody>
      </p:sp>
      <p:grpSp>
        <p:nvGrpSpPr>
          <p:cNvPr id="7" name="Group 9">
            <a:extLst>
              <a:ext uri="{FF2B5EF4-FFF2-40B4-BE49-F238E27FC236}">
                <a16:creationId xmlns:a16="http://schemas.microsoft.com/office/drawing/2014/main" id="{A80A6E81-6B71-43DF-877B-E964A9A4C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7" name="Straight Connector 10">
              <a:extLst>
                <a:ext uri="{FF2B5EF4-FFF2-40B4-BE49-F238E27FC236}">
                  <a16:creationId xmlns:a16="http://schemas.microsoft.com/office/drawing/2014/main" id="{4E35C3AD-357F-4004-A3F3-2D4EAF34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1">
              <a:extLst>
                <a:ext uri="{FF2B5EF4-FFF2-40B4-BE49-F238E27FC236}">
                  <a16:creationId xmlns:a16="http://schemas.microsoft.com/office/drawing/2014/main" id="{337B6032-0A70-4F26-A9A3-B4D60DF11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2">
              <a:extLst>
                <a:ext uri="{FF2B5EF4-FFF2-40B4-BE49-F238E27FC236}">
                  <a16:creationId xmlns:a16="http://schemas.microsoft.com/office/drawing/2014/main" id="{DE192CE3-3DD1-448F-93BE-42983DA0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13">
              <a:extLst>
                <a:ext uri="{FF2B5EF4-FFF2-40B4-BE49-F238E27FC236}">
                  <a16:creationId xmlns:a16="http://schemas.microsoft.com/office/drawing/2014/main" id="{E6D3DA09-5C72-4562-BEDE-1937DF87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14">
              <a:extLst>
                <a:ext uri="{FF2B5EF4-FFF2-40B4-BE49-F238E27FC236}">
                  <a16:creationId xmlns:a16="http://schemas.microsoft.com/office/drawing/2014/main" id="{D6ACA7CA-2A20-49D7-9053-E076463D7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B68C9-F3BF-0945-20BB-B1A04C755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591" y="1056640"/>
            <a:ext cx="9226445" cy="565759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 </a:t>
            </a:r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Given that the costs of production are rising, and sales are projected to fall, TM Lewin should look to new suppliers for clothing materials at a lower price. This increases profit margins that can then be used for marketing to attract other segments of the market.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Furthermore, given inflation is on the rise, it would be hard to tempt their targeted range of consumers whilst sticking to their selling price.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they may lose out on discounts or have less bargaining power.</a:t>
            </a:r>
          </a:p>
          <a:p>
            <a:pPr>
              <a:lnSpc>
                <a:spcPct val="90000"/>
              </a:lnSpc>
            </a:pPr>
            <a:r>
              <a:rPr lang="en-US" sz="17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 </a:t>
            </a:r>
            <a:r>
              <a:rPr 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Another solution could be to close some or all stores so there is a massive reduction in operating costs. This includes rent, electricity bills. This would boost the profitability margins. Then, move to e-commerce.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would provide convenience to everyone who are still impacted by COVID-19. This links to an article written by (</a:t>
            </a:r>
            <a:r>
              <a:rPr lang="en-US" sz="17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Gu,Shengyu</a:t>
            </a:r>
            <a:r>
              <a:rPr 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(</a:t>
            </a:r>
            <a:r>
              <a:rPr lang="en-US" sz="17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Slusarczyk,Beata</a:t>
            </a:r>
            <a:r>
              <a:rPr 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(Hajizada, </a:t>
            </a:r>
            <a:r>
              <a:rPr lang="en-US" sz="17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Sevda</a:t>
            </a:r>
            <a:r>
              <a:rPr 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(</a:t>
            </a:r>
            <a:r>
              <a:rPr lang="en-US" sz="17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Kovalyova</a:t>
            </a:r>
            <a:r>
              <a:rPr 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Irina) and (</a:t>
            </a:r>
            <a:r>
              <a:rPr lang="en-US" sz="17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Sakhbieva</a:t>
            </a:r>
            <a:r>
              <a:rPr 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Amina), </a:t>
            </a:r>
            <a:r>
              <a:rPr lang="en-US" sz="17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(8</a:t>
            </a:r>
            <a:r>
              <a:rPr lang="en-US" sz="1700" b="1" i="0" baseline="30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7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September 2021) </a:t>
            </a:r>
            <a:r>
              <a:rPr 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17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the COVID-19 Pandemic on Online Consumer Purchasing Behavior’ </a:t>
            </a:r>
            <a:r>
              <a:rPr lang="en-US" sz="17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Theoretical and Applied Electronic Commerce Research, </a:t>
            </a:r>
            <a:r>
              <a:rPr lang="en-US" sz="17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16(6), </a:t>
            </a:r>
            <a:r>
              <a:rPr lang="en-US" sz="17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pg</a:t>
            </a:r>
            <a:r>
              <a:rPr lang="en-US" sz="17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2263-2281 [ONLINE].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also low-risk. This can also be linked to another article (4</a:t>
            </a:r>
            <a:r>
              <a:rPr lang="en-US" sz="17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August 2022) </a:t>
            </a:r>
            <a:r>
              <a:rPr lang="en-US" sz="17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‘The Importance of eCommerce for Your Business in 2022’, [ONLINE]</a:t>
            </a:r>
            <a:endParaRPr lang="en-US" sz="1700" b="1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7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(3) </a:t>
            </a:r>
            <a:r>
              <a:rPr lang="en-US" sz="17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final solution could be closing certain clothing ranges thar are no longer in demand due to </a:t>
            </a:r>
            <a:r>
              <a:rPr 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complications caused by the pandemic. For example; tailor made suits or men’s formal clothing.</a:t>
            </a:r>
          </a:p>
          <a:p>
            <a:pPr>
              <a:lnSpc>
                <a:spcPct val="90000"/>
              </a:lnSpc>
            </a:pPr>
            <a:r>
              <a:rPr lang="en-US" sz="17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would save costs on production and supplies.</a:t>
            </a:r>
            <a:endParaRPr lang="en-US" sz="17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 it also means losing out on a specific range of customers.</a:t>
            </a:r>
            <a:endParaRPr lang="en-US" sz="13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1300" b="0" i="0" dirty="0">
              <a:solidFill>
                <a:schemeClr val="tx1"/>
              </a:solidFill>
              <a:effectLst/>
              <a:latin typeface="Bower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300" b="0" i="0" dirty="0">
              <a:solidFill>
                <a:schemeClr val="tx1"/>
              </a:solidFill>
              <a:effectLst/>
              <a:latin typeface="Bower"/>
            </a:endParaRPr>
          </a:p>
        </p:txBody>
      </p:sp>
    </p:spTree>
    <p:extLst>
      <p:ext uri="{BB962C8B-B14F-4D97-AF65-F5344CB8AC3E}">
        <p14:creationId xmlns:p14="http://schemas.microsoft.com/office/powerpoint/2010/main" val="992572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670A8-B4B9-4B10-1E42-0E24A2E3A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32545"/>
            <a:ext cx="12192000" cy="896145"/>
          </a:xfrm>
        </p:spPr>
        <p:txBody>
          <a:bodyPr/>
          <a:lstStyle/>
          <a:p>
            <a:r>
              <a:rPr lang="en-GB" u="sng" dirty="0"/>
              <a:t>PMI Analysis of possible solutions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1FC5000-8DAB-9FF3-ECC8-C66B71623F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8140968"/>
              </p:ext>
            </p:extLst>
          </p:nvPr>
        </p:nvGraphicFramePr>
        <p:xfrm>
          <a:off x="5933440" y="4104639"/>
          <a:ext cx="5276599" cy="2421974"/>
        </p:xfrm>
        <a:graphic>
          <a:graphicData uri="http://schemas.openxmlformats.org/drawingml/2006/table">
            <a:tbl>
              <a:tblPr firstRow="1" bandRow="1">
                <a:solidFill>
                  <a:schemeClr val="bg1">
                    <a:lumMod val="95000"/>
                  </a:schemeClr>
                </a:solidFill>
                <a:tableStyleId>{073A0DAA-6AF3-43AB-8588-CEC1D06C72B9}</a:tableStyleId>
              </a:tblPr>
              <a:tblGrid>
                <a:gridCol w="2021093">
                  <a:extLst>
                    <a:ext uri="{9D8B030D-6E8A-4147-A177-3AD203B41FA5}">
                      <a16:colId xmlns:a16="http://schemas.microsoft.com/office/drawing/2014/main" val="2318731488"/>
                    </a:ext>
                  </a:extLst>
                </a:gridCol>
                <a:gridCol w="1738732">
                  <a:extLst>
                    <a:ext uri="{9D8B030D-6E8A-4147-A177-3AD203B41FA5}">
                      <a16:colId xmlns:a16="http://schemas.microsoft.com/office/drawing/2014/main" val="124680686"/>
                    </a:ext>
                  </a:extLst>
                </a:gridCol>
                <a:gridCol w="1516774">
                  <a:extLst>
                    <a:ext uri="{9D8B030D-6E8A-4147-A177-3AD203B41FA5}">
                      <a16:colId xmlns:a16="http://schemas.microsoft.com/office/drawing/2014/main" val="4043200569"/>
                    </a:ext>
                  </a:extLst>
                </a:gridCol>
              </a:tblGrid>
              <a:tr h="450122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+mj-lt"/>
                        <a:buNone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</a:p>
                  </a:txBody>
                  <a:tcPr marL="56209" marR="110950" marT="16060" marB="120449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+mj-lt"/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 marL="56209" marR="110950" marT="16060" marB="120449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+mj-lt"/>
                        <a:buNone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</a:t>
                      </a:r>
                    </a:p>
                  </a:txBody>
                  <a:tcPr marL="56209" marR="110950" marT="16060" marB="120449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2999461"/>
                  </a:ext>
                </a:extLst>
              </a:tr>
              <a:tr h="379805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set up costs</a:t>
                      </a:r>
                    </a:p>
                  </a:txBody>
                  <a:tcPr marL="56209" marR="92808" marT="16060" marB="120449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Hacking/Fraud</a:t>
                      </a: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Risk</a:t>
                      </a: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4616101"/>
                  </a:ext>
                </a:extLst>
              </a:tr>
              <a:tr h="861601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awareness</a:t>
                      </a:r>
                    </a:p>
                  </a:txBody>
                  <a:tcPr marL="56209" marR="92808" marT="16060" marB="120449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Measurable methods to clothing</a:t>
                      </a: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Open 24/7</a:t>
                      </a: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8608447"/>
                  </a:ext>
                </a:extLst>
              </a:tr>
              <a:tr h="379805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convenience</a:t>
                      </a:r>
                    </a:p>
                  </a:txBody>
                  <a:tcPr marL="56209" marR="92808" marT="16060" marB="120449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</a:t>
                      </a: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1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73090"/>
                  </a:ext>
                </a:extLst>
              </a:tr>
              <a:tr h="3506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56209" marR="92808" marT="16060" marB="120449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907499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7312F83-2F13-E941-C098-4184C650A1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4617782"/>
              </p:ext>
            </p:extLst>
          </p:nvPr>
        </p:nvGraphicFramePr>
        <p:xfrm>
          <a:off x="91440" y="1369024"/>
          <a:ext cx="5364480" cy="2735615"/>
        </p:xfrm>
        <a:graphic>
          <a:graphicData uri="http://schemas.openxmlformats.org/drawingml/2006/table">
            <a:tbl>
              <a:tblPr firstRow="1" bandRow="1">
                <a:solidFill>
                  <a:schemeClr val="bg1">
                    <a:lumMod val="95000"/>
                  </a:schemeClr>
                </a:solidFill>
                <a:tableStyleId>{073A0DAA-6AF3-43AB-8588-CEC1D06C72B9}</a:tableStyleId>
              </a:tblPr>
              <a:tblGrid>
                <a:gridCol w="2054754">
                  <a:extLst>
                    <a:ext uri="{9D8B030D-6E8A-4147-A177-3AD203B41FA5}">
                      <a16:colId xmlns:a16="http://schemas.microsoft.com/office/drawing/2014/main" val="2318731488"/>
                    </a:ext>
                  </a:extLst>
                </a:gridCol>
                <a:gridCol w="1767691">
                  <a:extLst>
                    <a:ext uri="{9D8B030D-6E8A-4147-A177-3AD203B41FA5}">
                      <a16:colId xmlns:a16="http://schemas.microsoft.com/office/drawing/2014/main" val="124680686"/>
                    </a:ext>
                  </a:extLst>
                </a:gridCol>
                <a:gridCol w="1542035">
                  <a:extLst>
                    <a:ext uri="{9D8B030D-6E8A-4147-A177-3AD203B41FA5}">
                      <a16:colId xmlns:a16="http://schemas.microsoft.com/office/drawing/2014/main" val="4043200569"/>
                    </a:ext>
                  </a:extLst>
                </a:gridCol>
              </a:tblGrid>
              <a:tr h="567500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+mj-lt"/>
                        <a:buNone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</a:p>
                  </a:txBody>
                  <a:tcPr marL="56209" marR="110950" marT="16060" marB="120449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+mj-lt"/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 marL="56209" marR="110950" marT="16060" marB="120449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+mj-lt"/>
                        <a:buNone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</a:t>
                      </a:r>
                    </a:p>
                  </a:txBody>
                  <a:tcPr marL="56209" marR="110950" marT="16060" marB="120449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2999461"/>
                  </a:ext>
                </a:extLst>
              </a:tr>
              <a:tr h="767024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Cheaper Supplies</a:t>
                      </a:r>
                    </a:p>
                  </a:txBody>
                  <a:tcPr marL="56209" marR="92808" marT="16060" marB="120449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Have to establish relationship again</a:t>
                      </a: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Maybe more proximate</a:t>
                      </a: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4616101"/>
                  </a:ext>
                </a:extLst>
              </a:tr>
              <a:tr h="1401091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endParaRPr lang="en-GB" sz="11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6209" marR="92808" marT="16060" marB="120449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Lose out on discounts (Bulk, Trade)</a:t>
                      </a: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as good quality as previous supplier</a:t>
                      </a: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8608447"/>
                  </a:ext>
                </a:extLst>
              </a:tr>
            </a:tbl>
          </a:graphicData>
        </a:graphic>
      </p:graphicFrame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B5D0D0A6-0C3D-D9F2-1F91-5B545EE22B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342969"/>
              </p:ext>
            </p:extLst>
          </p:nvPr>
        </p:nvGraphicFramePr>
        <p:xfrm>
          <a:off x="5933440" y="1427538"/>
          <a:ext cx="5506720" cy="2001462"/>
        </p:xfrm>
        <a:graphic>
          <a:graphicData uri="http://schemas.openxmlformats.org/drawingml/2006/table">
            <a:tbl>
              <a:tblPr firstRow="1" bandRow="1">
                <a:solidFill>
                  <a:schemeClr val="bg1">
                    <a:lumMod val="95000"/>
                  </a:schemeClr>
                </a:solidFill>
                <a:tableStyleId>{073A0DAA-6AF3-43AB-8588-CEC1D06C72B9}</a:tableStyleId>
              </a:tblPr>
              <a:tblGrid>
                <a:gridCol w="2109237">
                  <a:extLst>
                    <a:ext uri="{9D8B030D-6E8A-4147-A177-3AD203B41FA5}">
                      <a16:colId xmlns:a16="http://schemas.microsoft.com/office/drawing/2014/main" val="2318731488"/>
                    </a:ext>
                  </a:extLst>
                </a:gridCol>
                <a:gridCol w="1814560">
                  <a:extLst>
                    <a:ext uri="{9D8B030D-6E8A-4147-A177-3AD203B41FA5}">
                      <a16:colId xmlns:a16="http://schemas.microsoft.com/office/drawing/2014/main" val="124680686"/>
                    </a:ext>
                  </a:extLst>
                </a:gridCol>
                <a:gridCol w="1582923">
                  <a:extLst>
                    <a:ext uri="{9D8B030D-6E8A-4147-A177-3AD203B41FA5}">
                      <a16:colId xmlns:a16="http://schemas.microsoft.com/office/drawing/2014/main" val="4043200569"/>
                    </a:ext>
                  </a:extLst>
                </a:gridCol>
              </a:tblGrid>
              <a:tr h="51932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</a:p>
                  </a:txBody>
                  <a:tcPr marL="56209" marR="110950" marT="16060" marB="120449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 marL="56209" marR="110950" marT="16060" marB="120449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</a:t>
                      </a:r>
                    </a:p>
                  </a:txBody>
                  <a:tcPr marL="56209" marR="110950" marT="16060" marB="120449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2999461"/>
                  </a:ext>
                </a:extLst>
              </a:tr>
              <a:tr h="757690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Save costs of production</a:t>
                      </a:r>
                    </a:p>
                  </a:txBody>
                  <a:tcPr marL="56209" marR="92808" marT="16060" marB="120449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waste</a:t>
                      </a: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Lose out on markets </a:t>
                      </a: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4616101"/>
                  </a:ext>
                </a:extLst>
              </a:tr>
              <a:tr h="724443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endParaRPr lang="en-GB" sz="11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6209" marR="92808" marT="16060" marB="120449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endParaRPr lang="en-GB" sz="11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Employee Morale</a:t>
                      </a:r>
                    </a:p>
                  </a:txBody>
                  <a:tcPr marL="56209" marR="92808" marT="16060" marB="12044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860844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44C97A4-F050-035B-1804-3AB0FBA6A51F}"/>
              </a:ext>
            </a:extLst>
          </p:cNvPr>
          <p:cNvSpPr txBox="1"/>
          <p:nvPr/>
        </p:nvSpPr>
        <p:spPr>
          <a:xfrm>
            <a:off x="91440" y="863600"/>
            <a:ext cx="4927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Solution 1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90CB92-FA80-893B-6998-3C9E84F52EBE}"/>
              </a:ext>
            </a:extLst>
          </p:cNvPr>
          <p:cNvSpPr txBox="1"/>
          <p:nvPr/>
        </p:nvSpPr>
        <p:spPr>
          <a:xfrm>
            <a:off x="5933440" y="934720"/>
            <a:ext cx="5974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Solution 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8BF508-E014-455F-F922-FEC2529D56CC}"/>
              </a:ext>
            </a:extLst>
          </p:cNvPr>
          <p:cNvSpPr txBox="1"/>
          <p:nvPr/>
        </p:nvSpPr>
        <p:spPr>
          <a:xfrm>
            <a:off x="5933440" y="3552486"/>
            <a:ext cx="492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Solution 3</a:t>
            </a:r>
          </a:p>
        </p:txBody>
      </p:sp>
    </p:spTree>
    <p:extLst>
      <p:ext uri="{BB962C8B-B14F-4D97-AF65-F5344CB8AC3E}">
        <p14:creationId xmlns:p14="http://schemas.microsoft.com/office/powerpoint/2010/main" val="189999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CADF2543-1B6F-4FBC-A7AF-53A0430E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8F299E-1C3A-BC31-C5FE-10DAE6A29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1" y="78845"/>
            <a:ext cx="8534400" cy="787930"/>
          </a:xfrm>
        </p:spPr>
        <p:txBody>
          <a:bodyPr>
            <a:normAutofit/>
          </a:bodyPr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</a:p>
        </p:txBody>
      </p:sp>
      <p:grpSp>
        <p:nvGrpSpPr>
          <p:cNvPr id="6" name="Group 9">
            <a:extLst>
              <a:ext uri="{FF2B5EF4-FFF2-40B4-BE49-F238E27FC236}">
                <a16:creationId xmlns:a16="http://schemas.microsoft.com/office/drawing/2014/main" id="{A80A6E81-6B71-43DF-877B-E964A9A4C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E35C3AD-357F-4004-A3F3-2D4EAF34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1">
              <a:extLst>
                <a:ext uri="{FF2B5EF4-FFF2-40B4-BE49-F238E27FC236}">
                  <a16:creationId xmlns:a16="http://schemas.microsoft.com/office/drawing/2014/main" id="{337B6032-0A70-4F26-A9A3-B4D60DF11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E192CE3-3DD1-448F-93BE-42983DA0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3">
              <a:extLst>
                <a:ext uri="{FF2B5EF4-FFF2-40B4-BE49-F238E27FC236}">
                  <a16:creationId xmlns:a16="http://schemas.microsoft.com/office/drawing/2014/main" id="{E6D3DA09-5C72-4562-BEDE-1937DF87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6ACA7CA-2A20-49D7-9053-E076463D7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4554E-C657-F50B-0580-884FE51D1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1" y="866775"/>
            <a:ext cx="10588627" cy="58013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Background of Case Study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</a:t>
            </a:r>
            <a:r>
              <a:rPr lang="en-US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August 2022) 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Importance of eCommerce for Your Business in 2022’</a:t>
            </a:r>
            <a:r>
              <a:rPr lang="en-US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Available at; </a:t>
            </a:r>
            <a:r>
              <a:rPr lang="en-US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https://www.digitalmarketingcommunity.com/articles/importance-of-ecommerce/</a:t>
            </a:r>
            <a:endParaRPr lang="en-US" sz="160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Auld, Megan, (22</a:t>
            </a:r>
            <a:r>
              <a:rPr lang="en-GB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April 2021) </a:t>
            </a: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Has Covid-19 Impacted the Fashion Industry?’</a:t>
            </a:r>
            <a:r>
              <a:rPr lang="en-US" sz="16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[ONLINE] Available at; </a:t>
            </a:r>
            <a:r>
              <a:rPr lang="en-US" sz="16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https://www.rguunion.co.uk/news/article/radar/How-Has-Covid-19-Impacted-the-Fashion-Industry/</a:t>
            </a:r>
            <a:endParaRPr lang="en-US" sz="160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Butler,Sarah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(17</a:t>
            </a:r>
            <a:r>
              <a:rPr lang="en-GB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2022), </a:t>
            </a: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TM Lewin calls in administrators for second time in two years’</a:t>
            </a:r>
            <a:r>
              <a:rPr lang="en-US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[ONLINE] Available at; </a:t>
            </a:r>
            <a:r>
              <a:rPr lang="en-US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https://www.theguardian.com/business/2022/mar/17/tm-lewin-calls-in-administrators-for-second-time-in-two-years</a:t>
            </a:r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Gu,Shengyu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(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Slusarczyk,Beata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(Hajizada,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Sevda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(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Kovalyova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Irina) and (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Sakhbieva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Amina), </a:t>
            </a:r>
            <a:r>
              <a:rPr lang="en-US" sz="16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(8</a:t>
            </a:r>
            <a:r>
              <a:rPr lang="en-US" sz="1600" i="0" baseline="30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September 2021)</a:t>
            </a:r>
            <a:r>
              <a:rPr lang="en-US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the COVID-19 Pandemic on Online Consumer Purchasing Behavior’ </a:t>
            </a:r>
            <a:r>
              <a:rPr lang="en-US" sz="16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Theoretical and Applied Electronic Commerce Research, 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16(6),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pg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2263-2281 [ONLINE] Available at;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https://doi.org/10.3390/jtaer16060125</a:t>
            </a:r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McAdams, Jennifer (24</a:t>
            </a:r>
            <a:r>
              <a:rPr lang="en-GB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August 2021), ‘</a:t>
            </a: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Growing Importance of Ecommerce During COVID-19 &amp; Benefits of Online Selling’ [ONLINE] available at; </a:t>
            </a: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https://www.progress.com/blogs/the-growing-importance-of-ecommerce-in-a-post-covid-19-world</a:t>
            </a:r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Tusl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Martin), (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Brauchli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Rebecca), (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Kerksieck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Philipp) &amp; (Bauer, Georg Friedrich, (17</a:t>
            </a:r>
            <a:r>
              <a:rPr lang="en-GB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April 2021) ‘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of the COVID-19 crisis on work and private life, mental well-being and self-rated health in German and Swiss employees: a cross-sectional online survey’ </a:t>
            </a:r>
            <a:r>
              <a:rPr lang="en-GB" sz="16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Public Health </a:t>
            </a:r>
            <a:r>
              <a:rPr lang="en-GB" sz="16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21</a:t>
            </a: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741(2021) [ONLINE] Available at; </a:t>
            </a: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https://bmcpublichealth.biomedcentral.com/articles/10.1186/s12889-021-10788-8</a:t>
            </a:r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Wikipedia, </a:t>
            </a: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of the COVID-19 pandemic on the fashion industry’ </a:t>
            </a:r>
            <a:r>
              <a:rPr lang="en-US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[ONLINE] Available at; </a:t>
            </a:r>
            <a:r>
              <a:rPr lang="en-US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https://en.wikipedia.org/wiki/Impact_of_the_COVID-19_pandemic_on_the_fashion_industry</a:t>
            </a:r>
            <a:endParaRPr lang="en-US" sz="16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3175920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31</TotalTime>
  <Words>1357</Words>
  <Application>Microsoft Office PowerPoint</Application>
  <PresentationFormat>Widescreen</PresentationFormat>
  <Paragraphs>92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Bower</vt:lpstr>
      <vt:lpstr>Century Gothic</vt:lpstr>
      <vt:lpstr>Courier New</vt:lpstr>
      <vt:lpstr>Wingdings</vt:lpstr>
      <vt:lpstr>Wingdings 3</vt:lpstr>
      <vt:lpstr>Slice</vt:lpstr>
      <vt:lpstr>Declining Profitability of TM Lewin in the UK </vt:lpstr>
      <vt:lpstr>Table of Contents</vt:lpstr>
      <vt:lpstr>Impact of Profit Decline on TM Lewin and its employees</vt:lpstr>
      <vt:lpstr>The external environmental factors linked to Profit Decline for TM Lewin</vt:lpstr>
      <vt:lpstr>WHAt was the impact of these factors on businesses such as TM Lewin?</vt:lpstr>
      <vt:lpstr>How could this complex issue be solved? (Evaluation/Solution)</vt:lpstr>
      <vt:lpstr>PMI Analysis of possible solutions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Implications caused by the Pandemic</dc:title>
  <dc:creator>Sarwar Ahsan</dc:creator>
  <cp:lastModifiedBy>Jabir Ahsan (2132612)</cp:lastModifiedBy>
  <cp:revision>3</cp:revision>
  <dcterms:created xsi:type="dcterms:W3CDTF">2022-10-25T20:40:17Z</dcterms:created>
  <dcterms:modified xsi:type="dcterms:W3CDTF">2022-10-30T12:08:55Z</dcterms:modified>
</cp:coreProperties>
</file>