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63" r:id="rId3"/>
    <p:sldId id="257" r:id="rId4"/>
    <p:sldId id="258" r:id="rId5"/>
    <p:sldId id="259" r:id="rId6"/>
    <p:sldId id="260" r:id="rId7"/>
    <p:sldId id="261" r:id="rId8"/>
    <p:sldId id="262"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12" autoAdjust="0"/>
    <p:restoredTop sz="94660"/>
  </p:normalViewPr>
  <p:slideViewPr>
    <p:cSldViewPr snapToGrid="0">
      <p:cViewPr varScale="1">
        <p:scale>
          <a:sx n="72" d="100"/>
          <a:sy n="72" d="100"/>
        </p:scale>
        <p:origin x="6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1529144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4077646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1080482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D9A668-7B80-4F7B-8134-E52DC1B7C3CD}"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4135822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D9A668-7B80-4F7B-8134-E52DC1B7C3CD}"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3539199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D9A668-7B80-4F7B-8134-E52DC1B7C3CD}"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1941102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D9A668-7B80-4F7B-8134-E52DC1B7C3CD}" type="datetimeFigureOut">
              <a:rPr lang="en-GB" smtClean="0"/>
              <a:t>15/01/2018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4256459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D9A668-7B80-4F7B-8134-E52DC1B7C3CD}"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1213371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A4B0DC-8AE8-4E91-B387-E37C9FC6244F}" type="slidenum">
              <a:rPr lang="en-GB" smtClean="0"/>
              <a:t>‹#›</a:t>
            </a:fld>
            <a:endParaRPr lang="en-GB"/>
          </a:p>
        </p:txBody>
      </p:sp>
      <p:sp>
        <p:nvSpPr>
          <p:cNvPr id="5" name="Date Placeholder 4"/>
          <p:cNvSpPr>
            <a:spLocks noGrp="1"/>
          </p:cNvSpPr>
          <p:nvPr>
            <p:ph type="dt" sz="half" idx="10"/>
          </p:nvPr>
        </p:nvSpPr>
        <p:spPr/>
        <p:txBody>
          <a:bodyPr/>
          <a:lstStyle/>
          <a:p>
            <a:fld id="{03D9A668-7B80-4F7B-8134-E52DC1B7C3CD}" type="datetimeFigureOut">
              <a:rPr lang="en-GB" smtClean="0"/>
              <a:t>15/01/2018</a:t>
            </a:fld>
            <a:endParaRPr lang="en-GB"/>
          </a:p>
        </p:txBody>
      </p:sp>
    </p:spTree>
    <p:extLst>
      <p:ext uri="{BB962C8B-B14F-4D97-AF65-F5344CB8AC3E}">
        <p14:creationId xmlns:p14="http://schemas.microsoft.com/office/powerpoint/2010/main" val="3143646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655685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221506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6742062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76272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3945227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3430198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D9A668-7B80-4F7B-8134-E52DC1B7C3CD}"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A4B0DC-8AE8-4E91-B387-E37C9FC6244F}" type="slidenum">
              <a:rPr lang="en-GB" smtClean="0"/>
              <a:t>‹#›</a:t>
            </a:fld>
            <a:endParaRPr lang="en-GB"/>
          </a:p>
        </p:txBody>
      </p:sp>
    </p:spTree>
    <p:extLst>
      <p:ext uri="{BB962C8B-B14F-4D97-AF65-F5344CB8AC3E}">
        <p14:creationId xmlns:p14="http://schemas.microsoft.com/office/powerpoint/2010/main" val="3677178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3D9A668-7B80-4F7B-8134-E52DC1B7C3CD}" type="datetimeFigureOut">
              <a:rPr lang="en-GB" smtClean="0"/>
              <a:t>15/01/2018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A4B0DC-8AE8-4E91-B387-E37C9FC6244F}" type="slidenum">
              <a:rPr lang="en-GB" smtClean="0"/>
              <a:t>‹#›</a:t>
            </a:fld>
            <a:endParaRPr lang="en-GB"/>
          </a:p>
        </p:txBody>
      </p:sp>
    </p:spTree>
    <p:extLst>
      <p:ext uri="{BB962C8B-B14F-4D97-AF65-F5344CB8AC3E}">
        <p14:creationId xmlns:p14="http://schemas.microsoft.com/office/powerpoint/2010/main" val="225915888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hdLnP7FsjRo"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conditions/obesity/causes/" TargetMode="External"/><Relationship Id="rId2" Type="http://schemas.openxmlformats.org/officeDocument/2006/relationships/hyperlink" Target="file:///C:\Users\Invate\Documents\alcohol\obes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74500-5E7D-46A4-8E3F-E95D32B86DE3}"/>
              </a:ext>
            </a:extLst>
          </p:cNvPr>
          <p:cNvSpPr>
            <a:spLocks noGrp="1"/>
          </p:cNvSpPr>
          <p:nvPr>
            <p:ph type="ctrTitle"/>
          </p:nvPr>
        </p:nvSpPr>
        <p:spPr>
          <a:xfrm>
            <a:off x="0" y="-325437"/>
            <a:ext cx="9144000" cy="2387600"/>
          </a:xfrm>
        </p:spPr>
        <p:txBody>
          <a:bodyPr/>
          <a:lstStyle/>
          <a:p>
            <a:r>
              <a:rPr lang="en-GB" dirty="0">
                <a:solidFill>
                  <a:schemeClr val="tx1"/>
                </a:solidFill>
                <a:latin typeface="Arial" panose="020B0604020202020204" pitchFamily="34" charset="0"/>
                <a:cs typeface="Arial" panose="020B0604020202020204" pitchFamily="34" charset="0"/>
              </a:rPr>
              <a:t>Media and Technology</a:t>
            </a:r>
            <a:br>
              <a:rPr lang="en-GB" dirty="0"/>
            </a:br>
            <a:endParaRPr lang="en-GB" dirty="0"/>
          </a:p>
        </p:txBody>
      </p:sp>
      <p:sp>
        <p:nvSpPr>
          <p:cNvPr id="3" name="Subtitle 2">
            <a:extLst>
              <a:ext uri="{FF2B5EF4-FFF2-40B4-BE49-F238E27FC236}">
                <a16:creationId xmlns:a16="http://schemas.microsoft.com/office/drawing/2014/main" id="{D5697D11-0F88-4E4A-BFEB-B7F4996B4650}"/>
              </a:ext>
            </a:extLst>
          </p:cNvPr>
          <p:cNvSpPr>
            <a:spLocks noGrp="1"/>
          </p:cNvSpPr>
          <p:nvPr>
            <p:ph type="subTitle" idx="1"/>
          </p:nvPr>
        </p:nvSpPr>
        <p:spPr>
          <a:xfrm>
            <a:off x="516834" y="5749993"/>
            <a:ext cx="7699513" cy="779841"/>
          </a:xfrm>
        </p:spPr>
        <p:txBody>
          <a:bodyPr>
            <a:noAutofit/>
          </a:bodyPr>
          <a:lstStyle/>
          <a:p>
            <a:pPr algn="l"/>
            <a:r>
              <a:rPr lang="en-GB" sz="2000" dirty="0">
                <a:solidFill>
                  <a:schemeClr val="tx1"/>
                </a:solidFill>
                <a:latin typeface="Arial" panose="020B0604020202020204" pitchFamily="34" charset="0"/>
                <a:cs typeface="Arial" panose="020B0604020202020204" pitchFamily="34" charset="0"/>
              </a:rPr>
              <a:t>By Jessica Richards</a:t>
            </a:r>
          </a:p>
        </p:txBody>
      </p:sp>
      <p:pic>
        <p:nvPicPr>
          <p:cNvPr id="3074" name="Picture 2" descr="Image result for technology and obesity">
            <a:extLst>
              <a:ext uri="{FF2B5EF4-FFF2-40B4-BE49-F238E27FC236}">
                <a16:creationId xmlns:a16="http://schemas.microsoft.com/office/drawing/2014/main" id="{834B6371-5A4F-4AA5-A1F2-9ADFA39E41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0334" y="2265516"/>
            <a:ext cx="2668168" cy="177040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technology and obesity">
            <a:extLst>
              <a:ext uri="{FF2B5EF4-FFF2-40B4-BE49-F238E27FC236}">
                <a16:creationId xmlns:a16="http://schemas.microsoft.com/office/drawing/2014/main" id="{8A11F491-2C6C-404A-A3EE-D90E17E0DB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302986"/>
            <a:ext cx="2655612" cy="1770408"/>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Image result for phones and obesity">
            <a:extLst>
              <a:ext uri="{FF2B5EF4-FFF2-40B4-BE49-F238E27FC236}">
                <a16:creationId xmlns:a16="http://schemas.microsoft.com/office/drawing/2014/main" id="{1FEBE08E-4E1A-4CBA-8409-78321EA635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6194" y="2411282"/>
            <a:ext cx="2882977" cy="1624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622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E5E21-41E1-4C25-9A3F-04813E1D0A2F}"/>
              </a:ext>
            </a:extLst>
          </p:cNvPr>
          <p:cNvSpPr>
            <a:spLocks noGrp="1"/>
          </p:cNvSpPr>
          <p:nvPr>
            <p:ph type="title"/>
          </p:nvPr>
        </p:nvSpPr>
        <p:spPr>
          <a:xfrm>
            <a:off x="677334" y="156238"/>
            <a:ext cx="8596668" cy="1320800"/>
          </a:xfrm>
        </p:spPr>
        <p:txBody>
          <a:bodyPr/>
          <a:lstStyle/>
          <a:p>
            <a:r>
              <a:rPr lang="en-GB" dirty="0">
                <a:solidFill>
                  <a:schemeClr val="tx1"/>
                </a:solidFill>
              </a:rPr>
              <a:t>Technology</a:t>
            </a:r>
          </a:p>
        </p:txBody>
      </p:sp>
      <p:sp>
        <p:nvSpPr>
          <p:cNvPr id="3" name="Content Placeholder 2">
            <a:extLst>
              <a:ext uri="{FF2B5EF4-FFF2-40B4-BE49-F238E27FC236}">
                <a16:creationId xmlns:a16="http://schemas.microsoft.com/office/drawing/2014/main" id="{F048E661-5A01-47A5-AC28-D37B8C720E2E}"/>
              </a:ext>
            </a:extLst>
          </p:cNvPr>
          <p:cNvSpPr>
            <a:spLocks noGrp="1"/>
          </p:cNvSpPr>
          <p:nvPr>
            <p:ph idx="1"/>
          </p:nvPr>
        </p:nvSpPr>
        <p:spPr>
          <a:xfrm>
            <a:off x="677334" y="1073426"/>
            <a:ext cx="8596668" cy="5628335"/>
          </a:xfrm>
        </p:spPr>
        <p:txBody>
          <a:bodyPr>
            <a:normAutofit/>
          </a:bodyPr>
          <a:lstStyle/>
          <a:p>
            <a:pPr marL="0" indent="0">
              <a:buNone/>
            </a:pPr>
            <a:r>
              <a:rPr lang="en-GB" sz="2000" dirty="0">
                <a:solidFill>
                  <a:schemeClr val="tx1"/>
                </a:solidFill>
                <a:latin typeface="Arial" panose="020B0604020202020204" pitchFamily="34" charset="0"/>
                <a:cs typeface="Arial" panose="020B0604020202020204" pitchFamily="34" charset="0"/>
              </a:rPr>
              <a:t>In Britain today, there is an escalation of problems associated with the increased use of technology including:</a:t>
            </a:r>
          </a:p>
          <a:p>
            <a:r>
              <a:rPr lang="en-GB" sz="2000" dirty="0">
                <a:solidFill>
                  <a:schemeClr val="tx1"/>
                </a:solidFill>
                <a:latin typeface="Arial" panose="020B0604020202020204" pitchFamily="34" charset="0"/>
                <a:cs typeface="Arial" panose="020B0604020202020204" pitchFamily="34" charset="0"/>
              </a:rPr>
              <a:t>Television</a:t>
            </a:r>
          </a:p>
          <a:p>
            <a:r>
              <a:rPr lang="en-GB" sz="2000" dirty="0">
                <a:solidFill>
                  <a:schemeClr val="tx1"/>
                </a:solidFill>
                <a:latin typeface="Arial" panose="020B0604020202020204" pitchFamily="34" charset="0"/>
                <a:cs typeface="Arial" panose="020B0604020202020204" pitchFamily="34" charset="0"/>
              </a:rPr>
              <a:t>Tablets, I pads and I pods</a:t>
            </a:r>
          </a:p>
          <a:p>
            <a:r>
              <a:rPr lang="en-GB" sz="2000" dirty="0">
                <a:solidFill>
                  <a:schemeClr val="tx1"/>
                </a:solidFill>
                <a:latin typeface="Arial" panose="020B0604020202020204" pitchFamily="34" charset="0"/>
                <a:cs typeface="Arial" panose="020B0604020202020204" pitchFamily="34" charset="0"/>
              </a:rPr>
              <a:t>Computers </a:t>
            </a:r>
          </a:p>
          <a:p>
            <a:r>
              <a:rPr lang="en-GB" sz="2000" dirty="0">
                <a:solidFill>
                  <a:schemeClr val="tx1"/>
                </a:solidFill>
                <a:latin typeface="Arial" panose="020B0604020202020204" pitchFamily="34" charset="0"/>
                <a:cs typeface="Arial" panose="020B0604020202020204" pitchFamily="34" charset="0"/>
              </a:rPr>
              <a:t>Mobile phones</a:t>
            </a:r>
          </a:p>
          <a:p>
            <a:r>
              <a:rPr lang="en-GB" sz="2000" dirty="0">
                <a:solidFill>
                  <a:schemeClr val="tx1"/>
                </a:solidFill>
                <a:latin typeface="Arial" panose="020B0604020202020204" pitchFamily="34" charset="0"/>
                <a:cs typeface="Arial" panose="020B0604020202020204" pitchFamily="34" charset="0"/>
              </a:rPr>
              <a:t>Social media</a:t>
            </a:r>
          </a:p>
          <a:p>
            <a:r>
              <a:rPr lang="en-GB" sz="2000" dirty="0">
                <a:solidFill>
                  <a:schemeClr val="tx1"/>
                </a:solidFill>
                <a:latin typeface="Arial" panose="020B0604020202020204" pitchFamily="34" charset="0"/>
                <a:cs typeface="Arial" panose="020B0604020202020204" pitchFamily="34" charset="0"/>
              </a:rPr>
              <a:t>Video games</a:t>
            </a:r>
          </a:p>
          <a:p>
            <a:r>
              <a:rPr lang="en-GB" sz="2000" dirty="0">
                <a:solidFill>
                  <a:schemeClr val="tx1"/>
                </a:solidFill>
                <a:latin typeface="Arial" panose="020B0604020202020204" pitchFamily="34" charset="0"/>
                <a:cs typeface="Arial" panose="020B0604020202020204" pitchFamily="34" charset="0"/>
              </a:rPr>
              <a:t>DVD’s and films</a:t>
            </a:r>
          </a:p>
          <a:p>
            <a:pPr marL="0" indent="0">
              <a:buNone/>
            </a:pPr>
            <a:r>
              <a:rPr lang="en-GB" sz="2000" dirty="0">
                <a:solidFill>
                  <a:schemeClr val="tx1"/>
                </a:solidFill>
                <a:latin typeface="Arial" panose="020B0604020202020204" pitchFamily="34" charset="0"/>
                <a:cs typeface="Arial" panose="020B0604020202020204" pitchFamily="34" charset="0"/>
              </a:rPr>
              <a:t> </a:t>
            </a:r>
          </a:p>
          <a:p>
            <a:pPr marL="0" indent="0">
              <a:buNone/>
            </a:pPr>
            <a:r>
              <a:rPr lang="en-GB" sz="2000" dirty="0">
                <a:solidFill>
                  <a:schemeClr val="tx1"/>
                </a:solidFill>
                <a:latin typeface="Arial" panose="020B0604020202020204" pitchFamily="34" charset="0"/>
                <a:cs typeface="Arial" panose="020B0604020202020204" pitchFamily="34" charset="0"/>
              </a:rPr>
              <a:t>The Association of teachers and lecturers report that the use of these amongst pre-school-age children which has been reported to increase in inactivity, obesity, and tiredness (BBC News, 2018).</a:t>
            </a:r>
          </a:p>
          <a:p>
            <a:endParaRPr lang="en-GB" dirty="0"/>
          </a:p>
        </p:txBody>
      </p:sp>
    </p:spTree>
    <p:extLst>
      <p:ext uri="{BB962C8B-B14F-4D97-AF65-F5344CB8AC3E}">
        <p14:creationId xmlns:p14="http://schemas.microsoft.com/office/powerpoint/2010/main" val="1477241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14056-E2F3-4CC6-9144-284DE4C9473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Television</a:t>
            </a:r>
          </a:p>
        </p:txBody>
      </p:sp>
      <p:sp>
        <p:nvSpPr>
          <p:cNvPr id="3" name="Content Placeholder 2">
            <a:extLst>
              <a:ext uri="{FF2B5EF4-FFF2-40B4-BE49-F238E27FC236}">
                <a16:creationId xmlns:a16="http://schemas.microsoft.com/office/drawing/2014/main" id="{1F343D0A-4424-4401-AA42-E2410811B19F}"/>
              </a:ext>
            </a:extLst>
          </p:cNvPr>
          <p:cNvSpPr>
            <a:spLocks noGrp="1"/>
          </p:cNvSpPr>
          <p:nvPr>
            <p:ph idx="1"/>
          </p:nvPr>
        </p:nvSpPr>
        <p:spPr>
          <a:xfrm>
            <a:off x="677334" y="2243987"/>
            <a:ext cx="8596668" cy="3880773"/>
          </a:xfrm>
        </p:spPr>
        <p:txBody>
          <a:bodyPr>
            <a:normAutofit fontScale="92500" lnSpcReduction="20000"/>
          </a:bodyPr>
          <a:lstStyle/>
          <a:p>
            <a:pPr fontAlgn="base">
              <a:lnSpc>
                <a:spcPct val="110000"/>
              </a:lnSpc>
            </a:pPr>
            <a:r>
              <a:rPr lang="en-GB" sz="2000" dirty="0">
                <a:solidFill>
                  <a:schemeClr val="tx1"/>
                </a:solidFill>
                <a:latin typeface="Arial" panose="020B0604020202020204" pitchFamily="34" charset="0"/>
                <a:cs typeface="Arial" panose="020B0604020202020204" pitchFamily="34" charset="0"/>
              </a:rPr>
              <a:t>Children who have TVs in their bedrooms are more likely to be overweight than those who do not, a study by University College London scientists suggests.</a:t>
            </a:r>
          </a:p>
          <a:p>
            <a:pPr fontAlgn="base">
              <a:lnSpc>
                <a:spcPct val="110000"/>
              </a:lnSpc>
            </a:pPr>
            <a:r>
              <a:rPr lang="en-GB" sz="2000" dirty="0">
                <a:solidFill>
                  <a:schemeClr val="tx1"/>
                </a:solidFill>
                <a:latin typeface="Arial" panose="020B0604020202020204" pitchFamily="34" charset="0"/>
                <a:cs typeface="Arial" panose="020B0604020202020204" pitchFamily="34" charset="0"/>
              </a:rPr>
              <a:t>For girls in particular, they found the longer spent watching TV, the more likely children were to put on weight.</a:t>
            </a:r>
          </a:p>
          <a:p>
            <a:pPr fontAlgn="base">
              <a:lnSpc>
                <a:spcPct val="110000"/>
              </a:lnSpc>
            </a:pPr>
            <a:endParaRPr lang="en-GB" sz="2000" dirty="0">
              <a:solidFill>
                <a:schemeClr val="tx1"/>
              </a:solidFill>
              <a:latin typeface="Arial" panose="020B0604020202020204" pitchFamily="34" charset="0"/>
              <a:cs typeface="Arial" panose="020B0604020202020204" pitchFamily="34" charset="0"/>
            </a:endParaRPr>
          </a:p>
          <a:p>
            <a:pPr>
              <a:lnSpc>
                <a:spcPct val="110000"/>
              </a:lnSpc>
            </a:pPr>
            <a:r>
              <a:rPr lang="en-GB" sz="2000" dirty="0">
                <a:solidFill>
                  <a:schemeClr val="tx1"/>
                </a:solidFill>
                <a:latin typeface="Arial" panose="020B0604020202020204" pitchFamily="34" charset="0"/>
                <a:cs typeface="Arial" panose="020B0604020202020204" pitchFamily="34" charset="0"/>
              </a:rPr>
              <a:t>Girls who had TVs in their bedrooms at the age of seven were 30% more likely to be overweight</a:t>
            </a:r>
          </a:p>
          <a:p>
            <a:pPr>
              <a:lnSpc>
                <a:spcPct val="110000"/>
              </a:lnSpc>
            </a:pPr>
            <a:r>
              <a:rPr lang="en-GB" sz="2000" dirty="0">
                <a:solidFill>
                  <a:schemeClr val="tx1"/>
                </a:solidFill>
                <a:latin typeface="Arial" panose="020B0604020202020204" pitchFamily="34" charset="0"/>
                <a:cs typeface="Arial" panose="020B0604020202020204" pitchFamily="34" charset="0"/>
              </a:rPr>
              <a:t>For boys, the risk was increased by about 20%.</a:t>
            </a:r>
          </a:p>
          <a:p>
            <a:pPr>
              <a:lnSpc>
                <a:spcPct val="110000"/>
              </a:lnSpc>
            </a:pPr>
            <a:r>
              <a:rPr lang="en-GB" sz="2000" dirty="0">
                <a:solidFill>
                  <a:schemeClr val="tx1"/>
                </a:solidFill>
                <a:latin typeface="Arial" panose="020B0604020202020204" pitchFamily="34" charset="0"/>
                <a:cs typeface="Arial" panose="020B0604020202020204" pitchFamily="34" charset="0"/>
              </a:rPr>
              <a:t>The study shows there is clear link between having a TV in the bedroom as a young child and being overweight a few years later“ (BBC News, 2018).</a:t>
            </a:r>
          </a:p>
          <a:p>
            <a:endParaRPr lang="en-GB" dirty="0"/>
          </a:p>
        </p:txBody>
      </p:sp>
      <p:pic>
        <p:nvPicPr>
          <p:cNvPr id="4098" name="Picture 2" descr="Image result for tv obesity">
            <a:extLst>
              <a:ext uri="{FF2B5EF4-FFF2-40B4-BE49-F238E27FC236}">
                <a16:creationId xmlns:a16="http://schemas.microsoft.com/office/drawing/2014/main" id="{A656EBDD-E153-4CA5-80DC-29553AE851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9009" y="376774"/>
            <a:ext cx="2853359" cy="1786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649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AA806-72FB-450C-9B66-13149B9E2DCC}"/>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What causes this problem ?</a:t>
            </a:r>
          </a:p>
        </p:txBody>
      </p:sp>
      <p:sp>
        <p:nvSpPr>
          <p:cNvPr id="3" name="Content Placeholder 2">
            <a:extLst>
              <a:ext uri="{FF2B5EF4-FFF2-40B4-BE49-F238E27FC236}">
                <a16:creationId xmlns:a16="http://schemas.microsoft.com/office/drawing/2014/main" id="{7517AE2F-73F9-494A-B4F7-82F67B941ED6}"/>
              </a:ext>
            </a:extLst>
          </p:cNvPr>
          <p:cNvSpPr>
            <a:spLocks noGrp="1"/>
          </p:cNvSpPr>
          <p:nvPr>
            <p:ph idx="1"/>
          </p:nvPr>
        </p:nvSpPr>
        <p:spPr>
          <a:xfrm>
            <a:off x="505056" y="1488613"/>
            <a:ext cx="8596668" cy="3880773"/>
          </a:xfrm>
        </p:spPr>
        <p:txBody>
          <a:bodyPr>
            <a:noAutofit/>
          </a:bodyPr>
          <a:lstStyle/>
          <a:p>
            <a:pPr marL="0" indent="0">
              <a:buNone/>
            </a:pPr>
            <a:r>
              <a:rPr lang="en-GB" dirty="0">
                <a:solidFill>
                  <a:schemeClr val="tx1"/>
                </a:solidFill>
                <a:latin typeface="Arial" panose="020B0604020202020204" pitchFamily="34" charset="0"/>
                <a:cs typeface="Arial" panose="020B0604020202020204" pitchFamily="34" charset="0"/>
              </a:rPr>
              <a:t>Researchers cannot be sure why the link between TVs and being overweight exists. However, they hypothesise that:</a:t>
            </a:r>
          </a:p>
          <a:p>
            <a:r>
              <a:rPr lang="en-GB" dirty="0">
                <a:solidFill>
                  <a:schemeClr val="tx1"/>
                </a:solidFill>
                <a:latin typeface="Arial" panose="020B0604020202020204" pitchFamily="34" charset="0"/>
                <a:cs typeface="Arial" panose="020B0604020202020204" pitchFamily="34" charset="0"/>
              </a:rPr>
              <a:t> It may be down to children getting less sleep when watching TV in their bedrooms </a:t>
            </a:r>
          </a:p>
          <a:p>
            <a:r>
              <a:rPr lang="en-GB" dirty="0">
                <a:solidFill>
                  <a:schemeClr val="tx1"/>
                </a:solidFill>
                <a:latin typeface="Arial" panose="020B0604020202020204" pitchFamily="34" charset="0"/>
                <a:cs typeface="Arial" panose="020B0604020202020204" pitchFamily="34" charset="0"/>
              </a:rPr>
              <a:t> Snacking whilst watching TV</a:t>
            </a:r>
          </a:p>
          <a:p>
            <a:r>
              <a:rPr lang="en-GB" dirty="0">
                <a:solidFill>
                  <a:schemeClr val="tx1"/>
                </a:solidFill>
                <a:latin typeface="Arial" panose="020B0604020202020204" pitchFamily="34" charset="0"/>
                <a:cs typeface="Arial" panose="020B0604020202020204" pitchFamily="34" charset="0"/>
              </a:rPr>
              <a:t> By taking up time that would otherwise be spent in physical activity</a:t>
            </a:r>
          </a:p>
          <a:p>
            <a:r>
              <a:rPr lang="en-GB" dirty="0">
                <a:solidFill>
                  <a:schemeClr val="tx1"/>
                </a:solidFill>
                <a:latin typeface="Arial" panose="020B0604020202020204" pitchFamily="34" charset="0"/>
                <a:cs typeface="Arial" panose="020B0604020202020204" pitchFamily="34" charset="0"/>
              </a:rPr>
              <a:t> By promoting eating while viewing, which may foster both lower-quality </a:t>
            </a:r>
            <a:r>
              <a:rPr lang="en-GB" dirty="0" err="1">
                <a:solidFill>
                  <a:schemeClr val="tx1"/>
                </a:solidFill>
                <a:latin typeface="Arial" panose="020B0604020202020204" pitchFamily="34" charset="0"/>
                <a:cs typeface="Arial" panose="020B0604020202020204" pitchFamily="34" charset="0"/>
              </a:rPr>
              <a:t>e.g</a:t>
            </a:r>
            <a:r>
              <a:rPr lang="en-GB" dirty="0">
                <a:solidFill>
                  <a:schemeClr val="tx1"/>
                </a:solidFill>
                <a:latin typeface="Arial" panose="020B0604020202020204" pitchFamily="34" charset="0"/>
                <a:cs typeface="Arial" panose="020B0604020202020204" pitchFamily="34" charset="0"/>
              </a:rPr>
              <a:t> crisps and higher-quantity because people are less conscious of food intake</a:t>
            </a:r>
          </a:p>
          <a:p>
            <a:r>
              <a:rPr lang="en-GB" dirty="0">
                <a:solidFill>
                  <a:schemeClr val="tx1"/>
                </a:solidFill>
                <a:latin typeface="Arial" panose="020B0604020202020204" pitchFamily="34" charset="0"/>
                <a:cs typeface="Arial" panose="020B0604020202020204" pitchFamily="34" charset="0"/>
              </a:rPr>
              <a:t> By being exposed to food advertising, which affects their diets.</a:t>
            </a:r>
          </a:p>
          <a:p>
            <a:pPr marL="0" indent="0">
              <a:buNone/>
            </a:pPr>
            <a:endParaRPr lang="en-GB" dirty="0">
              <a:solidFill>
                <a:schemeClr val="tx1"/>
              </a:solidFill>
              <a:latin typeface="Arial" panose="020B0604020202020204" pitchFamily="34" charset="0"/>
              <a:cs typeface="Arial" panose="020B0604020202020204" pitchFamily="34" charset="0"/>
            </a:endParaRPr>
          </a:p>
          <a:p>
            <a:pPr marL="0" indent="0">
              <a:buNone/>
            </a:pPr>
            <a:r>
              <a:rPr lang="en-GB" dirty="0">
                <a:solidFill>
                  <a:schemeClr val="tx1"/>
                </a:solidFill>
                <a:latin typeface="Arial" panose="020B0604020202020204" pitchFamily="34" charset="0"/>
                <a:cs typeface="Arial" panose="020B0604020202020204" pitchFamily="34" charset="0"/>
              </a:rPr>
              <a:t>The effects of television of the obesity epidemic are seen also in the other technologies seen today, one of the main issues is leading a sedentary lifestyle (BBC News, 2018).</a:t>
            </a:r>
          </a:p>
        </p:txBody>
      </p:sp>
    </p:spTree>
    <p:extLst>
      <p:ext uri="{BB962C8B-B14F-4D97-AF65-F5344CB8AC3E}">
        <p14:creationId xmlns:p14="http://schemas.microsoft.com/office/powerpoint/2010/main" val="2221188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61E6F-4D0F-45A9-B0A2-036BC7694597}"/>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Advertising In the Media</a:t>
            </a:r>
          </a:p>
        </p:txBody>
      </p:sp>
      <p:sp>
        <p:nvSpPr>
          <p:cNvPr id="3" name="Content Placeholder 2">
            <a:extLst>
              <a:ext uri="{FF2B5EF4-FFF2-40B4-BE49-F238E27FC236}">
                <a16:creationId xmlns:a16="http://schemas.microsoft.com/office/drawing/2014/main" id="{ABA69E90-B311-4897-ABE9-5027776C51D9}"/>
              </a:ext>
            </a:extLst>
          </p:cNvPr>
          <p:cNvSpPr>
            <a:spLocks noGrp="1"/>
          </p:cNvSpPr>
          <p:nvPr>
            <p:ph idx="1"/>
          </p:nvPr>
        </p:nvSpPr>
        <p:spPr>
          <a:xfrm>
            <a:off x="838200" y="1550504"/>
            <a:ext cx="10515600" cy="5035825"/>
          </a:xfrm>
        </p:spPr>
        <p:txBody>
          <a:bodyPr>
            <a:normAutofit/>
          </a:bodyPr>
          <a:lstStyle/>
          <a:p>
            <a:r>
              <a:rPr lang="en-GB" sz="2200" dirty="0">
                <a:solidFill>
                  <a:schemeClr val="tx1"/>
                </a:solidFill>
                <a:latin typeface="Arial" panose="020B0604020202020204" pitchFamily="34" charset="0"/>
                <a:cs typeface="Arial" panose="020B0604020202020204" pitchFamily="34" charset="0"/>
              </a:rPr>
              <a:t>The link between television viewing and obesity at a young age is alarming. </a:t>
            </a:r>
          </a:p>
          <a:p>
            <a:r>
              <a:rPr lang="en-GB" sz="2200" dirty="0">
                <a:solidFill>
                  <a:schemeClr val="tx1"/>
                </a:solidFill>
                <a:latin typeface="Arial" panose="020B0604020202020204" pitchFamily="34" charset="0"/>
                <a:cs typeface="Arial" panose="020B0604020202020204" pitchFamily="34" charset="0"/>
              </a:rPr>
              <a:t>Marketers target very young children.</a:t>
            </a:r>
          </a:p>
          <a:p>
            <a:r>
              <a:rPr lang="en-GB" sz="2200" dirty="0">
                <a:solidFill>
                  <a:schemeClr val="tx1"/>
                </a:solidFill>
                <a:latin typeface="Arial" panose="020B0604020202020204" pitchFamily="34" charset="0"/>
                <a:cs typeface="Arial" panose="020B0604020202020204" pitchFamily="34" charset="0"/>
              </a:rPr>
              <a:t>Almost 90% of children begin watching television before age 2.</a:t>
            </a:r>
          </a:p>
          <a:p>
            <a:r>
              <a:rPr lang="en-GB" sz="2200" dirty="0">
                <a:solidFill>
                  <a:schemeClr val="tx1"/>
                </a:solidFill>
                <a:latin typeface="Arial" panose="020B0604020202020204" pitchFamily="34" charset="0"/>
                <a:cs typeface="Arial" panose="020B0604020202020204" pitchFamily="34" charset="0"/>
              </a:rPr>
              <a:t>Marketing begins with children as young as 2 years, in order to build brand awareness and brand sympathy. </a:t>
            </a:r>
          </a:p>
          <a:p>
            <a:r>
              <a:rPr lang="en-GB" sz="2200" dirty="0">
                <a:solidFill>
                  <a:schemeClr val="tx1"/>
                </a:solidFill>
                <a:latin typeface="Arial" panose="020B0604020202020204" pitchFamily="34" charset="0"/>
                <a:cs typeface="Arial" panose="020B0604020202020204" pitchFamily="34" charset="0"/>
              </a:rPr>
              <a:t>The typical child in nursery can already recognize more than 200 brands. </a:t>
            </a:r>
          </a:p>
          <a:p>
            <a:r>
              <a:rPr lang="en-GB" sz="2200" dirty="0">
                <a:solidFill>
                  <a:schemeClr val="tx1"/>
                </a:solidFill>
                <a:latin typeface="Arial" panose="020B0604020202020204" pitchFamily="34" charset="0"/>
                <a:cs typeface="Arial" panose="020B0604020202020204" pitchFamily="34" charset="0"/>
              </a:rPr>
              <a:t>Being exposed to advertising at such a young age will negatively influence the decisions as they develop into adults. </a:t>
            </a:r>
          </a:p>
          <a:p>
            <a:r>
              <a:rPr lang="en-GB" sz="2200" dirty="0">
                <a:solidFill>
                  <a:schemeClr val="tx1"/>
                </a:solidFill>
                <a:latin typeface="Arial" panose="020B0604020202020204" pitchFamily="34" charset="0"/>
                <a:cs typeface="Arial" panose="020B0604020202020204" pitchFamily="34" charset="0"/>
              </a:rPr>
              <a:t>However, Experiments with children in primary school have shown that children exposed even to healthy adverts are more likely than unexposed children to have positive attitudes toward healthy foods (Zimmerman and Bell, 2010).</a:t>
            </a:r>
          </a:p>
          <a:p>
            <a:endParaRPr lang="en-GB" sz="2600" dirty="0"/>
          </a:p>
          <a:p>
            <a:pPr marL="0" indent="0">
              <a:buNone/>
            </a:pPr>
            <a:endParaRPr lang="en-GB" dirty="0"/>
          </a:p>
        </p:txBody>
      </p:sp>
    </p:spTree>
    <p:extLst>
      <p:ext uri="{BB962C8B-B14F-4D97-AF65-F5344CB8AC3E}">
        <p14:creationId xmlns:p14="http://schemas.microsoft.com/office/powerpoint/2010/main" val="1075303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4EF53-71D0-4AA8-A6ED-B3FD1855160D}"/>
              </a:ext>
            </a:extLst>
          </p:cNvPr>
          <p:cNvSpPr>
            <a:spLocks noGrp="1"/>
          </p:cNvSpPr>
          <p:nvPr>
            <p:ph type="title"/>
          </p:nvPr>
        </p:nvSpPr>
        <p:spPr>
          <a:xfrm>
            <a:off x="465299" y="156238"/>
            <a:ext cx="8596668" cy="1320800"/>
          </a:xfrm>
        </p:spPr>
        <p:txBody>
          <a:bodyPr>
            <a:normAutofit fontScale="90000"/>
          </a:bodyPr>
          <a:lstStyle/>
          <a:p>
            <a:br>
              <a:rPr lang="en-GB" dirty="0">
                <a:solidFill>
                  <a:schemeClr val="tx1"/>
                </a:solidFill>
              </a:rPr>
            </a:br>
            <a:r>
              <a:rPr lang="en-GB" dirty="0">
                <a:solidFill>
                  <a:schemeClr val="tx1"/>
                </a:solidFill>
              </a:rPr>
              <a:t>Changes to Advertising Practice in the UK</a:t>
            </a:r>
            <a:br>
              <a:rPr lang="en-GB" u="sng"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F04EBCA1-A2E6-4D49-939B-BA8AD2D48C55}"/>
              </a:ext>
            </a:extLst>
          </p:cNvPr>
          <p:cNvSpPr>
            <a:spLocks noGrp="1"/>
          </p:cNvSpPr>
          <p:nvPr>
            <p:ph idx="1"/>
          </p:nvPr>
        </p:nvSpPr>
        <p:spPr>
          <a:xfrm>
            <a:off x="677334" y="2451651"/>
            <a:ext cx="8596668" cy="3869635"/>
          </a:xfrm>
        </p:spPr>
        <p:txBody>
          <a:bodyPr>
            <a:normAutofit/>
          </a:bodyPr>
          <a:lstStyle/>
          <a:p>
            <a:pPr marL="0" indent="0">
              <a:buNone/>
            </a:pPr>
            <a:endParaRPr lang="en-GB" dirty="0"/>
          </a:p>
          <a:p>
            <a:pPr marL="0" indent="0">
              <a:buNone/>
            </a:pPr>
            <a:r>
              <a:rPr lang="en-GB" sz="2000" dirty="0">
                <a:solidFill>
                  <a:schemeClr val="tx1"/>
                </a:solidFill>
                <a:latin typeface="Arial" panose="020B0604020202020204" pitchFamily="34" charset="0"/>
                <a:cs typeface="Arial" panose="020B0604020202020204" pitchFamily="34" charset="0"/>
                <a:hlinkClick r:id="rId2"/>
              </a:rPr>
              <a:t>https://www.youtube.com/watch?v=hdLnP7FsjRo</a:t>
            </a:r>
            <a:r>
              <a:rPr lang="en-GB" sz="2000" dirty="0">
                <a:solidFill>
                  <a:schemeClr val="tx1"/>
                </a:solidFill>
                <a:latin typeface="Arial" panose="020B0604020202020204" pitchFamily="34" charset="0"/>
                <a:cs typeface="Arial" panose="020B0604020202020204" pitchFamily="34" charset="0"/>
              </a:rPr>
              <a:t> </a:t>
            </a:r>
          </a:p>
          <a:p>
            <a:pPr marL="0" indent="0">
              <a:buNone/>
            </a:pPr>
            <a:r>
              <a:rPr lang="en-GB" sz="2000" dirty="0">
                <a:solidFill>
                  <a:schemeClr val="tx1"/>
                </a:solidFill>
                <a:latin typeface="Arial" panose="020B0604020202020204" pitchFamily="34" charset="0"/>
                <a:cs typeface="Arial" panose="020B0604020202020204" pitchFamily="34" charset="0"/>
              </a:rPr>
              <a:t>(YouTube, 2018).</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During the video the good morning Britain team interview a member of the  committee of advertising practice about the banning on junk food adverts in the UK.</a:t>
            </a:r>
          </a:p>
        </p:txBody>
      </p:sp>
    </p:spTree>
    <p:extLst>
      <p:ext uri="{BB962C8B-B14F-4D97-AF65-F5344CB8AC3E}">
        <p14:creationId xmlns:p14="http://schemas.microsoft.com/office/powerpoint/2010/main" val="2631960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F66BE-19D5-4458-877B-B6D096420F0A}"/>
              </a:ext>
            </a:extLst>
          </p:cNvPr>
          <p:cNvSpPr>
            <a:spLocks noGrp="1"/>
          </p:cNvSpPr>
          <p:nvPr>
            <p:ph type="title"/>
          </p:nvPr>
        </p:nvSpPr>
        <p:spPr>
          <a:xfrm>
            <a:off x="650105" y="273462"/>
            <a:ext cx="8596668" cy="1320800"/>
          </a:xfrm>
        </p:spPr>
        <p:txBody>
          <a:bodyPr>
            <a:normAutofit/>
          </a:bodyPr>
          <a:lstStyle/>
          <a:p>
            <a:r>
              <a:rPr lang="en-GB" sz="4400" dirty="0">
                <a:solidFill>
                  <a:schemeClr val="tx1"/>
                </a:solidFill>
                <a:latin typeface="Arial" panose="020B0604020202020204" pitchFamily="34" charset="0"/>
                <a:cs typeface="Arial" panose="020B0604020202020204" pitchFamily="34" charset="0"/>
              </a:rPr>
              <a:t>Internet</a:t>
            </a:r>
          </a:p>
        </p:txBody>
      </p:sp>
      <p:sp>
        <p:nvSpPr>
          <p:cNvPr id="3" name="Content Placeholder 2">
            <a:extLst>
              <a:ext uri="{FF2B5EF4-FFF2-40B4-BE49-F238E27FC236}">
                <a16:creationId xmlns:a16="http://schemas.microsoft.com/office/drawing/2014/main" id="{F7FCF90F-F06D-4D6F-A2A7-1F940D89F54E}"/>
              </a:ext>
            </a:extLst>
          </p:cNvPr>
          <p:cNvSpPr>
            <a:spLocks noGrp="1"/>
          </p:cNvSpPr>
          <p:nvPr>
            <p:ph idx="1"/>
          </p:nvPr>
        </p:nvSpPr>
        <p:spPr>
          <a:xfrm>
            <a:off x="838200" y="1504769"/>
            <a:ext cx="10515600" cy="4785485"/>
          </a:xfrm>
        </p:spPr>
        <p:txBody>
          <a:bodyPr>
            <a:normAutofit/>
          </a:bodyPr>
          <a:lstStyle/>
          <a:p>
            <a:r>
              <a:rPr lang="en-GB" sz="2400" dirty="0">
                <a:solidFill>
                  <a:schemeClr val="tx1"/>
                </a:solidFill>
                <a:latin typeface="Arial" panose="020B0604020202020204" pitchFamily="34" charset="0"/>
                <a:cs typeface="Arial" panose="020B0604020202020204" pitchFamily="34" charset="0"/>
              </a:rPr>
              <a:t>Shopping</a:t>
            </a:r>
          </a:p>
          <a:p>
            <a:r>
              <a:rPr lang="en-GB" sz="2400" dirty="0">
                <a:solidFill>
                  <a:schemeClr val="tx1"/>
                </a:solidFill>
                <a:latin typeface="Arial" panose="020B0604020202020204" pitchFamily="34" charset="0"/>
                <a:cs typeface="Arial" panose="020B0604020202020204" pitchFamily="34" charset="0"/>
              </a:rPr>
              <a:t>Take aways </a:t>
            </a:r>
          </a:p>
          <a:p>
            <a:r>
              <a:rPr lang="en-GB" sz="2400" dirty="0">
                <a:solidFill>
                  <a:schemeClr val="tx1"/>
                </a:solidFill>
                <a:latin typeface="Arial" panose="020B0604020202020204" pitchFamily="34" charset="0"/>
                <a:cs typeface="Arial" panose="020B0604020202020204" pitchFamily="34" charset="0"/>
              </a:rPr>
              <a:t>Banking</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The affects of the internet is that people no longer need to leave the house as often. </a:t>
            </a:r>
          </a:p>
          <a:p>
            <a:pPr marL="0" indent="0" algn="just">
              <a:buNone/>
            </a:pPr>
            <a:r>
              <a:rPr lang="en-GB" sz="2000" dirty="0">
                <a:solidFill>
                  <a:schemeClr val="tx1"/>
                </a:solidFill>
                <a:latin typeface="Arial" panose="020B0604020202020204" pitchFamily="34" charset="0"/>
                <a:cs typeface="Arial" panose="020B0604020202020204" pitchFamily="34" charset="0"/>
              </a:rPr>
              <a:t>“Lack of physical activity is another important factor related to obesity. Many people have jobs that involve sitting at a desk for majority of the day. They also rely on their cars, rather than walking or cycling.</a:t>
            </a:r>
          </a:p>
          <a:p>
            <a:pPr marL="0" indent="0" algn="just">
              <a:buNone/>
            </a:pPr>
            <a:r>
              <a:rPr lang="en-GB" sz="2000" dirty="0">
                <a:solidFill>
                  <a:schemeClr val="tx1"/>
                </a:solidFill>
                <a:latin typeface="Arial" panose="020B0604020202020204" pitchFamily="34" charset="0"/>
                <a:cs typeface="Arial" panose="020B0604020202020204" pitchFamily="34" charset="0"/>
              </a:rPr>
              <a:t>For relaxation, many people tend to watch TV, browse the internet or play computer games, and rarely take regular exercise” (NHS,2018).</a:t>
            </a:r>
          </a:p>
        </p:txBody>
      </p:sp>
      <p:pic>
        <p:nvPicPr>
          <p:cNvPr id="2050" name="Picture 2" descr="Image result for tesco online shop">
            <a:extLst>
              <a:ext uri="{FF2B5EF4-FFF2-40B4-BE49-F238E27FC236}">
                <a16:creationId xmlns:a16="http://schemas.microsoft.com/office/drawing/2014/main" id="{C5AB772B-61BA-4DCE-AF74-BD3816C5B5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7949" y="275672"/>
            <a:ext cx="3246783" cy="198865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online banking">
            <a:extLst>
              <a:ext uri="{FF2B5EF4-FFF2-40B4-BE49-F238E27FC236}">
                <a16:creationId xmlns:a16="http://schemas.microsoft.com/office/drawing/2014/main" id="{4D5BE756-BDDF-4295-9F8A-A4DCCBD318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8814" y="273462"/>
            <a:ext cx="2739473" cy="182022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takeaways">
            <a:extLst>
              <a:ext uri="{FF2B5EF4-FFF2-40B4-BE49-F238E27FC236}">
                <a16:creationId xmlns:a16="http://schemas.microsoft.com/office/drawing/2014/main" id="{5C311FA6-B6C6-4136-A20B-FDCF0C621C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8881" y="609600"/>
            <a:ext cx="2387119" cy="1790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874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2B26D-95B9-4F05-BE6A-15FE518E4FFA}"/>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Positive uses for technology</a:t>
            </a:r>
          </a:p>
        </p:txBody>
      </p:sp>
      <p:sp>
        <p:nvSpPr>
          <p:cNvPr id="3" name="Content Placeholder 2">
            <a:extLst>
              <a:ext uri="{FF2B5EF4-FFF2-40B4-BE49-F238E27FC236}">
                <a16:creationId xmlns:a16="http://schemas.microsoft.com/office/drawing/2014/main" id="{780085FB-2571-4797-BCA6-D631DDA1016D}"/>
              </a:ext>
            </a:extLst>
          </p:cNvPr>
          <p:cNvSpPr>
            <a:spLocks noGrp="1"/>
          </p:cNvSpPr>
          <p:nvPr>
            <p:ph idx="1"/>
          </p:nvPr>
        </p:nvSpPr>
        <p:spPr>
          <a:xfrm>
            <a:off x="677334" y="1488613"/>
            <a:ext cx="8596668" cy="3880773"/>
          </a:xfrm>
        </p:spPr>
        <p:txBody>
          <a:bodyPr/>
          <a:lstStyle/>
          <a:p>
            <a:r>
              <a:rPr lang="en-GB" sz="2000" dirty="0">
                <a:solidFill>
                  <a:schemeClr val="tx1"/>
                </a:solidFill>
                <a:latin typeface="Arial" panose="020B0604020202020204" pitchFamily="34" charset="0"/>
                <a:cs typeface="Arial" panose="020B0604020202020204" pitchFamily="34" charset="0"/>
              </a:rPr>
              <a:t>Fitbit</a:t>
            </a:r>
          </a:p>
          <a:p>
            <a:r>
              <a:rPr lang="en-GB" sz="2000" dirty="0">
                <a:solidFill>
                  <a:schemeClr val="tx1"/>
                </a:solidFill>
                <a:latin typeface="Arial" panose="020B0604020202020204" pitchFamily="34" charset="0"/>
                <a:cs typeface="Arial" panose="020B0604020202020204" pitchFamily="34" charset="0"/>
              </a:rPr>
              <a:t>Weight loss apps</a:t>
            </a:r>
          </a:p>
          <a:p>
            <a:r>
              <a:rPr lang="en-GB" sz="2000" dirty="0">
                <a:solidFill>
                  <a:schemeClr val="tx1"/>
                </a:solidFill>
                <a:latin typeface="Arial" panose="020B0604020202020204" pitchFamily="34" charset="0"/>
                <a:cs typeface="Arial" panose="020B0604020202020204" pitchFamily="34" charset="0"/>
              </a:rPr>
              <a:t>Fitness DVD’s</a:t>
            </a:r>
          </a:p>
          <a:p>
            <a:endParaRPr lang="en-GB" dirty="0"/>
          </a:p>
          <a:p>
            <a:endParaRPr lang="en-GB" dirty="0"/>
          </a:p>
          <a:p>
            <a:endParaRPr lang="en-GB" dirty="0"/>
          </a:p>
        </p:txBody>
      </p:sp>
      <p:pic>
        <p:nvPicPr>
          <p:cNvPr id="1028" name="Picture 4" descr="Image result for fitbit">
            <a:extLst>
              <a:ext uri="{FF2B5EF4-FFF2-40B4-BE49-F238E27FC236}">
                <a16:creationId xmlns:a16="http://schemas.microsoft.com/office/drawing/2014/main" id="{9F7ED4B5-A350-4C21-90C9-C68A02EA35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0020" y="934855"/>
            <a:ext cx="2492176" cy="24921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fitness dvd davina mccall">
            <a:extLst>
              <a:ext uri="{FF2B5EF4-FFF2-40B4-BE49-F238E27FC236}">
                <a16:creationId xmlns:a16="http://schemas.microsoft.com/office/drawing/2014/main" id="{42AB7B22-A71C-446F-A76B-B53A094D22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3427031"/>
            <a:ext cx="2164867" cy="300114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weight loss apps uk">
            <a:extLst>
              <a:ext uri="{FF2B5EF4-FFF2-40B4-BE49-F238E27FC236}">
                <a16:creationId xmlns:a16="http://schemas.microsoft.com/office/drawing/2014/main" id="{BC99A5D8-C417-4B77-B1BC-477358CC40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5792" y="3884957"/>
            <a:ext cx="4258885" cy="2715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107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5B560-A4E4-47B7-892A-1FDC2170218F}"/>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EDEAB65-22BD-47CD-A750-628B0E050C11}"/>
              </a:ext>
            </a:extLst>
          </p:cNvPr>
          <p:cNvSpPr>
            <a:spLocks noGrp="1"/>
          </p:cNvSpPr>
          <p:nvPr>
            <p:ph idx="1"/>
          </p:nvPr>
        </p:nvSpPr>
        <p:spPr>
          <a:xfrm>
            <a:off x="518308" y="1683510"/>
            <a:ext cx="8596668" cy="3880773"/>
          </a:xfrm>
        </p:spPr>
        <p:txBody>
          <a:bodyPr/>
          <a:lstStyle/>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To conclude the escalating problems associated with the increased use of technology in the UK has been reported to increase the levels of inactivity, increase obesity, and tiredness (BBC News, 2018). Research by the BBC News (2018) suggests there is clear link between having a TV in the bedroom as a young child and being overweight a few years later. One of the main reasons technology is negatively affecting obesity is because people are leading a sedentary lifestyle by not being physically active and snacking whilst watching TV (BBC News, 2018).</a:t>
            </a:r>
          </a:p>
          <a:p>
            <a:pPr marL="0" indent="0">
              <a:buNone/>
            </a:pPr>
            <a:endParaRPr lang="en-GB" dirty="0"/>
          </a:p>
        </p:txBody>
      </p:sp>
    </p:spTree>
    <p:extLst>
      <p:ext uri="{BB962C8B-B14F-4D97-AF65-F5344CB8AC3E}">
        <p14:creationId xmlns:p14="http://schemas.microsoft.com/office/powerpoint/2010/main" val="1227073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1F74C-7CF0-4753-BC70-B314627C22E5}"/>
              </a:ext>
            </a:extLst>
          </p:cNvPr>
          <p:cNvSpPr>
            <a:spLocks noGrp="1"/>
          </p:cNvSpPr>
          <p:nvPr>
            <p:ph type="title"/>
          </p:nvPr>
        </p:nvSpPr>
        <p:spPr/>
        <p:txBody>
          <a:bodyPr>
            <a:normAutofit/>
          </a:bodyPr>
          <a:lstStyle/>
          <a:p>
            <a:r>
              <a:rPr lang="en-GB" dirty="0">
                <a:solidFill>
                  <a:schemeClr val="tx1"/>
                </a:solidFill>
                <a:latin typeface="Arial" panose="020B0604020202020204" pitchFamily="34" charset="0"/>
                <a:cs typeface="Arial" panose="020B0604020202020204" pitchFamily="34" charset="0"/>
              </a:rPr>
              <a:t>References</a:t>
            </a:r>
            <a:br>
              <a:rPr lang="en-GB" dirty="0">
                <a:solidFill>
                  <a:schemeClr val="tx1"/>
                </a:solidFill>
                <a:latin typeface="Arial" panose="020B0604020202020204" pitchFamily="34" charset="0"/>
                <a:cs typeface="Arial" panose="020B0604020202020204" pitchFamily="34" charset="0"/>
              </a:rPr>
            </a:b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C590302-E0EE-43F1-B5FD-1E8FAE5A9D86}"/>
              </a:ext>
            </a:extLst>
          </p:cNvPr>
          <p:cNvSpPr>
            <a:spLocks noGrp="1"/>
          </p:cNvSpPr>
          <p:nvPr>
            <p:ph idx="1"/>
          </p:nvPr>
        </p:nvSpPr>
        <p:spPr>
          <a:xfrm>
            <a:off x="571317" y="1439490"/>
            <a:ext cx="10837332" cy="4808910"/>
          </a:xfrm>
        </p:spPr>
        <p:txBody>
          <a:bodyPr/>
          <a:lstStyle/>
          <a:p>
            <a:pPr marL="0" indent="0">
              <a:buNone/>
            </a:pPr>
            <a:r>
              <a:rPr lang="en-GB" dirty="0"/>
              <a:t>BBC News. (2018). </a:t>
            </a:r>
            <a:r>
              <a:rPr lang="en-GB" i="1" dirty="0"/>
              <a:t>Bedroom TVs linked to children's weight. </a:t>
            </a:r>
            <a:r>
              <a:rPr lang="en-GB" dirty="0"/>
              <a:t>Available at: http://www.bbc.co.uk/news/health-40120286 (Accessed 03/01.2018).</a:t>
            </a:r>
          </a:p>
          <a:p>
            <a:pPr marL="0" indent="0">
              <a:buNone/>
            </a:pPr>
            <a:r>
              <a:rPr lang="en-GB" dirty="0"/>
              <a:t>Hernández, B., </a:t>
            </a:r>
            <a:r>
              <a:rPr lang="en-GB" dirty="0" err="1"/>
              <a:t>Gortmaker</a:t>
            </a:r>
            <a:r>
              <a:rPr lang="en-GB" dirty="0"/>
              <a:t>, S., Colditz, G., Peterson, K., Laird, N. and Parra-Cabrera, S. (1999). </a:t>
            </a:r>
            <a:r>
              <a:rPr lang="en-GB" i="1" dirty="0"/>
              <a:t>Association of obesity with physical activity, television programs and other forms of video viewing among children in Mexico City</a:t>
            </a:r>
            <a:r>
              <a:rPr lang="en-GB" dirty="0"/>
              <a:t>. International Journal of Obesity, 23(8), pp.845-854.</a:t>
            </a:r>
          </a:p>
          <a:p>
            <a:pPr marL="0" indent="0">
              <a:buNone/>
            </a:pPr>
            <a:r>
              <a:rPr lang="en-GB" dirty="0"/>
              <a:t> Leonard, W. (2010). </a:t>
            </a:r>
            <a:r>
              <a:rPr lang="en-GB" i="1" dirty="0"/>
              <a:t>Media influence on obese children and teenagers. </a:t>
            </a:r>
            <a:r>
              <a:rPr lang="en-GB" dirty="0"/>
              <a:t>Available at: </a:t>
            </a:r>
            <a:r>
              <a:rPr lang="en-GB" u="sng" dirty="0">
                <a:hlinkClick r:id="rId2"/>
              </a:rPr>
              <a:t>file:///C:/Users/Invate/Documents/alcohol/obese.pdf</a:t>
            </a:r>
            <a:r>
              <a:rPr lang="en-GB" dirty="0"/>
              <a:t> (Accessed 03/01/2018). </a:t>
            </a:r>
          </a:p>
          <a:p>
            <a:pPr marL="0" indent="0">
              <a:buNone/>
            </a:pPr>
            <a:r>
              <a:rPr lang="en-GB" dirty="0"/>
              <a:t>NHS.(2017). </a:t>
            </a:r>
            <a:r>
              <a:rPr lang="en-GB" i="1" dirty="0"/>
              <a:t>Obesity. </a:t>
            </a:r>
            <a:r>
              <a:rPr lang="en-GB" dirty="0"/>
              <a:t>Available at: </a:t>
            </a:r>
            <a:r>
              <a:rPr lang="en-GB" u="sng" dirty="0">
                <a:hlinkClick r:id="rId3"/>
              </a:rPr>
              <a:t>https://www.nhs.uk/</a:t>
            </a:r>
            <a:r>
              <a:rPr lang="en-GB" i="1" u="sng" dirty="0">
                <a:hlinkClick r:id="rId3"/>
              </a:rPr>
              <a:t>conditions</a:t>
            </a:r>
            <a:r>
              <a:rPr lang="en-GB" u="sng" dirty="0">
                <a:hlinkClick r:id="rId3"/>
              </a:rPr>
              <a:t>/obesity/causes/</a:t>
            </a:r>
            <a:r>
              <a:rPr lang="en-GB" dirty="0"/>
              <a:t> (Accessed 02/01/2018).</a:t>
            </a:r>
          </a:p>
          <a:p>
            <a:pPr marL="0" indent="0">
              <a:buNone/>
            </a:pPr>
            <a:r>
              <a:rPr lang="en-GB" dirty="0"/>
              <a:t>YouTube. (2018). Ban On Junk Food Ads | Good Morning Britain. [online] Available at: https://www.youtube.com/watch?v=hdLnP7FsjRo (Accessed 01/01/2018).</a:t>
            </a:r>
          </a:p>
          <a:p>
            <a:pPr marL="0" indent="0">
              <a:buNone/>
            </a:pPr>
            <a:r>
              <a:rPr lang="en-GB" dirty="0"/>
              <a:t>Zimmerman, F. and Bell, J. (2010). </a:t>
            </a:r>
            <a:r>
              <a:rPr lang="en-GB" i="1" dirty="0"/>
              <a:t>Associations of Television Content Type and Obesity in Children</a:t>
            </a:r>
            <a:r>
              <a:rPr lang="en-GB" dirty="0"/>
              <a:t>. American Journal of Public Health, 100(2), pp.334-340.</a:t>
            </a:r>
          </a:p>
          <a:p>
            <a:pPr marL="0" indent="0">
              <a:buNone/>
            </a:pPr>
            <a:endParaRPr lang="en-GB" i="1" dirty="0">
              <a:solidFill>
                <a:schemeClr val="tx1"/>
              </a:solidFill>
            </a:endParaRPr>
          </a:p>
        </p:txBody>
      </p:sp>
    </p:spTree>
    <p:extLst>
      <p:ext uri="{BB962C8B-B14F-4D97-AF65-F5344CB8AC3E}">
        <p14:creationId xmlns:p14="http://schemas.microsoft.com/office/powerpoint/2010/main" val="4218726525"/>
      </p:ext>
    </p:extLst>
  </p:cSld>
  <p:clrMapOvr>
    <a:masterClrMapping/>
  </p:clrMapOvr>
</p:sld>
</file>

<file path=ppt/theme/theme1.xml><?xml version="1.0" encoding="utf-8"?>
<a:theme xmlns:a="http://schemas.openxmlformats.org/drawingml/2006/main" name="Face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405</TotalTime>
  <Words>937</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Media and Technology </vt:lpstr>
      <vt:lpstr>Technology</vt:lpstr>
      <vt:lpstr> Television</vt:lpstr>
      <vt:lpstr>What causes this problem ?</vt:lpstr>
      <vt:lpstr>Advertising In the Media</vt:lpstr>
      <vt:lpstr> Changes to Advertising Practice in the UK   </vt:lpstr>
      <vt:lpstr>Internet</vt:lpstr>
      <vt:lpstr>Positive uses for technology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 and Technology </dc:title>
  <dc:creator>Jessica</dc:creator>
  <cp:lastModifiedBy>Jessica</cp:lastModifiedBy>
  <cp:revision>35</cp:revision>
  <dcterms:created xsi:type="dcterms:W3CDTF">2018-01-03T12:52:47Z</dcterms:created>
  <dcterms:modified xsi:type="dcterms:W3CDTF">2018-01-15T11:39:33Z</dcterms:modified>
</cp:coreProperties>
</file>