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2"/>
  </p:notesMasterIdLst>
  <p:sldIdLst>
    <p:sldId id="256" r:id="rId2"/>
    <p:sldId id="258" r:id="rId3"/>
    <p:sldId id="259" r:id="rId4"/>
    <p:sldId id="260" r:id="rId5"/>
    <p:sldId id="261" r:id="rId6"/>
    <p:sldId id="263" r:id="rId7"/>
    <p:sldId id="265" r:id="rId8"/>
    <p:sldId id="268" r:id="rId9"/>
    <p:sldId id="269" r:id="rId10"/>
    <p:sldId id="270" r:id="rId11"/>
    <p:sldId id="271" r:id="rId12"/>
    <p:sldId id="272" r:id="rId13"/>
    <p:sldId id="264" r:id="rId14"/>
    <p:sldId id="266" r:id="rId15"/>
    <p:sldId id="267" r:id="rId16"/>
    <p:sldId id="273" r:id="rId17"/>
    <p:sldId id="276" r:id="rId18"/>
    <p:sldId id="277" r:id="rId19"/>
    <p:sldId id="278" r:id="rId20"/>
    <p:sldId id="27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4" autoAdjust="0"/>
    <p:restoredTop sz="61737" autoAdjust="0"/>
  </p:normalViewPr>
  <p:slideViewPr>
    <p:cSldViewPr snapToGrid="0">
      <p:cViewPr varScale="1">
        <p:scale>
          <a:sx n="72" d="100"/>
          <a:sy n="72" d="100"/>
        </p:scale>
        <p:origin x="207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D85CF0-BC96-4892-AEFC-0EC9655269CB}" type="datetimeFigureOut">
              <a:rPr lang="en-GB" smtClean="0"/>
              <a:t>20/09/2017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96B544-2B40-4167-9486-1EF630ABC924}" type="slidenum">
              <a:rPr lang="en-GB" smtClean="0"/>
              <a:t>‹#›</a:t>
            </a:fld>
            <a:endParaRPr lang="en-GB"/>
          </a:p>
        </p:txBody>
      </p:sp>
    </p:spTree>
    <p:extLst>
      <p:ext uri="{BB962C8B-B14F-4D97-AF65-F5344CB8AC3E}">
        <p14:creationId xmlns:p14="http://schemas.microsoft.com/office/powerpoint/2010/main" val="27076316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He specialised in treating patients who were suffering from a variety of unexplained physical symptoms, including paralyses, contractures and seizures.</a:t>
            </a:r>
          </a:p>
          <a:p>
            <a:r>
              <a:rPr lang="en-GB" dirty="0" smtClean="0"/>
              <a:t>Some</a:t>
            </a:r>
            <a:r>
              <a:rPr lang="en-GB" baseline="0" dirty="0" smtClean="0"/>
              <a:t> of these patients sporadically and compulsively adopted a bizarre posture (</a:t>
            </a:r>
            <a:r>
              <a:rPr lang="en-GB" baseline="0" dirty="0" err="1" smtClean="0"/>
              <a:t>acr</a:t>
            </a:r>
            <a:r>
              <a:rPr lang="en-GB" baseline="0" dirty="0" smtClean="0"/>
              <a:t>-de-circle) in which they arched their body backwards until they were supported only by their head and their heels.</a:t>
            </a:r>
          </a:p>
          <a:p>
            <a:endParaRPr lang="en-GB" baseline="0" dirty="0" smtClean="0"/>
          </a:p>
          <a:p>
            <a:r>
              <a:rPr lang="en-GB" baseline="0" dirty="0" smtClean="0"/>
              <a:t>Charcot eventually came to the conclusion that may of his patients were suffering rom a form of hysteria which had been induced by their emotional response to a traumatic accident in their past. In Charcot’s belief, these patients suffered not from the physical effects of the accident, but more of the idea they had formed from it.</a:t>
            </a:r>
          </a:p>
          <a:p>
            <a:endParaRPr lang="en-GB" baseline="0" dirty="0" smtClean="0"/>
          </a:p>
          <a:p>
            <a:endParaRPr lang="en-GB" baseline="0" dirty="0" smtClean="0"/>
          </a:p>
          <a:p>
            <a:r>
              <a:rPr lang="en-GB" baseline="0" dirty="0" smtClean="0"/>
              <a:t>Charcot confidently declared that Hysteria was a </a:t>
            </a:r>
            <a:r>
              <a:rPr lang="en-GB" baseline="0" dirty="0" err="1" smtClean="0"/>
              <a:t>dsorder</a:t>
            </a:r>
            <a:r>
              <a:rPr lang="en-GB" baseline="0" dirty="0" smtClean="0"/>
              <a:t> of the nervous system, not of the female reproductive organs. It was, </a:t>
            </a:r>
            <a:r>
              <a:rPr lang="en-GB" baseline="0" dirty="0" err="1" smtClean="0"/>
              <a:t>morevaer</a:t>
            </a:r>
            <a:r>
              <a:rPr lang="en-GB" baseline="0" dirty="0" smtClean="0"/>
              <a:t>, as real and as somatic a </a:t>
            </a:r>
            <a:r>
              <a:rPr lang="en-GB" baseline="0" dirty="0" err="1" smtClean="0"/>
              <a:t>diseas</a:t>
            </a:r>
            <a:r>
              <a:rPr lang="en-GB" baseline="0" dirty="0" smtClean="0"/>
              <a:t> as any of the other neurological catastrophes he had earlier elucidated.</a:t>
            </a: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2</a:t>
            </a:fld>
            <a:endParaRPr lang="en-GB"/>
          </a:p>
        </p:txBody>
      </p:sp>
    </p:spTree>
    <p:extLst>
      <p:ext uri="{BB962C8B-B14F-4D97-AF65-F5344CB8AC3E}">
        <p14:creationId xmlns:p14="http://schemas.microsoft.com/office/powerpoint/2010/main" val="15474570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Charcot was a neurologist,</a:t>
            </a:r>
            <a:r>
              <a:rPr lang="en-GB" baseline="0" dirty="0" smtClean="0"/>
              <a:t> he practiced neurology at a time when x-rays had not been invented, tissue staining was primitive and other instruments of investigation did not exit.</a:t>
            </a:r>
          </a:p>
          <a:p>
            <a:r>
              <a:rPr lang="en-GB" baseline="0" dirty="0" smtClean="0"/>
              <a:t>The map of the brain, in 1886, when Freud met Charcot, was scarcely drawn.</a:t>
            </a: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3</a:t>
            </a:fld>
            <a:endParaRPr lang="en-GB"/>
          </a:p>
        </p:txBody>
      </p:sp>
    </p:spTree>
    <p:extLst>
      <p:ext uri="{BB962C8B-B14F-4D97-AF65-F5344CB8AC3E}">
        <p14:creationId xmlns:p14="http://schemas.microsoft.com/office/powerpoint/2010/main" val="483186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Today, we would recognise this</a:t>
            </a:r>
            <a:r>
              <a:rPr lang="en-GB" baseline="0" dirty="0" smtClean="0"/>
              <a:t> as a closed head injury and might suggest that he had epilepsy and intracranial pressure. Possibly a part of his brain had been significantly damaged in the accident.</a:t>
            </a:r>
          </a:p>
          <a:p>
            <a:endParaRPr lang="en-GB" baseline="0" dirty="0" smtClean="0"/>
          </a:p>
          <a:p>
            <a:r>
              <a:rPr lang="en-GB" baseline="0" dirty="0" smtClean="0"/>
              <a:t>Le Log__, the classic example of a patient who supposedly suffered from traumatic hysteria, did not forget because he was frightened, he forgot because he had physical trauma to the brain.</a:t>
            </a:r>
          </a:p>
          <a:p>
            <a:endParaRPr lang="en-GB" baseline="0" dirty="0" smtClean="0"/>
          </a:p>
          <a:p>
            <a:r>
              <a:rPr lang="en-GB" baseline="0" dirty="0" smtClean="0"/>
              <a:t>Charcot’s failure to recognise cases of closed head injuries, and the symptoms they gave rise to, would shape the development of psychoanalysis.</a:t>
            </a:r>
          </a:p>
          <a:p>
            <a:r>
              <a:rPr lang="en-GB" baseline="0" dirty="0" smtClean="0"/>
              <a:t>It was the main factor which would eventually lead Freud to elaborate his entire theory of unconscious symptom-formation – or ‘repression’</a:t>
            </a: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5</a:t>
            </a:fld>
            <a:endParaRPr lang="en-GB"/>
          </a:p>
        </p:txBody>
      </p:sp>
    </p:spTree>
    <p:extLst>
      <p:ext uri="{BB962C8B-B14F-4D97-AF65-F5344CB8AC3E}">
        <p14:creationId xmlns:p14="http://schemas.microsoft.com/office/powerpoint/2010/main" val="2070618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They emphasised the underground work of memory, which stored certain mental</a:t>
            </a:r>
            <a:r>
              <a:rPr lang="en-GB" baseline="0" dirty="0" smtClean="0"/>
              <a:t> experiences in a </a:t>
            </a:r>
            <a:r>
              <a:rPr lang="en-GB" baseline="0" dirty="0" err="1" smtClean="0"/>
              <a:t>wahy</a:t>
            </a:r>
            <a:r>
              <a:rPr lang="en-GB" baseline="0" dirty="0" smtClean="0"/>
              <a:t> that they are not accessible through will or conscious efforts of retrieval.</a:t>
            </a:r>
          </a:p>
          <a:p>
            <a:endParaRPr lang="en-GB" baseline="0" dirty="0" smtClean="0"/>
          </a:p>
          <a:p>
            <a:r>
              <a:rPr lang="en-GB" baseline="0" dirty="0" smtClean="0"/>
              <a:t>Charcot demonstrated that those with hysteria were not play acting. He would publicly demonstrate his hysterical patients.</a:t>
            </a:r>
          </a:p>
          <a:p>
            <a:r>
              <a:rPr lang="en-GB" baseline="0" dirty="0" smtClean="0"/>
              <a:t>Charcot believed that Hysteria was a disorder that attacked men and women. But it was not these men that the audience came to see, instead they wanted to see the scantily clad women who were under the influence of the mesmerizing male gaze, who repeatedly enacted the various stages of the hysterical fit.</a:t>
            </a:r>
          </a:p>
          <a:p>
            <a:endParaRPr lang="en-GB" baseline="0" dirty="0" smtClean="0"/>
          </a:p>
          <a:p>
            <a:r>
              <a:rPr lang="en-GB" baseline="0" dirty="0" smtClean="0"/>
              <a:t>Blanche </a:t>
            </a:r>
            <a:r>
              <a:rPr lang="en-GB" baseline="0" dirty="0" err="1" smtClean="0"/>
              <a:t>whittman</a:t>
            </a:r>
            <a:r>
              <a:rPr lang="en-GB" baseline="0" dirty="0" smtClean="0"/>
              <a:t> One of Charcot’s favourites, here we see her swooning over the outstretched arm of his assistant, Joseph Babinski, her pelvis thrust forward, her breasts barely covered by her </a:t>
            </a:r>
            <a:r>
              <a:rPr lang="en-GB" baseline="0" dirty="0" err="1" smtClean="0"/>
              <a:t>bluse</a:t>
            </a:r>
            <a:r>
              <a:rPr lang="en-GB" baseline="0" dirty="0" smtClean="0"/>
              <a:t> and pointing suggestively at the professor, her head twisted to the side and her face contorted in what looks like the throes of orgasm.</a:t>
            </a: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6</a:t>
            </a:fld>
            <a:endParaRPr lang="en-GB"/>
          </a:p>
        </p:txBody>
      </p:sp>
    </p:spTree>
    <p:extLst>
      <p:ext uri="{BB962C8B-B14F-4D97-AF65-F5344CB8AC3E}">
        <p14:creationId xmlns:p14="http://schemas.microsoft.com/office/powerpoint/2010/main" val="15515353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Ruth Harris, “Introduction” to the reprint edition of J. M. Charcot, Clinical Lectures on Diseases of the Nervous System (London: Routledge, 1991), p. xiv.</a:t>
            </a:r>
          </a:p>
          <a:p>
            <a:endParaRPr lang="en-GB" dirty="0" smtClean="0"/>
          </a:p>
        </p:txBody>
      </p:sp>
      <p:sp>
        <p:nvSpPr>
          <p:cNvPr id="4" name="Slide Number Placeholder 3"/>
          <p:cNvSpPr>
            <a:spLocks noGrp="1"/>
          </p:cNvSpPr>
          <p:nvPr>
            <p:ph type="sldNum" sz="quarter" idx="10"/>
          </p:nvPr>
        </p:nvSpPr>
        <p:spPr/>
        <p:txBody>
          <a:bodyPr/>
          <a:lstStyle/>
          <a:p>
            <a:fld id="{5E96B544-2B40-4167-9486-1EF630ABC924}" type="slidenum">
              <a:rPr lang="en-GB" smtClean="0"/>
              <a:t>8</a:t>
            </a:fld>
            <a:endParaRPr lang="en-GB"/>
          </a:p>
        </p:txBody>
      </p:sp>
    </p:spTree>
    <p:extLst>
      <p:ext uri="{BB962C8B-B14F-4D97-AF65-F5344CB8AC3E}">
        <p14:creationId xmlns:p14="http://schemas.microsoft.com/office/powerpoint/2010/main" val="3088257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2:</a:t>
            </a:r>
            <a:r>
              <a:rPr lang="en-GB" baseline="0" dirty="0" smtClean="0"/>
              <a:t> often accompanied by cries and shrieks, and culminating in some cases in the adoption of an arc-</a:t>
            </a:r>
            <a:r>
              <a:rPr lang="en-GB" baseline="0" dirty="0" err="1" smtClean="0"/>
              <a:t>en</a:t>
            </a:r>
            <a:r>
              <a:rPr lang="en-GB" baseline="0" dirty="0" smtClean="0"/>
              <a:t>-</a:t>
            </a:r>
            <a:r>
              <a:rPr lang="en-GB" baseline="0" dirty="0" err="1" smtClean="0"/>
              <a:t>cercle</a:t>
            </a:r>
            <a:r>
              <a:rPr lang="en-GB" baseline="0" dirty="0" smtClean="0"/>
              <a:t> position, in which the patient is bent backwards into a seemingly impossible contortion, . Charcot also referred to these </a:t>
            </a:r>
            <a:r>
              <a:rPr lang="en-GB" baseline="0" dirty="0" err="1" smtClean="0"/>
              <a:t>epsidoes</a:t>
            </a:r>
            <a:r>
              <a:rPr lang="en-GB" baseline="0" dirty="0" smtClean="0"/>
              <a:t> as </a:t>
            </a:r>
            <a:r>
              <a:rPr lang="en-GB" i="1" baseline="0" dirty="0" err="1" smtClean="0"/>
              <a:t>clownisme</a:t>
            </a:r>
            <a:r>
              <a:rPr lang="en-GB" i="0" baseline="0" dirty="0" smtClean="0"/>
              <a:t>. </a:t>
            </a:r>
            <a:br>
              <a:rPr lang="en-GB" i="0" baseline="0" dirty="0" smtClean="0"/>
            </a:b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9</a:t>
            </a:fld>
            <a:endParaRPr lang="en-GB"/>
          </a:p>
        </p:txBody>
      </p:sp>
    </p:spTree>
    <p:extLst>
      <p:ext uri="{BB962C8B-B14F-4D97-AF65-F5344CB8AC3E}">
        <p14:creationId xmlns:p14="http://schemas.microsoft.com/office/powerpoint/2010/main" val="4256099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the first phase: the patient, having suffered a seizure,</a:t>
            </a:r>
            <a:r>
              <a:rPr lang="en-GB" baseline="0" dirty="0" smtClean="0"/>
              <a:t> is locked into a tonic immobility, arms rigid, nightgown rucked up</a:t>
            </a: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10</a:t>
            </a:fld>
            <a:endParaRPr lang="en-GB"/>
          </a:p>
        </p:txBody>
      </p:sp>
    </p:spTree>
    <p:extLst>
      <p:ext uri="{BB962C8B-B14F-4D97-AF65-F5344CB8AC3E}">
        <p14:creationId xmlns:p14="http://schemas.microsoft.com/office/powerpoint/2010/main" val="39580644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Clownisme</a:t>
            </a:r>
            <a:r>
              <a:rPr lang="en-GB" dirty="0" smtClean="0"/>
              <a:t>: Second stage of a hysterical attack. The bottom</a:t>
            </a:r>
            <a:r>
              <a:rPr lang="en-GB" baseline="0" dirty="0" smtClean="0"/>
              <a:t> plate shows the characteristic arc </a:t>
            </a:r>
            <a:r>
              <a:rPr lang="en-GB" baseline="0" dirty="0" err="1" smtClean="0"/>
              <a:t>en</a:t>
            </a:r>
            <a:r>
              <a:rPr lang="en-GB" baseline="0" dirty="0" smtClean="0"/>
              <a:t> </a:t>
            </a:r>
            <a:r>
              <a:rPr lang="en-GB" baseline="0" dirty="0" err="1" smtClean="0"/>
              <a:t>cercle</a:t>
            </a:r>
            <a:r>
              <a:rPr lang="en-GB" baseline="0" dirty="0" smtClean="0"/>
              <a:t> adopted by many of his patients</a:t>
            </a: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11</a:t>
            </a:fld>
            <a:endParaRPr lang="en-GB"/>
          </a:p>
        </p:txBody>
      </p:sp>
    </p:spTree>
    <p:extLst>
      <p:ext uri="{BB962C8B-B14F-4D97-AF65-F5344CB8AC3E}">
        <p14:creationId xmlns:p14="http://schemas.microsoft.com/office/powerpoint/2010/main" val="40770107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Attitudes</a:t>
            </a:r>
            <a:r>
              <a:rPr lang="en-GB" baseline="0" dirty="0" smtClean="0"/>
              <a:t> </a:t>
            </a:r>
            <a:r>
              <a:rPr lang="en-GB" baseline="0" dirty="0" err="1" smtClean="0"/>
              <a:t>passionelle</a:t>
            </a:r>
            <a:r>
              <a:rPr lang="en-GB" baseline="0" dirty="0" smtClean="0"/>
              <a:t>, the third phase of grand </a:t>
            </a:r>
            <a:r>
              <a:rPr lang="en-GB" baseline="0" dirty="0" err="1" smtClean="0"/>
              <a:t>hysterie</a:t>
            </a:r>
            <a:r>
              <a:rPr lang="en-GB" baseline="0" dirty="0" smtClean="0"/>
              <a:t>. These were engravings based on one of the many photographic studies of the female patients who made up Charcot’s circus.</a:t>
            </a: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12</a:t>
            </a:fld>
            <a:endParaRPr lang="en-GB"/>
          </a:p>
        </p:txBody>
      </p:sp>
    </p:spTree>
    <p:extLst>
      <p:ext uri="{BB962C8B-B14F-4D97-AF65-F5344CB8AC3E}">
        <p14:creationId xmlns:p14="http://schemas.microsoft.com/office/powerpoint/2010/main" val="3387836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limitations of lighting, and the technical requirements</a:t>
            </a:r>
            <a:r>
              <a:rPr lang="en-GB" baseline="0" dirty="0" smtClean="0"/>
              <a:t> of picture-taking with wet </a:t>
            </a:r>
            <a:r>
              <a:rPr lang="en-GB" baseline="0" dirty="0" err="1" smtClean="0"/>
              <a:t>collodian</a:t>
            </a:r>
            <a:r>
              <a:rPr lang="en-GB" baseline="0" dirty="0" smtClean="0"/>
              <a:t> plates suggest that the pathologies were stages, posed and manufactured as facts.</a:t>
            </a:r>
          </a:p>
          <a:p>
            <a:endParaRPr lang="en-GB" baseline="0" dirty="0" smtClean="0"/>
          </a:p>
          <a:p>
            <a:r>
              <a:rPr lang="en-GB" baseline="0" dirty="0" smtClean="0"/>
              <a:t>Augustine was a 19 year old patient who suffered from “hysteria”. Charcot diagnosed Augustine with “ovarian hysteria”. </a:t>
            </a:r>
          </a:p>
          <a:p>
            <a:r>
              <a:rPr lang="en-GB" baseline="0" dirty="0" smtClean="0"/>
              <a:t>Augustine was just under 16 when she was admitted. We now know, that she had been threatened with a razor and raped by her mother’s lover when only 13, and sexually attacked by other men in her neighbourhood. She was admitted for paralysis of sensation in her right arm, preceded by pains in her lower right abdomen.</a:t>
            </a:r>
          </a:p>
          <a:p>
            <a:r>
              <a:rPr lang="en-GB" baseline="0" dirty="0" smtClean="0"/>
              <a:t>Once in the hospital, she was stripped and displayed, physically and emotionally laid bare, </a:t>
            </a:r>
            <a:r>
              <a:rPr lang="en-GB" baseline="0" dirty="0" err="1" smtClean="0"/>
              <a:t>photographged</a:t>
            </a:r>
            <a:r>
              <a:rPr lang="en-GB" baseline="0" dirty="0" smtClean="0"/>
              <a:t> incessantly in diaphanous and revealing hospital gowns for the multi-volume catalogue of images that constituted the </a:t>
            </a:r>
            <a:r>
              <a:rPr lang="en-GB" i="1" baseline="0" dirty="0" err="1" smtClean="0"/>
              <a:t>iconographie</a:t>
            </a:r>
            <a:r>
              <a:rPr lang="en-GB" i="0" baseline="0" dirty="0" smtClean="0"/>
              <a:t> and the Nouvelle </a:t>
            </a:r>
            <a:r>
              <a:rPr lang="en-GB" i="0" baseline="0" dirty="0" err="1" smtClean="0"/>
              <a:t>Iconographie</a:t>
            </a:r>
            <a:r>
              <a:rPr lang="en-GB" i="0" baseline="0" dirty="0" smtClean="0"/>
              <a:t> of the </a:t>
            </a:r>
            <a:r>
              <a:rPr lang="en-GB" i="0" baseline="0" dirty="0" err="1" smtClean="0"/>
              <a:t>Salpetriere</a:t>
            </a:r>
            <a:r>
              <a:rPr lang="en-GB" i="0" baseline="0" dirty="0" smtClean="0"/>
              <a:t>.</a:t>
            </a:r>
          </a:p>
          <a:p>
            <a:r>
              <a:rPr lang="en-GB" i="0" baseline="0" dirty="0" smtClean="0"/>
              <a:t>Augustine would play a starring role in the circus for five years, till, one day, in September 1880, she abruptly stole away, disguised as a man, never to be heard from again.</a:t>
            </a: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13</a:t>
            </a:fld>
            <a:endParaRPr lang="en-GB"/>
          </a:p>
        </p:txBody>
      </p:sp>
    </p:spTree>
    <p:extLst>
      <p:ext uri="{BB962C8B-B14F-4D97-AF65-F5344CB8AC3E}">
        <p14:creationId xmlns:p14="http://schemas.microsoft.com/office/powerpoint/2010/main" val="28066199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At </a:t>
            </a:r>
            <a:r>
              <a:rPr lang="en-GB" dirty="0" err="1" smtClean="0"/>
              <a:t>Charenton</a:t>
            </a:r>
            <a:r>
              <a:rPr lang="en-GB" dirty="0" smtClean="0"/>
              <a:t>, hysterics</a:t>
            </a:r>
            <a:r>
              <a:rPr lang="en-GB" baseline="0" dirty="0" smtClean="0"/>
              <a:t> accounted for only 7.7. percent of women admitted during the period 1879-88 as compared to the </a:t>
            </a:r>
            <a:r>
              <a:rPr lang="en-GB" baseline="0" dirty="0" err="1" smtClean="0"/>
              <a:t>Salpetriere’s</a:t>
            </a:r>
            <a:r>
              <a:rPr lang="en-GB" baseline="0" dirty="0" smtClean="0"/>
              <a:t> 20.5</a:t>
            </a: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14</a:t>
            </a:fld>
            <a:endParaRPr lang="en-GB"/>
          </a:p>
        </p:txBody>
      </p:sp>
    </p:spTree>
    <p:extLst>
      <p:ext uri="{BB962C8B-B14F-4D97-AF65-F5344CB8AC3E}">
        <p14:creationId xmlns:p14="http://schemas.microsoft.com/office/powerpoint/2010/main" val="34141778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Multiple sclerosis:</a:t>
            </a:r>
            <a:r>
              <a:rPr lang="en-GB" baseline="0" dirty="0" smtClean="0"/>
              <a:t> a serious progressive disease of the central nervous system, occurring mainly in young adults and thought to be caused by a malfunction of the immune system</a:t>
            </a:r>
            <a:endParaRPr lang="en-GB" dirty="0" smtClean="0"/>
          </a:p>
          <a:p>
            <a:endParaRPr lang="en-GB" dirty="0" smtClean="0"/>
          </a:p>
          <a:p>
            <a:r>
              <a:rPr lang="en-GB" dirty="0" smtClean="0"/>
              <a:t>Aphasia: inability to understand or produce speech. Which we now know is </a:t>
            </a:r>
            <a:r>
              <a:rPr lang="en-GB" dirty="0" err="1" smtClean="0"/>
              <a:t>aresult</a:t>
            </a:r>
            <a:r>
              <a:rPr lang="en-GB" dirty="0" smtClean="0"/>
              <a:t> of brain damage</a:t>
            </a:r>
          </a:p>
          <a:p>
            <a:endParaRPr lang="en-GB" dirty="0" smtClean="0"/>
          </a:p>
          <a:p>
            <a:r>
              <a:rPr lang="en-GB" dirty="0" smtClean="0"/>
              <a:t>Locomotor ataxia: loss of coordination of movement,</a:t>
            </a:r>
            <a:r>
              <a:rPr lang="en-GB" baseline="0" dirty="0" smtClean="0"/>
              <a:t> especially as a result of syphilitic infection of the spinal cord</a:t>
            </a:r>
            <a:endParaRPr lang="en-GB" dirty="0" smtClean="0"/>
          </a:p>
          <a:p>
            <a:endParaRPr lang="en-GB" dirty="0" smtClean="0"/>
          </a:p>
          <a:p>
            <a:r>
              <a:rPr lang="en-GB" dirty="0" smtClean="0"/>
              <a:t>Chorea: a neurological disorder characterised by jerky involuntary</a:t>
            </a:r>
            <a:r>
              <a:rPr lang="en-GB" baseline="0" dirty="0" smtClean="0"/>
              <a:t> movements affecting especially the shoulders, hips and face</a:t>
            </a:r>
          </a:p>
          <a:p>
            <a:r>
              <a:rPr lang="en-GB" baseline="0" dirty="0" smtClean="0"/>
              <a:t>Prior</a:t>
            </a:r>
          </a:p>
          <a:p>
            <a:endParaRPr lang="en-GB" baseline="0" dirty="0" smtClean="0"/>
          </a:p>
          <a:p>
            <a:r>
              <a:rPr lang="en-GB" baseline="0" dirty="0" smtClean="0"/>
              <a:t>Following his death there was a move away from the label of “hysteria! In fact within two decades the term “hysteria” had vanished from the French scene, and the epicentre of the hysterical </a:t>
            </a:r>
            <a:r>
              <a:rPr lang="en-GB" baseline="0" dirty="0" err="1" smtClean="0"/>
              <a:t>imperioum</a:t>
            </a:r>
            <a:r>
              <a:rPr lang="en-GB" baseline="0" dirty="0" smtClean="0"/>
              <a:t> moved towards Vienna.</a:t>
            </a: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15</a:t>
            </a:fld>
            <a:endParaRPr lang="en-GB"/>
          </a:p>
        </p:txBody>
      </p:sp>
    </p:spTree>
    <p:extLst>
      <p:ext uri="{BB962C8B-B14F-4D97-AF65-F5344CB8AC3E}">
        <p14:creationId xmlns:p14="http://schemas.microsoft.com/office/powerpoint/2010/main" val="18476257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He</a:t>
            </a:r>
            <a:r>
              <a:rPr lang="en-GB" baseline="0" dirty="0" smtClean="0"/>
              <a:t> was fleeing from a growing controversy following his use of cocaine with his patients. He claimed that this was a wonder drug, but one that others had found lead to addiction, destruction of the personality and ultimately death.</a:t>
            </a:r>
          </a:p>
          <a:p>
            <a:r>
              <a:rPr lang="en-GB" baseline="0" dirty="0" smtClean="0"/>
              <a:t>Became the translator of Charcot’s words into German translation.</a:t>
            </a: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16</a:t>
            </a:fld>
            <a:endParaRPr lang="en-GB"/>
          </a:p>
        </p:txBody>
      </p:sp>
    </p:spTree>
    <p:extLst>
      <p:ext uri="{BB962C8B-B14F-4D97-AF65-F5344CB8AC3E}">
        <p14:creationId xmlns:p14="http://schemas.microsoft.com/office/powerpoint/2010/main" val="17806228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Clients and small loans. The two became</a:t>
            </a:r>
            <a:r>
              <a:rPr lang="en-GB" baseline="0" dirty="0" smtClean="0"/>
              <a:t> very close.</a:t>
            </a:r>
          </a:p>
          <a:p>
            <a:endParaRPr lang="en-GB" baseline="0" dirty="0" smtClean="0"/>
          </a:p>
          <a:p>
            <a:r>
              <a:rPr lang="en-GB" baseline="0" dirty="0" smtClean="0"/>
              <a:t>Bertha </a:t>
            </a:r>
            <a:r>
              <a:rPr lang="en-GB" baseline="0" dirty="0" err="1" smtClean="0"/>
              <a:t>Pappenheim</a:t>
            </a:r>
            <a:r>
              <a:rPr lang="en-GB" baseline="0" dirty="0" smtClean="0"/>
              <a:t>,. Breuer found that by talking about her experiences, tracing them back to her </a:t>
            </a:r>
            <a:r>
              <a:rPr lang="en-GB" baseline="0" dirty="0" err="1" smtClean="0"/>
              <a:t>apast</a:t>
            </a:r>
            <a:r>
              <a:rPr lang="en-GB" baseline="0" dirty="0" smtClean="0"/>
              <a:t> they could disappear. The catharsis was proving very therapeutic.</a:t>
            </a:r>
          </a:p>
          <a:p>
            <a:endParaRPr lang="en-GB" baseline="0" dirty="0" smtClean="0"/>
          </a:p>
          <a:p>
            <a:r>
              <a:rPr lang="en-GB" baseline="0" dirty="0" smtClean="0"/>
              <a:t>Subsequent studies have demolished Breuer’s assertions that Anna O was cured. She actually ended up being institutionalised in Switzerland where she remained for almost four months, continuing to exhibit hysterical symptoms and being addicted to morphine, which was an aspect of Breuer’s treatment which he never admitted to in print.</a:t>
            </a:r>
          </a:p>
          <a:p>
            <a:r>
              <a:rPr lang="en-GB" baseline="0" dirty="0" smtClean="0"/>
              <a:t>She continued to be treated for a further decade in Switzerland after the “cure” of Josef Breuer.</a:t>
            </a: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17</a:t>
            </a:fld>
            <a:endParaRPr lang="en-GB"/>
          </a:p>
        </p:txBody>
      </p:sp>
    </p:spTree>
    <p:extLst>
      <p:ext uri="{BB962C8B-B14F-4D97-AF65-F5344CB8AC3E}">
        <p14:creationId xmlns:p14="http://schemas.microsoft.com/office/powerpoint/2010/main" val="14605565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Freud and Breuer’s shared experiences prompted them to write a book on hysteria</a:t>
            </a:r>
            <a:r>
              <a:rPr lang="en-GB" baseline="0" dirty="0" smtClean="0"/>
              <a:t> </a:t>
            </a:r>
          </a:p>
          <a:p>
            <a:r>
              <a:rPr lang="en-GB" baseline="0" dirty="0" smtClean="0"/>
              <a:t>Charcot’s patients were drawn up from the ranks of the poor. Freud and Breuer’s patients were </a:t>
            </a:r>
            <a:r>
              <a:rPr lang="en-GB" baseline="0" dirty="0" err="1" smtClean="0"/>
              <a:t>priveledged</a:t>
            </a:r>
            <a:r>
              <a:rPr lang="en-GB" baseline="0" dirty="0" smtClean="0"/>
              <a:t> </a:t>
            </a:r>
            <a:r>
              <a:rPr lang="en-GB" baseline="0" dirty="0" err="1" smtClean="0"/>
              <a:t>vienesse</a:t>
            </a:r>
            <a:r>
              <a:rPr lang="en-GB" baseline="0" dirty="0" smtClean="0"/>
              <a:t>, who were not degenerates!</a:t>
            </a:r>
          </a:p>
          <a:p>
            <a:r>
              <a:rPr lang="en-GB" baseline="0" dirty="0" smtClean="0"/>
              <a:t>Breuer and Freud began to emphasise again the idea that hysteria was a sign of superiority.</a:t>
            </a:r>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18</a:t>
            </a:fld>
            <a:endParaRPr lang="en-GB"/>
          </a:p>
        </p:txBody>
      </p:sp>
    </p:spTree>
    <p:extLst>
      <p:ext uri="{BB962C8B-B14F-4D97-AF65-F5344CB8AC3E}">
        <p14:creationId xmlns:p14="http://schemas.microsoft.com/office/powerpoint/2010/main" val="5704928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E96B544-2B40-4167-9486-1EF630ABC924}" type="slidenum">
              <a:rPr lang="en-GB" smtClean="0"/>
              <a:t>19</a:t>
            </a:fld>
            <a:endParaRPr lang="en-GB"/>
          </a:p>
        </p:txBody>
      </p:sp>
    </p:spTree>
    <p:extLst>
      <p:ext uri="{BB962C8B-B14F-4D97-AF65-F5344CB8AC3E}">
        <p14:creationId xmlns:p14="http://schemas.microsoft.com/office/powerpoint/2010/main" val="35424337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5E96B544-2B40-4167-9486-1EF630ABC924}" type="slidenum">
              <a:rPr lang="en-GB" smtClean="0"/>
              <a:t>20</a:t>
            </a:fld>
            <a:endParaRPr lang="en-GB"/>
          </a:p>
        </p:txBody>
      </p:sp>
    </p:spTree>
    <p:extLst>
      <p:ext uri="{BB962C8B-B14F-4D97-AF65-F5344CB8AC3E}">
        <p14:creationId xmlns:p14="http://schemas.microsoft.com/office/powerpoint/2010/main" val="38838800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81AD01D-409F-4A7A-956B-960503C5E0A0}" type="datetimeFigureOut">
              <a:rPr lang="en-GB" smtClean="0"/>
              <a:t>20/09/2017</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9CE634B-21A9-4A0E-9D01-FF8D15BCDE6F}" type="slidenum">
              <a:rPr lang="en-GB" smtClean="0"/>
              <a:t>‹#›</a:t>
            </a:fld>
            <a:endParaRPr lang="en-GB"/>
          </a:p>
        </p:txBody>
      </p:sp>
    </p:spTree>
    <p:extLst>
      <p:ext uri="{BB962C8B-B14F-4D97-AF65-F5344CB8AC3E}">
        <p14:creationId xmlns:p14="http://schemas.microsoft.com/office/powerpoint/2010/main" val="45435300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81AD01D-409F-4A7A-956B-960503C5E0A0}" type="datetimeFigureOut">
              <a:rPr lang="en-GB" smtClean="0"/>
              <a:t>20/09/2017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CE634B-21A9-4A0E-9D01-FF8D15BCDE6F}" type="slidenum">
              <a:rPr lang="en-GB" smtClean="0"/>
              <a:t>‹#›</a:t>
            </a:fld>
            <a:endParaRPr lang="en-GB"/>
          </a:p>
        </p:txBody>
      </p:sp>
    </p:spTree>
    <p:extLst>
      <p:ext uri="{BB962C8B-B14F-4D97-AF65-F5344CB8AC3E}">
        <p14:creationId xmlns:p14="http://schemas.microsoft.com/office/powerpoint/2010/main" val="83245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81AD01D-409F-4A7A-956B-960503C5E0A0}" type="datetimeFigureOut">
              <a:rPr lang="en-GB" smtClean="0"/>
              <a:t>20/09/2017</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49CE634B-21A9-4A0E-9D01-FF8D15BCDE6F}" type="slidenum">
              <a:rPr lang="en-GB" smtClean="0"/>
              <a:t>‹#›</a:t>
            </a:fld>
            <a:endParaRPr lang="en-GB"/>
          </a:p>
        </p:txBody>
      </p:sp>
    </p:spTree>
    <p:extLst>
      <p:ext uri="{BB962C8B-B14F-4D97-AF65-F5344CB8AC3E}">
        <p14:creationId xmlns:p14="http://schemas.microsoft.com/office/powerpoint/2010/main" val="245908059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81AD01D-409F-4A7A-956B-960503C5E0A0}" type="datetimeFigureOut">
              <a:rPr lang="en-GB" smtClean="0"/>
              <a:t>20/09/2017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CE634B-21A9-4A0E-9D01-FF8D15BCDE6F}" type="slidenum">
              <a:rPr lang="en-GB" smtClean="0"/>
              <a:t>‹#›</a:t>
            </a:fld>
            <a:endParaRPr lang="en-GB"/>
          </a:p>
        </p:txBody>
      </p:sp>
    </p:spTree>
    <p:extLst>
      <p:ext uri="{BB962C8B-B14F-4D97-AF65-F5344CB8AC3E}">
        <p14:creationId xmlns:p14="http://schemas.microsoft.com/office/powerpoint/2010/main" val="1962182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81AD01D-409F-4A7A-956B-960503C5E0A0}" type="datetimeFigureOut">
              <a:rPr lang="en-GB" smtClean="0"/>
              <a:t>20/09/2017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9CE634B-21A9-4A0E-9D01-FF8D15BCDE6F}" type="slidenum">
              <a:rPr lang="en-GB" smtClean="0"/>
              <a:t>‹#›</a:t>
            </a:fld>
            <a:endParaRPr lang="en-GB"/>
          </a:p>
        </p:txBody>
      </p:sp>
    </p:spTree>
    <p:extLst>
      <p:ext uri="{BB962C8B-B14F-4D97-AF65-F5344CB8AC3E}">
        <p14:creationId xmlns:p14="http://schemas.microsoft.com/office/powerpoint/2010/main" val="24808424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81AD01D-409F-4A7A-956B-960503C5E0A0}" type="datetimeFigureOut">
              <a:rPr lang="en-GB" smtClean="0"/>
              <a:t>20/09/2017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9CE634B-21A9-4A0E-9D01-FF8D15BCDE6F}" type="slidenum">
              <a:rPr lang="en-GB" smtClean="0"/>
              <a:t>‹#›</a:t>
            </a:fld>
            <a:endParaRPr lang="en-GB"/>
          </a:p>
        </p:txBody>
      </p:sp>
    </p:spTree>
    <p:extLst>
      <p:ext uri="{BB962C8B-B14F-4D97-AF65-F5344CB8AC3E}">
        <p14:creationId xmlns:p14="http://schemas.microsoft.com/office/powerpoint/2010/main" val="408134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1AD01D-409F-4A7A-956B-960503C5E0A0}" type="datetimeFigureOut">
              <a:rPr lang="en-GB" smtClean="0"/>
              <a:t>20/09/2017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9CE634B-21A9-4A0E-9D01-FF8D15BCDE6F}" type="slidenum">
              <a:rPr lang="en-GB" smtClean="0"/>
              <a:t>‹#›</a:t>
            </a:fld>
            <a:endParaRPr lang="en-GB"/>
          </a:p>
        </p:txBody>
      </p:sp>
    </p:spTree>
    <p:extLst>
      <p:ext uri="{BB962C8B-B14F-4D97-AF65-F5344CB8AC3E}">
        <p14:creationId xmlns:p14="http://schemas.microsoft.com/office/powerpoint/2010/main" val="2766093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681AD01D-409F-4A7A-956B-960503C5E0A0}" type="datetimeFigureOut">
              <a:rPr lang="en-GB" smtClean="0"/>
              <a:t>20/09/2017</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49CE634B-21A9-4A0E-9D01-FF8D15BCDE6F}"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337283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81AD01D-409F-4A7A-956B-960503C5E0A0}" type="datetimeFigureOut">
              <a:rPr lang="en-GB" smtClean="0"/>
              <a:t>20/09/2017</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49CE634B-21A9-4A0E-9D01-FF8D15BCDE6F}"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74273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81AD01D-409F-4A7A-956B-960503C5E0A0}" type="datetimeFigureOut">
              <a:rPr lang="en-GB" smtClean="0"/>
              <a:t>20/09/2017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CE634B-21A9-4A0E-9D01-FF8D15BCDE6F}" type="slidenum">
              <a:rPr lang="en-GB" smtClean="0"/>
              <a:t>‹#›</a:t>
            </a:fld>
            <a:endParaRPr lang="en-GB"/>
          </a:p>
        </p:txBody>
      </p:sp>
    </p:spTree>
    <p:extLst>
      <p:ext uri="{BB962C8B-B14F-4D97-AF65-F5344CB8AC3E}">
        <p14:creationId xmlns:p14="http://schemas.microsoft.com/office/powerpoint/2010/main" val="3430598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81AD01D-409F-4A7A-956B-960503C5E0A0}" type="datetimeFigureOut">
              <a:rPr lang="en-GB" smtClean="0"/>
              <a:t>20/09/2017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CE634B-21A9-4A0E-9D01-FF8D15BCDE6F}" type="slidenum">
              <a:rPr lang="en-GB" smtClean="0"/>
              <a:t>‹#›</a:t>
            </a:fld>
            <a:endParaRPr lang="en-GB"/>
          </a:p>
        </p:txBody>
      </p:sp>
    </p:spTree>
    <p:extLst>
      <p:ext uri="{BB962C8B-B14F-4D97-AF65-F5344CB8AC3E}">
        <p14:creationId xmlns:p14="http://schemas.microsoft.com/office/powerpoint/2010/main" val="1689591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81AD01D-409F-4A7A-956B-960503C5E0A0}" type="datetimeFigureOut">
              <a:rPr lang="en-GB" smtClean="0"/>
              <a:t>20/09/2017</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9CE634B-21A9-4A0E-9D01-FF8D15BCDE6F}"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16200071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12.jp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The birth of psychoanalysis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1470003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What do we know about Charcot?</a:t>
            </a:r>
            <a:endParaRPr lang="en-GB" dirty="0"/>
          </a:p>
        </p:txBody>
      </p:sp>
      <p:sp>
        <p:nvSpPr>
          <p:cNvPr id="7" name="Content Placeholder 6"/>
          <p:cNvSpPr>
            <a:spLocks noGrp="1"/>
          </p:cNvSpPr>
          <p:nvPr>
            <p:ph idx="1"/>
          </p:nvPr>
        </p:nvSpPr>
        <p:spPr/>
        <p:txBody>
          <a:bodyPr/>
          <a:lstStyle/>
          <a:p>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655" y="1963100"/>
            <a:ext cx="2636199" cy="402132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9253" y="2248186"/>
            <a:ext cx="4181193" cy="317641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2508891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smtClean="0"/>
              <a:t>Psychoanalysis was born towards the end of the 19</a:t>
            </a:r>
            <a:r>
              <a:rPr lang="en-GB" baseline="30000" dirty="0" smtClean="0"/>
              <a:t>th</a:t>
            </a:r>
            <a:r>
              <a:rPr lang="en-GB" dirty="0" smtClean="0"/>
              <a:t> century.</a:t>
            </a:r>
          </a:p>
          <a:p>
            <a:r>
              <a:rPr lang="en-GB" dirty="0" smtClean="0"/>
              <a:t>It was a period of exploration, hysteria and nervousness were being examined by alienists, neurologists and other medical men.</a:t>
            </a:r>
          </a:p>
          <a:p>
            <a:r>
              <a:rPr lang="en-GB" dirty="0" smtClean="0"/>
              <a:t>Jean Martin Charcot played a significant role in it’s early development.</a:t>
            </a:r>
          </a:p>
          <a:p>
            <a:r>
              <a:rPr lang="en-GB" dirty="0" smtClean="0"/>
              <a:t>Freud met Charcot in 1886, a time when the understanding of the brain was minimal and a map of the brain had barely been drawn.</a:t>
            </a:r>
          </a:p>
          <a:p>
            <a:r>
              <a:rPr lang="en-GB" dirty="0" smtClean="0"/>
              <a:t>Early neurologists were fairly ignorant of the brain and it was thought that the understanding of the brain was almost complete. </a:t>
            </a:r>
            <a:endParaRPr lang="en-GB" dirty="0"/>
          </a:p>
        </p:txBody>
      </p:sp>
    </p:spTree>
    <p:extLst>
      <p:ext uri="{BB962C8B-B14F-4D97-AF65-F5344CB8AC3E}">
        <p14:creationId xmlns:p14="http://schemas.microsoft.com/office/powerpoint/2010/main" val="7613208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Charcot’s understanding of epilepsy</a:t>
            </a:r>
            <a:endParaRPr lang="en-GB" dirty="0"/>
          </a:p>
        </p:txBody>
      </p:sp>
      <p:sp>
        <p:nvSpPr>
          <p:cNvPr id="3" name="Content Placeholder 2"/>
          <p:cNvSpPr>
            <a:spLocks noGrp="1"/>
          </p:cNvSpPr>
          <p:nvPr>
            <p:ph idx="1"/>
          </p:nvPr>
        </p:nvSpPr>
        <p:spPr/>
        <p:txBody>
          <a:bodyPr/>
          <a:lstStyle/>
          <a:p>
            <a:r>
              <a:rPr lang="en-GB" dirty="0" smtClean="0"/>
              <a:t>During the late 19</a:t>
            </a:r>
            <a:r>
              <a:rPr lang="en-GB" baseline="30000" dirty="0" smtClean="0"/>
              <a:t>th</a:t>
            </a:r>
            <a:r>
              <a:rPr lang="en-GB" dirty="0" smtClean="0"/>
              <a:t> century there was little if no understanding of epilepsy, including temporal lobe epilepsy and frontal lobe epilepsy.</a:t>
            </a:r>
          </a:p>
          <a:p>
            <a:r>
              <a:rPr lang="en-GB" dirty="0" smtClean="0"/>
              <a:t>The physical damage to the brain, caused by accidents and trauma, was not recognised.</a:t>
            </a:r>
          </a:p>
          <a:p>
            <a:r>
              <a:rPr lang="en-GB" dirty="0" smtClean="0"/>
              <a:t>Concussion was not recognised, it produced no outward sign of injury and physicians of the time were reliant on outward behaviours.</a:t>
            </a:r>
            <a:endParaRPr lang="en-GB" dirty="0"/>
          </a:p>
        </p:txBody>
      </p:sp>
    </p:spTree>
    <p:extLst>
      <p:ext uri="{BB962C8B-B14F-4D97-AF65-F5344CB8AC3E}">
        <p14:creationId xmlns:p14="http://schemas.microsoft.com/office/powerpoint/2010/main" val="20377595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 Log____</a:t>
            </a:r>
            <a:endParaRPr lang="en-GB" dirty="0"/>
          </a:p>
        </p:txBody>
      </p:sp>
      <p:sp>
        <p:nvSpPr>
          <p:cNvPr id="3" name="Content Placeholder 2"/>
          <p:cNvSpPr>
            <a:spLocks noGrp="1"/>
          </p:cNvSpPr>
          <p:nvPr>
            <p:ph idx="1"/>
          </p:nvPr>
        </p:nvSpPr>
        <p:spPr/>
        <p:txBody>
          <a:bodyPr>
            <a:normAutofit/>
          </a:bodyPr>
          <a:lstStyle/>
          <a:p>
            <a:r>
              <a:rPr lang="en-GB" dirty="0" smtClean="0"/>
              <a:t>Florist delivery driver, hit by a carriage. He was taken to </a:t>
            </a:r>
            <a:r>
              <a:rPr lang="en-GB" dirty="0" err="1" smtClean="0"/>
              <a:t>Beaujon</a:t>
            </a:r>
            <a:r>
              <a:rPr lang="en-GB" dirty="0" smtClean="0"/>
              <a:t> hospital where he remained unconscious for almost a week.</a:t>
            </a:r>
          </a:p>
          <a:p>
            <a:r>
              <a:rPr lang="en-GB" dirty="0" smtClean="0"/>
              <a:t>He was then transferred to La </a:t>
            </a:r>
            <a:r>
              <a:rPr lang="en-GB" dirty="0" err="1" smtClean="0"/>
              <a:t>Salpetriere</a:t>
            </a:r>
            <a:r>
              <a:rPr lang="en-GB" dirty="0" smtClean="0"/>
              <a:t>.</a:t>
            </a:r>
          </a:p>
          <a:p>
            <a:r>
              <a:rPr lang="en-GB" dirty="0" smtClean="0"/>
              <a:t>The lower parts of his body were almost completely paralysed, he had tremors at the corner of his mouth and there were blank spaces in his memory.</a:t>
            </a:r>
          </a:p>
          <a:p>
            <a:r>
              <a:rPr lang="en-GB" dirty="0" smtClean="0"/>
              <a:t>Because there were no physical signs of trauma or injury, Charcot felt that Le Log___ was suffering from traumatic hysteria.</a:t>
            </a:r>
          </a:p>
          <a:p>
            <a:r>
              <a:rPr lang="en-GB" dirty="0" smtClean="0"/>
              <a:t>Charcot believed that the seizures and nosebleeds that Le Log___ was experiencing were caused by the hysterical symptoms.</a:t>
            </a:r>
            <a:endParaRPr lang="en-GB" dirty="0"/>
          </a:p>
        </p:txBody>
      </p:sp>
    </p:spTree>
    <p:extLst>
      <p:ext uri="{BB962C8B-B14F-4D97-AF65-F5344CB8AC3E}">
        <p14:creationId xmlns:p14="http://schemas.microsoft.com/office/powerpoint/2010/main" val="13353915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Hypnosis and Charcot’s demonstrations</a:t>
            </a:r>
            <a:endParaRPr lang="en-GB" dirty="0"/>
          </a:p>
        </p:txBody>
      </p:sp>
      <p:sp>
        <p:nvSpPr>
          <p:cNvPr id="3" name="Content Placeholder 2"/>
          <p:cNvSpPr>
            <a:spLocks noGrp="1"/>
          </p:cNvSpPr>
          <p:nvPr>
            <p:ph sz="half" idx="1"/>
          </p:nvPr>
        </p:nvSpPr>
        <p:spPr/>
        <p:txBody>
          <a:bodyPr>
            <a:normAutofit/>
          </a:bodyPr>
          <a:lstStyle/>
          <a:p>
            <a:r>
              <a:rPr lang="en-GB" dirty="0" smtClean="0"/>
              <a:t>In studying hypnosis and noticing the impact that hypnosis had on hysterics, they unreservedly recognised the power and the importance of the ‘unconscious’.</a:t>
            </a:r>
          </a:p>
          <a:p>
            <a:r>
              <a:rPr lang="en-GB" dirty="0" smtClean="0"/>
              <a:t>The first developments of the understanding of the ‘unconscious’ began in the field of neurology.</a:t>
            </a:r>
          </a:p>
          <a:p>
            <a:r>
              <a:rPr lang="en-GB" dirty="0" smtClean="0"/>
              <a:t>Charcot presented his work to the community (medical and artistic) twice a week.</a:t>
            </a:r>
          </a:p>
          <a:p>
            <a:r>
              <a:rPr lang="en-GB" dirty="0" smtClean="0"/>
              <a:t>He used the hospital amphitheatre and would use hypnosis to bring on an hysterical episode in a young person.</a:t>
            </a:r>
          </a:p>
        </p:txBody>
      </p:sp>
      <p:pic>
        <p:nvPicPr>
          <p:cNvPr id="7"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287583" y="1825625"/>
            <a:ext cx="5066217" cy="35088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433457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Demonstrations</a:t>
            </a:r>
            <a:endParaRPr lang="en-GB" dirty="0"/>
          </a:p>
        </p:txBody>
      </p:sp>
      <p:sp>
        <p:nvSpPr>
          <p:cNvPr id="3" name="Content Placeholder 2"/>
          <p:cNvSpPr>
            <a:spLocks noGrp="1"/>
          </p:cNvSpPr>
          <p:nvPr>
            <p:ph idx="1"/>
          </p:nvPr>
        </p:nvSpPr>
        <p:spPr/>
        <p:txBody>
          <a:bodyPr>
            <a:normAutofit/>
          </a:bodyPr>
          <a:lstStyle/>
          <a:p>
            <a:r>
              <a:rPr lang="en-GB" dirty="0" smtClean="0"/>
              <a:t>So popular that a 500 seat auditorium was constructed.</a:t>
            </a:r>
          </a:p>
          <a:p>
            <a:r>
              <a:rPr lang="en-GB" dirty="0" smtClean="0"/>
              <a:t>His patients would be required to sometimes wear elaborate head dresses so that his audience could witness the patient’s tremors.</a:t>
            </a:r>
          </a:p>
          <a:p>
            <a:r>
              <a:rPr lang="en-GB" dirty="0" smtClean="0"/>
              <a:t>Critics mocked the theatricality of the lectures and suggested that the hysteria was in fact a “cultural hysteria” Were the theatres encouraging a more flamboyant behaviour in the patients? </a:t>
            </a:r>
            <a:endParaRPr lang="en-GB" dirty="0"/>
          </a:p>
        </p:txBody>
      </p:sp>
    </p:spTree>
    <p:extLst>
      <p:ext uri="{BB962C8B-B14F-4D97-AF65-F5344CB8AC3E}">
        <p14:creationId xmlns:p14="http://schemas.microsoft.com/office/powerpoint/2010/main" val="18253571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Criticisms of the Demonstrations</a:t>
            </a:r>
            <a:endParaRPr lang="en-GB" dirty="0"/>
          </a:p>
        </p:txBody>
      </p:sp>
      <p:sp>
        <p:nvSpPr>
          <p:cNvPr id="3" name="Content Placeholder 2"/>
          <p:cNvSpPr>
            <a:spLocks noGrp="1"/>
          </p:cNvSpPr>
          <p:nvPr>
            <p:ph idx="1"/>
          </p:nvPr>
        </p:nvSpPr>
        <p:spPr/>
        <p:txBody>
          <a:bodyPr/>
          <a:lstStyle/>
          <a:p>
            <a:r>
              <a:rPr lang="en-GB" dirty="0" smtClean="0"/>
              <a:t>Charcot was so keen to demonstrate and show off his talent, he was often “ruthlessly insensitive to the pain and anguish of his patients, and so enamoured of his scientific mission that he dispensed with ethical proprieties when presenting them to the public” (Harris, 1991)</a:t>
            </a:r>
          </a:p>
          <a:p>
            <a:r>
              <a:rPr lang="en-GB" dirty="0" smtClean="0"/>
              <a:t>Those patients who were to be shown to the audience that day were often poked, examined and hypnotized in front of a gleeful audience and were made the centre of entertainment.</a:t>
            </a:r>
            <a:endParaRPr lang="en-GB" dirty="0"/>
          </a:p>
        </p:txBody>
      </p:sp>
      <p:sp>
        <p:nvSpPr>
          <p:cNvPr id="4" name="Footer Placeholder 3"/>
          <p:cNvSpPr>
            <a:spLocks noGrp="1"/>
          </p:cNvSpPr>
          <p:nvPr>
            <p:ph type="ftr" sz="quarter" idx="11"/>
          </p:nvPr>
        </p:nvSpPr>
        <p:spPr/>
        <p:txBody>
          <a:bodyPr/>
          <a:lstStyle/>
          <a:p>
            <a:r>
              <a:rPr lang="en-GB" smtClean="0"/>
              <a:t>Ruth Harris, “Introduction” to the reprint edition of J. M. Charcot, Clinical Lectures on Diseases of the Nervous System (London: Routledge, 1991), p. xiv.</a:t>
            </a:r>
            <a:endParaRPr lang="en-GB"/>
          </a:p>
        </p:txBody>
      </p:sp>
    </p:spTree>
    <p:extLst>
      <p:ext uri="{BB962C8B-B14F-4D97-AF65-F5344CB8AC3E}">
        <p14:creationId xmlns:p14="http://schemas.microsoft.com/office/powerpoint/2010/main" val="4105037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Charcot’s four stages of hysteria</a:t>
            </a:r>
            <a:endParaRPr lang="en-GB" dirty="0"/>
          </a:p>
        </p:txBody>
      </p:sp>
      <p:sp>
        <p:nvSpPr>
          <p:cNvPr id="9" name="Content Placeholder 8"/>
          <p:cNvSpPr>
            <a:spLocks noGrp="1"/>
          </p:cNvSpPr>
          <p:nvPr>
            <p:ph idx="1"/>
          </p:nvPr>
        </p:nvSpPr>
        <p:spPr/>
        <p:txBody>
          <a:bodyPr/>
          <a:lstStyle/>
          <a:p>
            <a:r>
              <a:rPr lang="en-GB" dirty="0" smtClean="0"/>
              <a:t>1. </a:t>
            </a:r>
            <a:r>
              <a:rPr lang="en-GB" i="1" dirty="0" err="1" smtClean="0"/>
              <a:t>Epileptiode</a:t>
            </a:r>
            <a:r>
              <a:rPr lang="en-GB" i="1" dirty="0" smtClean="0"/>
              <a:t>: </a:t>
            </a:r>
            <a:r>
              <a:rPr lang="en-GB" dirty="0" smtClean="0"/>
              <a:t> Patient suffered fits</a:t>
            </a:r>
          </a:p>
          <a:p>
            <a:r>
              <a:rPr lang="en-GB" dirty="0" smtClean="0"/>
              <a:t>2: </a:t>
            </a:r>
            <a:r>
              <a:rPr lang="en-GB" i="1" dirty="0" smtClean="0"/>
              <a:t>Grande </a:t>
            </a:r>
            <a:r>
              <a:rPr lang="en-GB" i="1" dirty="0" err="1" smtClean="0"/>
              <a:t>Mouvements</a:t>
            </a:r>
            <a:r>
              <a:rPr lang="en-GB" dirty="0" smtClean="0"/>
              <a:t>: period of contortions</a:t>
            </a:r>
          </a:p>
          <a:p>
            <a:r>
              <a:rPr lang="en-GB" dirty="0" smtClean="0"/>
              <a:t>3: </a:t>
            </a:r>
            <a:r>
              <a:rPr lang="en-GB" i="1" dirty="0" smtClean="0"/>
              <a:t>Attitudes </a:t>
            </a:r>
            <a:r>
              <a:rPr lang="en-GB" i="1" dirty="0" err="1" smtClean="0"/>
              <a:t>Passionelles</a:t>
            </a:r>
            <a:r>
              <a:rPr lang="en-GB" dirty="0" smtClean="0"/>
              <a:t>: posing as if in ecstatic throes.</a:t>
            </a:r>
          </a:p>
          <a:p>
            <a:r>
              <a:rPr lang="en-GB" dirty="0" smtClean="0"/>
              <a:t>4: Hallucinations or delusions</a:t>
            </a:r>
            <a:endParaRPr lang="en-GB" dirty="0"/>
          </a:p>
        </p:txBody>
      </p:sp>
    </p:spTree>
    <p:extLst>
      <p:ext uri="{BB962C8B-B14F-4D97-AF65-F5344CB8AC3E}">
        <p14:creationId xmlns:p14="http://schemas.microsoft.com/office/powerpoint/2010/main" val="6061090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33599" y="419773"/>
            <a:ext cx="7142923" cy="59541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534549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00939" y="480805"/>
            <a:ext cx="3419061" cy="58787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500838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8222" y="437322"/>
            <a:ext cx="3431760" cy="59899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1672907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Iconographies</a:t>
            </a:r>
            <a:endParaRPr lang="en-GB" dirty="0"/>
          </a:p>
        </p:txBody>
      </p:sp>
      <p:sp>
        <p:nvSpPr>
          <p:cNvPr id="3" name="Content Placeholder 2"/>
          <p:cNvSpPr>
            <a:spLocks noGrp="1"/>
          </p:cNvSpPr>
          <p:nvPr>
            <p:ph sz="half" idx="1"/>
          </p:nvPr>
        </p:nvSpPr>
        <p:spPr/>
        <p:txBody>
          <a:bodyPr/>
          <a:lstStyle/>
          <a:p>
            <a:r>
              <a:rPr lang="en-GB" dirty="0" smtClean="0"/>
              <a:t>The collection of photographs that were taken demonstrating the patients that were in the throes of hysteria.</a:t>
            </a:r>
          </a:p>
          <a:p>
            <a:endParaRPr lang="en-GB" dirty="0"/>
          </a:p>
          <a:p>
            <a:r>
              <a:rPr lang="en-GB" dirty="0" smtClean="0"/>
              <a:t>Augustine</a:t>
            </a:r>
            <a:endParaRPr lang="en-GB" dirty="0"/>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096000" y="642594"/>
            <a:ext cx="5422590" cy="54225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679102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Question</a:t>
            </a:r>
            <a:endParaRPr lang="en-GB" dirty="0"/>
          </a:p>
        </p:txBody>
      </p:sp>
      <p:sp>
        <p:nvSpPr>
          <p:cNvPr id="6" name="Content Placeholder 5"/>
          <p:cNvSpPr>
            <a:spLocks noGrp="1"/>
          </p:cNvSpPr>
          <p:nvPr>
            <p:ph idx="1"/>
          </p:nvPr>
        </p:nvSpPr>
        <p:spPr/>
        <p:txBody>
          <a:bodyPr>
            <a:normAutofit/>
          </a:bodyPr>
          <a:lstStyle/>
          <a:p>
            <a:r>
              <a:rPr lang="en-GB" dirty="0" smtClean="0"/>
              <a:t>Did the psychiatrists find more hysterical patients…because they were looking for them?</a:t>
            </a:r>
          </a:p>
          <a:p>
            <a:pPr marL="0" indent="0">
              <a:buNone/>
            </a:pPr>
            <a:r>
              <a:rPr lang="en-GB" dirty="0" smtClean="0"/>
              <a:t>Charcot states:</a:t>
            </a:r>
          </a:p>
          <a:p>
            <a:r>
              <a:rPr lang="en-GB" sz="2400" dirty="0" smtClean="0">
                <a:latin typeface="Lucida Calligraphy" panose="03010101010101010101" pitchFamily="66" charset="0"/>
              </a:rPr>
              <a:t>“It would seem by some accounts that </a:t>
            </a:r>
            <a:r>
              <a:rPr lang="en-GB" sz="2400" dirty="0" err="1" smtClean="0">
                <a:latin typeface="Lucida Calligraphy" panose="03010101010101010101" pitchFamily="66" charset="0"/>
              </a:rPr>
              <a:t>hysteroepilipsy</a:t>
            </a:r>
            <a:r>
              <a:rPr lang="en-GB" sz="2400" dirty="0" smtClean="0">
                <a:latin typeface="Lucida Calligraphy" panose="03010101010101010101" pitchFamily="66" charset="0"/>
              </a:rPr>
              <a:t> exists only in France; in fact, it has been said that it exists only at the </a:t>
            </a:r>
            <a:r>
              <a:rPr lang="en-GB" sz="2400" dirty="0" err="1" smtClean="0">
                <a:latin typeface="Lucida Calligraphy" panose="03010101010101010101" pitchFamily="66" charset="0"/>
              </a:rPr>
              <a:t>Salpetriere</a:t>
            </a:r>
            <a:r>
              <a:rPr lang="en-GB" sz="2400" dirty="0" smtClean="0">
                <a:latin typeface="Lucida Calligraphy" panose="03010101010101010101" pitchFamily="66" charset="0"/>
              </a:rPr>
              <a:t>, as if I have created this condition by my own willpower. What a marvel this would be if I could, in fact, fabricate illnesses according to my whims or fantasies. But in fact all I  am is a photographer. I describe what I see.”</a:t>
            </a:r>
          </a:p>
          <a:p>
            <a:pPr marL="0" indent="0">
              <a:buNone/>
            </a:pPr>
            <a:endParaRPr lang="en-GB" dirty="0"/>
          </a:p>
        </p:txBody>
      </p:sp>
    </p:spTree>
    <p:extLst>
      <p:ext uri="{BB962C8B-B14F-4D97-AF65-F5344CB8AC3E}">
        <p14:creationId xmlns:p14="http://schemas.microsoft.com/office/powerpoint/2010/main" val="23848816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Charcot’s work</a:t>
            </a:r>
            <a:endParaRPr lang="en-GB" dirty="0"/>
          </a:p>
        </p:txBody>
      </p:sp>
      <p:sp>
        <p:nvSpPr>
          <p:cNvPr id="3" name="Content Placeholder 2"/>
          <p:cNvSpPr>
            <a:spLocks noGrp="1"/>
          </p:cNvSpPr>
          <p:nvPr>
            <p:ph idx="1"/>
          </p:nvPr>
        </p:nvSpPr>
        <p:spPr/>
        <p:txBody>
          <a:bodyPr>
            <a:normAutofit/>
          </a:bodyPr>
          <a:lstStyle/>
          <a:p>
            <a:r>
              <a:rPr lang="en-GB" dirty="0" smtClean="0"/>
              <a:t>Over the time that Charcot spent in </a:t>
            </a:r>
            <a:r>
              <a:rPr lang="en-GB" dirty="0" err="1" smtClean="0"/>
              <a:t>Salpetriere</a:t>
            </a:r>
            <a:r>
              <a:rPr lang="en-GB" dirty="0" smtClean="0"/>
              <a:t> he identified:</a:t>
            </a:r>
          </a:p>
          <a:p>
            <a:r>
              <a:rPr lang="en-GB" dirty="0" smtClean="0"/>
              <a:t>Multiple sclerosis</a:t>
            </a:r>
          </a:p>
          <a:p>
            <a:r>
              <a:rPr lang="en-GB" dirty="0" smtClean="0"/>
              <a:t>Aphasia</a:t>
            </a:r>
          </a:p>
          <a:p>
            <a:r>
              <a:rPr lang="en-GB" dirty="0" smtClean="0"/>
              <a:t>Locomotor ataxia (a complication of tertiary syphilis)</a:t>
            </a:r>
          </a:p>
          <a:p>
            <a:r>
              <a:rPr lang="en-GB" dirty="0" smtClean="0"/>
              <a:t>Tourette’s syndrome (named after one of Charcot’s assistants)</a:t>
            </a:r>
          </a:p>
          <a:p>
            <a:r>
              <a:rPr lang="en-GB" dirty="0" smtClean="0"/>
              <a:t>Chorea</a:t>
            </a:r>
          </a:p>
          <a:p>
            <a:r>
              <a:rPr lang="en-GB" dirty="0" smtClean="0"/>
              <a:t>Prior to Charcot’s work the patients with tremors would often be seen as having multiple sclerosis. Charcot’s diligent work identified the difference between Parkinson’s and Multiple Sclerosis.</a:t>
            </a:r>
            <a:endParaRPr lang="en-GB" dirty="0"/>
          </a:p>
        </p:txBody>
      </p:sp>
    </p:spTree>
    <p:extLst>
      <p:ext uri="{BB962C8B-B14F-4D97-AF65-F5344CB8AC3E}">
        <p14:creationId xmlns:p14="http://schemas.microsoft.com/office/powerpoint/2010/main" val="850832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Sigmund Freud</a:t>
            </a:r>
            <a:endParaRPr lang="en-GB" dirty="0"/>
          </a:p>
        </p:txBody>
      </p:sp>
      <p:sp>
        <p:nvSpPr>
          <p:cNvPr id="3" name="Content Placeholder 2"/>
          <p:cNvSpPr>
            <a:spLocks noGrp="1"/>
          </p:cNvSpPr>
          <p:nvPr>
            <p:ph sz="half" idx="1"/>
          </p:nvPr>
        </p:nvSpPr>
        <p:spPr/>
        <p:txBody>
          <a:bodyPr>
            <a:normAutofit lnSpcReduction="10000"/>
          </a:bodyPr>
          <a:lstStyle/>
          <a:p>
            <a:r>
              <a:rPr lang="en-GB" dirty="0" smtClean="0"/>
              <a:t>1885 Austrian physician Sigmund Freud travelled to Paris to try to revive his foundering career. He was making one last attempt to try to develop his career back in Vienna before perhaps heading on to the USA.</a:t>
            </a:r>
          </a:p>
          <a:p>
            <a:r>
              <a:rPr lang="en-GB" dirty="0" smtClean="0"/>
              <a:t>Went to work under Jean-Martin Charcot for 6 months.</a:t>
            </a:r>
          </a:p>
          <a:p>
            <a:r>
              <a:rPr lang="en-GB" dirty="0" smtClean="0"/>
              <a:t>Came back to work in Vienna, having to start a private practice in order to support his family (6 children)</a:t>
            </a:r>
          </a:p>
          <a:p>
            <a:r>
              <a:rPr lang="en-GB" dirty="0" smtClean="0"/>
              <a:t>Freud’s clients would include neurological patients, including children with cerebral palsy and those with hysterical symptoms.</a:t>
            </a:r>
            <a:endParaRPr lang="en-GB" dirty="0"/>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7550206" y="1656640"/>
            <a:ext cx="2680471" cy="41955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990625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Sigmund Freud and Josef Breuer</a:t>
            </a:r>
            <a:endParaRPr lang="en-GB" dirty="0"/>
          </a:p>
        </p:txBody>
      </p:sp>
      <p:sp>
        <p:nvSpPr>
          <p:cNvPr id="3" name="Content Placeholder 2"/>
          <p:cNvSpPr>
            <a:spLocks noGrp="1"/>
          </p:cNvSpPr>
          <p:nvPr>
            <p:ph sz="half" idx="1"/>
          </p:nvPr>
        </p:nvSpPr>
        <p:spPr>
          <a:xfrm>
            <a:off x="3990230" y="2116371"/>
            <a:ext cx="4754880" cy="3749040"/>
          </a:xfrm>
        </p:spPr>
        <p:txBody>
          <a:bodyPr/>
          <a:lstStyle/>
          <a:p>
            <a:r>
              <a:rPr lang="en-GB" dirty="0" smtClean="0"/>
              <a:t>Josef Breuer was one source of referrals for Freud.</a:t>
            </a:r>
          </a:p>
          <a:p>
            <a:r>
              <a:rPr lang="en-GB" dirty="0" smtClean="0"/>
              <a:t>Bertha </a:t>
            </a:r>
            <a:r>
              <a:rPr lang="en-GB" dirty="0" err="1" smtClean="0"/>
              <a:t>Pappenheim</a:t>
            </a:r>
            <a:r>
              <a:rPr lang="en-GB" dirty="0" smtClean="0"/>
              <a:t> – Anna O</a:t>
            </a:r>
          </a:p>
          <a:p>
            <a:r>
              <a:rPr lang="en-GB" dirty="0" smtClean="0"/>
              <a:t>1880-1882 – Treatment. Symptoms were trance-like states, hallucinations, coughing spasms, sleeplessness, disturbed vision, uncontrollable anger and finally loss of her own German language, although she could still speak and comprehend English.</a:t>
            </a:r>
          </a:p>
          <a:p>
            <a:r>
              <a:rPr lang="en-GB" dirty="0" smtClean="0"/>
              <a:t>“the talking cure”.</a:t>
            </a:r>
            <a:endParaRPr lang="en-GB"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915081" y="2014194"/>
            <a:ext cx="2811065" cy="37480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4843" y="2116371"/>
            <a:ext cx="2140357" cy="364591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1445652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Hysteria and the talking cure.</a:t>
            </a:r>
            <a:endParaRPr lang="en-GB" dirty="0"/>
          </a:p>
        </p:txBody>
      </p:sp>
      <p:sp>
        <p:nvSpPr>
          <p:cNvPr id="3" name="Content Placeholder 2"/>
          <p:cNvSpPr>
            <a:spLocks noGrp="1"/>
          </p:cNvSpPr>
          <p:nvPr>
            <p:ph sz="half" idx="1"/>
          </p:nvPr>
        </p:nvSpPr>
        <p:spPr/>
        <p:txBody>
          <a:bodyPr>
            <a:normAutofit/>
          </a:bodyPr>
          <a:lstStyle/>
          <a:p>
            <a:r>
              <a:rPr lang="en-GB" dirty="0"/>
              <a:t>we found, to our great surprise at first, that </a:t>
            </a:r>
            <a:r>
              <a:rPr lang="en-GB" dirty="0">
                <a:latin typeface="Lucida Calligraphy" panose="03010101010101010101" pitchFamily="66" charset="0"/>
              </a:rPr>
              <a:t>each individual hysterical symptom immediately and permanently disappeared when we had succeeded in bringing clearly to light the memory of the event by which it was provoked and in arousing its accompanying affect, and when the patient had </a:t>
            </a:r>
            <a:r>
              <a:rPr lang="en-GB" dirty="0" smtClean="0">
                <a:latin typeface="Lucida Calligraphy" panose="03010101010101010101" pitchFamily="66" charset="0"/>
              </a:rPr>
              <a:t>described that </a:t>
            </a:r>
            <a:r>
              <a:rPr lang="en-GB" dirty="0">
                <a:latin typeface="Lucida Calligraphy" panose="03010101010101010101" pitchFamily="66" charset="0"/>
              </a:rPr>
              <a:t>event in the greatest possible detail and had put the affect into words.</a:t>
            </a:r>
          </a:p>
          <a:p>
            <a:endParaRPr lang="en-GB" dirty="0"/>
          </a:p>
        </p:txBody>
      </p:sp>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7606748" y="1823085"/>
            <a:ext cx="2451653" cy="39117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Footer Placeholder 4"/>
          <p:cNvSpPr>
            <a:spLocks noGrp="1"/>
          </p:cNvSpPr>
          <p:nvPr>
            <p:ph type="ftr" sz="quarter" idx="11"/>
          </p:nvPr>
        </p:nvSpPr>
        <p:spPr/>
        <p:txBody>
          <a:bodyPr/>
          <a:lstStyle/>
          <a:p>
            <a:r>
              <a:rPr lang="en-GB" smtClean="0"/>
              <a:t>Josef Breuer and Sigmund Freud, Studies on Hysteria, trans. and ed. James Strachey (New York: Basic Books, 1957), 255, emphasis in the original.</a:t>
            </a:r>
            <a:endParaRPr lang="en-GB"/>
          </a:p>
        </p:txBody>
      </p:sp>
    </p:spTree>
    <p:extLst>
      <p:ext uri="{BB962C8B-B14F-4D97-AF65-F5344CB8AC3E}">
        <p14:creationId xmlns:p14="http://schemas.microsoft.com/office/powerpoint/2010/main" val="1209298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Freud, Breuer and Hysteria</a:t>
            </a:r>
            <a:endParaRPr lang="en-GB" dirty="0"/>
          </a:p>
        </p:txBody>
      </p:sp>
      <p:sp>
        <p:nvSpPr>
          <p:cNvPr id="3" name="Content Placeholder 2"/>
          <p:cNvSpPr>
            <a:spLocks noGrp="1"/>
          </p:cNvSpPr>
          <p:nvPr>
            <p:ph idx="1"/>
          </p:nvPr>
        </p:nvSpPr>
        <p:spPr/>
        <p:txBody>
          <a:bodyPr/>
          <a:lstStyle/>
          <a:p>
            <a:r>
              <a:rPr lang="en-GB" dirty="0" smtClean="0"/>
              <a:t>Hysteria was again viewed as being an issue that the elite would experience, rather than the </a:t>
            </a:r>
            <a:r>
              <a:rPr lang="en-GB" dirty="0" err="1" smtClean="0"/>
              <a:t>dengerate</a:t>
            </a:r>
            <a:r>
              <a:rPr lang="en-GB" dirty="0" smtClean="0"/>
              <a:t>, lower classes of society. This was in direct contrast to Charcot and his patients.</a:t>
            </a:r>
          </a:p>
          <a:p>
            <a:r>
              <a:rPr lang="en-GB" dirty="0" smtClean="0"/>
              <a:t>Freud started to drift away and eventually fall out with Breuer. He felt that there needed to be a more detailed approach to the dealing with the trauma of his patients.</a:t>
            </a:r>
          </a:p>
          <a:p>
            <a:r>
              <a:rPr lang="en-GB" dirty="0" smtClean="0"/>
              <a:t>Freud sought a treatment that would allow his patients to free up some of the strangled emotions that were stored as a result of past memories.</a:t>
            </a:r>
          </a:p>
          <a:p>
            <a:r>
              <a:rPr lang="en-GB" dirty="0" smtClean="0"/>
              <a:t>One of his methods, which is still used today is to enable the patient to “free associate”.</a:t>
            </a:r>
            <a:endParaRPr lang="en-GB" dirty="0"/>
          </a:p>
        </p:txBody>
      </p:sp>
    </p:spTree>
    <p:extLst>
      <p:ext uri="{BB962C8B-B14F-4D97-AF65-F5344CB8AC3E}">
        <p14:creationId xmlns:p14="http://schemas.microsoft.com/office/powerpoint/2010/main" val="7128804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Freud’s theories</a:t>
            </a:r>
            <a:endParaRPr lang="en-GB" dirty="0"/>
          </a:p>
        </p:txBody>
      </p:sp>
      <p:sp>
        <p:nvSpPr>
          <p:cNvPr id="3" name="Content Placeholder 2"/>
          <p:cNvSpPr>
            <a:spLocks noGrp="1"/>
          </p:cNvSpPr>
          <p:nvPr>
            <p:ph idx="1"/>
          </p:nvPr>
        </p:nvSpPr>
        <p:spPr/>
        <p:txBody>
          <a:bodyPr/>
          <a:lstStyle/>
          <a:p>
            <a:r>
              <a:rPr lang="en-GB" dirty="0" smtClean="0"/>
              <a:t>Freud felt that repressed memories of a traumatic event were the cause of female hysteria. (1)</a:t>
            </a:r>
          </a:p>
          <a:p>
            <a:r>
              <a:rPr lang="en-GB" dirty="0" smtClean="0"/>
              <a:t>He then felt that the repressed “memories” were actual fantasies from childhood (2)</a:t>
            </a:r>
          </a:p>
          <a:p>
            <a:r>
              <a:rPr lang="en-GB" dirty="0" smtClean="0"/>
              <a:t>He felt that childhood fantasies were the cause of neuroses.</a:t>
            </a:r>
          </a:p>
          <a:p>
            <a:r>
              <a:rPr lang="en-GB" dirty="0" smtClean="0"/>
              <a:t>The central tenet was that the core of all humans was the libido, the energy that is supplied by “unconscious sexual drives”</a:t>
            </a:r>
          </a:p>
          <a:p>
            <a:r>
              <a:rPr lang="en-GB" dirty="0" smtClean="0"/>
              <a:t>Hysteria and the study of hysterics was one of the reasons for the birth of psychoanalysis, a form of treatment that would dominate American psychiatry for at least a quarter of a century and is still being utilised today.</a:t>
            </a:r>
          </a:p>
          <a:p>
            <a:endParaRPr lang="en-GB" dirty="0"/>
          </a:p>
        </p:txBody>
      </p:sp>
    </p:spTree>
    <p:extLst>
      <p:ext uri="{BB962C8B-B14F-4D97-AF65-F5344CB8AC3E}">
        <p14:creationId xmlns:p14="http://schemas.microsoft.com/office/powerpoint/2010/main" val="6560714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Savon</Template>
  <TotalTime>157</TotalTime>
  <Words>2510</Words>
  <Application>Microsoft Office PowerPoint</Application>
  <PresentationFormat>Widescreen</PresentationFormat>
  <Paragraphs>146</Paragraphs>
  <Slides>20</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Calibri</vt:lpstr>
      <vt:lpstr>Garamond</vt:lpstr>
      <vt:lpstr>Lucida Calligraphy</vt:lpstr>
      <vt:lpstr>Savon</vt:lpstr>
      <vt:lpstr>The birth of psychoanalysis</vt:lpstr>
      <vt:lpstr>What do we know about Charcot?</vt:lpstr>
      <vt:lpstr>PowerPoint Presentation</vt:lpstr>
      <vt:lpstr>Charcot’s understanding of epilepsy</vt:lpstr>
      <vt:lpstr>Le Log____</vt:lpstr>
      <vt:lpstr>Hypnosis and Charcot’s demonstrations</vt:lpstr>
      <vt:lpstr>Demonstrations</vt:lpstr>
      <vt:lpstr>Criticisms of the Demonstrations</vt:lpstr>
      <vt:lpstr>Charcot’s four stages of hysteria</vt:lpstr>
      <vt:lpstr>PowerPoint Presentation</vt:lpstr>
      <vt:lpstr>PowerPoint Presentation</vt:lpstr>
      <vt:lpstr>PowerPoint Presentation</vt:lpstr>
      <vt:lpstr>Iconographies</vt:lpstr>
      <vt:lpstr>Question</vt:lpstr>
      <vt:lpstr>Charcot’s work</vt:lpstr>
      <vt:lpstr>Sigmund Freud</vt:lpstr>
      <vt:lpstr>Sigmund Freud and Josef Breuer</vt:lpstr>
      <vt:lpstr>Hysteria and the talking cure.</vt:lpstr>
      <vt:lpstr>Freud, Breuer and Hysteria</vt:lpstr>
      <vt:lpstr>Freud’s theories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birth of psychoanalysis</dc:title>
  <dc:creator>Catherine Slade</dc:creator>
  <cp:lastModifiedBy>Catherine Slade</cp:lastModifiedBy>
  <cp:revision>2</cp:revision>
  <dcterms:created xsi:type="dcterms:W3CDTF">2017-03-20T12:10:42Z</dcterms:created>
  <dcterms:modified xsi:type="dcterms:W3CDTF">2017-09-20T11:08:56Z</dcterms:modified>
</cp:coreProperties>
</file>