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71" r:id="rId14"/>
    <p:sldId id="267" r:id="rId15"/>
    <p:sldId id="268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1" d="100"/>
          <a:sy n="91" d="100"/>
        </p:scale>
        <p:origin x="1210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8CF07-7B7A-5954-2D10-5E6E002B33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BA (Hons) Leadership and Management Skills for the Workplace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880FEE-D310-8CD1-CF3F-5EE1690DD9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Student name: Abdulwaheed B Tijani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Student ID number:2323391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Module code: LCLM 5005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Assignment Title: Organisational Culture: Individual Academic Interview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37093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Organizational Culture</a:t>
            </a:r>
          </a:p>
          <a:p>
            <a:r>
              <a:rPr dirty="0"/>
              <a:t>Individual Academic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dirty="0"/>
              <a:t>Focus: </a:t>
            </a:r>
            <a:endParaRPr lang="en-GB" dirty="0"/>
          </a:p>
          <a:p>
            <a:pPr marL="0" indent="0">
              <a:buNone/>
            </a:pPr>
            <a:r>
              <a:rPr dirty="0"/>
              <a:t>key theories, insights, and </a:t>
            </a:r>
            <a:r>
              <a:rPr lang="en-GB" dirty="0"/>
              <a:t>analyses</a:t>
            </a:r>
            <a:r>
              <a:rPr dirty="0"/>
              <a:t> based on </a:t>
            </a:r>
            <a:r>
              <a:rPr lang="en-GB" dirty="0"/>
              <a:t>the </a:t>
            </a:r>
            <a:r>
              <a:rPr dirty="0"/>
              <a:t>submitted report.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Organisational Culture?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Shared values, beliefs</a:t>
            </a:r>
            <a:r>
              <a:rPr lang="en-GB" dirty="0"/>
              <a:t>,</a:t>
            </a:r>
            <a:r>
              <a:rPr dirty="0"/>
              <a:t> </a:t>
            </a:r>
            <a:r>
              <a:rPr lang="en-GB" dirty="0"/>
              <a:t>and </a:t>
            </a:r>
            <a:r>
              <a:rPr dirty="0"/>
              <a:t>behaviors in an organization</a:t>
            </a:r>
            <a:endParaRPr lang="en-GB" dirty="0"/>
          </a:p>
          <a:p>
            <a:pPr marL="0" indent="0">
              <a:buNone/>
            </a:pPr>
            <a:endParaRPr dirty="0"/>
          </a:p>
          <a:p>
            <a:r>
              <a:rPr dirty="0"/>
              <a:t> Shapes how people think, act, and interact</a:t>
            </a:r>
            <a:endParaRPr lang="en-GB" dirty="0"/>
          </a:p>
          <a:p>
            <a:pPr marL="0" indent="0">
              <a:buNone/>
            </a:pPr>
            <a:endParaRPr dirty="0"/>
          </a:p>
          <a:p>
            <a:r>
              <a:rPr dirty="0"/>
              <a:t> Influences performance, communication, and decision‑making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Why Organisational Culture Matters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Impacts employee behavior and motivation</a:t>
            </a:r>
            <a:endParaRPr lang="en-GB" dirty="0"/>
          </a:p>
          <a:p>
            <a:pPr marL="0" indent="0">
              <a:buNone/>
            </a:pPr>
            <a:endParaRPr dirty="0"/>
          </a:p>
          <a:p>
            <a:r>
              <a:rPr dirty="0"/>
              <a:t> Guides strategy and decision‑making</a:t>
            </a:r>
            <a:endParaRPr lang="en-GB" dirty="0"/>
          </a:p>
          <a:p>
            <a:pPr marL="0" indent="0">
              <a:buNone/>
            </a:pPr>
            <a:endParaRPr dirty="0"/>
          </a:p>
          <a:p>
            <a:r>
              <a:rPr dirty="0"/>
              <a:t> Supports organizational identity and stability</a:t>
            </a:r>
            <a:endParaRPr lang="en-GB" dirty="0"/>
          </a:p>
          <a:p>
            <a:pPr marL="0" indent="0">
              <a:buNone/>
            </a:pPr>
            <a:endParaRPr dirty="0"/>
          </a:p>
          <a:p>
            <a:r>
              <a:rPr dirty="0"/>
              <a:t> Affects adaptability to external environment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Models and Theories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Schein’s Cultural Model</a:t>
            </a:r>
            <a:endParaRPr lang="en-GB" dirty="0"/>
          </a:p>
          <a:p>
            <a:pPr marL="0" indent="0">
              <a:buNone/>
            </a:pPr>
            <a:endParaRPr dirty="0"/>
          </a:p>
          <a:p>
            <a:r>
              <a:rPr dirty="0"/>
              <a:t> Hofstede’s Cultural Dimensions</a:t>
            </a:r>
            <a:endParaRPr lang="en-GB" dirty="0"/>
          </a:p>
          <a:p>
            <a:pPr marL="0" indent="0">
              <a:buNone/>
            </a:pPr>
            <a:endParaRPr dirty="0"/>
          </a:p>
          <a:p>
            <a:r>
              <a:rPr dirty="0"/>
              <a:t> Handy’s Cultural Types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Schein’s Cultural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dirty="0"/>
          </a:p>
          <a:p>
            <a:r>
              <a:rPr dirty="0"/>
              <a:t>  1. Artefacts (visible structures, behaviors)</a:t>
            </a:r>
            <a:endParaRPr lang="en-GB" dirty="0"/>
          </a:p>
          <a:p>
            <a:pPr marL="0" indent="0">
              <a:buNone/>
            </a:pPr>
            <a:endParaRPr dirty="0"/>
          </a:p>
          <a:p>
            <a:r>
              <a:rPr dirty="0"/>
              <a:t>  2. Espoused values (stated principles, goals)</a:t>
            </a:r>
            <a:endParaRPr lang="en-GB" dirty="0"/>
          </a:p>
          <a:p>
            <a:pPr marL="0" indent="0">
              <a:buNone/>
            </a:pPr>
            <a:endParaRPr dirty="0"/>
          </a:p>
          <a:p>
            <a:r>
              <a:rPr dirty="0"/>
              <a:t>  3. Basic assumptions (deep beliefs, taken‑for‑granted norms)</a:t>
            </a:r>
            <a:endParaRPr lang="en-GB" dirty="0"/>
          </a:p>
          <a:p>
            <a:pPr marL="0" indent="0">
              <a:buNone/>
            </a:pPr>
            <a:endParaRPr dirty="0"/>
          </a:p>
          <a:p>
            <a:pPr marL="0" indent="0">
              <a:buNone/>
            </a:pPr>
            <a:r>
              <a:rPr dirty="0"/>
              <a:t> Helps identify culture depth and alignment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Hofstede’s Cultural Dimensions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dirty="0"/>
              <a:t> Power distance</a:t>
            </a:r>
          </a:p>
          <a:p>
            <a:r>
              <a:rPr dirty="0"/>
              <a:t> Individualism vs collectivism</a:t>
            </a:r>
          </a:p>
          <a:p>
            <a:r>
              <a:rPr dirty="0"/>
              <a:t> Uncertainty avoidance</a:t>
            </a:r>
          </a:p>
          <a:p>
            <a:r>
              <a:rPr dirty="0"/>
              <a:t> Masculinity vs femininity</a:t>
            </a:r>
          </a:p>
          <a:p>
            <a:r>
              <a:rPr dirty="0"/>
              <a:t> Long‑term orientation</a:t>
            </a:r>
          </a:p>
          <a:p>
            <a:r>
              <a:rPr dirty="0"/>
              <a:t> Indulgence vs restraint</a:t>
            </a:r>
            <a:endParaRPr lang="en-GB" dirty="0"/>
          </a:p>
          <a:p>
            <a:pPr marL="0" indent="0">
              <a:buNone/>
            </a:pPr>
            <a:endParaRPr dirty="0"/>
          </a:p>
          <a:p>
            <a:pPr marL="0" indent="0">
              <a:buNone/>
            </a:pPr>
            <a:r>
              <a:rPr dirty="0"/>
              <a:t> Useful for understanding national and organizational behavior patterns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Handy’s Cultural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Power culture</a:t>
            </a:r>
          </a:p>
          <a:p>
            <a:r>
              <a:rPr dirty="0"/>
              <a:t> Role culture</a:t>
            </a:r>
          </a:p>
          <a:p>
            <a:r>
              <a:rPr dirty="0"/>
              <a:t> Task culture</a:t>
            </a:r>
          </a:p>
          <a:p>
            <a:r>
              <a:rPr dirty="0"/>
              <a:t> Person culture</a:t>
            </a:r>
            <a:endParaRPr lang="en-GB" dirty="0"/>
          </a:p>
          <a:p>
            <a:pPr marL="0" indent="0">
              <a:buNone/>
            </a:pPr>
            <a:endParaRPr dirty="0"/>
          </a:p>
          <a:p>
            <a:pPr marL="0" indent="0">
              <a:buNone/>
            </a:pPr>
            <a:r>
              <a:rPr dirty="0"/>
              <a:t> Helps classify how authority and work are structured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Identifying Culture in Organisations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Observation of behaviors, symbols, </a:t>
            </a:r>
            <a:r>
              <a:rPr lang="en-GB" dirty="0"/>
              <a:t>and </a:t>
            </a:r>
            <a:r>
              <a:rPr dirty="0"/>
              <a:t>routines</a:t>
            </a:r>
          </a:p>
          <a:p>
            <a:r>
              <a:rPr dirty="0"/>
              <a:t> Analysis of leadership style and communication patterns</a:t>
            </a:r>
          </a:p>
          <a:p>
            <a:r>
              <a:rPr dirty="0"/>
              <a:t> Review of policies, mission statements, </a:t>
            </a:r>
            <a:r>
              <a:rPr lang="en-GB" dirty="0"/>
              <a:t>and </a:t>
            </a:r>
            <a:r>
              <a:rPr dirty="0"/>
              <a:t>organizational structure</a:t>
            </a:r>
          </a:p>
          <a:p>
            <a:r>
              <a:rPr dirty="0"/>
              <a:t> Employee feedback and internal documents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How Culture Shapes Structure &amp; Decision‑Making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Determines levels of hierarchy and control</a:t>
            </a:r>
          </a:p>
          <a:p>
            <a:r>
              <a:rPr dirty="0"/>
              <a:t> Influences centralized vs decentralized decision‑making</a:t>
            </a:r>
          </a:p>
          <a:p>
            <a:r>
              <a:rPr dirty="0"/>
              <a:t> Affects communication flow and leadership style</a:t>
            </a:r>
          </a:p>
          <a:p>
            <a:r>
              <a:rPr dirty="0"/>
              <a:t> Impacts innovation and risk‑taking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Culture &amp; External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Organizations adapt through cultural learning</a:t>
            </a:r>
          </a:p>
          <a:p>
            <a:r>
              <a:rPr dirty="0"/>
              <a:t> Culture may support change (flexibility, innovation)</a:t>
            </a:r>
          </a:p>
          <a:p>
            <a:r>
              <a:rPr dirty="0"/>
              <a:t> Or resist it (rigid values, strong traditions)</a:t>
            </a:r>
          </a:p>
          <a:p>
            <a:r>
              <a:rPr dirty="0"/>
              <a:t> Competitive advantage when culture aligns with </a:t>
            </a:r>
            <a:r>
              <a:rPr lang="en-GB" dirty="0"/>
              <a:t>the </a:t>
            </a:r>
            <a:r>
              <a:rPr dirty="0"/>
              <a:t>environment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Is Culture a Barrier?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Strong cultures can limit innovation and employee voice</a:t>
            </a:r>
          </a:p>
          <a:p>
            <a:r>
              <a:rPr dirty="0"/>
              <a:t> Cultural mismatch can cause conflict</a:t>
            </a:r>
          </a:p>
          <a:p>
            <a:r>
              <a:rPr dirty="0"/>
              <a:t> Over‑control may reduce creativity and motivation</a:t>
            </a:r>
          </a:p>
          <a:p>
            <a:r>
              <a:rPr dirty="0"/>
              <a:t> Important to balance stability with flexibility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B75718-E6AE-186B-5991-03B4CD6FD6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393" y="117446"/>
            <a:ext cx="8376407" cy="1711354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Case Example: Emirates Airlines </a:t>
            </a:r>
            <a:br>
              <a:rPr lang="en-GB" b="1" dirty="0"/>
            </a:br>
            <a:r>
              <a:rPr lang="en-GB" b="1" dirty="0"/>
              <a:t>OPERATES A TRADITIONAL</a:t>
            </a:r>
            <a:br>
              <a:rPr lang="en-GB" b="1" dirty="0"/>
            </a:br>
            <a:r>
              <a:rPr lang="en-GB" b="1" dirty="0"/>
              <a:t>STRUCTURE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D7A9F5-C5CF-3EFF-B9F2-C29D346CB5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618" y="1904301"/>
            <a:ext cx="8091182" cy="422186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>
              <a:buFontTx/>
              <a:buChar char="-"/>
            </a:pPr>
            <a:r>
              <a:rPr lang="en-US" dirty="0"/>
              <a:t>Strong hierarchical culture</a:t>
            </a:r>
          </a:p>
          <a:p>
            <a:pPr marL="0" indent="0">
              <a:buNone/>
            </a:pPr>
            <a:br>
              <a:rPr lang="en-US" dirty="0"/>
            </a:br>
            <a:r>
              <a:rPr lang="en-US" dirty="0"/>
              <a:t>- Clear rules, high service standards</a:t>
            </a:r>
          </a:p>
          <a:p>
            <a:pPr marL="0" indent="0">
              <a:buNone/>
            </a:pPr>
            <a:br>
              <a:rPr lang="en-US" dirty="0"/>
            </a:br>
            <a:r>
              <a:rPr lang="en-US" dirty="0"/>
              <a:t>- Centralized decisions</a:t>
            </a:r>
          </a:p>
          <a:p>
            <a:pPr marL="0" indent="0">
              <a:buNone/>
            </a:pPr>
            <a:br>
              <a:rPr lang="en-US" dirty="0"/>
            </a:br>
            <a:r>
              <a:rPr lang="en-US" dirty="0"/>
              <a:t>- Focus on control + excellence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13761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Impact of Culture on Performance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Positive culture improves productivity, satisfaction, retention</a:t>
            </a:r>
          </a:p>
          <a:p>
            <a:r>
              <a:rPr dirty="0"/>
              <a:t> Supports effective teamwork and service quality</a:t>
            </a:r>
          </a:p>
          <a:p>
            <a:r>
              <a:rPr dirty="0"/>
              <a:t> Poor culture leads to turnover, low morale, weak performance</a:t>
            </a:r>
          </a:p>
          <a:p>
            <a:r>
              <a:rPr dirty="0"/>
              <a:t> Strategic culture management drives long‑term success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Culture is foundational to organizational behavior and performance</a:t>
            </a:r>
          </a:p>
          <a:p>
            <a:r>
              <a:rPr dirty="0"/>
              <a:t> Understanding models supports deeper analysis</a:t>
            </a:r>
          </a:p>
          <a:p>
            <a:r>
              <a:rPr dirty="0"/>
              <a:t> Ability to link theory to real examples is key for assessment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497</Words>
  <Application>Microsoft Office PowerPoint</Application>
  <PresentationFormat>On-screen Show (4:3)</PresentationFormat>
  <Paragraphs>93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BA (Hons) Leadership and Management Skills for the Workplace</vt:lpstr>
      <vt:lpstr>Organizational Culture Individual Academic Interview</vt:lpstr>
      <vt:lpstr>What is Organisational Culture?</vt:lpstr>
      <vt:lpstr>Why Organisational Culture Matters</vt:lpstr>
      <vt:lpstr>Key Models and Theories</vt:lpstr>
      <vt:lpstr>Schein’s Cultural Model</vt:lpstr>
      <vt:lpstr>Hofstede’s Cultural Dimensions</vt:lpstr>
      <vt:lpstr>Handy’s Cultural Types</vt:lpstr>
      <vt:lpstr>Identifying Culture in Organisations</vt:lpstr>
      <vt:lpstr>How Culture Shapes Structure &amp; Decision‑Making</vt:lpstr>
      <vt:lpstr>Culture &amp; External Environment</vt:lpstr>
      <vt:lpstr>Is Culture a Barrier?</vt:lpstr>
      <vt:lpstr>Case Example: Emirates Airlines  OPERATES A TRADITIONAL STRUCTURE</vt:lpstr>
      <vt:lpstr>Impact of Culture on Performance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Abdulwaheed Tijani</dc:creator>
  <cp:keywords/>
  <dc:description>generated using python-pptx</dc:description>
  <cp:lastModifiedBy>Abdulwaheed Balogun Tijani (2323391)</cp:lastModifiedBy>
  <cp:revision>5</cp:revision>
  <dcterms:created xsi:type="dcterms:W3CDTF">2013-01-27T09:14:16Z</dcterms:created>
  <dcterms:modified xsi:type="dcterms:W3CDTF">2025-11-08T10:44:21Z</dcterms:modified>
  <cp:category/>
</cp:coreProperties>
</file>