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5" r:id="rId1"/>
  </p:sldMasterIdLst>
  <p:handoutMasterIdLst>
    <p:handoutMasterId r:id="rId21"/>
  </p:handoutMasterIdLst>
  <p:sldIdLst>
    <p:sldId id="257" r:id="rId2"/>
    <p:sldId id="259" r:id="rId3"/>
    <p:sldId id="260" r:id="rId4"/>
    <p:sldId id="261" r:id="rId5"/>
    <p:sldId id="265" r:id="rId6"/>
    <p:sldId id="266" r:id="rId7"/>
    <p:sldId id="262" r:id="rId8"/>
    <p:sldId id="263" r:id="rId9"/>
    <p:sldId id="264" r:id="rId10"/>
    <p:sldId id="267" r:id="rId11"/>
    <p:sldId id="268" r:id="rId12"/>
    <p:sldId id="269" r:id="rId13"/>
    <p:sldId id="273" r:id="rId14"/>
    <p:sldId id="270" r:id="rId15"/>
    <p:sldId id="272" r:id="rId16"/>
    <p:sldId id="271" r:id="rId17"/>
    <p:sldId id="274" r:id="rId18"/>
    <p:sldId id="275" r:id="rId19"/>
    <p:sldId id="277" r:id="rId20"/>
  </p:sldIdLst>
  <p:sldSz cx="9144000" cy="6858000" type="screen4x3"/>
  <p:notesSz cx="6797675" cy="9926638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9875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49688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9876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9877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49688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4B3580E2-1E64-4FB3-ABEB-6C3DAEE46A8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381000" y="457200"/>
            <a:ext cx="8397875" cy="5562600"/>
            <a:chOff x="240" y="288"/>
            <a:chExt cx="5290" cy="3504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blackWhite">
            <a:xfrm>
              <a:off x="240" y="288"/>
              <a:ext cx="5290" cy="3504"/>
            </a:xfrm>
            <a:prstGeom prst="rect">
              <a:avLst/>
            </a:prstGeom>
            <a:solidFill>
              <a:schemeClr val="bg1"/>
            </a:solidFill>
            <a:ln w="50800">
              <a:solidFill>
                <a:schemeClr val="folHlink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en-GB" sz="2400">
                <a:latin typeface="Times New Roman" charset="0"/>
              </a:endParaRPr>
            </a:p>
          </p:txBody>
        </p:sp>
        <p:sp>
          <p:nvSpPr>
            <p:cNvPr id="6" name="Rectangle 4"/>
            <p:cNvSpPr>
              <a:spLocks noChangeArrowheads="1"/>
            </p:cNvSpPr>
            <p:nvPr/>
          </p:nvSpPr>
          <p:spPr bwMode="auto">
            <a:xfrm>
              <a:off x="285" y="336"/>
              <a:ext cx="5184" cy="3408"/>
            </a:xfrm>
            <a:prstGeom prst="rect">
              <a:avLst/>
            </a:prstGeom>
            <a:noFill/>
            <a:ln w="9525">
              <a:solidFill>
                <a:schemeClr val="folHlink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en-GB" sz="2400">
                <a:latin typeface="Times New Roman" charset="0"/>
              </a:endParaRPr>
            </a:p>
          </p:txBody>
        </p:sp>
        <p:sp>
          <p:nvSpPr>
            <p:cNvPr id="7" name="Line 5"/>
            <p:cNvSpPr>
              <a:spLocks noChangeShapeType="1"/>
            </p:cNvSpPr>
            <p:nvPr/>
          </p:nvSpPr>
          <p:spPr bwMode="auto">
            <a:xfrm>
              <a:off x="576" y="2256"/>
              <a:ext cx="4608" cy="0"/>
            </a:xfrm>
            <a:prstGeom prst="line">
              <a:avLst/>
            </a:prstGeom>
            <a:noFill/>
            <a:ln w="1905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/>
            </a:p>
          </p:txBody>
        </p:sp>
      </p:grpSp>
      <p:sp>
        <p:nvSpPr>
          <p:cNvPr id="83974" name="Rectangle 6"/>
          <p:cNvSpPr>
            <a:spLocks noGrp="1" noChangeArrowheads="1"/>
          </p:cNvSpPr>
          <p:nvPr>
            <p:ph type="ctrTitle"/>
          </p:nvPr>
        </p:nvSpPr>
        <p:spPr>
          <a:xfrm>
            <a:off x="1219200" y="838200"/>
            <a:ext cx="6781800" cy="2559050"/>
          </a:xfrm>
        </p:spPr>
        <p:txBody>
          <a:bodyPr anchorCtr="1"/>
          <a:lstStyle>
            <a:lvl1pPr algn="ctr">
              <a:defRPr sz="6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83975" name="Rectangle 7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733800"/>
            <a:ext cx="6400800" cy="187325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 sz="3000"/>
            </a:lvl1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8" name="Rectangle 8"/>
          <p:cNvSpPr>
            <a:spLocks noGrp="1" noChangeArrowheads="1"/>
          </p:cNvSpPr>
          <p:nvPr>
            <p:ph type="dt" sz="half" idx="10"/>
          </p:nvPr>
        </p:nvSpPr>
        <p:spPr>
          <a:xfrm>
            <a:off x="536575" y="6248400"/>
            <a:ext cx="2054225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Rectangle 9"/>
          <p:cNvSpPr>
            <a:spLocks noGrp="1" noChangeArrowheads="1"/>
          </p:cNvSpPr>
          <p:nvPr>
            <p:ph type="ftr" sz="quarter" idx="11"/>
          </p:nvPr>
        </p:nvSpPr>
        <p:spPr>
          <a:xfrm>
            <a:off x="3251200" y="6248400"/>
            <a:ext cx="2887663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" name="Rectangle 10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788150" y="6257925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952469B-E2FE-487E-B1B5-A54D64DE1C1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62C0661-45D2-4CB1-AC37-2C6B0ECB2E4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82E124F-F112-466C-A5B9-35CE9081882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33400" y="1828800"/>
            <a:ext cx="4000500" cy="4038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86300" y="1828800"/>
            <a:ext cx="4000500" cy="4038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49A4308-AA8D-46D7-9D92-D091CD6D062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77C3C36-E508-4818-A7C3-3801F696365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3088992-9865-4C7D-841A-FFD35C1AECA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9F02D73-8A3A-41CD-AD4A-C81BB2A01DA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AF0E895-F48A-4A75-9C22-E5E38178C48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E9DDF0-821B-4865-97F6-4495E54A8C1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3418624-4625-4962-B21B-1A57D77B98C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48450" y="473075"/>
            <a:ext cx="2038350" cy="53943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33400" y="473075"/>
            <a:ext cx="5962650" cy="53943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0F06953-B9DE-41F3-AEFE-FAD42968850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533400" y="473075"/>
            <a:ext cx="8153400" cy="53943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88283B2-203A-4A48-BF86-0E019E96A7B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228600" y="228600"/>
            <a:ext cx="8686800" cy="5943600"/>
            <a:chOff x="144" y="144"/>
            <a:chExt cx="5472" cy="3744"/>
          </a:xfrm>
        </p:grpSpPr>
        <p:sp>
          <p:nvSpPr>
            <p:cNvPr id="82947" name="Rectangle 3"/>
            <p:cNvSpPr>
              <a:spLocks noChangeArrowheads="1"/>
            </p:cNvSpPr>
            <p:nvPr/>
          </p:nvSpPr>
          <p:spPr bwMode="auto">
            <a:xfrm>
              <a:off x="144" y="144"/>
              <a:ext cx="5472" cy="3744"/>
            </a:xfrm>
            <a:prstGeom prst="rect">
              <a:avLst/>
            </a:prstGeom>
            <a:solidFill>
              <a:schemeClr val="bg1"/>
            </a:solidFill>
            <a:ln w="44450">
              <a:solidFill>
                <a:schemeClr val="folHlink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en-GB" sz="2400">
                <a:latin typeface="Times New Roman" charset="0"/>
              </a:endParaRPr>
            </a:p>
          </p:txBody>
        </p:sp>
        <p:sp>
          <p:nvSpPr>
            <p:cNvPr id="82948" name="Rectangle 4"/>
            <p:cNvSpPr>
              <a:spLocks noChangeArrowheads="1"/>
            </p:cNvSpPr>
            <p:nvPr/>
          </p:nvSpPr>
          <p:spPr bwMode="blackWhite">
            <a:xfrm>
              <a:off x="193" y="193"/>
              <a:ext cx="5373" cy="3635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chemeClr val="folHlink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en-GB" sz="2400">
                <a:latin typeface="Times New Roman" charset="0"/>
              </a:endParaRPr>
            </a:p>
          </p:txBody>
        </p:sp>
        <p:sp>
          <p:nvSpPr>
            <p:cNvPr id="82949" name="Line 5"/>
            <p:cNvSpPr>
              <a:spLocks noChangeShapeType="1"/>
            </p:cNvSpPr>
            <p:nvPr/>
          </p:nvSpPr>
          <p:spPr bwMode="auto">
            <a:xfrm>
              <a:off x="336" y="1092"/>
              <a:ext cx="5136" cy="0"/>
            </a:xfrm>
            <a:prstGeom prst="line">
              <a:avLst/>
            </a:prstGeom>
            <a:noFill/>
            <a:ln w="127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</p:grpSp>
      <p:sp>
        <p:nvSpPr>
          <p:cNvPr id="1027" name="Rectangle 6"/>
          <p:cNvSpPr>
            <a:spLocks noGrp="1" noChangeArrowheads="1"/>
          </p:cNvSpPr>
          <p:nvPr>
            <p:ph type="title"/>
          </p:nvPr>
        </p:nvSpPr>
        <p:spPr bwMode="auto">
          <a:xfrm>
            <a:off x="533400" y="473075"/>
            <a:ext cx="8153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title style</a:t>
            </a:r>
          </a:p>
        </p:txBody>
      </p:sp>
      <p:sp>
        <p:nvSpPr>
          <p:cNvPr id="1028" name="Rectangle 7"/>
          <p:cNvSpPr>
            <a:spLocks noGrp="1" noChangeArrowheads="1"/>
          </p:cNvSpPr>
          <p:nvPr>
            <p:ph type="body" idx="1"/>
          </p:nvPr>
        </p:nvSpPr>
        <p:spPr bwMode="auto">
          <a:xfrm>
            <a:off x="533400" y="1828800"/>
            <a:ext cx="8153400" cy="4038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82952" name="Rectangle 8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533400" y="6248400"/>
            <a:ext cx="20574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2953" name="Rectangle 9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2385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0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2954" name="Rectangle 10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81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000"/>
            </a:lvl1pPr>
          </a:lstStyle>
          <a:p>
            <a:pPr>
              <a:defRPr/>
            </a:pPr>
            <a:fld id="{D32E36AB-A750-4DAE-89EC-8592E348E48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733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</p:sldLayoutIdLst>
  <p:txStyles>
    <p:titleStyle>
      <a:lvl1pPr algn="l" rtl="0" eaLnBrk="0" fontAlgn="base" hangingPunct="0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2pPr>
      <a:lvl3pPr algn="l" rtl="0" eaLnBrk="0" fontAlgn="base" hangingPunct="0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3pPr>
      <a:lvl4pPr algn="l" rtl="0" eaLnBrk="0" fontAlgn="base" hangingPunct="0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4pPr>
      <a:lvl5pPr algn="l" rtl="0" eaLnBrk="0" fontAlgn="base" hangingPunct="0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5pPr>
      <a:lvl6pPr marL="457200"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6pPr>
      <a:lvl7pPr marL="914400"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7pPr>
      <a:lvl8pPr marL="1371600"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8pPr>
      <a:lvl9pPr marL="1828800"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5000"/>
        <a:buFont typeface="Wingdings" pitchFamily="2" charset="2"/>
        <a:buChar char="n"/>
        <a:defRPr sz="31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65000"/>
        <a:buFont typeface="Wingdings" pitchFamily="2" charset="2"/>
        <a:buChar char="n"/>
        <a:defRPr sz="26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55000"/>
        <a:buFont typeface="Wingdings" pitchFamily="2" charset="2"/>
        <a:buChar char="n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85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5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5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5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5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Cistercian practice</a:t>
            </a:r>
            <a:endParaRPr lang="en-US" smtClean="0"/>
          </a:p>
        </p:txBody>
      </p:sp>
      <p:sp>
        <p:nvSpPr>
          <p:cNvPr id="3075" name="Rectangle 4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sz="2700" smtClean="0"/>
              <a:t>Uniformity</a:t>
            </a:r>
          </a:p>
          <a:p>
            <a:pPr eaLnBrk="1" hangingPunct="1">
              <a:lnSpc>
                <a:spcPct val="90000"/>
              </a:lnSpc>
            </a:pPr>
            <a:r>
              <a:rPr lang="en-GB" sz="2700" smtClean="0"/>
              <a:t>New foundations</a:t>
            </a:r>
          </a:p>
          <a:p>
            <a:pPr eaLnBrk="1" hangingPunct="1">
              <a:lnSpc>
                <a:spcPct val="90000"/>
              </a:lnSpc>
            </a:pPr>
            <a:r>
              <a:rPr lang="en-GB" sz="2700" smtClean="0"/>
              <a:t>Adherence to RSB ‘more strictly and more perfectly’</a:t>
            </a:r>
          </a:p>
          <a:p>
            <a:pPr eaLnBrk="1" hangingPunct="1">
              <a:lnSpc>
                <a:spcPct val="90000"/>
              </a:lnSpc>
            </a:pPr>
            <a:r>
              <a:rPr lang="en-GB" sz="2700" smtClean="0"/>
              <a:t>Rejection of certain revenues</a:t>
            </a:r>
          </a:p>
          <a:p>
            <a:pPr eaLnBrk="1" hangingPunct="1">
              <a:lnSpc>
                <a:spcPct val="90000"/>
              </a:lnSpc>
            </a:pPr>
            <a:r>
              <a:rPr lang="en-GB" sz="2700" i="1" smtClean="0"/>
              <a:t>Conversi</a:t>
            </a:r>
          </a:p>
          <a:p>
            <a:pPr eaLnBrk="1" hangingPunct="1">
              <a:lnSpc>
                <a:spcPct val="90000"/>
              </a:lnSpc>
            </a:pPr>
            <a:endParaRPr lang="en-US" sz="2700" i="1" smtClean="0"/>
          </a:p>
        </p:txBody>
      </p:sp>
      <p:sp>
        <p:nvSpPr>
          <p:cNvPr id="3076" name="Rectangle 5"/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sz="2700" smtClean="0"/>
              <a:t>Granges</a:t>
            </a:r>
          </a:p>
          <a:p>
            <a:pPr eaLnBrk="1" hangingPunct="1">
              <a:lnSpc>
                <a:spcPct val="90000"/>
              </a:lnSpc>
            </a:pPr>
            <a:r>
              <a:rPr lang="en-GB" sz="2700" smtClean="0"/>
              <a:t>Manual labour</a:t>
            </a:r>
          </a:p>
          <a:p>
            <a:pPr eaLnBrk="1" hangingPunct="1">
              <a:lnSpc>
                <a:spcPct val="90000"/>
              </a:lnSpc>
            </a:pPr>
            <a:r>
              <a:rPr lang="en-GB" sz="2700" smtClean="0"/>
              <a:t>Plain churches lacking in gold and silver</a:t>
            </a:r>
          </a:p>
          <a:p>
            <a:pPr eaLnBrk="1" hangingPunct="1">
              <a:lnSpc>
                <a:spcPct val="90000"/>
              </a:lnSpc>
            </a:pPr>
            <a:r>
              <a:rPr lang="en-GB" sz="2700" smtClean="0"/>
              <a:t>Rejection of anything that is superfluous</a:t>
            </a:r>
          </a:p>
          <a:p>
            <a:pPr eaLnBrk="1" hangingPunct="1">
              <a:lnSpc>
                <a:spcPct val="90000"/>
              </a:lnSpc>
            </a:pPr>
            <a:r>
              <a:rPr lang="en-GB" sz="2700" smtClean="0"/>
              <a:t>The ‘family’ linked through visitation and the General Chapter</a:t>
            </a:r>
            <a:endParaRPr lang="en-US" sz="27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The Evidence (Cistercian)</a:t>
            </a:r>
            <a:endParaRPr lang="en-US" smtClean="0"/>
          </a:p>
        </p:txBody>
      </p:sp>
      <p:sp>
        <p:nvSpPr>
          <p:cNvPr id="593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smtClean="0"/>
              <a:t>Carta Caritatis Prior (1119)</a:t>
            </a:r>
          </a:p>
          <a:p>
            <a:pPr eaLnBrk="1" hangingPunct="1"/>
            <a:r>
              <a:rPr lang="en-GB" smtClean="0"/>
              <a:t>Capitula (problematic date, but perhaps brought together in one surviving manuscript (Trento) soon after 1134)</a:t>
            </a:r>
          </a:p>
          <a:p>
            <a:pPr eaLnBrk="1" hangingPunct="1"/>
            <a:r>
              <a:rPr lang="en-GB" smtClean="0"/>
              <a:t>Exordium Parvum (in its final form c. 1147) – see especially chapters XV and XVII</a:t>
            </a:r>
            <a:endParaRPr lang="en-US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9395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The Evidence (non-Cistercian)</a:t>
            </a:r>
            <a:endParaRPr lang="en-US" smtClean="0"/>
          </a:p>
        </p:txBody>
      </p:sp>
      <p:sp>
        <p:nvSpPr>
          <p:cNvPr id="604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smtClean="0"/>
              <a:t>Orderic Vitalis (c. 1135)</a:t>
            </a:r>
          </a:p>
          <a:p>
            <a:pPr lvl="1" eaLnBrk="1" hangingPunct="1">
              <a:lnSpc>
                <a:spcPct val="90000"/>
              </a:lnSpc>
            </a:pPr>
            <a:r>
              <a:rPr lang="en-GB" smtClean="0"/>
              <a:t>Rejection of tithes</a:t>
            </a:r>
          </a:p>
          <a:p>
            <a:pPr lvl="1" eaLnBrk="1" hangingPunct="1">
              <a:lnSpc>
                <a:spcPct val="90000"/>
              </a:lnSpc>
            </a:pPr>
            <a:r>
              <a:rPr lang="en-GB" smtClean="0"/>
              <a:t>Manual labour</a:t>
            </a:r>
          </a:p>
          <a:p>
            <a:pPr lvl="1" eaLnBrk="1" hangingPunct="1">
              <a:lnSpc>
                <a:spcPct val="90000"/>
              </a:lnSpc>
            </a:pPr>
            <a:r>
              <a:rPr lang="en-GB" smtClean="0"/>
              <a:t>Modest clothing</a:t>
            </a:r>
          </a:p>
          <a:p>
            <a:pPr lvl="1" eaLnBrk="1" hangingPunct="1">
              <a:lnSpc>
                <a:spcPct val="90000"/>
              </a:lnSpc>
            </a:pPr>
            <a:r>
              <a:rPr lang="en-GB" smtClean="0"/>
              <a:t>Meagre diet</a:t>
            </a:r>
          </a:p>
          <a:p>
            <a:pPr lvl="1" eaLnBrk="1" hangingPunct="1">
              <a:lnSpc>
                <a:spcPct val="90000"/>
              </a:lnSpc>
            </a:pPr>
            <a:r>
              <a:rPr lang="en-GB" smtClean="0"/>
              <a:t>Silence</a:t>
            </a:r>
          </a:p>
          <a:p>
            <a:pPr lvl="1" eaLnBrk="1" hangingPunct="1">
              <a:lnSpc>
                <a:spcPct val="90000"/>
              </a:lnSpc>
            </a:pPr>
            <a:r>
              <a:rPr lang="en-GB" smtClean="0"/>
              <a:t>Seclusion</a:t>
            </a:r>
          </a:p>
          <a:p>
            <a:pPr lvl="1" eaLnBrk="1" hangingPunct="1">
              <a:lnSpc>
                <a:spcPct val="90000"/>
              </a:lnSpc>
            </a:pPr>
            <a:r>
              <a:rPr lang="en-GB" smtClean="0"/>
              <a:t>Rural locations</a:t>
            </a:r>
            <a:endParaRPr lang="en-US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0419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Bernard of Fontaines</a:t>
            </a:r>
            <a:endParaRPr lang="en-US" smtClean="0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smtClean="0"/>
              <a:t>Born c. 1090 into a family of minor nobility</a:t>
            </a:r>
          </a:p>
          <a:p>
            <a:pPr eaLnBrk="1" hangingPunct="1"/>
            <a:r>
              <a:rPr lang="en-GB" smtClean="0"/>
              <a:t>1113 entered C</a:t>
            </a:r>
            <a:r>
              <a:rPr lang="en-US" smtClean="0">
                <a:cs typeface="Tahoma" pitchFamily="34" charset="0"/>
              </a:rPr>
              <a:t>îteaux with 30 companions</a:t>
            </a:r>
          </a:p>
          <a:p>
            <a:pPr eaLnBrk="1" hangingPunct="1"/>
            <a:r>
              <a:rPr lang="en-GB" smtClean="0">
                <a:cs typeface="Tahoma" pitchFamily="34" charset="0"/>
              </a:rPr>
              <a:t>1115 aged 25 founding abbot of Clairvaux</a:t>
            </a:r>
            <a:endParaRPr lang="en-US" smtClean="0">
              <a:cs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5" descr="Bernard"/>
          <p:cNvPicPr>
            <a:picLocks noChangeAspect="1" noChangeArrowheads="1"/>
          </p:cNvPicPr>
          <p:nvPr>
            <p:ph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381000" y="609600"/>
            <a:ext cx="8331200" cy="5918200"/>
          </a:xfr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4000" b="1" smtClean="0"/>
              <a:t>EVIDENCE FOR DIVISION IN THE MONASTIC WORLD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smtClean="0"/>
              <a:t>Letter of Bernard to Robert his nephew, 1119/20</a:t>
            </a:r>
          </a:p>
          <a:p>
            <a:pPr eaLnBrk="1" hangingPunct="1"/>
            <a:r>
              <a:rPr lang="en-GB" smtClean="0"/>
              <a:t>Bernard’s </a:t>
            </a:r>
            <a:r>
              <a:rPr lang="en-GB" i="1" smtClean="0"/>
              <a:t>Apologia</a:t>
            </a:r>
            <a:r>
              <a:rPr lang="en-GB" smtClean="0"/>
              <a:t>, 1125</a:t>
            </a:r>
          </a:p>
          <a:p>
            <a:pPr eaLnBrk="1" hangingPunct="1"/>
            <a:r>
              <a:rPr lang="en-GB" smtClean="0"/>
              <a:t>Peter the Venerable, abbot of Cluny, ‘Letter 28’ (date unknown – late 1120s?)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5400" smtClean="0"/>
              <a:t>Vita Prima</a:t>
            </a:r>
            <a:endParaRPr lang="en-US" sz="5400" smtClean="0"/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sz="3500" smtClean="0"/>
              <a:t>Three authors</a:t>
            </a:r>
          </a:p>
          <a:p>
            <a:pPr lvl="1" eaLnBrk="1" hangingPunct="1"/>
            <a:r>
              <a:rPr lang="en-GB" sz="3500" smtClean="0"/>
              <a:t>William of St Thierry (c. 1145)</a:t>
            </a:r>
          </a:p>
          <a:p>
            <a:pPr lvl="1" eaLnBrk="1" hangingPunct="1"/>
            <a:r>
              <a:rPr lang="en-GB" sz="3500" smtClean="0"/>
              <a:t>Arnald of Bonneval</a:t>
            </a:r>
          </a:p>
          <a:p>
            <a:pPr lvl="1" eaLnBrk="1" hangingPunct="1"/>
            <a:r>
              <a:rPr lang="en-GB" sz="3500" smtClean="0"/>
              <a:t>Geoffrey of Auxerre</a:t>
            </a:r>
            <a:endParaRPr lang="en-US" sz="35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The Letter to Robert</a:t>
            </a:r>
            <a:endParaRPr lang="en-US" smtClean="0"/>
          </a:p>
        </p:txBody>
      </p:sp>
      <p:sp>
        <p:nvSpPr>
          <p:cNvPr id="634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smtClean="0"/>
              <a:t>c. 1119 – what is it about?</a:t>
            </a:r>
          </a:p>
          <a:p>
            <a:pPr lvl="1" eaLnBrk="1" hangingPunct="1"/>
            <a:r>
              <a:rPr lang="en-GB" smtClean="0"/>
              <a:t>an actual case</a:t>
            </a:r>
          </a:p>
          <a:p>
            <a:pPr lvl="1" eaLnBrk="1" hangingPunct="1"/>
            <a:r>
              <a:rPr lang="en-GB" smtClean="0"/>
              <a:t>monastic vocation</a:t>
            </a:r>
          </a:p>
          <a:p>
            <a:pPr lvl="1" eaLnBrk="1" hangingPunct="1"/>
            <a:r>
              <a:rPr lang="en-GB" smtClean="0"/>
              <a:t>monastic practices</a:t>
            </a:r>
          </a:p>
          <a:p>
            <a:pPr lvl="1" eaLnBrk="1" hangingPunct="1"/>
            <a:endParaRPr lang="en-US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1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The Apologia: the context</a:t>
            </a:r>
            <a:endParaRPr lang="en-US" smtClean="0"/>
          </a:p>
        </p:txBody>
      </p:sp>
      <p:sp>
        <p:nvSpPr>
          <p:cNvPr id="665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en-GB" smtClean="0"/>
              <a:t>	Hugh, abbot of Cluny, d. 1109 and was succeeded by Pons. </a:t>
            </a:r>
          </a:p>
          <a:p>
            <a:pPr eaLnBrk="1" hangingPunct="1">
              <a:buFont typeface="Wingdings" pitchFamily="2" charset="2"/>
              <a:buNone/>
            </a:pPr>
            <a:r>
              <a:rPr lang="en-GB" smtClean="0"/>
              <a:t>	Trouble at the abbey!</a:t>
            </a:r>
          </a:p>
          <a:p>
            <a:pPr eaLnBrk="1" hangingPunct="1">
              <a:buFont typeface="Wingdings" pitchFamily="2" charset="2"/>
              <a:buNone/>
            </a:pPr>
            <a:r>
              <a:rPr lang="en-GB" smtClean="0"/>
              <a:t>	Resignation of Pons 1122 and election of Peter the Venerable</a:t>
            </a:r>
          </a:p>
          <a:p>
            <a:pPr eaLnBrk="1" hangingPunct="1">
              <a:buFont typeface="Wingdings" pitchFamily="2" charset="2"/>
              <a:buNone/>
            </a:pPr>
            <a:r>
              <a:rPr lang="en-GB" smtClean="0"/>
              <a:t>	Pons leads a revolution (1125) but fails!</a:t>
            </a:r>
          </a:p>
          <a:p>
            <a:pPr eaLnBrk="1" hangingPunct="1">
              <a:buFont typeface="Wingdings" pitchFamily="2" charset="2"/>
              <a:buNone/>
            </a:pPr>
            <a:endParaRPr lang="en-US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56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Bernard’s later career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sz="2700" i="1" smtClean="0"/>
              <a:t>Apologia</a:t>
            </a:r>
            <a:r>
              <a:rPr lang="en-GB" sz="2700" smtClean="0"/>
              <a:t>, 1125</a:t>
            </a:r>
          </a:p>
          <a:p>
            <a:pPr eaLnBrk="1" hangingPunct="1"/>
            <a:r>
              <a:rPr lang="en-GB" sz="2700" i="1" smtClean="0"/>
              <a:t>On the Steps of Humility and Pride</a:t>
            </a:r>
            <a:r>
              <a:rPr lang="en-GB" sz="2700" smtClean="0"/>
              <a:t>; </a:t>
            </a:r>
            <a:r>
              <a:rPr lang="en-GB" sz="2700" i="1" smtClean="0"/>
              <a:t>On Loving God</a:t>
            </a:r>
            <a:endParaRPr lang="en-GB" sz="2700" smtClean="0"/>
          </a:p>
          <a:p>
            <a:pPr eaLnBrk="1" hangingPunct="1"/>
            <a:r>
              <a:rPr lang="en-GB" sz="2700" smtClean="0"/>
              <a:t>1130: death of Pope Honorius II; schism, Anacletus II v Innocent II; Bernard’s support of Innocent projects him onto the European stage</a:t>
            </a:r>
          </a:p>
          <a:p>
            <a:pPr eaLnBrk="1" hangingPunct="1"/>
            <a:r>
              <a:rPr lang="en-GB" sz="2700" smtClean="0"/>
              <a:t>Letters</a:t>
            </a:r>
          </a:p>
          <a:p>
            <a:pPr eaLnBrk="1" hangingPunct="1"/>
            <a:r>
              <a:rPr lang="en-GB" sz="2700" smtClean="0"/>
              <a:t>Preaches Second Crusade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Apologia</a:t>
            </a:r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mtClean="0"/>
              <a:t>Food and drink</a:t>
            </a:r>
          </a:p>
          <a:p>
            <a:r>
              <a:rPr lang="en-GB" smtClean="0"/>
              <a:t>Dress</a:t>
            </a:r>
          </a:p>
          <a:p>
            <a:r>
              <a:rPr lang="en-GB" smtClean="0"/>
              <a:t>Relaxation of austerity</a:t>
            </a:r>
          </a:p>
          <a:p>
            <a:r>
              <a:rPr lang="en-GB" smtClean="0"/>
              <a:t>Architectural show </a:t>
            </a:r>
          </a:p>
          <a:p>
            <a:r>
              <a:rPr lang="en-GB" smtClean="0"/>
              <a:t>Note use of word ‘superfluous’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/>
          <p:cNvSpPr>
            <a:spLocks noGrp="1"/>
          </p:cNvSpPr>
          <p:nvPr>
            <p:ph type="title"/>
          </p:nvPr>
        </p:nvSpPr>
        <p:spPr>
          <a:xfrm>
            <a:off x="533400" y="473075"/>
            <a:ext cx="3657600" cy="1143000"/>
          </a:xfrm>
        </p:spPr>
        <p:txBody>
          <a:bodyPr/>
          <a:lstStyle/>
          <a:p>
            <a:r>
              <a:rPr lang="en-GB" smtClean="0"/>
              <a:t>Soaring height</a:t>
            </a:r>
          </a:p>
        </p:txBody>
      </p:sp>
      <p:pic>
        <p:nvPicPr>
          <p:cNvPr id="14339" name="Content Placeholder 3" descr="cluny reconstruction.gif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3886200" y="1143000"/>
            <a:ext cx="4832350" cy="4413250"/>
          </a:xfr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/>
          <p:cNvSpPr>
            <a:spLocks noGrp="1"/>
          </p:cNvSpPr>
          <p:nvPr>
            <p:ph type="title"/>
          </p:nvPr>
        </p:nvSpPr>
        <p:spPr>
          <a:xfrm>
            <a:off x="533400" y="473075"/>
            <a:ext cx="3048000" cy="3565525"/>
          </a:xfrm>
        </p:spPr>
        <p:txBody>
          <a:bodyPr/>
          <a:lstStyle/>
          <a:p>
            <a:r>
              <a:rPr lang="en-GB" smtClean="0"/>
              <a:t>Cluny – the surviving transept</a:t>
            </a:r>
          </a:p>
        </p:txBody>
      </p:sp>
      <p:pic>
        <p:nvPicPr>
          <p:cNvPr id="15363" name="Content Placeholder 7" descr="cluny 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3657600" y="455613"/>
            <a:ext cx="4997450" cy="5511800"/>
          </a:xfr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Cluny and visiting prelates</a:t>
            </a:r>
          </a:p>
        </p:txBody>
      </p:sp>
      <p:pic>
        <p:nvPicPr>
          <p:cNvPr id="16387" name="Content Placeholder 7" descr="abbot of cluny and dignitaries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2070100" y="1828800"/>
            <a:ext cx="5080000" cy="4038600"/>
          </a:xfr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Moissac – the cloister</a:t>
            </a:r>
          </a:p>
        </p:txBody>
      </p:sp>
      <p:pic>
        <p:nvPicPr>
          <p:cNvPr id="17411" name="Content Placeholder 3" descr="moissac-cloitr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968500" y="1828800"/>
            <a:ext cx="5283200" cy="4038600"/>
          </a:xfr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Content Placeholder 5" descr="moissac cloisters 2.jpg"/>
          <p:cNvPicPr>
            <a:picLocks noGrp="1" noChangeAspect="1"/>
          </p:cNvPicPr>
          <p:nvPr>
            <p:ph idx="4294967295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381000" y="457200"/>
            <a:ext cx="8362950" cy="5575300"/>
          </a:xfr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Annunciation to the shepherds</a:t>
            </a:r>
          </a:p>
        </p:txBody>
      </p:sp>
      <p:pic>
        <p:nvPicPr>
          <p:cNvPr id="19459" name="Content Placeholder 7" descr="mossiac annunciation to shephers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958975" y="1828800"/>
            <a:ext cx="5302250" cy="4038600"/>
          </a:xfr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Temptation</a:t>
            </a:r>
          </a:p>
        </p:txBody>
      </p:sp>
      <p:pic>
        <p:nvPicPr>
          <p:cNvPr id="20483" name="Content Placeholder 3" descr="moissac temptation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2681288" y="1828800"/>
            <a:ext cx="3857625" cy="4038600"/>
          </a:xfrm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Miracle at Canaan</a:t>
            </a:r>
          </a:p>
        </p:txBody>
      </p:sp>
      <p:pic>
        <p:nvPicPr>
          <p:cNvPr id="21507" name="Content Placeholder 3" descr="moissac cana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2009775" y="1828800"/>
            <a:ext cx="5200650" cy="4038600"/>
          </a:xfr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Refined">
  <a:themeElements>
    <a:clrScheme name="Refined 1">
      <a:dk1>
        <a:srgbClr val="666633"/>
      </a:dk1>
      <a:lt1>
        <a:srgbClr val="FFFFFF"/>
      </a:lt1>
      <a:dk2>
        <a:srgbClr val="000000"/>
      </a:dk2>
      <a:lt2>
        <a:srgbClr val="FFFFFF"/>
      </a:lt2>
      <a:accent1>
        <a:srgbClr val="666699"/>
      </a:accent1>
      <a:accent2>
        <a:srgbClr val="990000"/>
      </a:accent2>
      <a:accent3>
        <a:srgbClr val="AAAAAA"/>
      </a:accent3>
      <a:accent4>
        <a:srgbClr val="DADADA"/>
      </a:accent4>
      <a:accent5>
        <a:srgbClr val="B8B8CA"/>
      </a:accent5>
      <a:accent6>
        <a:srgbClr val="8A0000"/>
      </a:accent6>
      <a:hlink>
        <a:srgbClr val="999900"/>
      </a:hlink>
      <a:folHlink>
        <a:srgbClr val="FFFFFF"/>
      </a:folHlink>
    </a:clrScheme>
    <a:fontScheme name="Refined">
      <a:majorFont>
        <a:latin typeface="Times New Roman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Refined 1">
        <a:dk1>
          <a:srgbClr val="666633"/>
        </a:dk1>
        <a:lt1>
          <a:srgbClr val="FFFFFF"/>
        </a:lt1>
        <a:dk2>
          <a:srgbClr val="000000"/>
        </a:dk2>
        <a:lt2>
          <a:srgbClr val="FFFFFF"/>
        </a:lt2>
        <a:accent1>
          <a:srgbClr val="666699"/>
        </a:accent1>
        <a:accent2>
          <a:srgbClr val="990000"/>
        </a:accent2>
        <a:accent3>
          <a:srgbClr val="AAAAAA"/>
        </a:accent3>
        <a:accent4>
          <a:srgbClr val="DADADA"/>
        </a:accent4>
        <a:accent5>
          <a:srgbClr val="B8B8CA"/>
        </a:accent5>
        <a:accent6>
          <a:srgbClr val="8A0000"/>
        </a:accent6>
        <a:hlink>
          <a:srgbClr val="999900"/>
        </a:hlink>
        <a:folHlink>
          <a:srgbClr val="FFFF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Refined 2">
        <a:dk1>
          <a:srgbClr val="4D4D4D"/>
        </a:dk1>
        <a:lt1>
          <a:srgbClr val="FFFFFF"/>
        </a:lt1>
        <a:dk2>
          <a:srgbClr val="4A1102"/>
        </a:dk2>
        <a:lt2>
          <a:srgbClr val="FFFFFF"/>
        </a:lt2>
        <a:accent1>
          <a:srgbClr val="CC3300"/>
        </a:accent1>
        <a:accent2>
          <a:srgbClr val="666699"/>
        </a:accent2>
        <a:accent3>
          <a:srgbClr val="B1AAAA"/>
        </a:accent3>
        <a:accent4>
          <a:srgbClr val="DADADA"/>
        </a:accent4>
        <a:accent5>
          <a:srgbClr val="E2ADAA"/>
        </a:accent5>
        <a:accent6>
          <a:srgbClr val="5C5C8A"/>
        </a:accent6>
        <a:hlink>
          <a:srgbClr val="FF9900"/>
        </a:hlink>
        <a:folHlink>
          <a:srgbClr val="FFFF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Refined 3">
        <a:dk1>
          <a:srgbClr val="666699"/>
        </a:dk1>
        <a:lt1>
          <a:srgbClr val="FFFFFF"/>
        </a:lt1>
        <a:dk2>
          <a:srgbClr val="400040"/>
        </a:dk2>
        <a:lt2>
          <a:srgbClr val="FFFFFF"/>
        </a:lt2>
        <a:accent1>
          <a:srgbClr val="FFCC00"/>
        </a:accent1>
        <a:accent2>
          <a:srgbClr val="FF3300"/>
        </a:accent2>
        <a:accent3>
          <a:srgbClr val="AFAAAF"/>
        </a:accent3>
        <a:accent4>
          <a:srgbClr val="DADADA"/>
        </a:accent4>
        <a:accent5>
          <a:srgbClr val="FFE2AA"/>
        </a:accent5>
        <a:accent6>
          <a:srgbClr val="E72D00"/>
        </a:accent6>
        <a:hlink>
          <a:srgbClr val="CC9900"/>
        </a:hlink>
        <a:folHlink>
          <a:srgbClr val="CC33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Refined 4">
        <a:dk1>
          <a:srgbClr val="4D4D4D"/>
        </a:dk1>
        <a:lt1>
          <a:srgbClr val="FFFFFF"/>
        </a:lt1>
        <a:dk2>
          <a:srgbClr val="006699"/>
        </a:dk2>
        <a:lt2>
          <a:srgbClr val="CCECFF"/>
        </a:lt2>
        <a:accent1>
          <a:srgbClr val="339966"/>
        </a:accent1>
        <a:accent2>
          <a:srgbClr val="3366FF"/>
        </a:accent2>
        <a:accent3>
          <a:srgbClr val="AAB8CA"/>
        </a:accent3>
        <a:accent4>
          <a:srgbClr val="DADADA"/>
        </a:accent4>
        <a:accent5>
          <a:srgbClr val="ADCAB8"/>
        </a:accent5>
        <a:accent6>
          <a:srgbClr val="2D5CE7"/>
        </a:accent6>
        <a:hlink>
          <a:srgbClr val="33CCFF"/>
        </a:hlink>
        <a:folHlink>
          <a:srgbClr val="FFFF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Refined 5">
        <a:dk1>
          <a:srgbClr val="000000"/>
        </a:dk1>
        <a:lt1>
          <a:srgbClr val="FFFFFF"/>
        </a:lt1>
        <a:dk2>
          <a:srgbClr val="CC0000"/>
        </a:dk2>
        <a:lt2>
          <a:srgbClr val="666699"/>
        </a:lt2>
        <a:accent1>
          <a:srgbClr val="FF6600"/>
        </a:accent1>
        <a:accent2>
          <a:srgbClr val="FF9933"/>
        </a:accent2>
        <a:accent3>
          <a:srgbClr val="FFFFFF"/>
        </a:accent3>
        <a:accent4>
          <a:srgbClr val="000000"/>
        </a:accent4>
        <a:accent5>
          <a:srgbClr val="FFB8AA"/>
        </a:accent5>
        <a:accent6>
          <a:srgbClr val="E78A2D"/>
        </a:accent6>
        <a:hlink>
          <a:srgbClr val="FFCC00"/>
        </a:hlink>
        <a:folHlink>
          <a:srgbClr val="3333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Refined 6">
        <a:dk1>
          <a:srgbClr val="000000"/>
        </a:dk1>
        <a:lt1>
          <a:srgbClr val="FFFFFF"/>
        </a:lt1>
        <a:dk2>
          <a:srgbClr val="000000"/>
        </a:dk2>
        <a:lt2>
          <a:srgbClr val="C0C0C0"/>
        </a:lt2>
        <a:accent1>
          <a:srgbClr val="CC3300"/>
        </a:accent1>
        <a:accent2>
          <a:srgbClr val="666699"/>
        </a:accent2>
        <a:accent3>
          <a:srgbClr val="FFFFFF"/>
        </a:accent3>
        <a:accent4>
          <a:srgbClr val="000000"/>
        </a:accent4>
        <a:accent5>
          <a:srgbClr val="E2ADAA"/>
        </a:accent5>
        <a:accent6>
          <a:srgbClr val="5C5C8A"/>
        </a:accent6>
        <a:hlink>
          <a:srgbClr val="999900"/>
        </a:hlink>
        <a:folHlink>
          <a:srgbClr val="4D4D4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Refined 7">
        <a:dk1>
          <a:srgbClr val="000000"/>
        </a:dk1>
        <a:lt1>
          <a:srgbClr val="FFFFFF"/>
        </a:lt1>
        <a:dk2>
          <a:srgbClr val="000066"/>
        </a:dk2>
        <a:lt2>
          <a:srgbClr val="333399"/>
        </a:lt2>
        <a:accent1>
          <a:srgbClr val="3399FF"/>
        </a:accent1>
        <a:accent2>
          <a:srgbClr val="9999FF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8AE7"/>
        </a:accent6>
        <a:hlink>
          <a:srgbClr val="00CCFF"/>
        </a:hlink>
        <a:folHlink>
          <a:srgbClr val="5F5F5F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Refined</Template>
  <TotalTime>62</TotalTime>
  <Words>318</Words>
  <Application>Microsoft Office PowerPoint</Application>
  <PresentationFormat>On-screen Show (4:3)</PresentationFormat>
  <Paragraphs>66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5" baseType="lpstr">
      <vt:lpstr>Arial</vt:lpstr>
      <vt:lpstr>Times New Roman</vt:lpstr>
      <vt:lpstr>Wingdings</vt:lpstr>
      <vt:lpstr>Calibri</vt:lpstr>
      <vt:lpstr>Tahoma</vt:lpstr>
      <vt:lpstr>Refined</vt:lpstr>
      <vt:lpstr>Cistercian practice</vt:lpstr>
      <vt:lpstr>The Evidence (Cistercian)</vt:lpstr>
      <vt:lpstr>The Evidence (non-Cistercian)</vt:lpstr>
      <vt:lpstr>Bernard of Fontaines</vt:lpstr>
      <vt:lpstr>Slide 5</vt:lpstr>
      <vt:lpstr>EVIDENCE FOR DIVISION IN THE MONASTIC WORLD</vt:lpstr>
      <vt:lpstr>Vita Prima</vt:lpstr>
      <vt:lpstr>The Letter to Robert</vt:lpstr>
      <vt:lpstr>The Apologia: the context</vt:lpstr>
      <vt:lpstr>Bernard’s later career</vt:lpstr>
      <vt:lpstr>Apologia</vt:lpstr>
      <vt:lpstr>Soaring height</vt:lpstr>
      <vt:lpstr>Cluny – the surviving transept</vt:lpstr>
      <vt:lpstr>Cluny and visiting prelates</vt:lpstr>
      <vt:lpstr>Moissac – the cloister</vt:lpstr>
      <vt:lpstr>Slide 16</vt:lpstr>
      <vt:lpstr>Annunciation to the shepherds</vt:lpstr>
      <vt:lpstr>Temptation</vt:lpstr>
      <vt:lpstr>Miracle at Canaan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sm042</cp:lastModifiedBy>
  <cp:revision>8</cp:revision>
  <cp:lastPrinted>1601-01-01T00:00:00Z</cp:lastPrinted>
  <dcterms:created xsi:type="dcterms:W3CDTF">1601-01-01T00:00:00Z</dcterms:created>
  <dcterms:modified xsi:type="dcterms:W3CDTF">2012-02-20T11:10:45Z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Version">
    <vt:i4>1</vt:i4>
  </property>
</Properties>
</file>