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94" r:id="rId3"/>
    <p:sldId id="395" r:id="rId4"/>
    <p:sldId id="393" r:id="rId5"/>
    <p:sldId id="396" r:id="rId6"/>
    <p:sldId id="397" r:id="rId7"/>
    <p:sldId id="398" r:id="rId8"/>
    <p:sldId id="399" r:id="rId9"/>
    <p:sldId id="400" r:id="rId10"/>
    <p:sldId id="409" r:id="rId11"/>
    <p:sldId id="410" r:id="rId12"/>
    <p:sldId id="411" r:id="rId13"/>
    <p:sldId id="412" r:id="rId14"/>
    <p:sldId id="413" r:id="rId15"/>
    <p:sldId id="415" r:id="rId16"/>
    <p:sldId id="419" r:id="rId17"/>
    <p:sldId id="416" r:id="rId18"/>
    <p:sldId id="417" r:id="rId19"/>
    <p:sldId id="418" r:id="rId20"/>
    <p:sldId id="420" r:id="rId21"/>
    <p:sldId id="421" r:id="rId22"/>
    <p:sldId id="422" r:id="rId23"/>
    <p:sldId id="438" r:id="rId24"/>
    <p:sldId id="423" r:id="rId25"/>
    <p:sldId id="439" r:id="rId26"/>
    <p:sldId id="440" r:id="rId27"/>
    <p:sldId id="425" r:id="rId28"/>
    <p:sldId id="426" r:id="rId29"/>
    <p:sldId id="427" r:id="rId30"/>
    <p:sldId id="428" r:id="rId31"/>
    <p:sldId id="430" r:id="rId32"/>
    <p:sldId id="441" r:id="rId33"/>
    <p:sldId id="431" r:id="rId34"/>
    <p:sldId id="442" r:id="rId35"/>
    <p:sldId id="434" r:id="rId36"/>
    <p:sldId id="435" r:id="rId37"/>
    <p:sldId id="436" r:id="rId38"/>
    <p:sldId id="445" r:id="rId39"/>
    <p:sldId id="443" r:id="rId40"/>
    <p:sldId id="44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90"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06/03/2018</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06/03/2018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06/03/2018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06/03/2018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06/03/2018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b="1" dirty="0" smtClean="0"/>
              <a:t>Introduction to Christian Theology</a:t>
            </a:r>
            <a:endParaRPr lang="en-GB" sz="8000" b="1" dirty="0"/>
          </a:p>
        </p:txBody>
      </p:sp>
      <p:sp>
        <p:nvSpPr>
          <p:cNvPr id="3" name="Subtitle 2"/>
          <p:cNvSpPr>
            <a:spLocks noGrp="1"/>
          </p:cNvSpPr>
          <p:nvPr>
            <p:ph type="subTitle" idx="1"/>
          </p:nvPr>
        </p:nvSpPr>
        <p:spPr/>
        <p:txBody>
          <a:bodyPr/>
          <a:lstStyle/>
          <a:p>
            <a:r>
              <a:rPr lang="en-GB" dirty="0" smtClean="0"/>
              <a:t>Dr Angus M Slater</a:t>
            </a:r>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Text Placeholder 2"/>
          <p:cNvSpPr>
            <a:spLocks noGrp="1"/>
          </p:cNvSpPr>
          <p:nvPr>
            <p:ph type="body" idx="1"/>
          </p:nvPr>
        </p:nvSpPr>
        <p:spPr/>
        <p:txBody>
          <a:bodyPr/>
          <a:lstStyle/>
          <a:p>
            <a:r>
              <a:rPr lang="en-GB" dirty="0" smtClean="0"/>
              <a:t>Due 30</a:t>
            </a:r>
            <a:r>
              <a:rPr lang="en-GB" baseline="30000" dirty="0" smtClean="0"/>
              <a:t>th</a:t>
            </a:r>
            <a:r>
              <a:rPr lang="en-GB" dirty="0" smtClean="0"/>
              <a:t> March 3PM!</a:t>
            </a:r>
            <a:endParaRPr lang="en-GB" dirty="0"/>
          </a:p>
        </p:txBody>
      </p:sp>
    </p:spTree>
    <p:extLst>
      <p:ext uri="{BB962C8B-B14F-4D97-AF65-F5344CB8AC3E}">
        <p14:creationId xmlns:p14="http://schemas.microsoft.com/office/powerpoint/2010/main" val="2269751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sz="half" idx="1"/>
          </p:nvPr>
        </p:nvSpPr>
        <p:spPr/>
        <p:txBody>
          <a:bodyPr>
            <a:normAutofit fontScale="85000" lnSpcReduction="20000"/>
          </a:bodyPr>
          <a:lstStyle/>
          <a:p>
            <a:pPr lvl="0"/>
            <a:r>
              <a:rPr lang="en-GB" dirty="0"/>
              <a:t>Choose a specific piece/moment of revelation. Explain and analyse the way in which two different models of revelation can lead us to different beliefs about the content or meaning of that revelation.</a:t>
            </a:r>
          </a:p>
          <a:p>
            <a:endParaRPr lang="en-GB" dirty="0"/>
          </a:p>
          <a:p>
            <a:pPr lvl="0"/>
            <a:r>
              <a:rPr lang="en-GB" dirty="0"/>
              <a:t>Pick one of the Christological heresies covered in class. Examine their key theological features and assess how they relate to orthodox Christological doctrine.</a:t>
            </a:r>
          </a:p>
          <a:p>
            <a:pPr marL="0" indent="0">
              <a:buNone/>
            </a:pPr>
            <a:endParaRPr lang="en-GB" dirty="0"/>
          </a:p>
          <a:p>
            <a:endParaRPr lang="en-GB" dirty="0"/>
          </a:p>
        </p:txBody>
      </p:sp>
      <p:sp>
        <p:nvSpPr>
          <p:cNvPr id="4" name="Content Placeholder 3"/>
          <p:cNvSpPr>
            <a:spLocks noGrp="1"/>
          </p:cNvSpPr>
          <p:nvPr>
            <p:ph sz="half" idx="2"/>
          </p:nvPr>
        </p:nvSpPr>
        <p:spPr/>
        <p:txBody>
          <a:bodyPr>
            <a:normAutofit fontScale="85000" lnSpcReduction="20000"/>
          </a:bodyPr>
          <a:lstStyle/>
          <a:p>
            <a:pPr lvl="0"/>
            <a:r>
              <a:rPr lang="en-GB" dirty="0"/>
              <a:t>We have examined two Augustinian arguments regarding the Trinity (one of equality and one of God’s tripartite nature). Explain both and analyse their usefulness for our theological understanding of the Doctrine of the Trinity.</a:t>
            </a:r>
          </a:p>
          <a:p>
            <a:endParaRPr lang="en-GB" dirty="0"/>
          </a:p>
        </p:txBody>
      </p:sp>
    </p:spTree>
    <p:extLst>
      <p:ext uri="{BB962C8B-B14F-4D97-AF65-F5344CB8AC3E}">
        <p14:creationId xmlns:p14="http://schemas.microsoft.com/office/powerpoint/2010/main" val="507553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err="1"/>
              <a:t>Pecknold</a:t>
            </a:r>
            <a:r>
              <a:rPr lang="en-GB" dirty="0"/>
              <a:t>, C. C. (2003). </a:t>
            </a:r>
            <a:endParaRPr lang="en-GB" dirty="0" smtClean="0"/>
          </a:p>
          <a:p>
            <a:pPr marL="0" indent="0">
              <a:buNone/>
            </a:pPr>
            <a:r>
              <a:rPr lang="en-GB" dirty="0" smtClean="0"/>
              <a:t>How </a:t>
            </a:r>
            <a:r>
              <a:rPr lang="en-GB" dirty="0"/>
              <a:t>Augustine used the trinity: functionalism and the development of doctrine. </a:t>
            </a:r>
            <a:endParaRPr lang="en-GB" dirty="0" smtClean="0"/>
          </a:p>
          <a:p>
            <a:pPr marL="0" indent="0">
              <a:buNone/>
            </a:pPr>
            <a:r>
              <a:rPr lang="en-GB" i="1" dirty="0" smtClean="0"/>
              <a:t>Anglican </a:t>
            </a:r>
            <a:r>
              <a:rPr lang="en-GB" i="1" dirty="0"/>
              <a:t>Theological Review</a:t>
            </a:r>
            <a:r>
              <a:rPr lang="en-GB" dirty="0"/>
              <a:t>, </a:t>
            </a:r>
            <a:r>
              <a:rPr lang="en-GB" i="1" dirty="0"/>
              <a:t>85</a:t>
            </a:r>
            <a:r>
              <a:rPr lang="en-GB" dirty="0"/>
              <a:t>(1), 127-141.</a:t>
            </a:r>
          </a:p>
        </p:txBody>
      </p:sp>
      <p:sp>
        <p:nvSpPr>
          <p:cNvPr id="4" name="Content Placeholder 3"/>
          <p:cNvSpPr>
            <a:spLocks noGrp="1"/>
          </p:cNvSpPr>
          <p:nvPr>
            <p:ph sz="half" idx="2"/>
          </p:nvPr>
        </p:nvSpPr>
        <p:spPr/>
        <p:txBody>
          <a:bodyPr>
            <a:normAutofit/>
          </a:bodyPr>
          <a:lstStyle/>
          <a:p>
            <a:pPr marL="0" indent="0">
              <a:buNone/>
            </a:pPr>
            <a:endParaRPr lang="en-GB" sz="4800" dirty="0" smtClean="0"/>
          </a:p>
          <a:p>
            <a:pPr marL="0" indent="0">
              <a:buNone/>
            </a:pPr>
            <a:endParaRPr lang="en-GB" dirty="0"/>
          </a:p>
        </p:txBody>
      </p:sp>
    </p:spTree>
    <p:extLst>
      <p:ext uri="{BB962C8B-B14F-4D97-AF65-F5344CB8AC3E}">
        <p14:creationId xmlns:p14="http://schemas.microsoft.com/office/powerpoint/2010/main" val="2964522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i="1" dirty="0" smtClean="0"/>
              <a:t>Dissatisfaction </a:t>
            </a:r>
            <a:r>
              <a:rPr lang="en-GB" i="1" dirty="0"/>
              <a:t>with </a:t>
            </a:r>
            <a:r>
              <a:rPr lang="en-GB" i="1" dirty="0" smtClean="0"/>
              <a:t>Arius </a:t>
            </a:r>
            <a:r>
              <a:rPr lang="en-GB" i="1" dirty="0"/>
              <a:t>led a new wave of thinking about the unity and nature of God, especially in the relationship between the Father and the Son. </a:t>
            </a:r>
            <a:endParaRPr lang="en-GB" i="1" dirty="0" smtClean="0"/>
          </a:p>
          <a:p>
            <a:pPr marL="0" indent="0">
              <a:buNone/>
            </a:pPr>
            <a:endParaRPr lang="en-GB" i="1" dirty="0"/>
          </a:p>
          <a:p>
            <a:pPr marL="0" indent="0">
              <a:buNone/>
            </a:pPr>
            <a:r>
              <a:rPr lang="en-GB" i="1" dirty="0" smtClean="0"/>
              <a:t>The </a:t>
            </a:r>
            <a:r>
              <a:rPr lang="en-GB" i="1" dirty="0"/>
              <a:t>conclusion that the Father and Son shared the same substance was reached at </a:t>
            </a:r>
            <a:r>
              <a:rPr lang="en-GB" i="1" dirty="0" err="1"/>
              <a:t>Nicea</a:t>
            </a:r>
            <a:r>
              <a:rPr lang="en-GB" i="1" dirty="0"/>
              <a:t> under the ecclesial leadership of Athanasius and the political sway of Emperor Constantine. </a:t>
            </a:r>
            <a:endParaRPr lang="en-GB" i="1"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i="1" dirty="0"/>
              <a:t>This Nicene concern for </a:t>
            </a:r>
            <a:r>
              <a:rPr lang="en-GB" i="1" dirty="0" smtClean="0"/>
              <a:t>Gods </a:t>
            </a:r>
            <a:r>
              <a:rPr lang="en-GB" i="1" dirty="0"/>
              <a:t>unity was extended to the Holy Spirit at Constantinople, where the nature of God was decided in radically unifying relational terms. </a:t>
            </a:r>
            <a:endParaRPr lang="en-GB" i="1" dirty="0" smtClean="0"/>
          </a:p>
          <a:p>
            <a:pPr marL="0" indent="0">
              <a:buNone/>
            </a:pPr>
            <a:endParaRPr lang="en-GB" i="1" dirty="0"/>
          </a:p>
          <a:p>
            <a:pPr marL="0" indent="0">
              <a:buNone/>
            </a:pPr>
            <a:r>
              <a:rPr lang="en-GB" i="1" dirty="0" smtClean="0"/>
              <a:t>The </a:t>
            </a:r>
            <a:r>
              <a:rPr lang="en-GB" i="1" dirty="0"/>
              <a:t>Conciliar creed, now called the Nicene-Constantinopolitan creed, brought the Christian doctrine of God as Trinity to its formal completion. </a:t>
            </a:r>
          </a:p>
          <a:p>
            <a:endParaRPr lang="en-GB" i="1" dirty="0"/>
          </a:p>
        </p:txBody>
      </p:sp>
    </p:spTree>
    <p:extLst>
      <p:ext uri="{BB962C8B-B14F-4D97-AF65-F5344CB8AC3E}">
        <p14:creationId xmlns:p14="http://schemas.microsoft.com/office/powerpoint/2010/main" val="1908215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i="1" dirty="0" smtClean="0"/>
              <a:t>It </a:t>
            </a:r>
            <a:r>
              <a:rPr lang="en-GB" i="1" dirty="0"/>
              <a:t>is important to notice that all of these developments occurred in response to regulative needs. That is to say, Trinitarian doctrine was moving towards formalization because it quite simply needed rules. </a:t>
            </a:r>
            <a:endParaRPr lang="en-GB" i="1" dirty="0" smtClean="0"/>
          </a:p>
          <a:p>
            <a:pPr marL="0" indent="0">
              <a:buNone/>
            </a:pPr>
            <a:endParaRPr lang="en-GB" i="1" dirty="0"/>
          </a:p>
          <a:p>
            <a:pPr marL="0" indent="0">
              <a:buNone/>
            </a:pPr>
            <a:r>
              <a:rPr lang="en-GB" i="1" dirty="0" smtClean="0"/>
              <a:t>These </a:t>
            </a:r>
            <a:r>
              <a:rPr lang="en-GB" i="1" dirty="0"/>
              <a:t>developments were primarily about how the church was going to think properly and worship God, and on that basis, it had a gatekeeping function. </a:t>
            </a:r>
            <a:endParaRPr lang="en-GB" i="1"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i="1" dirty="0"/>
              <a:t>Conciliar creeds listed all anathemas at creeds' end because doctrine has this regulative function; it decides not only what is doctrinally acceptable and unacceptable, but also who is acceptable and unacceptable. </a:t>
            </a:r>
            <a:endParaRPr lang="en-GB" i="1" dirty="0" smtClean="0"/>
          </a:p>
          <a:p>
            <a:pPr marL="0" indent="0">
              <a:buNone/>
            </a:pPr>
            <a:endParaRPr lang="en-GB" i="1" dirty="0"/>
          </a:p>
          <a:p>
            <a:pPr marL="0" indent="0">
              <a:buNone/>
            </a:pPr>
            <a:r>
              <a:rPr lang="en-GB" i="1" dirty="0" smtClean="0"/>
              <a:t>My </a:t>
            </a:r>
            <a:r>
              <a:rPr lang="en-GB" i="1" dirty="0"/>
              <a:t>contention is that the doctrine of the Trinity developed (partly) through the regulative needs of the church (the need for theological rules which ensure Christian unity), but that with Augustine, a different kind of development began to occur. </a:t>
            </a:r>
          </a:p>
          <a:p>
            <a:endParaRPr lang="en-GB" i="1" dirty="0"/>
          </a:p>
        </p:txBody>
      </p:sp>
    </p:spTree>
    <p:extLst>
      <p:ext uri="{BB962C8B-B14F-4D97-AF65-F5344CB8AC3E}">
        <p14:creationId xmlns:p14="http://schemas.microsoft.com/office/powerpoint/2010/main" val="116123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i="1" dirty="0" smtClean="0"/>
              <a:t>In </a:t>
            </a:r>
            <a:r>
              <a:rPr lang="en-GB" i="1" dirty="0"/>
              <a:t>sum, I have made a historical argument for a contemporary reality. Theologians are increasingly taken with the Pragmatist view that doctrines are tools to be used. </a:t>
            </a:r>
            <a:endParaRPr lang="en-GB" i="1" dirty="0" smtClean="0"/>
          </a:p>
          <a:p>
            <a:pPr marL="0" indent="0">
              <a:buNone/>
            </a:pPr>
            <a:endParaRPr lang="en-GB" i="1" dirty="0"/>
          </a:p>
          <a:p>
            <a:pPr marL="0" indent="0">
              <a:buNone/>
            </a:pPr>
            <a:r>
              <a:rPr lang="en-GB" i="1" dirty="0" smtClean="0"/>
              <a:t>In </a:t>
            </a:r>
            <a:r>
              <a:rPr lang="en-GB" i="1" dirty="0"/>
              <a:t>a recent book S. Mark Heim,</a:t>
            </a:r>
            <a:r>
              <a:rPr lang="en-GB" i="1" baseline="30000" dirty="0"/>
              <a:t>41 </a:t>
            </a:r>
            <a:r>
              <a:rPr lang="en-GB" i="1" dirty="0"/>
              <a:t>building on the work of Gavin D'Costa,</a:t>
            </a:r>
            <a:r>
              <a:rPr lang="en-GB" i="1" baseline="30000" dirty="0"/>
              <a:t>42 </a:t>
            </a:r>
            <a:r>
              <a:rPr lang="en-GB" i="1" dirty="0"/>
              <a:t>uses the doctrine of the Trinity in his construction of a new and interesting theory about religious pluralism. </a:t>
            </a:r>
            <a:endParaRPr lang="en-GB" i="1"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i="1" dirty="0"/>
              <a:t>Some have used the Trinity as an antidote to atheism.</a:t>
            </a:r>
            <a:r>
              <a:rPr lang="en-GB" i="1" baseline="30000" dirty="0"/>
              <a:t>43 </a:t>
            </a:r>
            <a:r>
              <a:rPr lang="en-GB" i="1" dirty="0"/>
              <a:t>Walter Moberly suggests we might use the Trinity as a "rule" for the theological interpretation of Scripture.</a:t>
            </a:r>
            <a:r>
              <a:rPr lang="en-GB" i="1" baseline="30000" dirty="0"/>
              <a:t>44 </a:t>
            </a:r>
            <a:endParaRPr lang="en-GB" i="1" baseline="30000" dirty="0" smtClean="0"/>
          </a:p>
          <a:p>
            <a:pPr marL="0" indent="0">
              <a:buNone/>
            </a:pPr>
            <a:endParaRPr lang="en-GB" i="1" baseline="30000" dirty="0"/>
          </a:p>
          <a:p>
            <a:pPr marL="0" indent="0">
              <a:buNone/>
            </a:pPr>
            <a:r>
              <a:rPr lang="en-GB" i="1" dirty="0" smtClean="0"/>
              <a:t>Others</a:t>
            </a:r>
            <a:r>
              <a:rPr lang="en-GB" i="1" dirty="0"/>
              <a:t>, such as Paul Fiddes</a:t>
            </a:r>
            <a:r>
              <a:rPr lang="en-GB" i="1" baseline="30000" dirty="0"/>
              <a:t>45 </a:t>
            </a:r>
            <a:r>
              <a:rPr lang="en-GB" i="1" dirty="0"/>
              <a:t>or Ellen Charry,</a:t>
            </a:r>
            <a:r>
              <a:rPr lang="en-GB" i="1" baseline="30000" dirty="0"/>
              <a:t>46 </a:t>
            </a:r>
            <a:r>
              <a:rPr lang="en-GB" i="1" dirty="0"/>
              <a:t>talk about the "pastoral function" of the Trinity. In fact, the vast majority of scholarship being done on the Trinity somehow seeks to put the Trinity to "work." </a:t>
            </a:r>
          </a:p>
          <a:p>
            <a:pPr marL="0" indent="0">
              <a:buNone/>
            </a:pPr>
            <a:endParaRPr lang="en-GB" i="1" dirty="0"/>
          </a:p>
        </p:txBody>
      </p:sp>
    </p:spTree>
    <p:extLst>
      <p:ext uri="{BB962C8B-B14F-4D97-AF65-F5344CB8AC3E}">
        <p14:creationId xmlns:p14="http://schemas.microsoft.com/office/powerpoint/2010/main" val="1446406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i="1" dirty="0" smtClean="0"/>
              <a:t>The </a:t>
            </a:r>
            <a:r>
              <a:rPr lang="en-GB" i="1" dirty="0"/>
              <a:t>enduring challenge of Augustine is to ask theologians if their use of doctrines leads to first-order reflection on God. The incredible flowering of Trinitarian theology of recent years has frequently been a "functionalist" flowering. The Trinity seems suddenly "useful." </a:t>
            </a:r>
            <a:endParaRPr lang="en-GB" i="1" dirty="0" smtClean="0"/>
          </a:p>
          <a:p>
            <a:pPr marL="0" indent="0">
              <a:buNone/>
            </a:pPr>
            <a:endParaRPr lang="en-GB" i="1" dirty="0"/>
          </a:p>
          <a:p>
            <a:pPr marL="0" indent="0">
              <a:buNone/>
            </a:pPr>
            <a:r>
              <a:rPr lang="en-GB" i="1" dirty="0" smtClean="0"/>
              <a:t>This </a:t>
            </a:r>
            <a:r>
              <a:rPr lang="en-GB" i="1" dirty="0"/>
              <a:t>is a rather shocking turn of events after people like Kant and Schleiermacher convinced us that the doctrine was useless, "practically irrelevant</a:t>
            </a:r>
            <a:r>
              <a:rPr lang="en-GB" i="1" dirty="0" smtClean="0"/>
              <a:t>."</a:t>
            </a:r>
            <a:endParaRPr lang="en-GB" i="1"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i="1" dirty="0"/>
              <a:t>This remarkable turn is actually a return to Augustine. If he leads our functionalist tendencies, we might also follow the bishop to find deeper, more fruitful ways of talking about our God: ways in which we (theologians) come to know and enjoy, and not merely use, the strong Name of the Holy Trinity </a:t>
            </a:r>
          </a:p>
          <a:p>
            <a:endParaRPr lang="en-GB" i="1" dirty="0"/>
          </a:p>
        </p:txBody>
      </p:sp>
    </p:spTree>
    <p:extLst>
      <p:ext uri="{BB962C8B-B14F-4D97-AF65-F5344CB8AC3E}">
        <p14:creationId xmlns:p14="http://schemas.microsoft.com/office/powerpoint/2010/main" val="4268187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Trinity – again </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0465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Ontological / Economic Trinity</a:t>
            </a:r>
            <a:endParaRPr lang="en-GB" dirty="0"/>
          </a:p>
        </p:txBody>
      </p:sp>
      <p:sp>
        <p:nvSpPr>
          <p:cNvPr id="3" name="Content Placeholder 2"/>
          <p:cNvSpPr>
            <a:spLocks noGrp="1"/>
          </p:cNvSpPr>
          <p:nvPr>
            <p:ph sz="half" idx="1"/>
          </p:nvPr>
        </p:nvSpPr>
        <p:spPr/>
        <p:txBody>
          <a:bodyPr>
            <a:normAutofit lnSpcReduction="10000"/>
          </a:bodyPr>
          <a:lstStyle/>
          <a:p>
            <a:pPr marL="0" indent="0">
              <a:buNone/>
            </a:pPr>
            <a:r>
              <a:rPr lang="en-GB" dirty="0" smtClean="0"/>
              <a:t>Often theologians will use the terms “ontological Trinity” or “economic Trinity” when talking about differing aspects of the doctrine of the Trinity. </a:t>
            </a:r>
          </a:p>
          <a:p>
            <a:pPr marL="0" indent="0">
              <a:buNone/>
            </a:pPr>
            <a:endParaRPr lang="en-GB" dirty="0"/>
          </a:p>
          <a:p>
            <a:pPr marL="0" indent="0">
              <a:buNone/>
            </a:pPr>
            <a:r>
              <a:rPr lang="en-GB" dirty="0" smtClean="0"/>
              <a:t>This distinction is difficult to understand but is an important part of the way we conceive of and talk about the Trinity. </a:t>
            </a:r>
            <a:endParaRPr lang="en-GB" dirty="0"/>
          </a:p>
        </p:txBody>
      </p:sp>
      <p:sp>
        <p:nvSpPr>
          <p:cNvPr id="4" name="Content Placeholder 3"/>
          <p:cNvSpPr>
            <a:spLocks noGrp="1"/>
          </p:cNvSpPr>
          <p:nvPr>
            <p:ph sz="half" idx="2"/>
          </p:nvPr>
        </p:nvSpPr>
        <p:spPr/>
        <p:txBody>
          <a:bodyPr>
            <a:noAutofit/>
          </a:bodyPr>
          <a:lstStyle/>
          <a:p>
            <a:pPr marL="0" indent="0">
              <a:buNone/>
            </a:pPr>
            <a:endParaRPr lang="en-GB" sz="4800" dirty="0" smtClean="0"/>
          </a:p>
          <a:p>
            <a:pPr marL="0" indent="0">
              <a:buNone/>
            </a:pPr>
            <a:r>
              <a:rPr lang="en-GB" sz="4800" dirty="0" smtClean="0"/>
              <a:t>Ontological Trinity</a:t>
            </a:r>
            <a:endParaRPr lang="en-GB" sz="4800" dirty="0"/>
          </a:p>
          <a:p>
            <a:pPr marL="0" indent="0">
              <a:buNone/>
            </a:pPr>
            <a:r>
              <a:rPr lang="en-GB" sz="4800" dirty="0" smtClean="0"/>
              <a:t>               Vs</a:t>
            </a:r>
            <a:endParaRPr lang="en-GB" sz="4800" dirty="0"/>
          </a:p>
          <a:p>
            <a:pPr marL="0" indent="0">
              <a:buNone/>
            </a:pPr>
            <a:r>
              <a:rPr lang="en-GB" sz="4800" dirty="0" smtClean="0"/>
              <a:t>      Economic Trinity</a:t>
            </a:r>
            <a:endParaRPr lang="en-GB" sz="4800" dirty="0"/>
          </a:p>
        </p:txBody>
      </p:sp>
    </p:spTree>
    <p:extLst>
      <p:ext uri="{BB962C8B-B14F-4D97-AF65-F5344CB8AC3E}">
        <p14:creationId xmlns:p14="http://schemas.microsoft.com/office/powerpoint/2010/main" val="2095883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Ontological / Economic Trinity</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Ontology is the study of being. When we talk about the ontological Trinity, or as some theologians term it, the “immanent Trinity,” we are referring to the Trinity in itself, without regard to God’s works of creation and redemption. </a:t>
            </a:r>
            <a:endParaRPr lang="en-GB" dirty="0" smtClean="0"/>
          </a:p>
          <a:p>
            <a:pPr marL="0" indent="0">
              <a:buNone/>
            </a:pPr>
            <a:endParaRPr lang="en-GB" dirty="0"/>
          </a:p>
          <a:p>
            <a:pPr marL="0" indent="0">
              <a:buNone/>
            </a:pPr>
            <a:r>
              <a:rPr lang="en-GB" dirty="0" smtClean="0"/>
              <a:t>In </a:t>
            </a:r>
            <a:r>
              <a:rPr lang="en-GB" dirty="0"/>
              <a:t>the Trinity, there are three persons —the Father, the Son, and the Holy Spirit—who together are one being. The ontological structure of the Trinity is a unity (Deut. 6:4).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875955" y="868771"/>
            <a:ext cx="2410609" cy="4465366"/>
          </a:xfrm>
        </p:spPr>
      </p:pic>
    </p:spTree>
    <p:extLst>
      <p:ext uri="{BB962C8B-B14F-4D97-AF65-F5344CB8AC3E}">
        <p14:creationId xmlns:p14="http://schemas.microsoft.com/office/powerpoint/2010/main" val="1426613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Ontological / Economic Trinity</a:t>
            </a:r>
          </a:p>
        </p:txBody>
      </p:sp>
      <p:sp>
        <p:nvSpPr>
          <p:cNvPr id="3" name="Content Placeholder 2"/>
          <p:cNvSpPr>
            <a:spLocks noGrp="1"/>
          </p:cNvSpPr>
          <p:nvPr>
            <p:ph sz="half" idx="1"/>
          </p:nvPr>
        </p:nvSpPr>
        <p:spPr/>
        <p:txBody>
          <a:bodyPr/>
          <a:lstStyle/>
          <a:p>
            <a:pPr marL="0" indent="0">
              <a:buNone/>
            </a:pPr>
            <a:r>
              <a:rPr lang="en-GB" dirty="0"/>
              <a:t>When we speak of the economic Trinity, on the other hand, we are dealing with the activity of God and the roles of the three persons with regard to creation and redemption.</a:t>
            </a:r>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1904727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Ontological / Economic Trinity</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In orthodox Christianity, we say that the Son is equal to the Father in power, in glory, and in being. This discussion rests heavily on John 1:1, where we read, “In the beginning was the Word, and the Word was with God, and the Word was God.” This verse indicates that the Father and the Word (the Son) are different and are one. </a:t>
            </a:r>
            <a:endParaRPr lang="en-GB" dirty="0" smtClean="0"/>
          </a:p>
          <a:p>
            <a:pPr marL="0" indent="0">
              <a:buNone/>
            </a:pPr>
            <a:endParaRPr lang="en-GB" dirty="0"/>
          </a:p>
          <a:p>
            <a:pPr marL="0" indent="0">
              <a:buNone/>
            </a:pPr>
            <a:r>
              <a:rPr lang="en-GB" dirty="0" smtClean="0"/>
              <a:t>In </a:t>
            </a:r>
            <a:r>
              <a:rPr lang="en-GB" dirty="0"/>
              <a:t>one sense, the Son and the Father are identical. In another sense, They are distinguished.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567360" y="1659666"/>
            <a:ext cx="4584734" cy="3933097"/>
          </a:xfrm>
        </p:spPr>
      </p:pic>
    </p:spTree>
    <p:extLst>
      <p:ext uri="{BB962C8B-B14F-4D97-AF65-F5344CB8AC3E}">
        <p14:creationId xmlns:p14="http://schemas.microsoft.com/office/powerpoint/2010/main" val="2647362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Ontological / Economic Trinity</a:t>
            </a:r>
          </a:p>
        </p:txBody>
      </p:sp>
      <p:sp>
        <p:nvSpPr>
          <p:cNvPr id="3" name="Content Placeholder 2"/>
          <p:cNvSpPr>
            <a:spLocks noGrp="1"/>
          </p:cNvSpPr>
          <p:nvPr>
            <p:ph sz="half" idx="1"/>
          </p:nvPr>
        </p:nvSpPr>
        <p:spPr/>
        <p:txBody>
          <a:bodyPr>
            <a:normAutofit fontScale="92500"/>
          </a:bodyPr>
          <a:lstStyle/>
          <a:p>
            <a:pPr marL="0" indent="0">
              <a:buNone/>
            </a:pPr>
            <a:r>
              <a:rPr lang="en-GB" dirty="0"/>
              <a:t>From all eternity, within the ontological Trinity, the Father begets the Son, and the Son is begotten of the Father. From all eternity, God also freely decrees the salvation of yet to be created human </a:t>
            </a:r>
            <a:r>
              <a:rPr lang="en-GB" dirty="0" smtClean="0"/>
              <a:t>beings. From </a:t>
            </a:r>
            <a:r>
              <a:rPr lang="en-GB" dirty="0"/>
              <a:t>all eternity the Father agrees to send the Son, and the Son is willingly sent. The Son doesn’t send the Father; the Father sends the Son. </a:t>
            </a:r>
            <a:endParaRPr lang="en-GB" dirty="0" smtClean="0"/>
          </a:p>
          <a:p>
            <a:pPr marL="0" indent="0">
              <a:buNone/>
            </a:pPr>
            <a:endParaRPr lang="en-GB" dirty="0"/>
          </a:p>
          <a:p>
            <a:pPr marL="0" indent="0">
              <a:buNone/>
            </a:pPr>
            <a:endParaRPr lang="en-GB" dirty="0"/>
          </a:p>
        </p:txBody>
      </p:sp>
      <p:sp>
        <p:nvSpPr>
          <p:cNvPr id="4" name="Content Placeholder 3"/>
          <p:cNvSpPr>
            <a:spLocks noGrp="1"/>
          </p:cNvSpPr>
          <p:nvPr>
            <p:ph sz="half" idx="2"/>
          </p:nvPr>
        </p:nvSpPr>
        <p:spPr/>
        <p:txBody>
          <a:bodyPr>
            <a:normAutofit fontScale="92500"/>
          </a:bodyPr>
          <a:lstStyle/>
          <a:p>
            <a:pPr marL="0" indent="0">
              <a:buNone/>
            </a:pPr>
            <a:r>
              <a:rPr lang="en-GB" dirty="0"/>
              <a:t>So even though the Father and the Son are equal in power, glory, and being, and even though there is no eternal subordination within the ontological Trinity, nevertheless there is a subordination of the Son to the Father in the economy of redemption.</a:t>
            </a:r>
          </a:p>
          <a:p>
            <a:pPr marL="0" indent="0">
              <a:buNone/>
            </a:pPr>
            <a:endParaRPr lang="en-GB" dirty="0"/>
          </a:p>
        </p:txBody>
      </p:sp>
    </p:spTree>
    <p:extLst>
      <p:ext uri="{BB962C8B-B14F-4D97-AF65-F5344CB8AC3E}">
        <p14:creationId xmlns:p14="http://schemas.microsoft.com/office/powerpoint/2010/main" val="95378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Ontological / Economic Trinity</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Much of this work is summed up in the Athanasian Creed. This creed stresses the unity of the Trinity and the equality of the persons. It ascribes equal divinity, majesty, and authority to all three persons. </a:t>
            </a:r>
            <a:endParaRPr lang="en-GB" dirty="0" smtClean="0"/>
          </a:p>
          <a:p>
            <a:endParaRPr lang="en-GB" dirty="0"/>
          </a:p>
          <a:p>
            <a:pPr marL="0" indent="0">
              <a:buNone/>
            </a:pPr>
            <a:r>
              <a:rPr lang="en-GB" dirty="0" smtClean="0"/>
              <a:t>All </a:t>
            </a:r>
            <a:r>
              <a:rPr lang="en-GB" dirty="0"/>
              <a:t>three are said to be "almighty" and "Lord" (no subordination in authority; "none is before or after another" (no hierarchical ordering); and "none is greater, or less than another" (no subordination in being or nature)). Thus, since the divine persons of the Trinity act with one will, there is no possibility of hierarchy-inequality in the Trinity.</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54270" y="1550894"/>
            <a:ext cx="5588813" cy="3711461"/>
          </a:xfrm>
        </p:spPr>
      </p:pic>
    </p:spTree>
    <p:extLst>
      <p:ext uri="{BB962C8B-B14F-4D97-AF65-F5344CB8AC3E}">
        <p14:creationId xmlns:p14="http://schemas.microsoft.com/office/powerpoint/2010/main" val="2613899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Resurgence of the Trinity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9992386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Karl Barth (1886-1968</a:t>
            </a:r>
            <a:r>
              <a:rPr lang="en-GB" dirty="0" smtClean="0"/>
              <a:t>)</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sz="2400" dirty="0"/>
              <a:t>Barth places an important discussion of the doctrine of the trinity at the very start of his massive </a:t>
            </a:r>
            <a:r>
              <a:rPr lang="en-GB" sz="2400" i="1" dirty="0"/>
              <a:t>Church Dogmatics </a:t>
            </a:r>
            <a:r>
              <a:rPr lang="en-GB" sz="2400" dirty="0"/>
              <a:t> - in the volumes on the Word of God.  </a:t>
            </a:r>
            <a:endParaRPr lang="en-GB" sz="2400" dirty="0" smtClean="0"/>
          </a:p>
          <a:p>
            <a:pPr marL="0" indent="0">
              <a:buNone/>
            </a:pPr>
            <a:endParaRPr lang="en-GB" sz="2400" dirty="0"/>
          </a:p>
          <a:p>
            <a:pPr marL="0" indent="0">
              <a:buNone/>
            </a:pPr>
            <a:r>
              <a:rPr lang="en-GB" sz="2400" dirty="0" smtClean="0"/>
              <a:t>For </a:t>
            </a:r>
            <a:r>
              <a:rPr lang="en-GB" sz="2400" dirty="0"/>
              <a:t>Barth, God’s revelation is only possible because God is triune.  The only revelation that is possible is God’s self-revelation.  That is to say, we can’t initiate it, nor can we require God to reveal himself- he does so only out of his own freedom and in his own love.  </a:t>
            </a:r>
            <a:endParaRPr lang="en-GB" sz="2400" dirty="0"/>
          </a:p>
        </p:txBody>
      </p:sp>
      <p:sp>
        <p:nvSpPr>
          <p:cNvPr id="4" name="Content Placeholder 3"/>
          <p:cNvSpPr>
            <a:spLocks noGrp="1"/>
          </p:cNvSpPr>
          <p:nvPr>
            <p:ph sz="half" idx="2"/>
          </p:nvPr>
        </p:nvSpPr>
        <p:spPr/>
        <p:txBody>
          <a:bodyPr>
            <a:normAutofit fontScale="92500" lnSpcReduction="10000"/>
          </a:bodyPr>
          <a:lstStyle/>
          <a:p>
            <a:pPr marL="0" indent="0">
              <a:buNone/>
            </a:pPr>
            <a:r>
              <a:rPr lang="en-GB" sz="2400" dirty="0"/>
              <a:t>All theology, for Barth, must take its cues from the prior revelation of God</a:t>
            </a:r>
            <a:r>
              <a:rPr lang="en-GB" sz="2400" i="1" dirty="0"/>
              <a:t>.  It is only because God has revealed </a:t>
            </a:r>
            <a:r>
              <a:rPr lang="en-GB" sz="2400" i="1" dirty="0" err="1"/>
              <a:t>godself</a:t>
            </a:r>
            <a:r>
              <a:rPr lang="en-GB" sz="2400" i="1" dirty="0"/>
              <a:t> that theology is possible at all. </a:t>
            </a:r>
          </a:p>
          <a:p>
            <a:pPr marL="0" indent="0">
              <a:buNone/>
            </a:pPr>
            <a:endParaRPr lang="en-GB" sz="2400" dirty="0"/>
          </a:p>
        </p:txBody>
      </p:sp>
    </p:spTree>
    <p:extLst>
      <p:ext uri="{BB962C8B-B14F-4D97-AF65-F5344CB8AC3E}">
        <p14:creationId xmlns:p14="http://schemas.microsoft.com/office/powerpoint/2010/main" val="2013658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Karl Barth (1886-1968)</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What is revealed isn’t some object or proposition external to God… God doesn’t draw back the curtains or whip off a cover to reveal  a set of truths or statements.  Rather what God reveals is himself.  </a:t>
            </a:r>
            <a:endParaRPr lang="en-GB" dirty="0" smtClean="0"/>
          </a:p>
          <a:p>
            <a:pPr marL="0" indent="0">
              <a:buNone/>
            </a:pPr>
            <a:r>
              <a:rPr lang="en-GB" dirty="0" smtClean="0"/>
              <a:t>How </a:t>
            </a:r>
            <a:r>
              <a:rPr lang="en-GB" dirty="0"/>
              <a:t>does he reveal himself?  Through the life, death and resurrection of </a:t>
            </a:r>
            <a:r>
              <a:rPr lang="en-GB" dirty="0" smtClean="0"/>
              <a:t>Christ.</a:t>
            </a:r>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a:t>But simply revealing himself in a person 2000 years ago, isn’t enough.  In fact, it wasn’t enough even then.  That is to say, we can only come to see that God is revealed in Jesus Christ if we interpret Jesus in a certain way – i.e. as the son of God, incarnated, anointed, dying on a cross, and then being resurrected; rather than as just a prophet, or just a political subversive, or just a criminal being punished in a rather extreme way by the Romans</a:t>
            </a:r>
          </a:p>
          <a:p>
            <a:pPr marL="0" indent="0">
              <a:buNone/>
            </a:pPr>
            <a:endParaRPr lang="en-GB" dirty="0"/>
          </a:p>
        </p:txBody>
      </p:sp>
    </p:spTree>
    <p:extLst>
      <p:ext uri="{BB962C8B-B14F-4D97-AF65-F5344CB8AC3E}">
        <p14:creationId xmlns:p14="http://schemas.microsoft.com/office/powerpoint/2010/main" val="1652900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Karl Barth (1886-1968)</a:t>
            </a:r>
          </a:p>
        </p:txBody>
      </p:sp>
      <p:sp>
        <p:nvSpPr>
          <p:cNvPr id="3" name="Content Placeholder 2"/>
          <p:cNvSpPr>
            <a:spLocks noGrp="1"/>
          </p:cNvSpPr>
          <p:nvPr>
            <p:ph sz="half" idx="1"/>
          </p:nvPr>
        </p:nvSpPr>
        <p:spPr/>
        <p:txBody>
          <a:bodyPr>
            <a:normAutofit lnSpcReduction="10000"/>
          </a:bodyPr>
          <a:lstStyle/>
          <a:p>
            <a:pPr marL="0" indent="0">
              <a:buNone/>
            </a:pPr>
            <a:r>
              <a:rPr lang="en-GB" dirty="0"/>
              <a:t>So, Barth says, it is in the empowering presence of the Holy Spirit that we can apprehend this revelation. </a:t>
            </a:r>
            <a:endParaRPr lang="en-GB" dirty="0" smtClean="0"/>
          </a:p>
          <a:p>
            <a:pPr marL="0" indent="0">
              <a:buNone/>
            </a:pPr>
            <a:endParaRPr lang="en-GB" dirty="0"/>
          </a:p>
          <a:p>
            <a:pPr marL="0" indent="0">
              <a:buNone/>
            </a:pPr>
            <a:r>
              <a:rPr lang="en-GB" dirty="0" smtClean="0"/>
              <a:t>One </a:t>
            </a:r>
            <a:r>
              <a:rPr lang="en-GB" dirty="0"/>
              <a:t>of the ways Barth characterises the trinity is to say that God is revealed [the father], </a:t>
            </a:r>
            <a:r>
              <a:rPr lang="en-GB" dirty="0" err="1"/>
              <a:t>revealer</a:t>
            </a:r>
            <a:r>
              <a:rPr lang="en-GB" dirty="0"/>
              <a:t> [the son], and the </a:t>
            </a:r>
            <a:r>
              <a:rPr lang="en-GB" dirty="0" err="1"/>
              <a:t>revealedness</a:t>
            </a:r>
            <a:r>
              <a:rPr lang="en-GB" dirty="0"/>
              <a:t> [the Spirit].  </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61261" y="1434353"/>
            <a:ext cx="5891093" cy="3299012"/>
          </a:xfrm>
        </p:spPr>
      </p:pic>
    </p:spTree>
    <p:extLst>
      <p:ext uri="{BB962C8B-B14F-4D97-AF65-F5344CB8AC3E}">
        <p14:creationId xmlns:p14="http://schemas.microsoft.com/office/powerpoint/2010/main" val="3977165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Karl </a:t>
            </a:r>
            <a:r>
              <a:rPr lang="en-GB" dirty="0" err="1"/>
              <a:t>Rahner</a:t>
            </a:r>
            <a:r>
              <a:rPr lang="en-GB" dirty="0"/>
              <a:t>(1904-1984)</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If the Calvinist Barth shows us one of the trends of modern protestant theological thinking on the Trinity, Karl </a:t>
            </a:r>
            <a:r>
              <a:rPr lang="en-GB" dirty="0" err="1"/>
              <a:t>Rahner</a:t>
            </a:r>
            <a:r>
              <a:rPr lang="en-GB" dirty="0"/>
              <a:t> shows us something of the Catholic side.  </a:t>
            </a:r>
            <a:endParaRPr lang="en-GB" dirty="0" smtClean="0"/>
          </a:p>
          <a:p>
            <a:pPr marL="0" indent="0">
              <a:buNone/>
            </a:pPr>
            <a:endParaRPr lang="en-GB" dirty="0"/>
          </a:p>
          <a:p>
            <a:pPr marL="0" indent="0">
              <a:buNone/>
            </a:pPr>
            <a:r>
              <a:rPr lang="en-GB" dirty="0"/>
              <a:t>R</a:t>
            </a:r>
            <a:r>
              <a:rPr lang="en-GB" dirty="0" smtClean="0"/>
              <a:t>emember the distinction </a:t>
            </a:r>
            <a:r>
              <a:rPr lang="en-GB" dirty="0"/>
              <a:t>between the economic and the immanent </a:t>
            </a:r>
            <a:r>
              <a:rPr lang="en-GB" dirty="0" smtClean="0"/>
              <a:t>trinities?  </a:t>
            </a:r>
            <a:r>
              <a:rPr lang="en-GB" dirty="0"/>
              <a:t>The way that someone like Augustine (354-430)  insists that, as much as the divine economy shows the three forms or persons of God to be separated chronologically and </a:t>
            </a:r>
            <a:r>
              <a:rPr lang="en-GB" dirty="0" smtClean="0"/>
              <a:t>hierarchically, </a:t>
            </a:r>
            <a:r>
              <a:rPr lang="en-GB" dirty="0"/>
              <a:t>God in </a:t>
            </a:r>
            <a:r>
              <a:rPr lang="en-GB" dirty="0" err="1"/>
              <a:t>godself</a:t>
            </a:r>
            <a:r>
              <a:rPr lang="en-GB" dirty="0"/>
              <a:t> is three simultaneously and without hierarchy.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69199" y="455721"/>
            <a:ext cx="3493247" cy="4942573"/>
          </a:xfrm>
        </p:spPr>
      </p:pic>
    </p:spTree>
    <p:extLst>
      <p:ext uri="{BB962C8B-B14F-4D97-AF65-F5344CB8AC3E}">
        <p14:creationId xmlns:p14="http://schemas.microsoft.com/office/powerpoint/2010/main" val="1168831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Karl </a:t>
            </a:r>
            <a:r>
              <a:rPr lang="en-GB" dirty="0" err="1"/>
              <a:t>Rahner</a:t>
            </a:r>
            <a:r>
              <a:rPr lang="en-GB" dirty="0"/>
              <a:t>(1904-1984)</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F</a:t>
            </a:r>
            <a:r>
              <a:rPr lang="en-GB" dirty="0" smtClean="0"/>
              <a:t>or </a:t>
            </a:r>
            <a:r>
              <a:rPr lang="en-GB" dirty="0" err="1"/>
              <a:t>Rahner</a:t>
            </a:r>
            <a:r>
              <a:rPr lang="en-GB" dirty="0"/>
              <a:t>, that distinction has been over-used.  As much as it was there to protect against dangers like </a:t>
            </a:r>
            <a:r>
              <a:rPr lang="en-GB" dirty="0" err="1"/>
              <a:t>subordinationism</a:t>
            </a:r>
            <a:r>
              <a:rPr lang="en-GB" dirty="0"/>
              <a:t>, </a:t>
            </a:r>
            <a:r>
              <a:rPr lang="en-GB" dirty="0" smtClean="0"/>
              <a:t>the </a:t>
            </a:r>
            <a:r>
              <a:rPr lang="en-GB" dirty="0"/>
              <a:t>division between the two can lead us to think we have no real knowledge of God as God is in </a:t>
            </a:r>
            <a:r>
              <a:rPr lang="en-GB" dirty="0" err="1"/>
              <a:t>Godself</a:t>
            </a:r>
            <a:r>
              <a:rPr lang="en-GB" dirty="0"/>
              <a:t>.  </a:t>
            </a:r>
            <a:endParaRPr lang="en-GB" dirty="0" smtClean="0"/>
          </a:p>
          <a:p>
            <a:pPr marL="0" indent="0">
              <a:buNone/>
            </a:pPr>
            <a:endParaRPr lang="en-GB" dirty="0"/>
          </a:p>
          <a:p>
            <a:pPr marL="0" indent="0">
              <a:buNone/>
            </a:pPr>
            <a:r>
              <a:rPr lang="en-GB" dirty="0" smtClean="0"/>
              <a:t>The division </a:t>
            </a:r>
            <a:r>
              <a:rPr lang="en-GB" dirty="0"/>
              <a:t>can </a:t>
            </a:r>
            <a:r>
              <a:rPr lang="en-GB" dirty="0" smtClean="0"/>
              <a:t>separate </a:t>
            </a:r>
            <a:r>
              <a:rPr lang="en-GB" dirty="0"/>
              <a:t>the immanent and economic </a:t>
            </a:r>
            <a:r>
              <a:rPr lang="en-GB" dirty="0" smtClean="0"/>
              <a:t>trinities and </a:t>
            </a:r>
            <a:r>
              <a:rPr lang="en-GB" dirty="0"/>
              <a:t>by implication, and in practice, separate God and the world, in exactly the sort of way that the Trinity is supposed to avoid! </a:t>
            </a:r>
            <a:endParaRPr lang="en-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dirty="0" smtClean="0"/>
              <a:t>The most </a:t>
            </a:r>
            <a:r>
              <a:rPr lang="en-GB" dirty="0"/>
              <a:t>important thing about the doctrine of the trinity is about </a:t>
            </a:r>
            <a:r>
              <a:rPr lang="en-GB" b="1" dirty="0"/>
              <a:t>relationships</a:t>
            </a:r>
            <a:r>
              <a:rPr lang="en-GB" dirty="0"/>
              <a:t> </a:t>
            </a:r>
            <a:endParaRPr lang="en-GB" dirty="0" smtClean="0"/>
          </a:p>
          <a:p>
            <a:pPr marL="0" indent="0">
              <a:buNone/>
            </a:pPr>
            <a:endParaRPr lang="en-GB" dirty="0"/>
          </a:p>
          <a:p>
            <a:pPr marL="0" indent="0">
              <a:buNone/>
            </a:pPr>
            <a:r>
              <a:rPr lang="en-GB" dirty="0" smtClean="0"/>
              <a:t>It </a:t>
            </a:r>
            <a:r>
              <a:rPr lang="en-GB" dirty="0"/>
              <a:t>is more specifically that God’s relationship with </a:t>
            </a:r>
            <a:r>
              <a:rPr lang="en-GB" dirty="0" smtClean="0"/>
              <a:t>us is </a:t>
            </a:r>
            <a:r>
              <a:rPr lang="en-GB" dirty="0"/>
              <a:t>only possible because of God’s relationship with him/her self.  </a:t>
            </a:r>
            <a:endParaRPr lang="en-GB" dirty="0"/>
          </a:p>
        </p:txBody>
      </p:sp>
    </p:spTree>
    <p:extLst>
      <p:ext uri="{BB962C8B-B14F-4D97-AF65-F5344CB8AC3E}">
        <p14:creationId xmlns:p14="http://schemas.microsoft.com/office/powerpoint/2010/main" val="1119774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Karl </a:t>
            </a:r>
            <a:r>
              <a:rPr lang="en-GB" dirty="0" err="1"/>
              <a:t>Rahner</a:t>
            </a:r>
            <a:r>
              <a:rPr lang="en-GB" dirty="0"/>
              <a:t>(1904-1984)</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The problem, as </a:t>
            </a:r>
            <a:r>
              <a:rPr lang="en-GB" dirty="0" err="1"/>
              <a:t>Rahner</a:t>
            </a:r>
            <a:r>
              <a:rPr lang="en-GB" dirty="0"/>
              <a:t> sees it, is that the division means that the Christian view of God as three-in-one becomes practically indistinguishable from a more general type of monotheism.  </a:t>
            </a:r>
            <a:endParaRPr lang="en-GB" dirty="0" smtClean="0"/>
          </a:p>
          <a:p>
            <a:pPr marL="0" indent="0">
              <a:buNone/>
            </a:pPr>
            <a:endParaRPr lang="en-GB" dirty="0"/>
          </a:p>
          <a:p>
            <a:pPr marL="0" indent="0">
              <a:buNone/>
            </a:pPr>
            <a:r>
              <a:rPr lang="en-GB" dirty="0" smtClean="0"/>
              <a:t>Now </a:t>
            </a:r>
            <a:r>
              <a:rPr lang="en-GB" dirty="0"/>
              <a:t>it stands to reason that if </a:t>
            </a:r>
            <a:r>
              <a:rPr lang="en-GB" dirty="0" err="1"/>
              <a:t>Rahner</a:t>
            </a:r>
            <a:r>
              <a:rPr lang="en-GB" dirty="0"/>
              <a:t> had just said the first half of </a:t>
            </a:r>
            <a:r>
              <a:rPr lang="en-GB" dirty="0" smtClean="0"/>
              <a:t>this, </a:t>
            </a:r>
            <a:r>
              <a:rPr lang="en-GB" dirty="0"/>
              <a:t>then we would re-open the door to </a:t>
            </a:r>
            <a:r>
              <a:rPr lang="en-GB" dirty="0" err="1"/>
              <a:t>subordinationism</a:t>
            </a:r>
            <a:r>
              <a:rPr lang="en-GB" dirty="0"/>
              <a:t>.  But he counterbalances it with its opposing </a:t>
            </a:r>
            <a:r>
              <a:rPr lang="en-GB" dirty="0" smtClean="0"/>
              <a:t>statement.  </a:t>
            </a:r>
            <a:r>
              <a:rPr lang="en-GB" dirty="0"/>
              <a:t>That allows him to avoid any implication that there is something of God that is not involved in or revealed in the economic trinity. </a:t>
            </a:r>
            <a:endParaRPr lang="en-GB" dirty="0"/>
          </a:p>
        </p:txBody>
      </p:sp>
      <p:sp>
        <p:nvSpPr>
          <p:cNvPr id="4" name="Content Placeholder 3"/>
          <p:cNvSpPr>
            <a:spLocks noGrp="1"/>
          </p:cNvSpPr>
          <p:nvPr>
            <p:ph sz="half" idx="2"/>
          </p:nvPr>
        </p:nvSpPr>
        <p:spPr/>
        <p:txBody>
          <a:bodyPr>
            <a:noAutofit/>
          </a:bodyPr>
          <a:lstStyle/>
          <a:p>
            <a:pPr marL="0" indent="0">
              <a:buNone/>
            </a:pPr>
            <a:r>
              <a:rPr lang="en-GB" sz="4000" dirty="0"/>
              <a:t>“The ‘economic’ Trinity is the ‘immanent’ Trinity, and the ‘immanent Trinity’ is the ‘economic’ Trinity.”</a:t>
            </a:r>
          </a:p>
        </p:txBody>
      </p:sp>
    </p:spTree>
    <p:extLst>
      <p:ext uri="{BB962C8B-B14F-4D97-AF65-F5344CB8AC3E}">
        <p14:creationId xmlns:p14="http://schemas.microsoft.com/office/powerpoint/2010/main" val="2334563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 gets more complicated…</a:t>
            </a:r>
            <a:endParaRPr lang="en-GB" dirty="0"/>
          </a:p>
        </p:txBody>
      </p:sp>
      <p:sp>
        <p:nvSpPr>
          <p:cNvPr id="3" name="Text Placeholder 2"/>
          <p:cNvSpPr>
            <a:spLocks noGrp="1"/>
          </p:cNvSpPr>
          <p:nvPr>
            <p:ph type="body" idx="1"/>
          </p:nvPr>
        </p:nvSpPr>
        <p:spPr/>
        <p:txBody>
          <a:bodyPr/>
          <a:lstStyle/>
          <a:p>
            <a:r>
              <a:rPr lang="en-GB" dirty="0" smtClean="0"/>
              <a:t>Don’t blame me, blame von </a:t>
            </a:r>
            <a:r>
              <a:rPr lang="en-GB" dirty="0" err="1" smtClean="0"/>
              <a:t>Balthasar</a:t>
            </a:r>
            <a:endParaRPr lang="en-GB" dirty="0"/>
          </a:p>
        </p:txBody>
      </p:sp>
    </p:spTree>
    <p:extLst>
      <p:ext uri="{BB962C8B-B14F-4D97-AF65-F5344CB8AC3E}">
        <p14:creationId xmlns:p14="http://schemas.microsoft.com/office/powerpoint/2010/main" val="5331854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Hans </a:t>
            </a:r>
            <a:r>
              <a:rPr lang="en-GB" dirty="0" err="1" smtClean="0"/>
              <a:t>Urs</a:t>
            </a:r>
            <a:r>
              <a:rPr lang="en-GB" dirty="0" smtClean="0"/>
              <a:t> Von Balthasar and </a:t>
            </a:r>
            <a:r>
              <a:rPr lang="en-GB" i="1" dirty="0" smtClean="0"/>
              <a:t>kenosis</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Hans </a:t>
            </a:r>
            <a:r>
              <a:rPr lang="en-GB" dirty="0" err="1"/>
              <a:t>Urs</a:t>
            </a:r>
            <a:r>
              <a:rPr lang="en-GB" dirty="0"/>
              <a:t> von Balthasar was born in Lucerne, Switzerland on 12 August 1905. </a:t>
            </a:r>
            <a:r>
              <a:rPr lang="en-GB" dirty="0" smtClean="0"/>
              <a:t>He </a:t>
            </a:r>
            <a:r>
              <a:rPr lang="en-GB" dirty="0" smtClean="0"/>
              <a:t>became a Jesuit priest, before eventually leaving the religious order</a:t>
            </a:r>
            <a:r>
              <a:rPr lang="en-GB" dirty="0" smtClean="0"/>
              <a:t>.</a:t>
            </a:r>
          </a:p>
          <a:p>
            <a:pPr marL="0" indent="0">
              <a:buNone/>
            </a:pPr>
            <a:endParaRPr lang="en-GB" dirty="0" smtClean="0"/>
          </a:p>
          <a:p>
            <a:pPr marL="0" indent="0">
              <a:buNone/>
            </a:pPr>
            <a:r>
              <a:rPr lang="en-GB" dirty="0"/>
              <a:t>Theology, Balthasar believed, is supposed to be the study of the fire and light that burn at the centre of the world. Theologians had reduced it to the turning of pages in a </a:t>
            </a:r>
            <a:r>
              <a:rPr lang="en-GB" dirty="0" smtClean="0"/>
              <a:t>desiccated </a:t>
            </a:r>
            <a:r>
              <a:rPr lang="en-GB" dirty="0"/>
              <a:t>catalogue of ideas — a kind of butterfly collection for the </a:t>
            </a:r>
            <a:r>
              <a:rPr lang="en-GB" dirty="0" smtClean="0"/>
              <a:t>mind</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36541" y="1611868"/>
            <a:ext cx="2770094" cy="3781698"/>
          </a:xfrm>
        </p:spPr>
      </p:pic>
    </p:spTree>
    <p:extLst>
      <p:ext uri="{BB962C8B-B14F-4D97-AF65-F5344CB8AC3E}">
        <p14:creationId xmlns:p14="http://schemas.microsoft.com/office/powerpoint/2010/main" val="10617498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Hans </a:t>
            </a:r>
            <a:r>
              <a:rPr lang="en-GB" dirty="0" err="1"/>
              <a:t>Urs</a:t>
            </a:r>
            <a:r>
              <a:rPr lang="en-GB" dirty="0"/>
              <a:t> Von </a:t>
            </a:r>
            <a:r>
              <a:rPr lang="en-GB" dirty="0" err="1"/>
              <a:t>Balthasar</a:t>
            </a:r>
            <a:r>
              <a:rPr lang="en-GB" dirty="0"/>
              <a:t> and </a:t>
            </a:r>
            <a:r>
              <a:rPr lang="en-GB" i="1" dirty="0"/>
              <a:t>kenosis</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For </a:t>
            </a:r>
            <a:r>
              <a:rPr lang="en-GB" dirty="0" err="1"/>
              <a:t>Balthasar</a:t>
            </a:r>
            <a:r>
              <a:rPr lang="en-GB" dirty="0"/>
              <a:t> the living God, if he is anything, must be supremely concrete; not something abstract, and certainly not a ghostly, forbidding presence with a long white beard. The true God is to be found wherever the "parallel lines" of this world meet, at the converging-point of the common or "transcendental" properties of being that we call Truth, Goodness and Beauty. </a:t>
            </a:r>
          </a:p>
          <a:p>
            <a:pPr marL="0" indent="0">
              <a:buNone/>
            </a:pPr>
            <a:r>
              <a:rPr lang="en-GB" dirty="0"/>
              <a:t>It is only in Beauty that Truth is good, and that Goodness is true. By losing the sense of Beauty, by closing the </a:t>
            </a:r>
            <a:r>
              <a:rPr lang="en-GB" i="1" dirty="0"/>
              <a:t>spiritual senses</a:t>
            </a:r>
            <a:r>
              <a:rPr lang="en-GB" dirty="0"/>
              <a:t> that grasp the colours and the contours, the taste and the fragrance of Truth in its radiant body, the theologians had betrayed even the very Master they claimed to serve. </a:t>
            </a:r>
          </a:p>
          <a:p>
            <a:endParaRPr lang="en-GB" dirty="0"/>
          </a:p>
        </p:txBody>
      </p:sp>
      <p:sp>
        <p:nvSpPr>
          <p:cNvPr id="4" name="Content Placeholder 3"/>
          <p:cNvSpPr>
            <a:spLocks noGrp="1"/>
          </p:cNvSpPr>
          <p:nvPr>
            <p:ph sz="half" idx="2"/>
          </p:nvPr>
        </p:nvSpPr>
        <p:spPr/>
        <p:txBody>
          <a:bodyPr>
            <a:normAutofit fontScale="70000" lnSpcReduction="20000"/>
          </a:bodyPr>
          <a:lstStyle/>
          <a:p>
            <a:endParaRPr lang="en-GB"/>
          </a:p>
        </p:txBody>
      </p:sp>
    </p:spTree>
    <p:extLst>
      <p:ext uri="{BB962C8B-B14F-4D97-AF65-F5344CB8AC3E}">
        <p14:creationId xmlns:p14="http://schemas.microsoft.com/office/powerpoint/2010/main" val="4355840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Hans </a:t>
            </a:r>
            <a:r>
              <a:rPr lang="en-GB" dirty="0" err="1"/>
              <a:t>Urs</a:t>
            </a:r>
            <a:r>
              <a:rPr lang="en-GB" dirty="0"/>
              <a:t> Von </a:t>
            </a:r>
            <a:r>
              <a:rPr lang="en-GB" dirty="0" err="1"/>
              <a:t>Balthasar</a:t>
            </a:r>
            <a:r>
              <a:rPr lang="en-GB" dirty="0"/>
              <a:t> and </a:t>
            </a:r>
            <a:r>
              <a:rPr lang="en-GB" i="1" dirty="0"/>
              <a:t>kenosis</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Of course, the word "beauty" in some circles today evokes nothing but a sneer. But there is nothing self-indulgent, luxurious or sentimental about what </a:t>
            </a:r>
            <a:r>
              <a:rPr lang="en-GB" dirty="0" err="1"/>
              <a:t>Balthasar</a:t>
            </a:r>
            <a:r>
              <a:rPr lang="en-GB" dirty="0"/>
              <a:t> had in mind. The problem is our distorted concept of beauty. </a:t>
            </a:r>
            <a:endParaRPr lang="en-GB" dirty="0" smtClean="0"/>
          </a:p>
          <a:p>
            <a:pPr marL="0" indent="0">
              <a:buNone/>
            </a:pPr>
            <a:endParaRPr lang="en-GB" dirty="0"/>
          </a:p>
          <a:p>
            <a:pPr marL="0" indent="0">
              <a:buNone/>
            </a:pPr>
            <a:r>
              <a:rPr lang="en-GB" dirty="0" err="1" smtClean="0"/>
              <a:t>Balthasar</a:t>
            </a:r>
            <a:r>
              <a:rPr lang="en-GB" dirty="0" smtClean="0"/>
              <a:t> </a:t>
            </a:r>
            <a:r>
              <a:rPr lang="en-GB" dirty="0"/>
              <a:t>was not advocating an "aesthetic theology" but a </a:t>
            </a:r>
            <a:r>
              <a:rPr lang="en-GB" i="1" dirty="0"/>
              <a:t>theological aesthetics</a:t>
            </a:r>
            <a:r>
              <a:rPr lang="en-GB" dirty="0"/>
              <a:t> opening on to a </a:t>
            </a:r>
            <a:r>
              <a:rPr lang="en-GB" i="1" dirty="0"/>
              <a:t>theological dramatics</a:t>
            </a:r>
            <a:r>
              <a:rPr lang="en-GB" dirty="0"/>
              <a:t>. In the first volume of his series </a:t>
            </a:r>
            <a:r>
              <a:rPr lang="en-GB" i="1" dirty="0"/>
              <a:t>The Glory of the Lord</a:t>
            </a:r>
            <a:r>
              <a:rPr lang="en-GB" dirty="0"/>
              <a:t> he made it clear that beauty is not a matter of appearances alone. </a:t>
            </a: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pPr marL="0" indent="0">
              <a:buNone/>
            </a:pPr>
            <a:endParaRPr lang="en-GB" i="1" dirty="0"/>
          </a:p>
        </p:txBody>
      </p:sp>
    </p:spTree>
    <p:extLst>
      <p:ext uri="{BB962C8B-B14F-4D97-AF65-F5344CB8AC3E}">
        <p14:creationId xmlns:p14="http://schemas.microsoft.com/office/powerpoint/2010/main" val="11407758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Balthasar and </a:t>
            </a:r>
            <a:r>
              <a:rPr lang="en-GB" i="1" dirty="0" smtClean="0"/>
              <a:t>kenosis </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i="1" dirty="0"/>
              <a:t>"We no longer dare to believe in beauty and we make of it a mere appearance in order the more easily to dispose of it. </a:t>
            </a:r>
            <a:endParaRPr lang="en-GB" i="1" dirty="0" smtClean="0"/>
          </a:p>
          <a:p>
            <a:pPr marL="0" indent="0">
              <a:buNone/>
            </a:pPr>
            <a:r>
              <a:rPr lang="en-GB" i="1" dirty="0" smtClean="0"/>
              <a:t>Our </a:t>
            </a:r>
            <a:r>
              <a:rPr lang="en-GB" i="1" dirty="0"/>
              <a:t>situation today shows that beauty demands for itself at least as much courage and decision as do truth and goodness, and she will not allow herself to be separated and banned from her two sisters without taking them along with herself in an act of mysterious vengeance. </a:t>
            </a:r>
            <a:endParaRPr lang="en-GB" i="1" dirty="0" smtClean="0"/>
          </a:p>
          <a:p>
            <a:pPr marL="0" indent="0">
              <a:buNone/>
            </a:pPr>
            <a:r>
              <a:rPr lang="en-GB" i="1" dirty="0" smtClean="0"/>
              <a:t>We </a:t>
            </a:r>
            <a:r>
              <a:rPr lang="en-GB" i="1" dirty="0"/>
              <a:t>can be sure that whoever sneers at her name as if she were the ornament of a bourgeois past — whether he admits it or not — can no longer pray and soon will no longer be able to love" </a:t>
            </a:r>
            <a:r>
              <a:rPr lang="en-GB" dirty="0" smtClean="0"/>
              <a:t/>
            </a:r>
            <a:br>
              <a:rPr lang="en-GB" dirty="0" smtClean="0"/>
            </a:br>
            <a:r>
              <a:rPr lang="en-GB" dirty="0" smtClean="0"/>
              <a:t>(</a:t>
            </a:r>
            <a:r>
              <a:rPr lang="en-GB" dirty="0"/>
              <a:t>p. 18</a:t>
            </a:r>
            <a:r>
              <a:rPr lang="en-GB" dirty="0" smtClean="0"/>
              <a:t>)</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28159" y="787406"/>
            <a:ext cx="4147735" cy="4410250"/>
          </a:xfrm>
        </p:spPr>
      </p:pic>
    </p:spTree>
    <p:extLst>
      <p:ext uri="{BB962C8B-B14F-4D97-AF65-F5344CB8AC3E}">
        <p14:creationId xmlns:p14="http://schemas.microsoft.com/office/powerpoint/2010/main" val="3642816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Balthasar and </a:t>
            </a:r>
            <a:r>
              <a:rPr lang="en-GB" i="1" dirty="0" smtClean="0"/>
              <a:t>kenosis</a:t>
            </a:r>
            <a:r>
              <a:rPr lang="en-GB" dirty="0" smtClean="0"/>
              <a:t> </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a:t>Balthasar’s concern for the dramatic element to the gospel means that we cannot do Christology as a series of episodic events – incarnation, life and ministry, cross, resurrection, ascension. </a:t>
            </a:r>
            <a:endParaRPr lang="en-GB" dirty="0" smtClean="0"/>
          </a:p>
          <a:p>
            <a:pPr marL="0" indent="0">
              <a:buNone/>
            </a:pPr>
            <a:r>
              <a:rPr lang="en-GB" dirty="0" smtClean="0"/>
              <a:t>Indeed</a:t>
            </a:r>
            <a:r>
              <a:rPr lang="en-GB" dirty="0"/>
              <a:t>, the five volumes of the </a:t>
            </a:r>
            <a:r>
              <a:rPr lang="en-GB" i="1" dirty="0"/>
              <a:t>Theo-drama </a:t>
            </a:r>
            <a:r>
              <a:rPr lang="en-GB" dirty="0"/>
              <a:t>explicate in great detail the relationship between the action of God and the receptive response of humanity, especially as it is seen in the events of the </a:t>
            </a:r>
            <a:r>
              <a:rPr lang="en-GB" i="1" dirty="0"/>
              <a:t>Triduum Mortis </a:t>
            </a:r>
            <a:r>
              <a:rPr lang="en-GB" dirty="0"/>
              <a:t>the three days of death.  </a:t>
            </a:r>
            <a:endParaRPr lang="en-GB" dirty="0" smtClean="0"/>
          </a:p>
          <a:p>
            <a:pPr marL="0" indent="0">
              <a:buNone/>
            </a:pPr>
            <a:r>
              <a:rPr lang="en-GB" dirty="0" smtClean="0"/>
              <a:t>So</a:t>
            </a:r>
            <a:r>
              <a:rPr lang="en-GB" dirty="0"/>
              <a:t>, for Balthasar, we must unite all of these to see the drama of God’s action in the world.  Moreover, not only must we unite the whole thrust of the </a:t>
            </a:r>
            <a:r>
              <a:rPr lang="en-GB" dirty="0" smtClean="0"/>
              <a:t>gospel, we </a:t>
            </a:r>
            <a:r>
              <a:rPr lang="en-GB" dirty="0"/>
              <a:t>must also be clear that we do not have here a rift between the theology of Christ </a:t>
            </a:r>
            <a:r>
              <a:rPr lang="en-GB" dirty="0" smtClean="0"/>
              <a:t>- Christology - </a:t>
            </a:r>
            <a:r>
              <a:rPr lang="en-GB" dirty="0"/>
              <a:t>and the nature of God’s being in </a:t>
            </a:r>
            <a:r>
              <a:rPr lang="en-GB" dirty="0" smtClean="0"/>
              <a:t>Godself - Trinitarian </a:t>
            </a:r>
            <a:r>
              <a:rPr lang="en-GB" dirty="0"/>
              <a:t>theology.  This is why Balthasar focuses on the notion of </a:t>
            </a:r>
            <a:r>
              <a:rPr lang="en-GB" i="1" dirty="0"/>
              <a:t>kenosis </a:t>
            </a:r>
            <a:r>
              <a:rPr lang="en-GB" dirty="0" smtClean="0"/>
              <a:t>- </a:t>
            </a:r>
            <a:r>
              <a:rPr lang="en-GB" dirty="0"/>
              <a:t>of the self-emptying or self-giving of God occurring in the incarnation. </a:t>
            </a:r>
          </a:p>
        </p:txBody>
      </p:sp>
    </p:spTree>
    <p:extLst>
      <p:ext uri="{BB962C8B-B14F-4D97-AF65-F5344CB8AC3E}">
        <p14:creationId xmlns:p14="http://schemas.microsoft.com/office/powerpoint/2010/main" val="18452689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Balthasar and </a:t>
            </a:r>
            <a:r>
              <a:rPr lang="en-GB" i="1" dirty="0" smtClean="0"/>
              <a:t>kenosis </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a:t>There are, for Balthasar, two different but related kenotic events – </a:t>
            </a:r>
            <a:r>
              <a:rPr lang="en-GB" dirty="0" smtClean="0"/>
              <a:t>not </a:t>
            </a:r>
            <a:r>
              <a:rPr lang="en-GB" dirty="0"/>
              <a:t>named ‘incarnation’ and ‘death’, but that immanent to the triune being, and that occurring in the one single Christ event, enacted dramatically in the single movement from Incarnation through to death and resurrection.  Thus, in Balthasar’s own </a:t>
            </a:r>
            <a:r>
              <a:rPr lang="en-GB" dirty="0" smtClean="0"/>
              <a:t>words:</a:t>
            </a:r>
            <a:endParaRPr lang="en-GB" dirty="0" smtClean="0"/>
          </a:p>
          <a:p>
            <a:endParaRPr lang="en-GB" dirty="0"/>
          </a:p>
          <a:p>
            <a:pPr marL="0" indent="0">
              <a:buNone/>
            </a:pPr>
            <a:r>
              <a:rPr lang="en-GB" i="1" dirty="0" smtClean="0"/>
              <a:t>“</a:t>
            </a:r>
            <a:r>
              <a:rPr lang="en-GB" i="1" dirty="0"/>
              <a:t>God, then, has no need to ‘change’ when he makes a reality of the wonders of his </a:t>
            </a:r>
            <a:r>
              <a:rPr lang="en-GB" i="1" dirty="0" smtClean="0"/>
              <a:t>charity</a:t>
            </a:r>
            <a:r>
              <a:rPr lang="en-GB" i="1" dirty="0"/>
              <a:t>, wonders which include the Incarnation and, more particularly, the Passion </a:t>
            </a:r>
            <a:r>
              <a:rPr lang="en-GB" i="1" dirty="0" smtClean="0"/>
              <a:t>of </a:t>
            </a:r>
            <a:r>
              <a:rPr lang="en-GB" i="1" dirty="0"/>
              <a:t>Christ, and, before him, the dramatic history of God with Israel and, no doubt, </a:t>
            </a:r>
            <a:r>
              <a:rPr lang="en-GB" i="1" dirty="0" smtClean="0"/>
              <a:t>with </a:t>
            </a:r>
            <a:r>
              <a:rPr lang="en-GB" i="1" dirty="0"/>
              <a:t>humanity as a whole.  </a:t>
            </a:r>
            <a:endParaRPr lang="en-GB" i="1" dirty="0" smtClean="0"/>
          </a:p>
          <a:p>
            <a:pPr marL="0" indent="0">
              <a:buNone/>
            </a:pPr>
            <a:r>
              <a:rPr lang="en-GB" i="1" dirty="0" smtClean="0"/>
              <a:t>All </a:t>
            </a:r>
            <a:r>
              <a:rPr lang="en-GB" i="1" dirty="0"/>
              <a:t>the contingent ‘abasements’ of God in the economy </a:t>
            </a:r>
            <a:r>
              <a:rPr lang="en-GB" i="1" dirty="0" smtClean="0"/>
              <a:t>of </a:t>
            </a:r>
            <a:r>
              <a:rPr lang="en-GB" i="1" dirty="0"/>
              <a:t>salvation are forever included and outstripped in the eternal event of Love.  And </a:t>
            </a:r>
            <a:r>
              <a:rPr lang="en-GB" i="1" dirty="0" smtClean="0"/>
              <a:t>so</a:t>
            </a:r>
            <a:r>
              <a:rPr lang="en-GB" i="1" dirty="0"/>
              <a:t>, what in the temporal economy, appears as the (most real) suffering of the Cross </a:t>
            </a:r>
            <a:r>
              <a:rPr lang="en-GB" i="1" dirty="0" smtClean="0"/>
              <a:t>is </a:t>
            </a:r>
            <a:r>
              <a:rPr lang="en-GB" i="1" dirty="0"/>
              <a:t>only the manifestation of the (Trinitarian) Eucharist of the Son: he will be forever </a:t>
            </a:r>
            <a:r>
              <a:rPr lang="en-GB" i="1" dirty="0" smtClean="0"/>
              <a:t>	the </a:t>
            </a:r>
            <a:r>
              <a:rPr lang="en-GB" i="1" dirty="0"/>
              <a:t>slain Lamb, on the throne of the Father’s glory, and his Eucharist – the Body </a:t>
            </a:r>
            <a:r>
              <a:rPr lang="en-GB" i="1" dirty="0" smtClean="0"/>
              <a:t>shared </a:t>
            </a:r>
            <a:r>
              <a:rPr lang="en-GB" i="1" dirty="0"/>
              <a:t>out, the Blood poured forth – will never be abolished, since the Eucharist it </a:t>
            </a:r>
            <a:r>
              <a:rPr lang="en-GB" i="1" dirty="0" smtClean="0"/>
              <a:t>is </a:t>
            </a:r>
            <a:r>
              <a:rPr lang="en-GB" i="1" dirty="0"/>
              <a:t>which must gather all creation into his body.  What the Father has given, he will </a:t>
            </a:r>
            <a:r>
              <a:rPr lang="en-GB" i="1" dirty="0" smtClean="0"/>
              <a:t>never </a:t>
            </a:r>
            <a:r>
              <a:rPr lang="en-GB" i="1" dirty="0"/>
              <a:t>take back.”</a:t>
            </a:r>
          </a:p>
        </p:txBody>
      </p:sp>
    </p:spTree>
    <p:extLst>
      <p:ext uri="{BB962C8B-B14F-4D97-AF65-F5344CB8AC3E}">
        <p14:creationId xmlns:p14="http://schemas.microsoft.com/office/powerpoint/2010/main" val="9269918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Balthasar and </a:t>
            </a:r>
            <a:r>
              <a:rPr lang="en-GB" i="1" dirty="0" smtClean="0"/>
              <a:t>kenosis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smtClean="0"/>
              <a:t>For </a:t>
            </a:r>
            <a:r>
              <a:rPr lang="en-US" dirty="0"/>
              <a:t>Balthasar, </a:t>
            </a:r>
            <a:r>
              <a:rPr lang="en-US" dirty="0" err="1"/>
              <a:t>christology</a:t>
            </a:r>
            <a:r>
              <a:rPr lang="en-US" dirty="0"/>
              <a:t> is fundamentally a doctrine about God’s relation to the world. </a:t>
            </a:r>
            <a:r>
              <a:rPr lang="en-US" dirty="0" smtClean="0"/>
              <a:t>So </a:t>
            </a:r>
            <a:r>
              <a:rPr lang="en-US" dirty="0"/>
              <a:t>Balthasar avoids this by attempting </a:t>
            </a:r>
            <a:r>
              <a:rPr lang="en-US" dirty="0" smtClean="0"/>
              <a:t>to </a:t>
            </a:r>
            <a:r>
              <a:rPr lang="en-US" dirty="0"/>
              <a:t>“</a:t>
            </a:r>
            <a:r>
              <a:rPr lang="en-US" i="1" dirty="0"/>
              <a:t>relate the event of the Kenosis of the Son of God to what one can, by analogy, designate as the eternal “event” of the divine processions</a:t>
            </a:r>
            <a:r>
              <a:rPr lang="en-US" dirty="0"/>
              <a:t>”. </a:t>
            </a:r>
            <a:endParaRPr lang="en-US" dirty="0" smtClean="0"/>
          </a:p>
          <a:p>
            <a:pPr marL="0" indent="0">
              <a:buNone/>
            </a:pPr>
            <a:endParaRPr lang="en-US" dirty="0" smtClean="0"/>
          </a:p>
          <a:p>
            <a:pPr marL="0" indent="0">
              <a:buNone/>
            </a:pPr>
            <a:r>
              <a:rPr lang="en-US" dirty="0" smtClean="0"/>
              <a:t>The </a:t>
            </a:r>
            <a:r>
              <a:rPr lang="en-US" dirty="0"/>
              <a:t>Trinity is, according to Balthasar, an event of kenotic love. The Father is the “source“ of this </a:t>
            </a:r>
            <a:r>
              <a:rPr lang="en-US" dirty="0" err="1"/>
              <a:t>trinitarian</a:t>
            </a:r>
            <a:r>
              <a:rPr lang="en-US" dirty="0"/>
              <a:t> existence, forever giving the divine essence as self-gift to the Son. As the unbegotten, or the </a:t>
            </a:r>
            <a:r>
              <a:rPr lang="en-US" dirty="0" err="1"/>
              <a:t>unoriginate</a:t>
            </a:r>
            <a:r>
              <a:rPr lang="en-US" dirty="0"/>
              <a:t> source, the Father is “the greatest mystery”. For Balthasar, it is difficult “to express the </a:t>
            </a:r>
            <a:r>
              <a:rPr lang="en-US" dirty="0" err="1"/>
              <a:t>abysslike</a:t>
            </a:r>
            <a:r>
              <a:rPr lang="en-US" dirty="0"/>
              <a:t> depths of the Father’s </a:t>
            </a:r>
            <a:r>
              <a:rPr lang="en-US" dirty="0" smtClean="0"/>
              <a:t>self-giving, </a:t>
            </a:r>
            <a:r>
              <a:rPr lang="en-US" dirty="0"/>
              <a:t>a self-giving which constitutes the Father as a “super-Kenosis”. </a:t>
            </a:r>
            <a:endParaRPr lang="en-US" dirty="0" smtClean="0"/>
          </a:p>
          <a:p>
            <a:pPr marL="0" indent="0">
              <a:buNone/>
            </a:pPr>
            <a:endParaRPr lang="en-US" dirty="0" smtClean="0"/>
          </a:p>
          <a:p>
            <a:pPr marL="0" indent="0">
              <a:buNone/>
            </a:pPr>
            <a:r>
              <a:rPr lang="en-US" dirty="0" smtClean="0"/>
              <a:t>Elsewhere </a:t>
            </a:r>
            <a:r>
              <a:rPr lang="en-US" dirty="0"/>
              <a:t>he adds that the Father “</a:t>
            </a:r>
            <a:r>
              <a:rPr lang="en-US" i="1" dirty="0"/>
              <a:t>is </a:t>
            </a:r>
            <a:r>
              <a:rPr lang="en-US" dirty="0"/>
              <a:t>this movement of self-giving that holds nothing back”. This movement is one of kenotic “self-destitution which constitutes the person of the Father, and at the same time, those of the Son and the Spirit”.  </a:t>
            </a:r>
            <a:endParaRPr lang="en-GB" dirty="0"/>
          </a:p>
          <a:p>
            <a:endParaRPr lang="en-GB" dirty="0"/>
          </a:p>
        </p:txBody>
      </p:sp>
    </p:spTree>
    <p:extLst>
      <p:ext uri="{BB962C8B-B14F-4D97-AF65-F5344CB8AC3E}">
        <p14:creationId xmlns:p14="http://schemas.microsoft.com/office/powerpoint/2010/main" val="18354417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Balthasar and </a:t>
            </a:r>
            <a:r>
              <a:rPr lang="en-GB" i="1" dirty="0" smtClean="0"/>
              <a:t>kenosis</a:t>
            </a:r>
            <a:r>
              <a:rPr lang="en-GB" dirty="0" smtClean="0"/>
              <a:t> </a:t>
            </a:r>
            <a:r>
              <a:rPr lang="en-GB" dirty="0" smtClean="0"/>
              <a:t> </a:t>
            </a:r>
            <a:r>
              <a:rPr lang="en-GB" dirty="0" smtClean="0"/>
              <a:t>- Summary</a:t>
            </a:r>
            <a:endParaRPr lang="en-GB" dirty="0"/>
          </a:p>
        </p:txBody>
      </p:sp>
      <p:sp>
        <p:nvSpPr>
          <p:cNvPr id="3" name="Content Placeholder 2"/>
          <p:cNvSpPr>
            <a:spLocks noGrp="1"/>
          </p:cNvSpPr>
          <p:nvPr>
            <p:ph sz="half" idx="1"/>
          </p:nvPr>
        </p:nvSpPr>
        <p:spPr>
          <a:xfrm>
            <a:off x="838200" y="1481070"/>
            <a:ext cx="5181600" cy="4695893"/>
          </a:xfrm>
        </p:spPr>
        <p:txBody>
          <a:bodyPr>
            <a:noAutofit/>
          </a:bodyPr>
          <a:lstStyle/>
          <a:p>
            <a:pPr marL="0" indent="0">
              <a:buNone/>
            </a:pPr>
            <a:r>
              <a:rPr lang="en-US" sz="1600" dirty="0"/>
              <a:t>To sum up, Balthasar’s </a:t>
            </a:r>
            <a:r>
              <a:rPr lang="en-US" sz="1600" dirty="0" err="1"/>
              <a:t>trinitarian</a:t>
            </a:r>
            <a:r>
              <a:rPr lang="en-US" sz="1600" dirty="0"/>
              <a:t> theology claims that being itself is a gifted event, even the being of the divine persons themselves. God’s being is an event of communion of persons. This communion is freely constituted in relations that are kenotic, i.e., mutually self-giving and receptive</a:t>
            </a:r>
            <a:r>
              <a:rPr lang="en-US" sz="1600" dirty="0" smtClean="0"/>
              <a:t>. </a:t>
            </a:r>
            <a:endParaRPr lang="en-US" sz="1600" dirty="0" smtClean="0"/>
          </a:p>
          <a:p>
            <a:pPr marL="0" indent="0">
              <a:buNone/>
            </a:pPr>
            <a:endParaRPr lang="en-US" sz="1600" dirty="0" smtClean="0"/>
          </a:p>
          <a:p>
            <a:pPr marL="0" indent="0">
              <a:buNone/>
            </a:pPr>
            <a:r>
              <a:rPr lang="en-US" sz="1600" dirty="0" smtClean="0"/>
              <a:t>The </a:t>
            </a:r>
            <a:r>
              <a:rPr lang="en-US" sz="1600" dirty="0" smtClean="0"/>
              <a:t>Father freely gives all that the Father is to the Son who, in receiving the self-gift of the Father, freely returns all that is offered back to the Father in an eternal act of thanksgiving. The Spirit exists as the “holy intimacy between Father and Son”, whose own self-giving constitutes the unity between the mutual self-giving of the Father and the Son</a:t>
            </a:r>
            <a:r>
              <a:rPr lang="en-US" sz="1600" dirty="0" smtClean="0"/>
              <a:t>.</a:t>
            </a:r>
          </a:p>
          <a:p>
            <a:pPr marL="0" indent="0">
              <a:buNone/>
            </a:pPr>
            <a:endParaRPr lang="en-GB" sz="1600" dirty="0"/>
          </a:p>
          <a:p>
            <a:pPr marL="0" indent="0">
              <a:buNone/>
            </a:pPr>
            <a:r>
              <a:rPr lang="en-GB" sz="1600" dirty="0"/>
              <a:t>All of this means that </a:t>
            </a:r>
            <a:r>
              <a:rPr lang="en-GB" sz="1600" dirty="0" smtClean="0"/>
              <a:t>the </a:t>
            </a:r>
            <a:r>
              <a:rPr lang="en-GB" sz="1600" dirty="0"/>
              <a:t>kenotic form of Jesus Christ in the paschal mystery is not new or foreign to God.  “It is a case of the play within the play: our play ‘plays’ in his </a:t>
            </a:r>
            <a:r>
              <a:rPr lang="en-GB" sz="1600" dirty="0" smtClean="0"/>
              <a:t>play</a:t>
            </a:r>
            <a:r>
              <a:rPr lang="en-GB" sz="1600" dirty="0" smtClean="0"/>
              <a:t>”</a:t>
            </a:r>
            <a:endParaRPr lang="en-GB" sz="1600" dirty="0" smtClean="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54316" y="1481070"/>
            <a:ext cx="4999484" cy="3744787"/>
          </a:xfrm>
        </p:spPr>
      </p:pic>
    </p:spTree>
    <p:extLst>
      <p:ext uri="{BB962C8B-B14F-4D97-AF65-F5344CB8AC3E}">
        <p14:creationId xmlns:p14="http://schemas.microsoft.com/office/powerpoint/2010/main" val="32824026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Cool, right?</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1119803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Raimundo</a:t>
            </a:r>
            <a:r>
              <a:rPr lang="en-GB" dirty="0" smtClean="0"/>
              <a:t> </a:t>
            </a:r>
            <a:r>
              <a:rPr lang="en-GB" dirty="0" err="1" smtClean="0"/>
              <a:t>Panikkar</a:t>
            </a:r>
            <a:r>
              <a:rPr lang="en-GB" dirty="0" smtClean="0"/>
              <a:t> &amp; Rowan Williams</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err="1"/>
              <a:t>Panikkar</a:t>
            </a:r>
            <a:r>
              <a:rPr lang="en-GB" dirty="0"/>
              <a:t> in his </a:t>
            </a:r>
            <a:r>
              <a:rPr lang="en-GB" i="1" dirty="0"/>
              <a:t>'The Jordan, the Tiber, and the Ganges: Three </a:t>
            </a:r>
            <a:r>
              <a:rPr lang="en-GB" i="1" dirty="0" err="1"/>
              <a:t>Kairological</a:t>
            </a:r>
            <a:r>
              <a:rPr lang="en-GB" i="1" dirty="0"/>
              <a:t> Movements of </a:t>
            </a:r>
            <a:r>
              <a:rPr lang="en-GB" i="1" dirty="0" err="1"/>
              <a:t>Christic</a:t>
            </a:r>
            <a:r>
              <a:rPr lang="en-GB" i="1" dirty="0"/>
              <a:t> </a:t>
            </a:r>
            <a:r>
              <a:rPr lang="en-GB" i="1" dirty="0" smtClean="0"/>
              <a:t>Self-Consciousness</a:t>
            </a:r>
            <a:r>
              <a:rPr lang="en-GB" dirty="0" smtClean="0"/>
              <a:t>‘ according to Williams </a:t>
            </a:r>
            <a:r>
              <a:rPr lang="en-GB" dirty="0"/>
              <a:t>uses the idea of a Trinity </a:t>
            </a:r>
            <a:r>
              <a:rPr lang="en-GB" dirty="0" smtClean="0"/>
              <a:t>as: </a:t>
            </a:r>
            <a:endParaRPr lang="en-GB" dirty="0"/>
          </a:p>
          <a:p>
            <a:pPr marL="0" indent="0">
              <a:buNone/>
            </a:pPr>
            <a:r>
              <a:rPr lang="en-GB" i="1" dirty="0" smtClean="0"/>
              <a:t>“</a:t>
            </a:r>
            <a:r>
              <a:rPr lang="en-GB" i="1" dirty="0" smtClean="0"/>
              <a:t>For </a:t>
            </a:r>
            <a:r>
              <a:rPr lang="en-GB" i="1" dirty="0" err="1"/>
              <a:t>Panikkar</a:t>
            </a:r>
            <a:r>
              <a:rPr lang="en-GB" i="1" dirty="0"/>
              <a:t>, the Trinitarian structure is </a:t>
            </a:r>
            <a:r>
              <a:rPr lang="en-GB" i="1" dirty="0" smtClean="0"/>
              <a:t>that </a:t>
            </a:r>
            <a:r>
              <a:rPr lang="en-GB" i="1" dirty="0"/>
              <a:t>of a source, </a:t>
            </a:r>
            <a:r>
              <a:rPr lang="en-GB" i="1" dirty="0" smtClean="0"/>
              <a:t>inexhaustibly </a:t>
            </a:r>
            <a:r>
              <a:rPr lang="en-GB" i="1" dirty="0" smtClean="0"/>
              <a:t>generative </a:t>
            </a:r>
            <a:r>
              <a:rPr lang="en-GB" i="1" dirty="0"/>
              <a:t>and </a:t>
            </a:r>
            <a:r>
              <a:rPr lang="en-GB" b="1" i="1" dirty="0"/>
              <a:t>always</a:t>
            </a:r>
            <a:r>
              <a:rPr lang="en-GB" i="1" dirty="0"/>
              <a:t> generative, from </a:t>
            </a:r>
            <a:r>
              <a:rPr lang="en-GB" i="1" dirty="0" smtClean="0"/>
              <a:t>which </a:t>
            </a:r>
            <a:r>
              <a:rPr lang="en-GB" i="1" dirty="0" smtClean="0"/>
              <a:t>arises </a:t>
            </a:r>
            <a:r>
              <a:rPr lang="en-GB" i="1" dirty="0"/>
              <a:t>form and determination, </a:t>
            </a:r>
            <a:r>
              <a:rPr lang="en-GB" i="1" dirty="0" smtClean="0"/>
              <a:t>'being</a:t>
            </a:r>
            <a:r>
              <a:rPr lang="en-GB" i="1" dirty="0"/>
              <a:t>' in the sense of what can </a:t>
            </a:r>
            <a:r>
              <a:rPr lang="en-GB" i="1" dirty="0" smtClean="0"/>
              <a:t>be </a:t>
            </a:r>
            <a:r>
              <a:rPr lang="en-GB" i="1" dirty="0" smtClean="0"/>
              <a:t>concretely </a:t>
            </a:r>
            <a:r>
              <a:rPr lang="en-GB" i="1" dirty="0"/>
              <a:t>perceived and engaged </a:t>
            </a:r>
            <a:r>
              <a:rPr lang="en-GB" i="1" dirty="0" smtClean="0"/>
              <a:t>with</a:t>
            </a:r>
            <a:r>
              <a:rPr lang="en-GB" i="1" dirty="0"/>
              <a:t>; that form itself is </a:t>
            </a:r>
            <a:r>
              <a:rPr lang="en-GB" i="1" dirty="0" smtClean="0"/>
              <a:t>never </a:t>
            </a:r>
            <a:r>
              <a:rPr lang="en-GB" i="1" dirty="0"/>
              <a:t>exhausted, </a:t>
            </a:r>
            <a:r>
              <a:rPr lang="en-GB" i="1" dirty="0" smtClean="0"/>
              <a:t>never </a:t>
            </a:r>
            <a:r>
              <a:rPr lang="en-GB" i="1" dirty="0"/>
              <a:t>limited by this or that specific </a:t>
            </a:r>
            <a:r>
              <a:rPr lang="en-GB" i="1" dirty="0" smtClean="0"/>
              <a:t>realization</a:t>
            </a:r>
            <a:r>
              <a:rPr lang="en-GB" i="1" dirty="0"/>
              <a:t>, </a:t>
            </a:r>
            <a:r>
              <a:rPr lang="en-GB" i="1" dirty="0" smtClean="0"/>
              <a:t>but </a:t>
            </a:r>
            <a:r>
              <a:rPr lang="en-GB" i="1" dirty="0"/>
              <a:t>is constantly being realized </a:t>
            </a:r>
            <a:r>
              <a:rPr lang="en-GB" i="1" dirty="0" smtClean="0"/>
              <a:t>in </a:t>
            </a:r>
            <a:r>
              <a:rPr lang="en-GB" i="1" dirty="0"/>
              <a:t>the flux of active life that </a:t>
            </a:r>
            <a:r>
              <a:rPr lang="en-GB" i="1" dirty="0" smtClean="0"/>
              <a:t>equally </a:t>
            </a:r>
            <a:r>
              <a:rPr lang="en-GB" i="1" dirty="0"/>
              <a:t>springs </a:t>
            </a:r>
            <a:r>
              <a:rPr lang="en-GB" i="1" dirty="0" smtClean="0"/>
              <a:t>out </a:t>
            </a:r>
            <a:r>
              <a:rPr lang="en-GB" i="1" dirty="0"/>
              <a:t>from the source of </a:t>
            </a:r>
            <a:r>
              <a:rPr lang="en-GB" i="1" dirty="0" smtClean="0"/>
              <a:t>all”</a:t>
            </a:r>
          </a:p>
          <a:p>
            <a:pPr marL="0" indent="0">
              <a:buNone/>
            </a:pP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99031" y="1690688"/>
            <a:ext cx="3086637" cy="4024648"/>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61868" y="1690688"/>
            <a:ext cx="2562139" cy="4024648"/>
          </a:xfrm>
          <a:prstGeom prst="rect">
            <a:avLst/>
          </a:prstGeom>
        </p:spPr>
      </p:pic>
    </p:spTree>
    <p:extLst>
      <p:ext uri="{BB962C8B-B14F-4D97-AF65-F5344CB8AC3E}">
        <p14:creationId xmlns:p14="http://schemas.microsoft.com/office/powerpoint/2010/main" val="42773559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Raimundo</a:t>
            </a:r>
            <a:r>
              <a:rPr lang="en-GB" dirty="0"/>
              <a:t> </a:t>
            </a:r>
            <a:r>
              <a:rPr lang="en-GB" dirty="0" err="1"/>
              <a:t>Panikkar</a:t>
            </a:r>
            <a:r>
              <a:rPr lang="en-GB" dirty="0"/>
              <a:t> &amp; Rowan Williams</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The </a:t>
            </a:r>
            <a:r>
              <a:rPr lang="en-GB" i="1" dirty="0"/>
              <a:t>kenosis </a:t>
            </a:r>
            <a:r>
              <a:rPr lang="en-GB" dirty="0"/>
              <a:t>of the Trinity, the eternal flow of being between its three parts, means that the description of God can never be completed, only gestured towards in an incomplete way.</a:t>
            </a:r>
          </a:p>
          <a:p>
            <a:pPr marL="0" indent="0">
              <a:buNone/>
            </a:pPr>
            <a:endParaRPr lang="en-GB" dirty="0" smtClean="0"/>
          </a:p>
          <a:p>
            <a:pPr marL="0" indent="0">
              <a:buNone/>
            </a:pPr>
            <a:r>
              <a:rPr lang="en-GB" dirty="0" smtClean="0"/>
              <a:t>It also means that ever aspect of our relation to each other, to creation, and to God is formed within the broader loving and generative form of the Trinity.</a:t>
            </a:r>
          </a:p>
          <a:p>
            <a:pPr marL="0" indent="0">
              <a:buNone/>
            </a:pPr>
            <a:endParaRPr lang="en-GB" dirty="0"/>
          </a:p>
          <a:p>
            <a:pPr marL="0" indent="0">
              <a:buNone/>
            </a:pPr>
            <a:endParaRPr lang="en-GB" dirty="0"/>
          </a:p>
        </p:txBody>
      </p:sp>
      <p:sp>
        <p:nvSpPr>
          <p:cNvPr id="4" name="Content Placeholder 3"/>
          <p:cNvSpPr>
            <a:spLocks noGrp="1"/>
          </p:cNvSpPr>
          <p:nvPr>
            <p:ph sz="half" idx="2"/>
          </p:nvPr>
        </p:nvSpPr>
        <p:spPr/>
        <p:txBody>
          <a:bodyPr>
            <a:noAutofit/>
          </a:bodyPr>
          <a:lstStyle/>
          <a:p>
            <a:pPr marL="0" indent="0">
              <a:buNone/>
            </a:pPr>
            <a:r>
              <a:rPr lang="en-GB" sz="4400" i="1" dirty="0" smtClean="0"/>
              <a:t>The whole of our existence and being is caught up with, and maintained by, the eternal love of God.</a:t>
            </a:r>
            <a:endParaRPr lang="en-GB" sz="4400" i="1" dirty="0"/>
          </a:p>
        </p:txBody>
      </p:sp>
    </p:spTree>
    <p:extLst>
      <p:ext uri="{BB962C8B-B14F-4D97-AF65-F5344CB8AC3E}">
        <p14:creationId xmlns:p14="http://schemas.microsoft.com/office/powerpoint/2010/main" val="24705690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Gerard </a:t>
            </a:r>
            <a:r>
              <a:rPr lang="en-GB" dirty="0" err="1" smtClean="0"/>
              <a:t>Loughlin</a:t>
            </a:r>
            <a:r>
              <a:rPr lang="en-GB" dirty="0" smtClean="0"/>
              <a:t> </a:t>
            </a:r>
            <a:r>
              <a:rPr lang="en-GB" dirty="0" smtClean="0"/>
              <a:t>and Erotic Relation</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72353" y="1540364"/>
            <a:ext cx="2882219" cy="3775707"/>
          </a:xfrm>
        </p:spPr>
      </p:pic>
      <p:sp>
        <p:nvSpPr>
          <p:cNvPr id="4" name="Content Placeholder 3"/>
          <p:cNvSpPr>
            <a:spLocks noGrp="1"/>
          </p:cNvSpPr>
          <p:nvPr>
            <p:ph sz="half" idx="2"/>
          </p:nvPr>
        </p:nvSpPr>
        <p:spPr/>
        <p:txBody>
          <a:bodyPr>
            <a:normAutofit fontScale="85000" lnSpcReduction="20000"/>
          </a:bodyPr>
          <a:lstStyle/>
          <a:p>
            <a:pPr marL="0" indent="0">
              <a:buNone/>
            </a:pPr>
            <a:r>
              <a:rPr lang="en-GB" dirty="0" smtClean="0"/>
              <a:t>His thought follows on from Williams and </a:t>
            </a:r>
            <a:r>
              <a:rPr lang="en-GB" dirty="0" err="1" smtClean="0"/>
              <a:t>Panikkar</a:t>
            </a:r>
            <a:r>
              <a:rPr lang="en-GB" dirty="0" smtClean="0"/>
              <a:t>, in viewing the Trinity as a resource for resistance to static or fixed conceptions of God</a:t>
            </a:r>
            <a:r>
              <a:rPr lang="en-GB" dirty="0" smtClean="0"/>
              <a:t>.</a:t>
            </a:r>
            <a:endParaRPr lang="en-GB" dirty="0" smtClean="0"/>
          </a:p>
          <a:p>
            <a:pPr marL="0" indent="0">
              <a:buNone/>
            </a:pPr>
            <a:r>
              <a:rPr lang="en-GB" dirty="0" smtClean="0"/>
              <a:t>This also extends to a queering of contemporary theological notions of authority and doctrine, particularly in the field of sexuality</a:t>
            </a:r>
            <a:r>
              <a:rPr lang="en-GB" dirty="0" smtClean="0"/>
              <a:t>.</a:t>
            </a:r>
            <a:endParaRPr lang="en-GB" dirty="0" smtClean="0"/>
          </a:p>
          <a:p>
            <a:pPr marL="0" indent="0">
              <a:buNone/>
            </a:pPr>
            <a:r>
              <a:rPr lang="en-GB" dirty="0" smtClean="0"/>
              <a:t>Loughlin and Williams view the doctrine of the Trinity as resisting the centralising and static nature of human institutions like the Church</a:t>
            </a:r>
            <a:endParaRPr lang="en-GB" dirty="0"/>
          </a:p>
        </p:txBody>
      </p:sp>
    </p:spTree>
    <p:extLst>
      <p:ext uri="{BB962C8B-B14F-4D97-AF65-F5344CB8AC3E}">
        <p14:creationId xmlns:p14="http://schemas.microsoft.com/office/powerpoint/2010/main" val="14145244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Loughlin and Erotic Relation 2</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The </a:t>
            </a:r>
            <a:r>
              <a:rPr lang="en-GB" sz="2400" dirty="0"/>
              <a:t>hesitancy imputed by the constantly changing dynamic of the participatory relations within the Trinity and within any particular instance of dialogue, must also lead to a hesitancy about any narrative that seeks to ‘settle’ on any particular interpretation or fixed understanding of reality</a:t>
            </a:r>
            <a:r>
              <a:rPr lang="en-GB" sz="2400" dirty="0" smtClean="0"/>
              <a:t>.</a:t>
            </a:r>
          </a:p>
          <a:p>
            <a:pPr marL="0" indent="0">
              <a:buNone/>
            </a:pPr>
            <a:endParaRPr lang="en-GB" sz="2400" dirty="0" smtClean="0"/>
          </a:p>
          <a:p>
            <a:pPr marL="0" indent="0">
              <a:buNone/>
            </a:pPr>
            <a:r>
              <a:rPr lang="en-GB" sz="2400" dirty="0"/>
              <a:t>Dealing with difference between the persons of the Trinity, Loughlin seeks to draw a connection between sexual difference and the harmonic difference manifested in the doctrine of the Trinity in order to provide an example of the kind of relationship that he sees as more reflective of the Trinitarian </a:t>
            </a:r>
            <a:r>
              <a:rPr lang="en-GB" sz="2400" dirty="0" smtClean="0"/>
              <a:t>divine</a:t>
            </a:r>
            <a:r>
              <a:rPr lang="en-GB" sz="2400" dirty="0" smtClean="0"/>
              <a:t>.</a:t>
            </a:r>
            <a:r>
              <a:rPr lang="en-GB" sz="2400" dirty="0"/>
              <a:t>	</a:t>
            </a:r>
            <a:endParaRPr lang="en-GB" dirty="0"/>
          </a:p>
        </p:txBody>
      </p:sp>
    </p:spTree>
    <p:extLst>
      <p:ext uri="{BB962C8B-B14F-4D97-AF65-F5344CB8AC3E}">
        <p14:creationId xmlns:p14="http://schemas.microsoft.com/office/powerpoint/2010/main" val="15170443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Loughlin and Erotic Relation 3</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Loughlin, in a lengthy, but beautiful passage, writes that:</a:t>
            </a:r>
          </a:p>
          <a:p>
            <a:pPr marL="0" indent="0">
              <a:buNone/>
            </a:pPr>
            <a:r>
              <a:rPr lang="en-GB" i="1" dirty="0" smtClean="0"/>
              <a:t>‘</a:t>
            </a:r>
            <a:r>
              <a:rPr lang="en-GB" i="1" dirty="0"/>
              <a:t>It is the nature of God to be endlessly abundant, perpetually </a:t>
            </a:r>
            <a:r>
              <a:rPr lang="en-GB" i="1" dirty="0" smtClean="0"/>
              <a:t>	effusive</a:t>
            </a:r>
            <a:r>
              <a:rPr lang="en-GB" i="1" dirty="0"/>
              <a:t>, overflowing with fecund love; an unceasing donation of </a:t>
            </a:r>
            <a:r>
              <a:rPr lang="en-GB" i="1" dirty="0" smtClean="0"/>
              <a:t>self </a:t>
            </a:r>
            <a:r>
              <a:rPr lang="en-GB" i="1" dirty="0"/>
              <a:t>to an other - 'not another God but an other in God'. </a:t>
            </a:r>
            <a:endParaRPr lang="en-GB" i="1" dirty="0" smtClean="0"/>
          </a:p>
          <a:p>
            <a:pPr marL="0" indent="0">
              <a:buNone/>
            </a:pPr>
            <a:endParaRPr lang="en-GB" i="1" dirty="0"/>
          </a:p>
          <a:p>
            <a:pPr marL="0" indent="0">
              <a:buNone/>
            </a:pPr>
            <a:r>
              <a:rPr lang="en-GB" i="1" dirty="0" smtClean="0"/>
              <a:t>The </a:t>
            </a:r>
            <a:r>
              <a:rPr lang="en-GB" i="1" dirty="0"/>
              <a:t>one </a:t>
            </a:r>
            <a:r>
              <a:rPr lang="en-GB" i="1" dirty="0" smtClean="0"/>
              <a:t>who </a:t>
            </a:r>
            <a:r>
              <a:rPr lang="en-GB" i="1" dirty="0"/>
              <a:t>is thus given - eternally - is constituted as gift and reception, </a:t>
            </a:r>
            <a:r>
              <a:rPr lang="en-GB" i="1" dirty="0" smtClean="0"/>
              <a:t>and </a:t>
            </a:r>
            <a:r>
              <a:rPr lang="en-GB" i="1" dirty="0"/>
              <a:t>thus can only in turn give again, thereby establishing the </a:t>
            </a:r>
            <a:r>
              <a:rPr lang="en-GB" i="1" dirty="0" smtClean="0"/>
              <a:t>circulation</a:t>
            </a:r>
            <a:r>
              <a:rPr lang="en-GB" i="1" dirty="0"/>
              <a:t>, the rotation, of the eternal charity. This spinning love, </a:t>
            </a:r>
            <a:r>
              <a:rPr lang="en-GB" i="1" dirty="0" smtClean="0"/>
              <a:t>as </a:t>
            </a:r>
            <a:r>
              <a:rPr lang="en-GB" i="1" dirty="0"/>
              <a:t>it were, is the act of the Trinity, spinning so fast, with such joy, </a:t>
            </a:r>
            <a:r>
              <a:rPr lang="en-GB" i="1" dirty="0" smtClean="0"/>
              <a:t>that </a:t>
            </a:r>
            <a:r>
              <a:rPr lang="en-GB" i="1" dirty="0"/>
              <a:t>- for no other reason than its sheer goodness - there flows </a:t>
            </a:r>
            <a:r>
              <a:rPr lang="en-GB" i="1" dirty="0" smtClean="0"/>
              <a:t>the </a:t>
            </a:r>
            <a:r>
              <a:rPr lang="en-GB" i="1" dirty="0"/>
              <a:t>world, which, caught in the circling draft, is to be drawn back </a:t>
            </a:r>
            <a:r>
              <a:rPr lang="en-GB" i="1" dirty="0" smtClean="0"/>
              <a:t>into </a:t>
            </a:r>
            <a:r>
              <a:rPr lang="en-GB" i="1" dirty="0"/>
              <a:t>the eternal rotation’.</a:t>
            </a:r>
          </a:p>
          <a:p>
            <a:pPr marL="0" indent="0">
              <a:buNone/>
            </a:pPr>
            <a:endParaRPr lang="en-GB" dirty="0"/>
          </a:p>
        </p:txBody>
      </p:sp>
    </p:spTree>
    <p:extLst>
      <p:ext uri="{BB962C8B-B14F-4D97-AF65-F5344CB8AC3E}">
        <p14:creationId xmlns:p14="http://schemas.microsoft.com/office/powerpoint/2010/main" val="33702076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Trinitarianism</a:t>
            </a:r>
            <a:r>
              <a:rPr lang="en-GB" dirty="0" smtClean="0"/>
              <a:t> and Creation</a:t>
            </a:r>
            <a:endParaRPr lang="en-GB" dirty="0"/>
          </a:p>
        </p:txBody>
      </p:sp>
      <p:sp>
        <p:nvSpPr>
          <p:cNvPr id="3" name="Content Placeholder 2"/>
          <p:cNvSpPr>
            <a:spLocks noGrp="1"/>
          </p:cNvSpPr>
          <p:nvPr>
            <p:ph sz="half" idx="1"/>
          </p:nvPr>
        </p:nvSpPr>
        <p:spPr>
          <a:xfrm>
            <a:off x="667871" y="1476002"/>
            <a:ext cx="3429000" cy="3767867"/>
          </a:xfrm>
        </p:spPr>
        <p:txBody>
          <a:bodyPr>
            <a:normAutofit/>
          </a:bodyPr>
          <a:lstStyle/>
          <a:p>
            <a:pPr marL="0" indent="0">
              <a:buNone/>
            </a:pPr>
            <a:r>
              <a:rPr lang="en-GB" dirty="0" smtClean="0"/>
              <a:t>These views of the Trinity have obvious connections to the way that Creation is conceived of – which is great, because we begin to look at Creation next week!</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35822" y="1345499"/>
            <a:ext cx="7579659" cy="4176759"/>
          </a:xfrm>
        </p:spPr>
      </p:pic>
    </p:spTree>
    <p:extLst>
      <p:ext uri="{BB962C8B-B14F-4D97-AF65-F5344CB8AC3E}">
        <p14:creationId xmlns:p14="http://schemas.microsoft.com/office/powerpoint/2010/main" val="34302059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err="1" smtClean="0"/>
              <a:t>Groppe</a:t>
            </a:r>
            <a:r>
              <a:rPr lang="en-GB" dirty="0" smtClean="0"/>
              <a:t>, Elizabeth (2002). </a:t>
            </a:r>
            <a:endParaRPr lang="en-GB" dirty="0" smtClean="0"/>
          </a:p>
          <a:p>
            <a:pPr marL="0" indent="0">
              <a:buNone/>
            </a:pPr>
            <a:r>
              <a:rPr lang="en-GB" dirty="0"/>
              <a:t>CATHERINE MOWRY </a:t>
            </a:r>
            <a:r>
              <a:rPr lang="en-GB" dirty="0" smtClean="0"/>
              <a:t>LACUGNA’S </a:t>
            </a:r>
            <a:r>
              <a:rPr lang="en-GB" dirty="0"/>
              <a:t>CONTRIBUTION TO TRINITARIAN THEOLOGY</a:t>
            </a:r>
            <a:r>
              <a:rPr lang="en-GB" dirty="0"/>
              <a:t> </a:t>
            </a:r>
            <a:endParaRPr lang="en-GB" dirty="0" smtClean="0"/>
          </a:p>
          <a:p>
            <a:pPr marL="0" indent="0">
              <a:buNone/>
            </a:pPr>
            <a:r>
              <a:rPr lang="en-GB" i="1" dirty="0" smtClean="0"/>
              <a:t>Theological Studies 63, </a:t>
            </a:r>
            <a:r>
              <a:rPr lang="en-GB" b="1" dirty="0" smtClean="0"/>
              <a:t>730-741</a:t>
            </a:r>
            <a:r>
              <a:rPr lang="en-GB" dirty="0" smtClean="0"/>
              <a:t>.</a:t>
            </a:r>
            <a:endParaRPr lang="en-GB" dirty="0"/>
          </a:p>
        </p:txBody>
      </p:sp>
      <p:sp>
        <p:nvSpPr>
          <p:cNvPr id="4" name="Content Placeholder 3"/>
          <p:cNvSpPr>
            <a:spLocks noGrp="1"/>
          </p:cNvSpPr>
          <p:nvPr>
            <p:ph sz="half" idx="2"/>
          </p:nvPr>
        </p:nvSpPr>
        <p:spPr/>
        <p:txBody>
          <a:bodyPr>
            <a:normAutofit/>
          </a:bodyPr>
          <a:lstStyle/>
          <a:p>
            <a:pPr marL="0" indent="0">
              <a:buNone/>
            </a:pPr>
            <a:r>
              <a:rPr lang="en-GB" sz="4800" dirty="0" smtClean="0"/>
              <a:t>Find it, access it, read it.</a:t>
            </a:r>
          </a:p>
          <a:p>
            <a:pPr marL="0" indent="0">
              <a:buNone/>
            </a:pPr>
            <a:endParaRPr lang="en-GB" dirty="0"/>
          </a:p>
        </p:txBody>
      </p:sp>
    </p:spTree>
    <p:extLst>
      <p:ext uri="{BB962C8B-B14F-4D97-AF65-F5344CB8AC3E}">
        <p14:creationId xmlns:p14="http://schemas.microsoft.com/office/powerpoint/2010/main" val="13579079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0659696"/>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Lampeter" id="{097199B4-6F60-4B1B-8BB4-D42FB22A294A}" vid="{2315F513-19FB-4647-A335-3A24C89C66D9}"/>
    </a:ext>
  </a:extLst>
</a:theme>
</file>

<file path=docProps/app.xml><?xml version="1.0" encoding="utf-8"?>
<Properties xmlns="http://schemas.openxmlformats.org/officeDocument/2006/extended-properties" xmlns:vt="http://schemas.openxmlformats.org/officeDocument/2006/docPropsVTypes">
  <Template>Lampeter</Template>
  <TotalTime>884</TotalTime>
  <Words>3338</Words>
  <Application>Microsoft Office PowerPoint</Application>
  <PresentationFormat>Custom</PresentationFormat>
  <Paragraphs>162</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Lampeter</vt:lpstr>
      <vt:lpstr>Introduction to Christian Theology</vt:lpstr>
      <vt:lpstr>Assessment</vt:lpstr>
      <vt:lpstr>Assessment</vt:lpstr>
      <vt:lpstr>Reading </vt:lpstr>
      <vt:lpstr>Reading</vt:lpstr>
      <vt:lpstr>Reading</vt:lpstr>
      <vt:lpstr>Reading</vt:lpstr>
      <vt:lpstr>Reading</vt:lpstr>
      <vt:lpstr>Trinity – again </vt:lpstr>
      <vt:lpstr>Ontological / Economic Trinity</vt:lpstr>
      <vt:lpstr>Ontological / Economic Trinity</vt:lpstr>
      <vt:lpstr>Ontological / Economic Trinity</vt:lpstr>
      <vt:lpstr>Ontological / Economic Trinity</vt:lpstr>
      <vt:lpstr>Ontological / Economic Trinity</vt:lpstr>
      <vt:lpstr>Ontological / Economic Trinity</vt:lpstr>
      <vt:lpstr>Modern Resurgence of the Trinity</vt:lpstr>
      <vt:lpstr>Karl Barth (1886-1968)</vt:lpstr>
      <vt:lpstr>Karl Barth (1886-1968)</vt:lpstr>
      <vt:lpstr>Karl Barth (1886-1968)</vt:lpstr>
      <vt:lpstr>Karl Rahner(1904-1984)</vt:lpstr>
      <vt:lpstr>Karl Rahner(1904-1984)</vt:lpstr>
      <vt:lpstr>Karl Rahner(1904-1984)</vt:lpstr>
      <vt:lpstr>It gets more complicated…</vt:lpstr>
      <vt:lpstr>Hans Urs Von Balthasar and kenosis</vt:lpstr>
      <vt:lpstr>Hans Urs Von Balthasar and kenosis</vt:lpstr>
      <vt:lpstr>Hans Urs Von Balthasar and kenosis</vt:lpstr>
      <vt:lpstr>Balthasar and kenosis </vt:lpstr>
      <vt:lpstr>Balthasar and kenosis </vt:lpstr>
      <vt:lpstr>Balthasar and kenosis </vt:lpstr>
      <vt:lpstr>Balthasar and kenosis</vt:lpstr>
      <vt:lpstr>Balthasar and kenosis  - Summary</vt:lpstr>
      <vt:lpstr>Cool, right?</vt:lpstr>
      <vt:lpstr>Raimundo Panikkar &amp; Rowan Williams</vt:lpstr>
      <vt:lpstr>Raimundo Panikkar &amp; Rowan Williams</vt:lpstr>
      <vt:lpstr>Gerard Loughlin and Erotic Relation</vt:lpstr>
      <vt:lpstr>Loughlin and Erotic Relation 2</vt:lpstr>
      <vt:lpstr>Loughlin and Erotic Relation 3</vt:lpstr>
      <vt:lpstr>Trinitarianism and Creation</vt:lpstr>
      <vt:lpstr>Reading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Christian Theology</dc:title>
  <dc:creator>Administrator</dc:creator>
  <cp:lastModifiedBy>Administrator</cp:lastModifiedBy>
  <cp:revision>57</cp:revision>
  <dcterms:created xsi:type="dcterms:W3CDTF">2018-01-17T13:42:07Z</dcterms:created>
  <dcterms:modified xsi:type="dcterms:W3CDTF">2018-03-06T13:58:55Z</dcterms:modified>
</cp:coreProperties>
</file>